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1" d="100"/>
          <a:sy n="71" d="100"/>
        </p:scale>
        <p:origin x="61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3F0DF0-CA92-4260-80A3-319F7210DEE8}" type="datetimeFigureOut">
              <a:rPr lang="fr-FR" smtClean="0"/>
              <a:t>19/01/2024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84525C-5CED-4C20-9DAC-D826F0E52F0B}" type="slidenum">
              <a:rPr lang="fr-FR" smtClean="0"/>
              <a:t>‹N°›</a:t>
            </a:fld>
            <a:endParaRPr lang="fr-FR"/>
          </a:p>
        </p:txBody>
      </p:sp>
    </p:spTree>
    <p:extLst>
      <p:ext uri="{BB962C8B-B14F-4D97-AF65-F5344CB8AC3E}">
        <p14:creationId xmlns:p14="http://schemas.microsoft.com/office/powerpoint/2010/main" val="160608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1" kern="1200" dirty="0" smtClean="0">
                <a:solidFill>
                  <a:schemeClr val="tx1"/>
                </a:solidFill>
                <a:effectLst/>
                <a:latin typeface="+mn-lt"/>
                <a:ea typeface="+mn-ea"/>
                <a:cs typeface="+mn-cs"/>
              </a:rPr>
              <a:t>A. </a:t>
            </a:r>
            <a:r>
              <a:rPr lang="fr-FR" sz="1200" b="0" i="1" kern="1200" dirty="0" err="1" smtClean="0">
                <a:solidFill>
                  <a:schemeClr val="tx1"/>
                </a:solidFill>
                <a:effectLst/>
                <a:latin typeface="+mn-lt"/>
                <a:ea typeface="+mn-ea"/>
                <a:cs typeface="+mn-cs"/>
              </a:rPr>
              <a:t>fumigatus</a:t>
            </a:r>
            <a:r>
              <a:rPr lang="fr-FR" sz="1200" b="0" i="0" kern="1200" dirty="0" smtClean="0">
                <a:solidFill>
                  <a:schemeClr val="tx1"/>
                </a:solidFill>
                <a:effectLst/>
                <a:latin typeface="+mn-lt"/>
                <a:ea typeface="+mn-ea"/>
                <a:cs typeface="+mn-cs"/>
              </a:rPr>
              <a:t> est constitué d'un polymère de -1,3-glucane et de chitine qui est responsable de la rigidité de cette structure. Le -1,3-glucane est réticulé en -1,3-glucane, </a:t>
            </a:r>
            <a:r>
              <a:rPr lang="fr-FR" sz="1200" b="0" i="0" kern="1200" dirty="0" err="1" smtClean="0">
                <a:solidFill>
                  <a:schemeClr val="tx1"/>
                </a:solidFill>
                <a:effectLst/>
                <a:latin typeface="+mn-lt"/>
                <a:ea typeface="+mn-ea"/>
                <a:cs typeface="+mn-cs"/>
              </a:rPr>
              <a:t>galactomannane</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galactosaminogalactane</a:t>
            </a:r>
            <a:r>
              <a:rPr lang="fr-FR" sz="1200" b="0" i="0" kern="1200" dirty="0" smtClean="0">
                <a:solidFill>
                  <a:schemeClr val="tx1"/>
                </a:solidFill>
                <a:effectLst/>
                <a:latin typeface="+mn-lt"/>
                <a:ea typeface="+mn-ea"/>
                <a:cs typeface="+mn-cs"/>
              </a:rPr>
              <a:t> et une molécule mixte unique de -1,3-1,4-glucanes qui n'a jamais été décrite auparavant chez les champignons, tous liés de manière covalente l'un à l'autre</a:t>
            </a:r>
            <a:endParaRPr lang="fr-FR" dirty="0"/>
          </a:p>
        </p:txBody>
      </p:sp>
      <p:sp>
        <p:nvSpPr>
          <p:cNvPr id="4" name="Espace réservé du numéro de diapositive 3"/>
          <p:cNvSpPr>
            <a:spLocks noGrp="1"/>
          </p:cNvSpPr>
          <p:nvPr>
            <p:ph type="sldNum" sz="quarter" idx="10"/>
          </p:nvPr>
        </p:nvSpPr>
        <p:spPr/>
        <p:txBody>
          <a:bodyPr/>
          <a:lstStyle/>
          <a:p>
            <a:fld id="{876BE6D5-0E69-47C1-964B-3EA2883534C6}"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206480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1" kern="1200" dirty="0" err="1" smtClean="0">
                <a:solidFill>
                  <a:schemeClr val="tx1"/>
                </a:solidFill>
                <a:effectLst/>
                <a:latin typeface="+mn-lt"/>
                <a:ea typeface="+mn-ea"/>
                <a:cs typeface="+mn-cs"/>
              </a:rPr>
              <a:t>Cryptococcus</a:t>
            </a:r>
            <a:r>
              <a:rPr lang="fr-FR" sz="1200" b="0" i="1" kern="1200" dirty="0" smtClean="0">
                <a:solidFill>
                  <a:schemeClr val="tx1"/>
                </a:solidFill>
                <a:effectLst/>
                <a:latin typeface="+mn-lt"/>
                <a:ea typeface="+mn-ea"/>
                <a:cs typeface="+mn-cs"/>
              </a:rPr>
              <a:t> </a:t>
            </a:r>
            <a:r>
              <a:rPr lang="fr-FR" sz="1200" b="0" i="1" kern="1200" dirty="0" err="1" smtClean="0">
                <a:solidFill>
                  <a:schemeClr val="tx1"/>
                </a:solidFill>
                <a:effectLst/>
                <a:latin typeface="+mn-lt"/>
                <a:ea typeface="+mn-ea"/>
                <a:cs typeface="+mn-cs"/>
              </a:rPr>
              <a:t>neoformans</a:t>
            </a:r>
            <a:r>
              <a:rPr lang="fr-FR" sz="1200" b="0" i="0" kern="1200" dirty="0" smtClean="0">
                <a:solidFill>
                  <a:schemeClr val="tx1"/>
                </a:solidFill>
                <a:effectLst/>
                <a:latin typeface="+mn-lt"/>
                <a:ea typeface="+mn-ea"/>
                <a:cs typeface="+mn-cs"/>
              </a:rPr>
              <a:t> est l'agent étiologique de la cryptococcose, une mycose systémique avec dissémination vers le système nerveux central provoquant une méningo-encéphalite et affectant principalement les patients immunodéprimés tels que les patients séropositifs</a:t>
            </a:r>
          </a:p>
          <a:p>
            <a:r>
              <a:rPr lang="fr-FR" sz="1200" b="0" i="1" kern="1200" dirty="0" smtClean="0">
                <a:solidFill>
                  <a:schemeClr val="tx1"/>
                </a:solidFill>
                <a:effectLst/>
                <a:latin typeface="+mn-lt"/>
                <a:ea typeface="+mn-ea"/>
                <a:cs typeface="+mn-cs"/>
              </a:rPr>
              <a:t>La</a:t>
            </a:r>
            <a:r>
              <a:rPr lang="fr-FR" sz="1200" b="0" i="0" kern="1200" dirty="0" smtClean="0">
                <a:solidFill>
                  <a:schemeClr val="tx1"/>
                </a:solidFill>
                <a:effectLst/>
                <a:latin typeface="+mn-lt"/>
                <a:ea typeface="+mn-ea"/>
                <a:cs typeface="+mn-cs"/>
              </a:rPr>
              <a:t> paroi cellulaire du </a:t>
            </a:r>
            <a:r>
              <a:rPr lang="fr-FR" sz="1200" b="0" i="1" kern="1200" dirty="0" err="1" smtClean="0">
                <a:solidFill>
                  <a:schemeClr val="tx1"/>
                </a:solidFill>
                <a:effectLst/>
                <a:latin typeface="+mn-lt"/>
                <a:ea typeface="+mn-ea"/>
                <a:cs typeface="+mn-cs"/>
              </a:rPr>
              <a:t>Cryptococcus</a:t>
            </a:r>
            <a:r>
              <a:rPr lang="fr-FR" sz="1200" b="0" i="0" kern="1200" dirty="0" smtClean="0">
                <a:solidFill>
                  <a:schemeClr val="tx1"/>
                </a:solidFill>
                <a:effectLst/>
                <a:latin typeface="+mn-lt"/>
                <a:ea typeface="+mn-ea"/>
                <a:cs typeface="+mn-cs"/>
              </a:rPr>
              <a:t> est une structure à deux couches composée de -1,3-glucane, -1,3 et β-1,6-glucane, de chitine, de </a:t>
            </a:r>
            <a:r>
              <a:rPr lang="fr-FR" sz="1200" b="0" i="0" kern="1200" dirty="0" err="1" smtClean="0">
                <a:solidFill>
                  <a:schemeClr val="tx1"/>
                </a:solidFill>
                <a:effectLst/>
                <a:latin typeface="+mn-lt"/>
                <a:ea typeface="+mn-ea"/>
                <a:cs typeface="+mn-cs"/>
              </a:rPr>
              <a:t>chitosan</a:t>
            </a:r>
            <a:r>
              <a:rPr lang="fr-FR" sz="1200" b="0" i="0" kern="1200" dirty="0" smtClean="0">
                <a:solidFill>
                  <a:schemeClr val="tx1"/>
                </a:solidFill>
                <a:effectLst/>
                <a:latin typeface="+mn-lt"/>
                <a:ea typeface="+mn-ea"/>
                <a:cs typeface="+mn-cs"/>
              </a:rPr>
              <a:t>, de </a:t>
            </a:r>
            <a:r>
              <a:rPr lang="fr-FR" sz="1200" b="0" i="0" kern="1200" dirty="0" err="1" smtClean="0">
                <a:solidFill>
                  <a:schemeClr val="tx1"/>
                </a:solidFill>
                <a:effectLst/>
                <a:latin typeface="+mn-lt"/>
                <a:ea typeface="+mn-ea"/>
                <a:cs typeface="+mn-cs"/>
              </a:rPr>
              <a:t>mannoprotéines</a:t>
            </a:r>
            <a:r>
              <a:rPr lang="fr-FR" sz="1200" b="0" i="0" kern="1200" dirty="0" smtClean="0">
                <a:solidFill>
                  <a:schemeClr val="tx1"/>
                </a:solidFill>
                <a:effectLst/>
                <a:latin typeface="+mn-lt"/>
                <a:ea typeface="+mn-ea"/>
                <a:cs typeface="+mn-cs"/>
              </a:rPr>
              <a:t> et d'autres protéines à ancrage GPI </a:t>
            </a:r>
            <a:endParaRPr lang="fr-FR" dirty="0"/>
          </a:p>
        </p:txBody>
      </p:sp>
      <p:sp>
        <p:nvSpPr>
          <p:cNvPr id="4" name="Espace réservé du numéro de diapositive 3"/>
          <p:cNvSpPr>
            <a:spLocks noGrp="1"/>
          </p:cNvSpPr>
          <p:nvPr>
            <p:ph type="sldNum" sz="quarter" idx="10"/>
          </p:nvPr>
        </p:nvSpPr>
        <p:spPr/>
        <p:txBody>
          <a:bodyPr/>
          <a:lstStyle/>
          <a:p>
            <a:fld id="{876BE6D5-0E69-47C1-964B-3EA2883534C6}" type="slidenum">
              <a:rPr lang="fr-FR" smtClean="0">
                <a:solidFill>
                  <a:prstClr val="black"/>
                </a:solidFill>
              </a:rPr>
              <a:pPr/>
              <a:t>13</a:t>
            </a:fld>
            <a:endParaRPr lang="fr-FR">
              <a:solidFill>
                <a:prstClr val="black"/>
              </a:solidFill>
            </a:endParaRPr>
          </a:p>
        </p:txBody>
      </p:sp>
    </p:spTree>
    <p:extLst>
      <p:ext uri="{BB962C8B-B14F-4D97-AF65-F5344CB8AC3E}">
        <p14:creationId xmlns:p14="http://schemas.microsoft.com/office/powerpoint/2010/main" val="2986400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17108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42193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94177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u="sng">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1/19/2024</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161691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0934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6275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19221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39789"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1"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8594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26495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0997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71974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800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40000"/>
            <a:lum/>
          </a:blip>
          <a:srcRect/>
          <a:stretch>
            <a:fillRect l="-30000" r="-3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A22B3-218A-4DD1-9C62-F5543F6AFCE6}" type="datetimeFigureOut">
              <a:rPr lang="fr-FR" smtClean="0">
                <a:solidFill>
                  <a:prstClr val="black">
                    <a:tint val="75000"/>
                  </a:prstClr>
                </a:solidFill>
              </a:rPr>
              <a:pPr/>
              <a:t>19/01/2024</a:t>
            </a:fld>
            <a:endParaRPr lang="fr-FR">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07C8C-FF74-4D9E-BA9C-3E29B9233EA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08493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hyperlink" Target="https://doi.org/10.3389/fmicb.2019.02993"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3389/fmicb.2019.02993"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fr.wikipedia.org/wiki/Ribosome" TargetMode="External"/><Relationship Id="rId13" Type="http://schemas.openxmlformats.org/officeDocument/2006/relationships/hyperlink" Target="https://fr.wikipedia.org/wiki/Appareil_de_Golgi" TargetMode="External"/><Relationship Id="rId3" Type="http://schemas.openxmlformats.org/officeDocument/2006/relationships/hyperlink" Target="https://fr.wikipedia.org/wiki/Paroi_cellulaire" TargetMode="External"/><Relationship Id="rId7" Type="http://schemas.openxmlformats.org/officeDocument/2006/relationships/hyperlink" Target="https://fr.wikipedia.org/wiki/Ergosterol" TargetMode="External"/><Relationship Id="rId12" Type="http://schemas.openxmlformats.org/officeDocument/2006/relationships/hyperlink" Target="https://fr.wikipedia.org/wiki/Spitzenk%C3%B6rper" TargetMode="External"/><Relationship Id="rId17" Type="http://schemas.openxmlformats.org/officeDocument/2006/relationships/hyperlink" Target="https://fr.wikipedia.org/wiki/D%C3%A9veloppement_des_myc%C3%A8tes#cite_note-:1-3" TargetMode="External"/><Relationship Id="rId2" Type="http://schemas.openxmlformats.org/officeDocument/2006/relationships/image" Target="../media/image4.png"/><Relationship Id="rId16" Type="http://schemas.openxmlformats.org/officeDocument/2006/relationships/hyperlink" Target="https://fr.wikipedia.org/wiki/Exocytose" TargetMode="External"/><Relationship Id="rId1" Type="http://schemas.openxmlformats.org/officeDocument/2006/relationships/slideLayout" Target="../slideLayouts/slideLayout7.xml"/><Relationship Id="rId6" Type="http://schemas.openxmlformats.org/officeDocument/2006/relationships/hyperlink" Target="https://fr.wikipedia.org/wiki/Vacuole" TargetMode="External"/><Relationship Id="rId11" Type="http://schemas.openxmlformats.org/officeDocument/2006/relationships/hyperlink" Target="https://fr.wikipedia.org/wiki/Membrane_plasmique" TargetMode="External"/><Relationship Id="rId5" Type="http://schemas.openxmlformats.org/officeDocument/2006/relationships/hyperlink" Target="https://fr.wikipedia.org/wiki/Mitochondrie" TargetMode="External"/><Relationship Id="rId15" Type="http://schemas.openxmlformats.org/officeDocument/2006/relationships/hyperlink" Target="https://fr.wikipedia.org/wiki/Filament_d'actine" TargetMode="External"/><Relationship Id="rId10" Type="http://schemas.openxmlformats.org/officeDocument/2006/relationships/hyperlink" Target="https://fr.wikipedia.org/wiki/R%C3%A9ticulum_endoplasmique" TargetMode="External"/><Relationship Id="rId4" Type="http://schemas.openxmlformats.org/officeDocument/2006/relationships/hyperlink" Target="https://fr.wikipedia.org/wiki/Septum" TargetMode="External"/><Relationship Id="rId9" Type="http://schemas.openxmlformats.org/officeDocument/2006/relationships/hyperlink" Target="https://fr.wikipedia.org/wiki/Noyau_cellulaire" TargetMode="External"/><Relationship Id="rId14" Type="http://schemas.openxmlformats.org/officeDocument/2006/relationships/hyperlink" Target="https://fr.wikipedia.org/wiki/V%C3%A9sicule_(biologi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09800" y="609016"/>
            <a:ext cx="7772400" cy="2387600"/>
          </a:xfrm>
        </p:spPr>
        <p:txBody>
          <a:bodyPr>
            <a:normAutofit/>
          </a:bodyPr>
          <a:lstStyle/>
          <a:p>
            <a:r>
              <a:rPr lang="fr-FR" sz="6600" smtClean="0">
                <a:effectLst>
                  <a:outerShdw blurRad="38100" dist="38100" dir="2700000" algn="tl">
                    <a:srgbClr val="000000">
                      <a:alpha val="43137"/>
                    </a:srgbClr>
                  </a:outerShdw>
                </a:effectLst>
              </a:rPr>
              <a:t>Chapitre 2 </a:t>
            </a:r>
            <a:br>
              <a:rPr lang="fr-FR" sz="6600" smtClean="0">
                <a:effectLst>
                  <a:outerShdw blurRad="38100" dist="38100" dir="2700000" algn="tl">
                    <a:srgbClr val="000000">
                      <a:alpha val="43137"/>
                    </a:srgbClr>
                  </a:outerShdw>
                </a:effectLst>
              </a:rPr>
            </a:br>
            <a:r>
              <a:rPr lang="fr-FR" sz="6600" smtClean="0">
                <a:effectLst>
                  <a:outerShdw blurRad="38100" dist="38100" dir="2700000" algn="tl">
                    <a:srgbClr val="000000">
                      <a:alpha val="43137"/>
                    </a:srgbClr>
                  </a:outerShdw>
                </a:effectLst>
              </a:rPr>
              <a:t>Structure </a:t>
            </a:r>
            <a:r>
              <a:rPr lang="fr-FR" sz="6600" dirty="0">
                <a:effectLst>
                  <a:outerShdw blurRad="38100" dist="38100" dir="2700000" algn="tl">
                    <a:srgbClr val="000000">
                      <a:alpha val="43137"/>
                    </a:srgbClr>
                  </a:outerShdw>
                </a:effectLst>
              </a:rPr>
              <a:t>cellulaire</a:t>
            </a:r>
            <a:endParaRPr lang="fr-FR" sz="6600" dirty="0">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2"/>
          <a:stretch>
            <a:fillRect/>
          </a:stretch>
        </p:blipFill>
        <p:spPr>
          <a:xfrm>
            <a:off x="3248526" y="3465513"/>
            <a:ext cx="5694948" cy="3158918"/>
          </a:xfrm>
          <a:prstGeom prst="rect">
            <a:avLst/>
          </a:prstGeom>
        </p:spPr>
      </p:pic>
    </p:spTree>
    <p:extLst>
      <p:ext uri="{BB962C8B-B14F-4D97-AF65-F5344CB8AC3E}">
        <p14:creationId xmlns:p14="http://schemas.microsoft.com/office/powerpoint/2010/main" val="928948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8521" y="-266885"/>
            <a:ext cx="7886700" cy="1325563"/>
          </a:xfrm>
        </p:spPr>
        <p:txBody>
          <a:bodyPr>
            <a:normAutofit/>
          </a:bodyPr>
          <a:lstStyle/>
          <a:p>
            <a:r>
              <a:rPr lang="fr-FR" sz="3600" b="1" dirty="0">
                <a:solidFill>
                  <a:srgbClr val="FF0000"/>
                </a:solidFill>
                <a:effectLst>
                  <a:outerShdw blurRad="38100" dist="38100" dir="2700000" algn="tl">
                    <a:srgbClr val="000000">
                      <a:alpha val="43137"/>
                    </a:srgbClr>
                  </a:outerShdw>
                </a:effectLst>
              </a:rPr>
              <a:t>Composition de la paroi des champignons </a:t>
            </a:r>
            <a:endParaRPr lang="fr-FR" sz="3600" b="1" dirty="0">
              <a:solidFill>
                <a:srgbClr val="FF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2152650" y="1289844"/>
            <a:ext cx="7886700" cy="4351338"/>
          </a:xfrm>
        </p:spPr>
        <p:txBody>
          <a:bodyPr>
            <a:normAutofit fontScale="85000" lnSpcReduction="20000"/>
          </a:bodyPr>
          <a:lstStyle/>
          <a:p>
            <a:r>
              <a:rPr lang="fr-FR" dirty="0">
                <a:solidFill>
                  <a:srgbClr val="FF0000"/>
                </a:solidFill>
              </a:rPr>
              <a:t>Le </a:t>
            </a:r>
            <a:r>
              <a:rPr lang="fr-FR" dirty="0" err="1">
                <a:solidFill>
                  <a:srgbClr val="FF0000"/>
                </a:solidFill>
              </a:rPr>
              <a:t>glucane</a:t>
            </a:r>
            <a:r>
              <a:rPr lang="fr-FR" dirty="0">
                <a:solidFill>
                  <a:srgbClr val="FF0000"/>
                </a:solidFill>
              </a:rPr>
              <a:t> </a:t>
            </a:r>
            <a:r>
              <a:rPr lang="fr-FR" dirty="0"/>
              <a:t>représente 50 à 60 %, </a:t>
            </a:r>
            <a:endParaRPr lang="fr-FR" dirty="0" smtClean="0"/>
          </a:p>
          <a:p>
            <a:r>
              <a:rPr lang="fr-FR" dirty="0" smtClean="0">
                <a:solidFill>
                  <a:srgbClr val="FF0000"/>
                </a:solidFill>
              </a:rPr>
              <a:t>le </a:t>
            </a:r>
            <a:r>
              <a:rPr lang="fr-FR" dirty="0" err="1">
                <a:solidFill>
                  <a:srgbClr val="FF0000"/>
                </a:solidFill>
              </a:rPr>
              <a:t>mannane</a:t>
            </a:r>
            <a:r>
              <a:rPr lang="fr-FR" dirty="0">
                <a:solidFill>
                  <a:srgbClr val="FF0000"/>
                </a:solidFill>
              </a:rPr>
              <a:t> </a:t>
            </a:r>
            <a:r>
              <a:rPr lang="fr-FR" dirty="0"/>
              <a:t>15 à 23 % </a:t>
            </a:r>
            <a:endParaRPr lang="fr-FR" dirty="0" smtClean="0"/>
          </a:p>
          <a:p>
            <a:r>
              <a:rPr lang="fr-FR" dirty="0" smtClean="0">
                <a:solidFill>
                  <a:srgbClr val="FF0000"/>
                </a:solidFill>
              </a:rPr>
              <a:t>la </a:t>
            </a:r>
            <a:r>
              <a:rPr lang="fr-FR" dirty="0">
                <a:solidFill>
                  <a:srgbClr val="FF0000"/>
                </a:solidFill>
              </a:rPr>
              <a:t>chitine </a:t>
            </a:r>
            <a:r>
              <a:rPr lang="fr-FR" dirty="0"/>
              <a:t>1 à 9 % du poids sec </a:t>
            </a:r>
            <a:endParaRPr lang="fr-FR" dirty="0" smtClean="0"/>
          </a:p>
          <a:p>
            <a:r>
              <a:rPr lang="fr-FR" dirty="0" smtClean="0">
                <a:solidFill>
                  <a:srgbClr val="FF0000"/>
                </a:solidFill>
              </a:rPr>
              <a:t>Des protéines </a:t>
            </a:r>
            <a:r>
              <a:rPr lang="fr-FR" dirty="0">
                <a:solidFill>
                  <a:srgbClr val="FF0000"/>
                </a:solidFill>
              </a:rPr>
              <a:t>et des lipides </a:t>
            </a:r>
            <a:r>
              <a:rPr lang="fr-FR" dirty="0"/>
              <a:t>également présents en plus petites quantités. </a:t>
            </a:r>
            <a:endParaRPr lang="fr-FR" dirty="0" smtClean="0"/>
          </a:p>
          <a:p>
            <a:r>
              <a:rPr lang="fr-FR" dirty="0" smtClean="0"/>
              <a:t>Le </a:t>
            </a:r>
            <a:r>
              <a:rPr lang="fr-FR" dirty="0" err="1"/>
              <a:t>glucane</a:t>
            </a:r>
            <a:r>
              <a:rPr lang="fr-FR" dirty="0"/>
              <a:t>, le principal composant structurel de la paroi cellulaire fongique, est un polymère ramifié de glucose qui existe sous trois formes dans la cellule </a:t>
            </a:r>
            <a:r>
              <a:rPr lang="fr-FR" dirty="0">
                <a:solidFill>
                  <a:srgbClr val="FF0000"/>
                </a:solidFill>
              </a:rPr>
              <a:t>: β-1,6-glucane, -1,3-glucane et β-1,3,- -1,6-complexé avec la chitine.</a:t>
            </a:r>
            <a:r>
              <a:rPr lang="fr-FR" dirty="0"/>
              <a:t> </a:t>
            </a:r>
            <a:endParaRPr lang="fr-FR" dirty="0" smtClean="0"/>
          </a:p>
          <a:p>
            <a:r>
              <a:rPr lang="fr-FR" dirty="0" smtClean="0">
                <a:solidFill>
                  <a:srgbClr val="FF0000"/>
                </a:solidFill>
              </a:rPr>
              <a:t>Le </a:t>
            </a:r>
            <a:r>
              <a:rPr lang="fr-FR" dirty="0" err="1">
                <a:solidFill>
                  <a:srgbClr val="FF0000"/>
                </a:solidFill>
              </a:rPr>
              <a:t>mannane</a:t>
            </a:r>
            <a:r>
              <a:rPr lang="fr-FR" dirty="0">
                <a:solidFill>
                  <a:srgbClr val="FF0000"/>
                </a:solidFill>
              </a:rPr>
              <a:t> </a:t>
            </a:r>
            <a:r>
              <a:rPr lang="fr-FR" dirty="0"/>
              <a:t>est un polymère du sucre mannose et se trouve dans les couches externes de la paroi cellulaire. </a:t>
            </a:r>
            <a:endParaRPr lang="fr-FR" dirty="0" smtClean="0"/>
          </a:p>
          <a:p>
            <a:r>
              <a:rPr lang="fr-FR" dirty="0" smtClean="0"/>
              <a:t>Le </a:t>
            </a:r>
            <a:r>
              <a:rPr lang="fr-FR" dirty="0"/>
              <a:t>troisième composant structurel principal</a:t>
            </a:r>
            <a:r>
              <a:rPr lang="fr-FR" dirty="0">
                <a:solidFill>
                  <a:srgbClr val="FF0000"/>
                </a:solidFill>
              </a:rPr>
              <a:t>, la chitine, </a:t>
            </a:r>
            <a:r>
              <a:rPr lang="fr-FR" dirty="0"/>
              <a:t>est concentré dans </a:t>
            </a:r>
            <a:r>
              <a:rPr lang="fr-FR" dirty="0" smtClean="0"/>
              <a:t>les.</a:t>
            </a:r>
            <a:r>
              <a:rPr lang="fr-FR" dirty="0"/>
              <a:t> </a:t>
            </a:r>
          </a:p>
        </p:txBody>
      </p:sp>
      <p:pic>
        <p:nvPicPr>
          <p:cNvPr id="5" name="Image 4"/>
          <p:cNvPicPr>
            <a:picLocks noChangeAspect="1"/>
          </p:cNvPicPr>
          <p:nvPr/>
        </p:nvPicPr>
        <p:blipFill>
          <a:blip r:embed="rId2"/>
          <a:stretch>
            <a:fillRect/>
          </a:stretch>
        </p:blipFill>
        <p:spPr>
          <a:xfrm>
            <a:off x="2152650" y="5513295"/>
            <a:ext cx="4064374" cy="1280413"/>
          </a:xfrm>
          <a:prstGeom prst="rect">
            <a:avLst/>
          </a:prstGeom>
        </p:spPr>
      </p:pic>
      <p:pic>
        <p:nvPicPr>
          <p:cNvPr id="6" name="Image 5"/>
          <p:cNvPicPr>
            <a:picLocks noChangeAspect="1"/>
          </p:cNvPicPr>
          <p:nvPr/>
        </p:nvPicPr>
        <p:blipFill>
          <a:blip r:embed="rId3"/>
          <a:stretch>
            <a:fillRect/>
          </a:stretch>
        </p:blipFill>
        <p:spPr>
          <a:xfrm>
            <a:off x="6885734" y="5481147"/>
            <a:ext cx="3782266" cy="1344706"/>
          </a:xfrm>
          <a:prstGeom prst="rect">
            <a:avLst/>
          </a:prstGeom>
        </p:spPr>
      </p:pic>
      <p:sp>
        <p:nvSpPr>
          <p:cNvPr id="7" name="Ellipse 6"/>
          <p:cNvSpPr/>
          <p:nvPr/>
        </p:nvSpPr>
        <p:spPr>
          <a:xfrm>
            <a:off x="9323295" y="6400801"/>
            <a:ext cx="874059" cy="2958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Ellipse 7"/>
          <p:cNvSpPr/>
          <p:nvPr/>
        </p:nvSpPr>
        <p:spPr>
          <a:xfrm>
            <a:off x="7654038" y="6400801"/>
            <a:ext cx="874059" cy="2958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3136623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www.frontiersin.org/files/Articles/492056/fmicb-10-02993-HTML/image_m/fmicb-10-02993-g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784395"/>
            <a:ext cx="8871284" cy="43592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0" y="138065"/>
            <a:ext cx="4266040" cy="646331"/>
          </a:xfrm>
          <a:prstGeom prst="rect">
            <a:avLst/>
          </a:prstGeom>
        </p:spPr>
        <p:txBody>
          <a:bodyPr wrap="none">
            <a:spAutoFit/>
          </a:bodyPr>
          <a:lstStyle/>
          <a:p>
            <a:r>
              <a:rPr lang="en-US" dirty="0">
                <a:solidFill>
                  <a:srgbClr val="020202"/>
                </a:solidFill>
                <a:latin typeface="MuseoSans"/>
              </a:rPr>
              <a:t>Front. </a:t>
            </a:r>
            <a:r>
              <a:rPr lang="en-US" dirty="0" err="1">
                <a:solidFill>
                  <a:srgbClr val="020202"/>
                </a:solidFill>
                <a:latin typeface="MuseoSans"/>
              </a:rPr>
              <a:t>Microbiol</a:t>
            </a:r>
            <a:r>
              <a:rPr lang="en-US" dirty="0">
                <a:solidFill>
                  <a:srgbClr val="020202"/>
                </a:solidFill>
                <a:latin typeface="MuseoSans"/>
              </a:rPr>
              <a:t>., 09 January 2020</a:t>
            </a:r>
          </a:p>
          <a:p>
            <a:r>
              <a:rPr lang="fr-FR" dirty="0">
                <a:solidFill>
                  <a:prstClr val="black"/>
                </a:solidFill>
              </a:rPr>
              <a:t> </a:t>
            </a:r>
            <a:r>
              <a:rPr lang="fr-FR" dirty="0">
                <a:solidFill>
                  <a:prstClr val="black"/>
                </a:solidFill>
                <a:hlinkClick r:id="rId4"/>
              </a:rPr>
              <a:t>https://doi.org/10.3389/fmicb.2019.02993</a:t>
            </a:r>
            <a:endParaRPr lang="fr-FR" dirty="0">
              <a:solidFill>
                <a:prstClr val="black"/>
              </a:solidFill>
            </a:endParaRPr>
          </a:p>
        </p:txBody>
      </p:sp>
      <p:pic>
        <p:nvPicPr>
          <p:cNvPr id="9220" name="Picture 4" descr="https://aspergillosis.org/wp-content/uploads/2018/12/1a-fung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8473" y="5198270"/>
            <a:ext cx="2158503" cy="161887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montrant l'onychomycose - infection à Aspergillus de l'ong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4789" y="5190188"/>
            <a:ext cx="2630502" cy="1714357"/>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mage montrant l'otomycose - infection fongique de l'oreil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7516" y="5143643"/>
            <a:ext cx="2197768" cy="1648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213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www.frontiersin.org/files/Articles/492056/fmicb-10-02993-HTML/image_m/fmicb-10-02993-g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077" y="784395"/>
            <a:ext cx="7780953" cy="45497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1" y="138065"/>
            <a:ext cx="4501553" cy="646331"/>
          </a:xfrm>
          <a:prstGeom prst="rect">
            <a:avLst/>
          </a:prstGeom>
        </p:spPr>
        <p:txBody>
          <a:bodyPr wrap="none">
            <a:spAutoFit/>
          </a:bodyPr>
          <a:lstStyle/>
          <a:p>
            <a:r>
              <a:rPr lang="en-US" dirty="0">
                <a:solidFill>
                  <a:srgbClr val="020202"/>
                </a:solidFill>
                <a:latin typeface="MuseoSans"/>
              </a:rPr>
              <a:t>Front. </a:t>
            </a:r>
            <a:r>
              <a:rPr lang="en-US" dirty="0" err="1">
                <a:solidFill>
                  <a:srgbClr val="020202"/>
                </a:solidFill>
                <a:latin typeface="MuseoSans"/>
              </a:rPr>
              <a:t>Microbiol</a:t>
            </a:r>
            <a:r>
              <a:rPr lang="en-US" dirty="0">
                <a:solidFill>
                  <a:srgbClr val="020202"/>
                </a:solidFill>
                <a:latin typeface="MuseoSans"/>
              </a:rPr>
              <a:t>., 09 January 2020</a:t>
            </a:r>
          </a:p>
          <a:p>
            <a:r>
              <a:rPr lang="fr-FR" dirty="0">
                <a:solidFill>
                  <a:prstClr val="black"/>
                </a:solidFill>
              </a:rPr>
              <a:t>| </a:t>
            </a:r>
            <a:r>
              <a:rPr lang="fr-FR" dirty="0">
                <a:solidFill>
                  <a:prstClr val="black"/>
                </a:solidFill>
                <a:hlinkClick r:id="rId3"/>
              </a:rPr>
              <a:t>https://doi.org/10.3389/fmicb.2019.02993</a:t>
            </a:r>
            <a:endParaRPr lang="fr-FR" dirty="0">
              <a:solidFill>
                <a:prstClr val="black"/>
              </a:solidFill>
            </a:endParaRPr>
          </a:p>
        </p:txBody>
      </p:sp>
    </p:spTree>
    <p:extLst>
      <p:ext uri="{BB962C8B-B14F-4D97-AF65-F5344CB8AC3E}">
        <p14:creationId xmlns:p14="http://schemas.microsoft.com/office/powerpoint/2010/main" val="630325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1524001" y="874795"/>
            <a:ext cx="5839326" cy="4162425"/>
          </a:xfrm>
          <a:prstGeom prst="rect">
            <a:avLst/>
          </a:prstGeom>
        </p:spPr>
      </p:pic>
      <p:pic>
        <p:nvPicPr>
          <p:cNvPr id="13314" name="Picture 2" descr="Cryptococcus et CRYPTOCOCCOSE Cryptococcus neoformans 3 varits neoform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9250" y="4676773"/>
            <a:ext cx="3588751" cy="2691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495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9144000" cy="3539430"/>
          </a:xfrm>
          <a:prstGeom prst="rect">
            <a:avLst/>
          </a:prstGeom>
        </p:spPr>
        <p:txBody>
          <a:bodyPr wrap="square">
            <a:spAutoFit/>
          </a:bodyPr>
          <a:lstStyle/>
          <a:p>
            <a:r>
              <a:rPr lang="fr-FR" sz="2800" dirty="0">
                <a:solidFill>
                  <a:prstClr val="black"/>
                </a:solidFill>
              </a:rPr>
              <a:t>La cellule fongique est formée par le noyau (certaines structures en ont un, d’autres deux ou plus), les mitochondries, l’appareil de Golgi, le réticulum endoplasmique, les ribosomes, les vacuoles de réserves (contenant du glycogène), le cytosquelette (filaments d’actine et de tubuline), la membrane cytoplasmique et la paroi. Chez les mycètes pluricellulaires, les cellules communiquent entre elles par des pores au niveau des septes transversales. </a:t>
            </a:r>
            <a:endParaRPr lang="fr-FR" sz="2800" dirty="0">
              <a:solidFill>
                <a:prstClr val="black"/>
              </a:solidFill>
            </a:endParaRPr>
          </a:p>
        </p:txBody>
      </p:sp>
      <p:pic>
        <p:nvPicPr>
          <p:cNvPr id="3" name="Image 2"/>
          <p:cNvPicPr>
            <a:picLocks noChangeAspect="1"/>
          </p:cNvPicPr>
          <p:nvPr/>
        </p:nvPicPr>
        <p:blipFill>
          <a:blip r:embed="rId2"/>
          <a:stretch>
            <a:fillRect/>
          </a:stretch>
        </p:blipFill>
        <p:spPr>
          <a:xfrm>
            <a:off x="1660358" y="3539430"/>
            <a:ext cx="8871284" cy="3158918"/>
          </a:xfrm>
          <a:prstGeom prst="rect">
            <a:avLst/>
          </a:prstGeom>
        </p:spPr>
      </p:pic>
    </p:spTree>
    <p:extLst>
      <p:ext uri="{BB962C8B-B14F-4D97-AF65-F5344CB8AC3E}">
        <p14:creationId xmlns:p14="http://schemas.microsoft.com/office/powerpoint/2010/main" val="2707143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537" y="-834189"/>
            <a:ext cx="9144000" cy="4833449"/>
          </a:xfrm>
          <a:prstGeom prst="rect">
            <a:avLst/>
          </a:prstGeom>
        </p:spPr>
      </p:pic>
      <p:sp>
        <p:nvSpPr>
          <p:cNvPr id="3" name="Rectangle 2"/>
          <p:cNvSpPr/>
          <p:nvPr/>
        </p:nvSpPr>
        <p:spPr>
          <a:xfrm>
            <a:off x="2450432" y="2772145"/>
            <a:ext cx="6938211"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dirty="0">
                <a:solidFill>
                  <a:srgbClr val="202122"/>
                </a:solidFill>
                <a:latin typeface="Arial" panose="020B0604020202020204" pitchFamily="34" charset="0"/>
              </a:rPr>
              <a:t>Schéma simplifié représentant des cellules </a:t>
            </a:r>
            <a:r>
              <a:rPr lang="fr-FR" dirty="0" err="1">
                <a:solidFill>
                  <a:srgbClr val="202122"/>
                </a:solidFill>
                <a:latin typeface="Arial" panose="020B0604020202020204" pitchFamily="34" charset="0"/>
              </a:rPr>
              <a:t>hyphales</a:t>
            </a:r>
            <a:endParaRPr lang="fr-FR" dirty="0">
              <a:solidFill>
                <a:srgbClr val="202122"/>
              </a:solidFill>
              <a:latin typeface="Arial" panose="020B0604020202020204" pitchFamily="34" charset="0"/>
            </a:endParaRPr>
          </a:p>
          <a:p>
            <a:pPr algn="ctr"/>
            <a:r>
              <a:rPr lang="fr-FR" dirty="0">
                <a:solidFill>
                  <a:srgbClr val="202122"/>
                </a:solidFill>
                <a:latin typeface="Arial" panose="020B0604020202020204" pitchFamily="34" charset="0"/>
              </a:rPr>
              <a:t>1-</a:t>
            </a:r>
            <a:r>
              <a:rPr lang="fr-FR" dirty="0">
                <a:solidFill>
                  <a:srgbClr val="202122"/>
                </a:solidFill>
                <a:latin typeface="Arial" panose="020B0604020202020204" pitchFamily="34" charset="0"/>
              </a:rPr>
              <a:t> </a:t>
            </a:r>
            <a:r>
              <a:rPr lang="fr-FR" dirty="0">
                <a:solidFill>
                  <a:srgbClr val="0645AD"/>
                </a:solidFill>
                <a:latin typeface="Arial" panose="020B0604020202020204" pitchFamily="34" charset="0"/>
                <a:hlinkClick r:id="rId3" tooltip="Paroi cellulaire"/>
              </a:rPr>
              <a:t>paroi cellulaire</a:t>
            </a:r>
            <a:r>
              <a:rPr lang="fr-FR" dirty="0">
                <a:solidFill>
                  <a:srgbClr val="202122"/>
                </a:solidFill>
                <a:latin typeface="Arial" panose="020B0604020202020204" pitchFamily="34" charset="0"/>
              </a:rPr>
              <a:t> 2- </a:t>
            </a:r>
            <a:r>
              <a:rPr lang="fr-FR" dirty="0">
                <a:solidFill>
                  <a:srgbClr val="0645AD"/>
                </a:solidFill>
                <a:latin typeface="Arial" panose="020B0604020202020204" pitchFamily="34" charset="0"/>
                <a:hlinkClick r:id="rId4" tooltip="Septum"/>
              </a:rPr>
              <a:t>septum</a:t>
            </a:r>
            <a:r>
              <a:rPr lang="fr-FR" dirty="0">
                <a:solidFill>
                  <a:srgbClr val="202122"/>
                </a:solidFill>
                <a:latin typeface="Arial" panose="020B0604020202020204" pitchFamily="34" charset="0"/>
              </a:rPr>
              <a:t> 3- </a:t>
            </a:r>
            <a:r>
              <a:rPr lang="fr-FR" dirty="0">
                <a:solidFill>
                  <a:srgbClr val="0645AD"/>
                </a:solidFill>
                <a:latin typeface="Arial" panose="020B0604020202020204" pitchFamily="34" charset="0"/>
                <a:hlinkClick r:id="rId5" tooltip="Mitochondrie"/>
              </a:rPr>
              <a:t>mitochondrie</a:t>
            </a:r>
            <a:r>
              <a:rPr lang="fr-FR" dirty="0">
                <a:solidFill>
                  <a:srgbClr val="202122"/>
                </a:solidFill>
                <a:latin typeface="Arial" panose="020B0604020202020204" pitchFamily="34" charset="0"/>
              </a:rPr>
              <a:t> 4- </a:t>
            </a:r>
            <a:r>
              <a:rPr lang="fr-FR" dirty="0">
                <a:solidFill>
                  <a:srgbClr val="0645AD"/>
                </a:solidFill>
                <a:latin typeface="Arial" panose="020B0604020202020204" pitchFamily="34" charset="0"/>
                <a:hlinkClick r:id="rId6" tooltip="Vacuole"/>
              </a:rPr>
              <a:t>vacuole</a:t>
            </a:r>
            <a:r>
              <a:rPr lang="fr-FR" dirty="0">
                <a:solidFill>
                  <a:srgbClr val="202122"/>
                </a:solidFill>
                <a:latin typeface="Arial" panose="020B0604020202020204" pitchFamily="34" charset="0"/>
              </a:rPr>
              <a:t> 5- cristal d'</a:t>
            </a:r>
            <a:r>
              <a:rPr lang="fr-FR" dirty="0" err="1">
                <a:solidFill>
                  <a:srgbClr val="0645AD"/>
                </a:solidFill>
                <a:latin typeface="Arial" panose="020B0604020202020204" pitchFamily="34" charset="0"/>
                <a:hlinkClick r:id="rId7" tooltip="Ergosterol"/>
              </a:rPr>
              <a:t>ergosterol</a:t>
            </a:r>
            <a:r>
              <a:rPr lang="fr-FR" dirty="0">
                <a:solidFill>
                  <a:srgbClr val="202122"/>
                </a:solidFill>
                <a:latin typeface="Arial" panose="020B0604020202020204" pitchFamily="34" charset="0"/>
              </a:rPr>
              <a:t> 6- </a:t>
            </a:r>
            <a:r>
              <a:rPr lang="fr-FR" dirty="0">
                <a:solidFill>
                  <a:srgbClr val="0645AD"/>
                </a:solidFill>
                <a:latin typeface="Arial" panose="020B0604020202020204" pitchFamily="34" charset="0"/>
                <a:hlinkClick r:id="rId8" tooltip="Ribosome"/>
              </a:rPr>
              <a:t>ribosome</a:t>
            </a:r>
            <a:r>
              <a:rPr lang="fr-FR" dirty="0">
                <a:solidFill>
                  <a:srgbClr val="202122"/>
                </a:solidFill>
                <a:latin typeface="Arial" panose="020B0604020202020204" pitchFamily="34" charset="0"/>
              </a:rPr>
              <a:t> 7- </a:t>
            </a:r>
            <a:r>
              <a:rPr lang="fr-FR" dirty="0">
                <a:solidFill>
                  <a:srgbClr val="0645AD"/>
                </a:solidFill>
                <a:latin typeface="Arial" panose="020B0604020202020204" pitchFamily="34" charset="0"/>
                <a:hlinkClick r:id="rId9" tooltip="Noyau cellulaire"/>
              </a:rPr>
              <a:t>noyau cellulaire</a:t>
            </a:r>
            <a:r>
              <a:rPr lang="fr-FR" dirty="0">
                <a:solidFill>
                  <a:srgbClr val="202122"/>
                </a:solidFill>
                <a:latin typeface="Arial" panose="020B0604020202020204" pitchFamily="34" charset="0"/>
              </a:rPr>
              <a:t> 8- </a:t>
            </a:r>
            <a:r>
              <a:rPr lang="fr-FR" dirty="0">
                <a:solidFill>
                  <a:srgbClr val="0645AD"/>
                </a:solidFill>
                <a:latin typeface="Arial" panose="020B0604020202020204" pitchFamily="34" charset="0"/>
                <a:hlinkClick r:id="rId10" tooltip="Réticulum endoplasmique"/>
              </a:rPr>
              <a:t>réticulum endoplasmique</a:t>
            </a:r>
            <a:r>
              <a:rPr lang="fr-FR" dirty="0">
                <a:solidFill>
                  <a:srgbClr val="202122"/>
                </a:solidFill>
                <a:latin typeface="Arial" panose="020B0604020202020204" pitchFamily="34" charset="0"/>
              </a:rPr>
              <a:t> 9- corps lipidique 10- </a:t>
            </a:r>
            <a:r>
              <a:rPr lang="fr-FR" dirty="0">
                <a:solidFill>
                  <a:srgbClr val="0645AD"/>
                </a:solidFill>
                <a:latin typeface="Arial" panose="020B0604020202020204" pitchFamily="34" charset="0"/>
                <a:hlinkClick r:id="rId11" tooltip="Membrane plasmique"/>
              </a:rPr>
              <a:t>membrane plasmique</a:t>
            </a:r>
            <a:r>
              <a:rPr lang="fr-FR" dirty="0">
                <a:solidFill>
                  <a:srgbClr val="202122"/>
                </a:solidFill>
                <a:latin typeface="Arial" panose="020B0604020202020204" pitchFamily="34" charset="0"/>
              </a:rPr>
              <a:t> 11- </a:t>
            </a:r>
            <a:r>
              <a:rPr lang="fr-FR" dirty="0" err="1">
                <a:solidFill>
                  <a:srgbClr val="0645AD"/>
                </a:solidFill>
                <a:latin typeface="Arial" panose="020B0604020202020204" pitchFamily="34" charset="0"/>
                <a:hlinkClick r:id="rId12" tooltip="Spitzenkörper"/>
              </a:rPr>
              <a:t>spitzenkörper</a:t>
            </a:r>
            <a:r>
              <a:rPr lang="fr-FR" dirty="0">
                <a:solidFill>
                  <a:srgbClr val="202122"/>
                </a:solidFill>
                <a:latin typeface="Arial" panose="020B0604020202020204" pitchFamily="34" charset="0"/>
              </a:rPr>
              <a:t> 12- </a:t>
            </a:r>
            <a:r>
              <a:rPr lang="fr-FR" dirty="0">
                <a:solidFill>
                  <a:srgbClr val="0645AD"/>
                </a:solidFill>
                <a:latin typeface="Arial" panose="020B0604020202020204" pitchFamily="34" charset="0"/>
                <a:hlinkClick r:id="rId13" tooltip="Appareil de Golgi"/>
              </a:rPr>
              <a:t>appareil de Golgi</a:t>
            </a:r>
            <a:r>
              <a:rPr lang="fr-FR" dirty="0">
                <a:solidFill>
                  <a:srgbClr val="202122"/>
                </a:solidFill>
                <a:latin typeface="Arial" panose="020B0604020202020204" pitchFamily="34" charset="0"/>
              </a:rPr>
              <a:t>.</a:t>
            </a:r>
            <a:endParaRPr lang="fr-FR" dirty="0">
              <a:solidFill>
                <a:prstClr val="black"/>
              </a:solidFill>
            </a:endParaRPr>
          </a:p>
        </p:txBody>
      </p:sp>
      <p:sp>
        <p:nvSpPr>
          <p:cNvPr id="4" name="Rectangle 3"/>
          <p:cNvSpPr/>
          <p:nvPr/>
        </p:nvSpPr>
        <p:spPr>
          <a:xfrm>
            <a:off x="1892969" y="4714834"/>
            <a:ext cx="8919410" cy="1754326"/>
          </a:xfrm>
          <a:prstGeom prst="rect">
            <a:avLst/>
          </a:prstGeom>
        </p:spPr>
        <p:txBody>
          <a:bodyPr wrap="square">
            <a:spAutoFit/>
          </a:bodyPr>
          <a:lstStyle/>
          <a:p>
            <a:r>
              <a:rPr lang="fr-FR" b="1" dirty="0">
                <a:solidFill>
                  <a:srgbClr val="202122"/>
                </a:solidFill>
                <a:latin typeface="Arial" panose="020B0604020202020204" pitchFamily="34" charset="0"/>
              </a:rPr>
              <a:t>Cette partie terminale est caractérisée par une concentration importante de </a:t>
            </a:r>
            <a:r>
              <a:rPr lang="fr-FR" b="1" dirty="0">
                <a:solidFill>
                  <a:srgbClr val="0645AD"/>
                </a:solidFill>
                <a:latin typeface="Arial" panose="020B0604020202020204" pitchFamily="34" charset="0"/>
                <a:hlinkClick r:id="rId14" tooltip="Vésicule (biologie)"/>
              </a:rPr>
              <a:t>vésicules</a:t>
            </a:r>
            <a:r>
              <a:rPr lang="fr-FR" b="1" dirty="0">
                <a:solidFill>
                  <a:srgbClr val="202122"/>
                </a:solidFill>
                <a:latin typeface="Arial" panose="020B0604020202020204" pitchFamily="34" charset="0"/>
              </a:rPr>
              <a:t> et de </a:t>
            </a:r>
            <a:r>
              <a:rPr lang="fr-FR" b="1" dirty="0">
                <a:solidFill>
                  <a:srgbClr val="0645AD"/>
                </a:solidFill>
                <a:latin typeface="Arial" panose="020B0604020202020204" pitchFamily="34" charset="0"/>
                <a:hlinkClick r:id="rId15" tooltip="Filament d'actine"/>
              </a:rPr>
              <a:t>filaments d’actine</a:t>
            </a:r>
            <a:r>
              <a:rPr lang="fr-FR" b="1" dirty="0">
                <a:solidFill>
                  <a:srgbClr val="202122"/>
                </a:solidFill>
                <a:latin typeface="Arial" panose="020B0604020202020204" pitchFamily="34" charset="0"/>
              </a:rPr>
              <a:t>. Ces derniers sont les composants essentiels dans la croissance du mycélium. La fonction principale des filaments d'actine est le transport des vésicules à l'intérieur de la cellule. Les vésicules sont dirigées vers la partie apicale de l'hyphe et libèrent par l'</a:t>
            </a:r>
            <a:r>
              <a:rPr lang="fr-FR" b="1" dirty="0">
                <a:solidFill>
                  <a:srgbClr val="0645AD"/>
                </a:solidFill>
                <a:latin typeface="Arial" panose="020B0604020202020204" pitchFamily="34" charset="0"/>
                <a:hlinkClick r:id="rId16" tooltip="Exocytose"/>
              </a:rPr>
              <a:t>exocytose</a:t>
            </a:r>
            <a:r>
              <a:rPr lang="fr-FR" b="1" dirty="0">
                <a:solidFill>
                  <a:srgbClr val="202122"/>
                </a:solidFill>
                <a:latin typeface="Arial" panose="020B0604020202020204" pitchFamily="34" charset="0"/>
              </a:rPr>
              <a:t>, les matériaux utilisés dans la synthèse de la nouvelle paroi</a:t>
            </a:r>
            <a:r>
              <a:rPr lang="fr-FR" b="1" baseline="30000" dirty="0">
                <a:solidFill>
                  <a:srgbClr val="0645AD"/>
                </a:solidFill>
                <a:latin typeface="Arial" panose="020B0604020202020204" pitchFamily="34" charset="0"/>
                <a:hlinkClick r:id="rId17"/>
              </a:rPr>
              <a:t>3</a:t>
            </a:r>
            <a:r>
              <a:rPr lang="fr-FR" b="1" dirty="0">
                <a:solidFill>
                  <a:srgbClr val="202122"/>
                </a:solidFill>
                <a:latin typeface="Arial" panose="020B0604020202020204" pitchFamily="34" charset="0"/>
              </a:rPr>
              <a:t>. </a:t>
            </a:r>
            <a:endParaRPr lang="fr-FR" b="1" dirty="0">
              <a:solidFill>
                <a:prstClr val="black"/>
              </a:solidFill>
            </a:endParaRPr>
          </a:p>
        </p:txBody>
      </p:sp>
    </p:spTree>
    <p:extLst>
      <p:ext uri="{BB962C8B-B14F-4D97-AF65-F5344CB8AC3E}">
        <p14:creationId xmlns:p14="http://schemas.microsoft.com/office/powerpoint/2010/main" val="1245094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Noyau : </a:t>
            </a:r>
          </a:p>
        </p:txBody>
      </p:sp>
      <p:sp>
        <p:nvSpPr>
          <p:cNvPr id="3" name="Espace réservé du contenu 2"/>
          <p:cNvSpPr>
            <a:spLocks noGrp="1"/>
          </p:cNvSpPr>
          <p:nvPr>
            <p:ph idx="1"/>
          </p:nvPr>
        </p:nvSpPr>
        <p:spPr/>
        <p:txBody>
          <a:bodyPr/>
          <a:lstStyle/>
          <a:p>
            <a:r>
              <a:rPr lang="fr-FR" dirty="0" smtClean="0"/>
              <a:t>De </a:t>
            </a:r>
            <a:r>
              <a:rPr lang="fr-FR" dirty="0"/>
              <a:t>petite taille. Différents types d’organisations nucléaires sont rencontrés à divers stades du cycle de développement </a:t>
            </a:r>
            <a:r>
              <a:rPr lang="fr-FR" dirty="0" smtClean="0"/>
              <a:t>:</a:t>
            </a:r>
          </a:p>
          <a:p>
            <a:r>
              <a:rPr lang="fr-FR" dirty="0" smtClean="0"/>
              <a:t> </a:t>
            </a:r>
            <a:r>
              <a:rPr lang="fr-FR" dirty="0"/>
              <a:t>o </a:t>
            </a:r>
            <a:r>
              <a:rPr lang="fr-FR" dirty="0" err="1">
                <a:solidFill>
                  <a:srgbClr val="FF0000"/>
                </a:solidFill>
              </a:rPr>
              <a:t>Monocaryotique</a:t>
            </a:r>
            <a:r>
              <a:rPr lang="fr-FR" dirty="0">
                <a:solidFill>
                  <a:srgbClr val="FF0000"/>
                </a:solidFill>
              </a:rPr>
              <a:t> : </a:t>
            </a:r>
            <a:r>
              <a:rPr lang="fr-FR" dirty="0"/>
              <a:t>un seul noyau haploïde (n) ou diploïde (2n) </a:t>
            </a:r>
            <a:r>
              <a:rPr lang="fr-FR" dirty="0" smtClean="0"/>
              <a:t>;</a:t>
            </a:r>
          </a:p>
          <a:p>
            <a:r>
              <a:rPr lang="fr-FR" dirty="0" smtClean="0"/>
              <a:t> </a:t>
            </a:r>
            <a:r>
              <a:rPr lang="fr-FR" dirty="0"/>
              <a:t>o </a:t>
            </a:r>
            <a:r>
              <a:rPr lang="fr-FR" dirty="0">
                <a:solidFill>
                  <a:srgbClr val="FF0000"/>
                </a:solidFill>
              </a:rPr>
              <a:t>Dicaryotique : </a:t>
            </a:r>
            <a:r>
              <a:rPr lang="fr-FR" dirty="0"/>
              <a:t>deux noyaux séparés (</a:t>
            </a:r>
            <a:r>
              <a:rPr lang="fr-FR" dirty="0" err="1"/>
              <a:t>n+n</a:t>
            </a:r>
            <a:r>
              <a:rPr lang="fr-FR" dirty="0"/>
              <a:t>) (certains stades de développement</a:t>
            </a:r>
          </a:p>
        </p:txBody>
      </p:sp>
    </p:spTree>
    <p:extLst>
      <p:ext uri="{BB962C8B-B14F-4D97-AF65-F5344CB8AC3E}">
        <p14:creationId xmlns:p14="http://schemas.microsoft.com/office/powerpoint/2010/main" val="2819279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 </a:t>
            </a:r>
            <a:r>
              <a:rPr lang="fr-FR" dirty="0">
                <a:solidFill>
                  <a:srgbClr val="FF0000"/>
                </a:solidFill>
              </a:rPr>
              <a:t>Vacuole : </a:t>
            </a:r>
            <a:r>
              <a:rPr lang="fr-FR" dirty="0"/>
              <a:t>elle est centrale, repoussant le cytoplasme en périphérie et constitue un important stock enzymatique. </a:t>
            </a:r>
            <a:endParaRPr lang="fr-FR" dirty="0" smtClean="0"/>
          </a:p>
          <a:p>
            <a:r>
              <a:rPr lang="fr-FR" dirty="0" smtClean="0"/>
              <a:t>• </a:t>
            </a:r>
            <a:r>
              <a:rPr lang="fr-FR" dirty="0">
                <a:solidFill>
                  <a:srgbClr val="FF0000"/>
                </a:solidFill>
              </a:rPr>
              <a:t>Réserves :</a:t>
            </a:r>
            <a:r>
              <a:rPr lang="fr-FR" dirty="0"/>
              <a:t> de nature diverse mais le plus souvent sous forme de glycogène ou d’inclusions lipidiques dans le cytoplasme.</a:t>
            </a:r>
          </a:p>
        </p:txBody>
      </p:sp>
    </p:spTree>
    <p:extLst>
      <p:ext uri="{BB962C8B-B14F-4D97-AF65-F5344CB8AC3E}">
        <p14:creationId xmlns:p14="http://schemas.microsoft.com/office/powerpoint/2010/main" val="739637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5369" y="545483"/>
            <a:ext cx="8622631" cy="1569660"/>
          </a:xfrm>
          <a:prstGeom prst="rect">
            <a:avLst/>
          </a:prstGeom>
        </p:spPr>
        <p:txBody>
          <a:bodyPr wrap="square">
            <a:spAutoFit/>
          </a:bodyPr>
          <a:lstStyle/>
          <a:p>
            <a:r>
              <a:rPr lang="fr-FR" sz="2400" dirty="0">
                <a:solidFill>
                  <a:prstClr val="black"/>
                </a:solidFill>
              </a:rPr>
              <a:t>La cellule de levure typique est de forme ovale et est entourée d'une paroi cellulaire rigide qui contient un certain nombre de polysaccharides structurels et peut représenter jusqu'à 25 % du poids sec de la paroi </a:t>
            </a:r>
            <a:r>
              <a:rPr lang="fr-FR" sz="2400" dirty="0">
                <a:solidFill>
                  <a:prstClr val="black"/>
                </a:solidFill>
              </a:rPr>
              <a:t>cellulaire, </a:t>
            </a:r>
            <a:r>
              <a:rPr lang="fr-FR" sz="2400" dirty="0">
                <a:solidFill>
                  <a:prstClr val="black"/>
                </a:solidFill>
              </a:rPr>
              <a:t> </a:t>
            </a:r>
          </a:p>
        </p:txBody>
      </p:sp>
      <p:pic>
        <p:nvPicPr>
          <p:cNvPr id="6" name="Image 5"/>
          <p:cNvPicPr>
            <a:picLocks noChangeAspect="1"/>
          </p:cNvPicPr>
          <p:nvPr/>
        </p:nvPicPr>
        <p:blipFill>
          <a:blip r:embed="rId2"/>
          <a:stretch>
            <a:fillRect/>
          </a:stretch>
        </p:blipFill>
        <p:spPr>
          <a:xfrm>
            <a:off x="1553794" y="2775284"/>
            <a:ext cx="4542206" cy="4354978"/>
          </a:xfrm>
          <a:prstGeom prst="rect">
            <a:avLst/>
          </a:prstGeom>
        </p:spPr>
      </p:pic>
      <p:pic>
        <p:nvPicPr>
          <p:cNvPr id="8198" name="Picture 6" descr="http://croissbact.free.fr/Images/shemlev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206" y="2775284"/>
            <a:ext cx="4587642" cy="32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698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0176" y="259995"/>
            <a:ext cx="8471648" cy="1384995"/>
          </a:xfrm>
          <a:prstGeom prst="rect">
            <a:avLst/>
          </a:prstGeom>
        </p:spPr>
        <p:txBody>
          <a:bodyPr wrap="square">
            <a:spAutoFit/>
          </a:bodyPr>
          <a:lstStyle/>
          <a:p>
            <a:r>
              <a:rPr lang="fr-FR" sz="2800" dirty="0">
                <a:solidFill>
                  <a:prstClr val="black"/>
                </a:solidFill>
              </a:rPr>
              <a:t>Chez les mycètes pluricellulaires, les cellules communiquent entre elles par des pores au niveau des septes transversales. </a:t>
            </a:r>
            <a:endParaRPr lang="fr-FR" sz="2800" dirty="0">
              <a:solidFill>
                <a:prstClr val="black"/>
              </a:solidFill>
            </a:endParaRPr>
          </a:p>
        </p:txBody>
      </p:sp>
      <p:pic>
        <p:nvPicPr>
          <p:cNvPr id="3" name="Image 2"/>
          <p:cNvPicPr>
            <a:picLocks noChangeAspect="1"/>
          </p:cNvPicPr>
          <p:nvPr/>
        </p:nvPicPr>
        <p:blipFill>
          <a:blip r:embed="rId2"/>
          <a:stretch>
            <a:fillRect/>
          </a:stretch>
        </p:blipFill>
        <p:spPr>
          <a:xfrm>
            <a:off x="1860177" y="2974006"/>
            <a:ext cx="2615571" cy="2845267"/>
          </a:xfrm>
          <a:prstGeom prst="rect">
            <a:avLst/>
          </a:prstGeom>
        </p:spPr>
      </p:pic>
      <p:pic>
        <p:nvPicPr>
          <p:cNvPr id="5" name="Image 4"/>
          <p:cNvPicPr>
            <a:picLocks noChangeAspect="1"/>
          </p:cNvPicPr>
          <p:nvPr/>
        </p:nvPicPr>
        <p:blipFill>
          <a:blip r:embed="rId3"/>
          <a:stretch>
            <a:fillRect/>
          </a:stretch>
        </p:blipFill>
        <p:spPr>
          <a:xfrm>
            <a:off x="4427622" y="2974006"/>
            <a:ext cx="6240379" cy="3009700"/>
          </a:xfrm>
          <a:prstGeom prst="rect">
            <a:avLst/>
          </a:prstGeom>
        </p:spPr>
      </p:pic>
    </p:spTree>
    <p:extLst>
      <p:ext uri="{BB962C8B-B14F-4D97-AF65-F5344CB8AC3E}">
        <p14:creationId xmlns:p14="http://schemas.microsoft.com/office/powerpoint/2010/main" val="2262381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966913" y="1090613"/>
            <a:ext cx="8258175" cy="4676775"/>
          </a:xfrm>
          <a:prstGeom prst="rect">
            <a:avLst/>
          </a:prstGeom>
        </p:spPr>
      </p:pic>
    </p:spTree>
    <p:extLst>
      <p:ext uri="{BB962C8B-B14F-4D97-AF65-F5344CB8AC3E}">
        <p14:creationId xmlns:p14="http://schemas.microsoft.com/office/powerpoint/2010/main" val="3949660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058521" y="-266885"/>
            <a:ext cx="7886700" cy="1325563"/>
          </a:xfrm>
        </p:spPr>
        <p:txBody>
          <a:bodyPr>
            <a:normAutofit/>
          </a:bodyPr>
          <a:lstStyle/>
          <a:p>
            <a:r>
              <a:rPr lang="fr-FR" sz="3600" b="1" dirty="0">
                <a:solidFill>
                  <a:srgbClr val="FF0000"/>
                </a:solidFill>
                <a:effectLst>
                  <a:outerShdw blurRad="38100" dist="38100" dir="2700000" algn="tl">
                    <a:srgbClr val="000000">
                      <a:alpha val="43137"/>
                    </a:srgbClr>
                  </a:outerShdw>
                </a:effectLst>
              </a:rPr>
              <a:t>Composition de la paroi des champignons </a:t>
            </a:r>
            <a:endParaRPr lang="fr-FR" sz="3600" b="1" dirty="0">
              <a:solidFill>
                <a:srgbClr val="FF0000"/>
              </a:solidFill>
              <a:effectLst>
                <a:outerShdw blurRad="38100" dist="38100" dir="2700000" algn="tl">
                  <a:srgbClr val="000000">
                    <a:alpha val="43137"/>
                  </a:srgbClr>
                </a:outerShdw>
              </a:effectLst>
            </a:endParaRPr>
          </a:p>
        </p:txBody>
      </p:sp>
      <p:sp>
        <p:nvSpPr>
          <p:cNvPr id="5" name="Titre 1"/>
          <p:cNvSpPr>
            <a:spLocks noGrp="1"/>
          </p:cNvSpPr>
          <p:nvPr>
            <p:ph idx="1"/>
          </p:nvPr>
        </p:nvSpPr>
        <p:spPr>
          <a:xfrm>
            <a:off x="2179544" y="1502896"/>
            <a:ext cx="7886700" cy="4351338"/>
          </a:xfrm>
        </p:spPr>
        <p:txBody>
          <a:bodyPr>
            <a:normAutofit/>
          </a:bodyPr>
          <a:lstStyle/>
          <a:p>
            <a:r>
              <a:rPr lang="fr-FR" dirty="0"/>
              <a:t>Les moisissures : Elles ont une paroi cellulaire formée par plusieurs couches disposées les unes sur les autres. Elle contient 80 et 90 % de polysaccharides, le reste étant des protéines et des lipides. La chitine est un composé spécifique de la paroi des </a:t>
            </a:r>
            <a:r>
              <a:rPr lang="fr-FR" dirty="0" smtClean="0"/>
              <a:t>champignons. </a:t>
            </a:r>
            <a:endParaRPr lang="fr-FR" b="1" dirty="0">
              <a:solidFill>
                <a:srgbClr val="FF0000"/>
              </a:solidFill>
              <a:effectLst>
                <a:outerShdw blurRad="38100" dist="38100" dir="2700000" algn="tl">
                  <a:srgbClr val="000000">
                    <a:alpha val="43137"/>
                  </a:srgbClr>
                </a:outerShdw>
              </a:effectLst>
            </a:endParaRPr>
          </a:p>
        </p:txBody>
      </p:sp>
      <p:pic>
        <p:nvPicPr>
          <p:cNvPr id="6" name="Image 5"/>
          <p:cNvPicPr>
            <a:picLocks noChangeAspect="1"/>
          </p:cNvPicPr>
          <p:nvPr/>
        </p:nvPicPr>
        <p:blipFill>
          <a:blip r:embed="rId2"/>
          <a:stretch>
            <a:fillRect/>
          </a:stretch>
        </p:blipFill>
        <p:spPr>
          <a:xfrm>
            <a:off x="3810000" y="4070723"/>
            <a:ext cx="4814047" cy="2693148"/>
          </a:xfrm>
          <a:prstGeom prst="rect">
            <a:avLst/>
          </a:prstGeom>
        </p:spPr>
      </p:pic>
    </p:spTree>
    <p:extLst>
      <p:ext uri="{BB962C8B-B14F-4D97-AF65-F5344CB8AC3E}">
        <p14:creationId xmlns:p14="http://schemas.microsoft.com/office/powerpoint/2010/main" val="524712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363</Words>
  <Application>Microsoft Office PowerPoint</Application>
  <PresentationFormat>Grand écran</PresentationFormat>
  <Paragraphs>32</Paragraphs>
  <Slides>13</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Calibri</vt:lpstr>
      <vt:lpstr>Calibri Light</vt:lpstr>
      <vt:lpstr>MuseoSans</vt:lpstr>
      <vt:lpstr>1_Thème Office</vt:lpstr>
      <vt:lpstr>Chapitre 2  Structure cellulaire</vt:lpstr>
      <vt:lpstr>Présentation PowerPoint</vt:lpstr>
      <vt:lpstr>Présentation PowerPoint</vt:lpstr>
      <vt:lpstr>Noyau : </vt:lpstr>
      <vt:lpstr>Présentation PowerPoint</vt:lpstr>
      <vt:lpstr>Présentation PowerPoint</vt:lpstr>
      <vt:lpstr>Présentation PowerPoint</vt:lpstr>
      <vt:lpstr>Présentation PowerPoint</vt:lpstr>
      <vt:lpstr>Composition de la paroi des champignons </vt:lpstr>
      <vt:lpstr>Composition de la paroi des champignons </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2  Structure cellulaire</dc:title>
  <dc:creator>250 G4</dc:creator>
  <cp:lastModifiedBy>250 G4</cp:lastModifiedBy>
  <cp:revision>1</cp:revision>
  <dcterms:created xsi:type="dcterms:W3CDTF">2024-01-19T11:43:47Z</dcterms:created>
  <dcterms:modified xsi:type="dcterms:W3CDTF">2024-01-19T11:44:14Z</dcterms:modified>
</cp:coreProperties>
</file>