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310" r:id="rId2"/>
    <p:sldId id="358" r:id="rId3"/>
    <p:sldId id="256" r:id="rId4"/>
    <p:sldId id="309" r:id="rId5"/>
    <p:sldId id="258" r:id="rId6"/>
    <p:sldId id="259" r:id="rId7"/>
    <p:sldId id="262" r:id="rId8"/>
    <p:sldId id="273" r:id="rId9"/>
    <p:sldId id="315" r:id="rId10"/>
    <p:sldId id="316" r:id="rId11"/>
    <p:sldId id="260" r:id="rId12"/>
    <p:sldId id="263" r:id="rId13"/>
    <p:sldId id="334" r:id="rId14"/>
    <p:sldId id="272" r:id="rId15"/>
    <p:sldId id="323" r:id="rId16"/>
    <p:sldId id="276" r:id="rId17"/>
    <p:sldId id="278" r:id="rId18"/>
    <p:sldId id="279" r:id="rId19"/>
    <p:sldId id="335" r:id="rId20"/>
    <p:sldId id="336" r:id="rId21"/>
    <p:sldId id="337" r:id="rId22"/>
    <p:sldId id="338" r:id="rId23"/>
    <p:sldId id="280" r:id="rId24"/>
    <p:sldId id="344" r:id="rId25"/>
    <p:sldId id="347" r:id="rId26"/>
    <p:sldId id="341" r:id="rId27"/>
    <p:sldId id="340" r:id="rId28"/>
    <p:sldId id="288" r:id="rId29"/>
    <p:sldId id="345" r:id="rId30"/>
    <p:sldId id="343" r:id="rId31"/>
    <p:sldId id="346" r:id="rId32"/>
    <p:sldId id="281" r:id="rId33"/>
    <p:sldId id="286" r:id="rId34"/>
    <p:sldId id="289" r:id="rId35"/>
    <p:sldId id="264" r:id="rId36"/>
    <p:sldId id="290" r:id="rId37"/>
    <p:sldId id="293" r:id="rId38"/>
    <p:sldId id="266" r:id="rId3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C8CC04-8DD9-40E6-80C7-55053EA4D801}" type="datetimeFigureOut">
              <a:rPr lang="fr-FR" smtClean="0"/>
              <a:pPr/>
              <a:t>18/01/2024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AF178-8E19-4F0E-9815-AD5830EA422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6146391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5222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BF039B1-7A63-45F6-BFF0-7E21D5E574C8}" type="slidenum">
              <a:rPr lang="fr-FR" smtClean="0"/>
              <a:pPr/>
              <a:t>12</a:t>
            </a:fld>
            <a:endParaRPr lang="fr-FR" smtClean="0"/>
          </a:p>
        </p:txBody>
      </p:sp>
    </p:spTree>
    <p:extLst>
      <p:ext uri="{BB962C8B-B14F-4D97-AF65-F5344CB8AC3E}">
        <p14:creationId xmlns="" xmlns:p14="http://schemas.microsoft.com/office/powerpoint/2010/main" val="761259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ar-DZ" smtClean="0"/>
          </a:p>
        </p:txBody>
      </p:sp>
      <p:sp>
        <p:nvSpPr>
          <p:cNvPr id="6861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55F53E1-C2CE-424E-998C-3337630B2ED4}" type="slidenum">
              <a:rPr lang="fr-F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fr-FR" smtClean="0"/>
          </a:p>
        </p:txBody>
      </p:sp>
    </p:spTree>
    <p:extLst>
      <p:ext uri="{BB962C8B-B14F-4D97-AF65-F5344CB8AC3E}">
        <p14:creationId xmlns="" xmlns:p14="http://schemas.microsoft.com/office/powerpoint/2010/main" val="37298217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ar-DZ" smtClean="0"/>
          </a:p>
        </p:txBody>
      </p:sp>
      <p:sp>
        <p:nvSpPr>
          <p:cNvPr id="6963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BEA848-C939-487B-A8FB-D21DFD03F6E2}" type="slidenum">
              <a:rPr lang="fr-F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fr-FR" smtClean="0"/>
          </a:p>
        </p:txBody>
      </p:sp>
    </p:spTree>
    <p:extLst>
      <p:ext uri="{BB962C8B-B14F-4D97-AF65-F5344CB8AC3E}">
        <p14:creationId xmlns="" xmlns:p14="http://schemas.microsoft.com/office/powerpoint/2010/main" val="7435479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ar-DZ" smtClean="0"/>
          </a:p>
        </p:txBody>
      </p:sp>
      <p:sp>
        <p:nvSpPr>
          <p:cNvPr id="7066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F86B2E3-F7A1-4214-AC74-864DBE218752}" type="slidenum">
              <a:rPr lang="fr-F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fr-FR" smtClean="0"/>
          </a:p>
        </p:txBody>
      </p:sp>
    </p:spTree>
    <p:extLst>
      <p:ext uri="{BB962C8B-B14F-4D97-AF65-F5344CB8AC3E}">
        <p14:creationId xmlns="" xmlns:p14="http://schemas.microsoft.com/office/powerpoint/2010/main" val="31969245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ar-DZ" smtClean="0"/>
          </a:p>
        </p:txBody>
      </p:sp>
      <p:sp>
        <p:nvSpPr>
          <p:cNvPr id="7168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07C1BC-A8EF-434F-AF34-7A0FF0A6284C}" type="slidenum">
              <a:rPr lang="fr-F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fr-FR" smtClean="0"/>
          </a:p>
        </p:txBody>
      </p:sp>
    </p:spTree>
    <p:extLst>
      <p:ext uri="{BB962C8B-B14F-4D97-AF65-F5344CB8AC3E}">
        <p14:creationId xmlns="" xmlns:p14="http://schemas.microsoft.com/office/powerpoint/2010/main" val="41188076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5325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793F4CD-2769-4E4B-8175-7DA2941A91ED}" type="slidenum">
              <a:rPr lang="fr-FR" smtClean="0"/>
              <a:pPr/>
              <a:t>35</a:t>
            </a:fld>
            <a:endParaRPr lang="fr-FR" smtClean="0"/>
          </a:p>
        </p:txBody>
      </p:sp>
    </p:spTree>
    <p:extLst>
      <p:ext uri="{BB962C8B-B14F-4D97-AF65-F5344CB8AC3E}">
        <p14:creationId xmlns="" xmlns:p14="http://schemas.microsoft.com/office/powerpoint/2010/main" val="14219938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5530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C36CCF5-5701-4438-AE04-03D958F56AB3}" type="slidenum">
              <a:rPr lang="fr-FR" smtClean="0"/>
              <a:pPr/>
              <a:t>38</a:t>
            </a:fld>
            <a:endParaRPr lang="fr-FR" smtClean="0"/>
          </a:p>
        </p:txBody>
      </p:sp>
    </p:spTree>
    <p:extLst>
      <p:ext uri="{BB962C8B-B14F-4D97-AF65-F5344CB8AC3E}">
        <p14:creationId xmlns="" xmlns:p14="http://schemas.microsoft.com/office/powerpoint/2010/main" val="2792706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F87DA-0404-48AA-9DFB-0609A3B0291B}" type="datetimeFigureOut">
              <a:rPr lang="fr-FR" smtClean="0"/>
              <a:pPr/>
              <a:t>18/01/2024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572DB-D8D3-464B-8BE5-E1DE66DBA37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F87DA-0404-48AA-9DFB-0609A3B0291B}" type="datetimeFigureOut">
              <a:rPr lang="fr-FR" smtClean="0"/>
              <a:pPr/>
              <a:t>18/01/2024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572DB-D8D3-464B-8BE5-E1DE66DBA37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F87DA-0404-48AA-9DFB-0609A3B0291B}" type="datetimeFigureOut">
              <a:rPr lang="fr-FR" smtClean="0"/>
              <a:pPr/>
              <a:t>18/01/2024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572DB-D8D3-464B-8BE5-E1DE66DBA37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F87DA-0404-48AA-9DFB-0609A3B0291B}" type="datetimeFigureOut">
              <a:rPr lang="fr-FR" smtClean="0"/>
              <a:pPr/>
              <a:t>18/01/2024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572DB-D8D3-464B-8BE5-E1DE66DBA37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F87DA-0404-48AA-9DFB-0609A3B0291B}" type="datetimeFigureOut">
              <a:rPr lang="fr-FR" smtClean="0"/>
              <a:pPr/>
              <a:t>18/01/2024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572DB-D8D3-464B-8BE5-E1DE66DBA37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F87DA-0404-48AA-9DFB-0609A3B0291B}" type="datetimeFigureOut">
              <a:rPr lang="fr-FR" smtClean="0"/>
              <a:pPr/>
              <a:t>18/01/2024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572DB-D8D3-464B-8BE5-E1DE66DBA37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F87DA-0404-48AA-9DFB-0609A3B0291B}" type="datetimeFigureOut">
              <a:rPr lang="fr-FR" smtClean="0"/>
              <a:pPr/>
              <a:t>18/01/2024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572DB-D8D3-464B-8BE5-E1DE66DBA37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F87DA-0404-48AA-9DFB-0609A3B0291B}" type="datetimeFigureOut">
              <a:rPr lang="fr-FR" smtClean="0"/>
              <a:pPr/>
              <a:t>18/01/2024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572DB-D8D3-464B-8BE5-E1DE66DBA37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F87DA-0404-48AA-9DFB-0609A3B0291B}" type="datetimeFigureOut">
              <a:rPr lang="fr-FR" smtClean="0"/>
              <a:pPr/>
              <a:t>18/01/2024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572DB-D8D3-464B-8BE5-E1DE66DBA37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F87DA-0404-48AA-9DFB-0609A3B0291B}" type="datetimeFigureOut">
              <a:rPr lang="fr-FR" smtClean="0"/>
              <a:pPr/>
              <a:t>18/01/2024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572DB-D8D3-464B-8BE5-E1DE66DBA37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F87DA-0404-48AA-9DFB-0609A3B0291B}" type="datetimeFigureOut">
              <a:rPr lang="fr-FR" smtClean="0"/>
              <a:pPr/>
              <a:t>18/01/2024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572DB-D8D3-464B-8BE5-E1DE66DBA37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F87DA-0404-48AA-9DFB-0609A3B0291B}" type="datetimeFigureOut">
              <a:rPr lang="fr-FR" smtClean="0"/>
              <a:pPr/>
              <a:t>18/01/2024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9572DB-D8D3-464B-8BE5-E1DE66DBA379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echno-science.net/?onglet=glossaire&amp;definition=1026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icrobio.ppt" TargetMode="External"/><Relationship Id="rId2" Type="http://schemas.openxmlformats.org/officeDocument/2006/relationships/hyperlink" Target="http://www.techno-science.net/?onglet=glossaire&amp;definition=1026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hyperlink" Target="http://www.procrastin.fr/blog/images/souris/souris.jpg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hyperlink" Target="http://fr.wikipedia.org/wiki/Francesco_Redi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://fr.wikipedia.org/wiki/Lazzaro_Spallanzani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00166" y="714356"/>
            <a:ext cx="6400800" cy="1752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Cours de microbiologie générale </a:t>
            </a:r>
          </a:p>
          <a:p>
            <a:r>
              <a:rPr lang="fr-FR" dirty="0" smtClean="0">
                <a:solidFill>
                  <a:schemeClr val="tx1"/>
                </a:solidFill>
              </a:rPr>
              <a:t>Docteur DEBIB Aicha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1656" y="3429000"/>
            <a:ext cx="9032344" cy="175432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Chapitre 1: </a:t>
            </a:r>
          </a:p>
          <a:p>
            <a:pPr algn="ctr"/>
            <a:r>
              <a:rPr lang="fr-FR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Introduction a la microbiologie</a:t>
            </a:r>
            <a:endParaRPr lang="fr-FR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1556792"/>
            <a:ext cx="8001000" cy="5498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1907704" y="620688"/>
            <a:ext cx="56886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 err="1" smtClean="0">
                <a:solidFill>
                  <a:srgbClr val="FF0000"/>
                </a:solidFill>
              </a:rPr>
              <a:t>Welcome</a:t>
            </a:r>
            <a:r>
              <a:rPr lang="fr-FR" sz="5400" b="1" dirty="0" smtClean="0">
                <a:solidFill>
                  <a:srgbClr val="FF0000"/>
                </a:solidFill>
              </a:rPr>
              <a:t> </a:t>
            </a:r>
            <a:endParaRPr lang="fr-FR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2092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/>
              <a:t>CHAPITRE I : LE MONDE MICROBIEN 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pic>
        <p:nvPicPr>
          <p:cNvPr id="4" name="Picture 3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78" t="6923" r="4707" b="14000"/>
          <a:stretch>
            <a:fillRect/>
          </a:stretch>
        </p:blipFill>
        <p:spPr bwMode="auto">
          <a:xfrm>
            <a:off x="2879824" y="3429000"/>
            <a:ext cx="3384351" cy="24311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u="sng" dirty="0" smtClean="0"/>
              <a:t>PLAN DU COURS 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fr-FR" b="1" dirty="0" smtClean="0"/>
              <a:t>Introduction </a:t>
            </a:r>
            <a:endParaRPr lang="fr-FR" dirty="0"/>
          </a:p>
          <a:p>
            <a:pPr lvl="0"/>
            <a:r>
              <a:rPr lang="fr-FR" b="1" dirty="0"/>
              <a:t>Historique </a:t>
            </a:r>
            <a:endParaRPr lang="fr-FR" dirty="0"/>
          </a:p>
          <a:p>
            <a:pPr lvl="0"/>
            <a:r>
              <a:rPr lang="fr-FR" b="1" dirty="0"/>
              <a:t>Place des microorganismes dans le monde vivant </a:t>
            </a:r>
            <a:endParaRPr lang="fr-FR" dirty="0"/>
          </a:p>
          <a:p>
            <a:pPr lvl="0"/>
            <a:r>
              <a:rPr lang="fr-FR" b="1" dirty="0"/>
              <a:t>Caractéristiques générales de la cellule procaryote </a:t>
            </a:r>
            <a:endParaRPr lang="fr-FR" dirty="0"/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/>
              <a:t>INTRODUCTION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85720" y="1600200"/>
            <a:ext cx="7429552" cy="4525963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fr-FR" sz="4800" b="1" dirty="0" smtClean="0">
                <a:solidFill>
                  <a:srgbClr val="FF0000"/>
                </a:solidFill>
              </a:rPr>
              <a:t>Micro</a:t>
            </a:r>
            <a:r>
              <a:rPr lang="fr-FR" sz="4800" b="1" dirty="0" smtClean="0">
                <a:solidFill>
                  <a:srgbClr val="00B0F0"/>
                </a:solidFill>
              </a:rPr>
              <a:t> bio  </a:t>
            </a:r>
            <a:r>
              <a:rPr lang="fr-FR" sz="4800" b="1" dirty="0" err="1" smtClean="0">
                <a:solidFill>
                  <a:srgbClr val="00B050"/>
                </a:solidFill>
              </a:rPr>
              <a:t>logie</a:t>
            </a:r>
            <a:endParaRPr lang="fr-FR" sz="4800" b="1" dirty="0" smtClean="0">
              <a:solidFill>
                <a:srgbClr val="00B050"/>
              </a:solidFill>
            </a:endParaRPr>
          </a:p>
          <a:p>
            <a:pPr algn="ctr"/>
            <a:endParaRPr lang="fr-FR" sz="4800" b="1" dirty="0"/>
          </a:p>
          <a:p>
            <a:pPr algn="ctr">
              <a:buNone/>
            </a:pPr>
            <a:endParaRPr lang="fr-FR" sz="3900" b="1" dirty="0" smtClean="0"/>
          </a:p>
          <a:p>
            <a:pPr>
              <a:buNone/>
            </a:pPr>
            <a:r>
              <a:rPr lang="fr-FR" sz="3900" b="1" dirty="0" smtClean="0">
                <a:solidFill>
                  <a:srgbClr val="FF0000"/>
                </a:solidFill>
              </a:rPr>
              <a:t>           du grec               </a:t>
            </a:r>
          </a:p>
          <a:p>
            <a:pPr>
              <a:buNone/>
            </a:pPr>
            <a:r>
              <a:rPr lang="fr-FR" sz="3900" b="1" dirty="0" smtClean="0">
                <a:solidFill>
                  <a:srgbClr val="FF0000"/>
                </a:solidFill>
              </a:rPr>
              <a:t> </a:t>
            </a:r>
            <a:r>
              <a:rPr lang="fr-FR" sz="3900" b="1" dirty="0">
                <a:solidFill>
                  <a:srgbClr val="FF0000"/>
                </a:solidFill>
              </a:rPr>
              <a:t>"</a:t>
            </a:r>
            <a:r>
              <a:rPr lang="fr-FR" sz="3900" b="1" i="1" dirty="0" err="1">
                <a:solidFill>
                  <a:srgbClr val="FF0000"/>
                </a:solidFill>
              </a:rPr>
              <a:t>mikros</a:t>
            </a:r>
            <a:r>
              <a:rPr lang="fr-FR" sz="3900" b="1" dirty="0">
                <a:solidFill>
                  <a:srgbClr val="FF0000"/>
                </a:solidFill>
              </a:rPr>
              <a:t>" = </a:t>
            </a:r>
            <a:r>
              <a:rPr lang="fr-FR" sz="3900" b="1" dirty="0" smtClean="0">
                <a:solidFill>
                  <a:srgbClr val="FF0000"/>
                </a:solidFill>
              </a:rPr>
              <a:t>peti</a:t>
            </a:r>
            <a:r>
              <a:rPr lang="fr-FR" sz="4800" b="1" dirty="0" smtClean="0">
                <a:solidFill>
                  <a:srgbClr val="FF0000"/>
                </a:solidFill>
              </a:rPr>
              <a:t>t</a:t>
            </a:r>
          </a:p>
          <a:p>
            <a:pPr>
              <a:buNone/>
            </a:pPr>
            <a:endParaRPr lang="fr-FR" sz="4800" b="1" dirty="0" smtClean="0"/>
          </a:p>
          <a:p>
            <a:pPr>
              <a:buNone/>
            </a:pPr>
            <a:r>
              <a:rPr lang="fr-FR" sz="4800" b="1" dirty="0" smtClean="0"/>
              <a:t> </a:t>
            </a:r>
            <a:endParaRPr lang="fr-FR" sz="4800" b="1" dirty="0"/>
          </a:p>
        </p:txBody>
      </p:sp>
      <p:pic>
        <p:nvPicPr>
          <p:cNvPr id="4" name="Espace réservé du contenu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2396" y="4450482"/>
            <a:ext cx="1846884" cy="240751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572264" y="0"/>
            <a:ext cx="2571736" cy="1872208"/>
          </a:xfrm>
          <a:prstGeom prst="wedgeRectCallout">
            <a:avLst>
              <a:gd name="adj1" fmla="val 37629"/>
              <a:gd name="adj2" fmla="val 210501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 smtClean="0">
                <a:solidFill>
                  <a:schemeClr val="bg1"/>
                </a:solidFill>
              </a:rPr>
              <a:t>Quelle  est la définition du terme microbiologie ?</a:t>
            </a:r>
            <a:endParaRPr lang="fr-FR" sz="2800" b="1" dirty="0">
              <a:solidFill>
                <a:schemeClr val="bg1"/>
              </a:solidFill>
            </a:endParaRPr>
          </a:p>
        </p:txBody>
      </p:sp>
      <p:sp>
        <p:nvSpPr>
          <p:cNvPr id="6" name="Double flèche verticale 5"/>
          <p:cNvSpPr/>
          <p:nvPr/>
        </p:nvSpPr>
        <p:spPr>
          <a:xfrm>
            <a:off x="3714744" y="1000108"/>
            <a:ext cx="142876" cy="1643074"/>
          </a:xfrm>
          <a:prstGeom prst="up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</a:t>
            </a:r>
            <a:endParaRPr lang="fr-FR" dirty="0"/>
          </a:p>
        </p:txBody>
      </p:sp>
      <p:sp>
        <p:nvSpPr>
          <p:cNvPr id="7" name="Flèche vers le bas 6"/>
          <p:cNvSpPr/>
          <p:nvPr/>
        </p:nvSpPr>
        <p:spPr>
          <a:xfrm rot="2040000">
            <a:off x="2643174" y="2428868"/>
            <a:ext cx="357190" cy="1214446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 vers le bas 7"/>
          <p:cNvSpPr/>
          <p:nvPr/>
        </p:nvSpPr>
        <p:spPr>
          <a:xfrm>
            <a:off x="4214810" y="2714620"/>
            <a:ext cx="285752" cy="857256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3143240" y="3500438"/>
            <a:ext cx="3143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rgbClr val="00B0F0"/>
                </a:solidFill>
              </a:rPr>
              <a:t>"</a:t>
            </a:r>
            <a:r>
              <a:rPr lang="fr-FR" sz="3600" i="1" dirty="0">
                <a:solidFill>
                  <a:srgbClr val="00B0F0"/>
                </a:solidFill>
              </a:rPr>
              <a:t>bios</a:t>
            </a:r>
            <a:r>
              <a:rPr lang="fr-FR" sz="3600" dirty="0">
                <a:solidFill>
                  <a:srgbClr val="00B0F0"/>
                </a:solidFill>
              </a:rPr>
              <a:t>" = vie,"</a:t>
            </a:r>
          </a:p>
        </p:txBody>
      </p:sp>
      <p:sp>
        <p:nvSpPr>
          <p:cNvPr id="11" name="Double flèche verticale 10"/>
          <p:cNvSpPr/>
          <p:nvPr/>
        </p:nvSpPr>
        <p:spPr>
          <a:xfrm>
            <a:off x="4714876" y="1000108"/>
            <a:ext cx="142876" cy="1643074"/>
          </a:xfrm>
          <a:prstGeom prst="up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èche vers le bas 11"/>
          <p:cNvSpPr/>
          <p:nvPr/>
        </p:nvSpPr>
        <p:spPr>
          <a:xfrm rot="20111222">
            <a:off x="5708969" y="2383294"/>
            <a:ext cx="358990" cy="1071570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>
            <a:off x="6215074" y="3357562"/>
            <a:ext cx="25717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solidFill>
                  <a:srgbClr val="00B050"/>
                </a:solidFill>
              </a:rPr>
              <a:t>"</a:t>
            </a:r>
            <a:r>
              <a:rPr lang="fr-FR" sz="3200" i="1" dirty="0" err="1">
                <a:solidFill>
                  <a:srgbClr val="00B050"/>
                </a:solidFill>
              </a:rPr>
              <a:t>logia</a:t>
            </a:r>
            <a:r>
              <a:rPr lang="fr-FR" sz="3200" dirty="0">
                <a:solidFill>
                  <a:srgbClr val="00B050"/>
                </a:solidFill>
              </a:rPr>
              <a:t>"= science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8" presetClass="exit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5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4" presetClass="exit" presetSubtype="16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ox(in)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" presetClass="exit" presetSubtype="16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ox(in)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1" animBg="1"/>
      <p:bldP spid="7" grpId="2" animBg="1"/>
      <p:bldP spid="8" grpId="0" animBg="1"/>
      <p:bldP spid="10" grpId="0"/>
      <p:bldP spid="11" grpId="0" animBg="1"/>
      <p:bldP spid="12" grpId="0" animBg="1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4282" y="857232"/>
            <a:ext cx="8929718" cy="1532334"/>
          </a:xfrm>
          <a:prstGeom prst="wedgeRoundRectCallout">
            <a:avLst>
              <a:gd name="adj1" fmla="val 7033"/>
              <a:gd name="adj2" fmla="val -64971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800" dirty="0"/>
              <a:t>La </a:t>
            </a:r>
            <a:r>
              <a:rPr lang="fr-FR" sz="2800" dirty="0" smtClean="0"/>
              <a:t>microbiologie est </a:t>
            </a:r>
            <a:r>
              <a:rPr lang="fr-FR" sz="2800" dirty="0"/>
              <a:t>la science qui a pour objectif l’étude des microorganismes (du grec: </a:t>
            </a:r>
            <a:r>
              <a:rPr lang="fr-FR" sz="2800" i="1" dirty="0" err="1"/>
              <a:t>mikrós</a:t>
            </a:r>
            <a:r>
              <a:rPr lang="fr-FR" sz="2800" dirty="0"/>
              <a:t> = petit, </a:t>
            </a:r>
            <a:r>
              <a:rPr lang="fr-FR" sz="2800" i="1" dirty="0" err="1"/>
              <a:t>organismós</a:t>
            </a:r>
            <a:r>
              <a:rPr lang="fr-FR" sz="2800" dirty="0"/>
              <a:t> = organisme) ou microbes</a:t>
            </a:r>
            <a:r>
              <a:rPr lang="fr-FR" sz="2800" dirty="0" smtClean="0"/>
              <a:t>.</a:t>
            </a:r>
            <a:endParaRPr lang="fr-FR" sz="3200" dirty="0"/>
          </a:p>
        </p:txBody>
      </p:sp>
      <p:sp>
        <p:nvSpPr>
          <p:cNvPr id="3" name="ZoneTexte 2"/>
          <p:cNvSpPr txBox="1"/>
          <p:nvPr/>
        </p:nvSpPr>
        <p:spPr>
          <a:xfrm>
            <a:off x="214282" y="2643182"/>
            <a:ext cx="8929718" cy="1532334"/>
          </a:xfrm>
          <a:prstGeom prst="wedgeRoundRectCallout">
            <a:avLst>
              <a:gd name="adj1" fmla="val -353"/>
              <a:gd name="adj2" fmla="val 75997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800" dirty="0" smtClean="0"/>
              <a:t>Le terme microorganismes (microbe ou germe) englobe tous les organismes vivants invisible à l’ œil nu (dimension entre 10nm et 0,1 mm).</a:t>
            </a:r>
            <a:endParaRPr lang="fr-FR" sz="2800" dirty="0"/>
          </a:p>
        </p:txBody>
      </p:sp>
      <p:sp>
        <p:nvSpPr>
          <p:cNvPr id="4" name="ZoneTexte 3"/>
          <p:cNvSpPr txBox="1"/>
          <p:nvPr/>
        </p:nvSpPr>
        <p:spPr>
          <a:xfrm>
            <a:off x="2571736" y="0"/>
            <a:ext cx="42862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 smtClean="0">
                <a:solidFill>
                  <a:srgbClr val="FF0000"/>
                </a:solidFill>
              </a:rPr>
              <a:t>Définition </a:t>
            </a:r>
            <a:endParaRPr lang="fr-FR" sz="4400" b="1" dirty="0">
              <a:solidFill>
                <a:srgbClr val="FF0000"/>
              </a:solidFill>
            </a:endParaRPr>
          </a:p>
        </p:txBody>
      </p:sp>
      <p:pic>
        <p:nvPicPr>
          <p:cNvPr id="5" name="Picture 7" descr="C:\WINDOWS\Bureau\divers image microbio\Ombres.jpg"/>
          <p:cNvPicPr>
            <a:picLocks noChangeAspect="1" noChangeArrowheads="1"/>
          </p:cNvPicPr>
          <p:nvPr/>
        </p:nvPicPr>
        <p:blipFill>
          <a:blip r:embed="rId2"/>
          <a:srcRect l="10947" t="16142" r="12878" b="10933"/>
          <a:stretch>
            <a:fillRect/>
          </a:stretch>
        </p:blipFill>
        <p:spPr bwMode="auto">
          <a:xfrm>
            <a:off x="2500298" y="4643446"/>
            <a:ext cx="4429156" cy="2214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042988" y="620713"/>
            <a:ext cx="78486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3600"/>
              <a:t>Le seul critère pour définir un microorganisme est celui de la taille:</a:t>
            </a: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785786" y="2000240"/>
            <a:ext cx="7632700" cy="650875"/>
          </a:xfrm>
          <a:prstGeom prst="rect">
            <a:avLst/>
          </a:prstGeom>
          <a:noFill/>
          <a:ln w="9525">
            <a:solidFill>
              <a:srgbClr val="CC0099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3600">
                <a:solidFill>
                  <a:srgbClr val="CC0099"/>
                </a:solidFill>
              </a:rPr>
              <a:t>Microorganisme = organisme &lt; 1mm</a:t>
            </a: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500166" y="3214686"/>
            <a:ext cx="6121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3600" dirty="0"/>
              <a:t>C’est-à-dire invisible à l’œil nu.</a:t>
            </a:r>
          </a:p>
        </p:txBody>
      </p:sp>
      <p:pic>
        <p:nvPicPr>
          <p:cNvPr id="5" name="Picture 7" descr="C:\WINDOWS\Bureau\divers image microbio\Ombres.jpg"/>
          <p:cNvPicPr>
            <a:picLocks noChangeAspect="1" noChangeArrowheads="1"/>
          </p:cNvPicPr>
          <p:nvPr/>
        </p:nvPicPr>
        <p:blipFill>
          <a:blip r:embed="rId2"/>
          <a:srcRect l="10947" t="16142" r="12878" b="10933"/>
          <a:stretch>
            <a:fillRect/>
          </a:stretch>
        </p:blipFill>
        <p:spPr bwMode="auto">
          <a:xfrm>
            <a:off x="2500298" y="4643446"/>
            <a:ext cx="4429156" cy="2214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2"/>
          <p:cNvSpPr txBox="1">
            <a:spLocks/>
          </p:cNvSpPr>
          <p:nvPr/>
        </p:nvSpPr>
        <p:spPr>
          <a:xfrm>
            <a:off x="0" y="214290"/>
            <a:ext cx="5857884" cy="3668722"/>
          </a:xfrm>
          <a:prstGeom prst="rect">
            <a:avLst/>
          </a:prstGeom>
        </p:spPr>
        <p:txBody>
          <a:bodyPr/>
          <a:lstStyle/>
          <a:p>
            <a:pPr marL="342900" lvl="0" indent="-342900">
              <a:lnSpc>
                <a:spcPct val="150000"/>
              </a:lnSpc>
              <a:spcBef>
                <a:spcPct val="20000"/>
              </a:spcBef>
              <a:defRPr/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Le terme </a:t>
            </a: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microbe</a:t>
            </a: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a été donné par le Chirurgien </a:t>
            </a:r>
            <a:r>
              <a:rPr lang="fr-FR" sz="3200" dirty="0" smtClean="0"/>
              <a:t>français,</a:t>
            </a: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FR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Charle</a:t>
            </a: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FR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Sedillot</a:t>
            </a: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en  1878 pour désigné les</a:t>
            </a: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organismes microscopiques.</a:t>
            </a:r>
          </a:p>
        </p:txBody>
      </p:sp>
      <p:sp>
        <p:nvSpPr>
          <p:cNvPr id="1026" name="AutoShape 2" descr="alt=Description de l'image Ch-E Sedillot 1869.jpg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8" name="AutoShape 4" descr="data:image/jpeg;base64,/9j/4AAQSkZJRgABAQAAAQABAAD/2wCEAAkGBxQTEhQUExMWFhUXGRoYGRgYGB0aHxoaGB0YFxgXHxgaHCggGRolGxwaITEhJSksLi4uHCAzODMsNygtLisBCgoKBQUFDgUFDisZExkrKysrKysrKysrKysrKysrKysrKysrKysrKysrKysrKysrKysrKysrKysrKysrKysrK//AABEIAOIAsAMBIgACEQEDEQH/xAAbAAABBQEBAAAAAAAAAAAAAAADAAECBAUGB//EADoQAAECBAMGBAUEAQMFAQAAAAECEQADITEEEkEFUWFxgfAikaHBBhOx0eEUMkLxI1JicgcVM4KTQ//EABQBAQAAAAAAAAAAAAAAAAAAAAD/xAAUEQEAAAAAAAAAAAAAAAAAAAAA/9oADAMBAAIRAxEAPwDtRKHfdIkmRTvWHTQmp5/iCpOvfOAGmVx9ftpC+SNKfbnElh9/evCGJd9xf2gGXKDj1pvhzL79uTCIpSw15c9OHKJqU8BDLr+Yb9ODEwW/qFnFoCH6dhT0iIkMftTf5wQKp320MZw+sBEye33NryhJk7rc+3ia5obv6N6wJE0G/wBfvAG+Vqz9bekN+ntuhImUpygqFiAiqV/fYiJw76dh4KVvrWHCv63QEFSKNw/Nt8QEkjdr3ygxX0/EO/L+4CsJReHGGPLlRrawdaiLQQTKQAZeHINT37xCc4pVz3eLK5sDznl1gK4VBCrQxAJ/v2iZG/SAgF7/AChyaj284cnk+6GAflAMo900hJX3qYfKO+3MM/PlARUvjSsQftoFiZoSHUphy+jaxiztqlVAG4O5Ohc6QGpitooRRwTxLfmM07RWS7htzVrpVzGEpK5ivCGP+2jDdSsa+G2Ksh1Ko1dX1v7QBv1qh/8ApVtQKeYDQpG0zV2LHSkXpGyEgAFRoOXCJp2RLZm89YBYLHJXZQJ+8XETn+0V/wDtKK0anbQOYFSxUFSTYjp5mA0Eze/xBkGM2RiAQ4L8frFyVN3QFoCJJ9YHLXW/lEye/wCoCRETD72HOGUf6iQtAV1u4aCS084Yy6lTl4WVyDXl+YCogaecJtYUQtUmAkD+dbREkPVoXXnAAfSAsKVFbEzglJUTQAkk6AVJcxLN5xkfFU0Jwq/92VO53NoDD2ntIzFA/tDUrQPuBuWvFbCjMwD35XvyGsUJqzd6WD82byjq9nyAhKTqav8ATlAW9m4LIL1PT6RsIDD6Dn36RSkF+UXQqtBX7wBHfn9IIJfF+90AKt3X30iaF7u90AVRrv8AaBzA9LvpCBpSIBYqR3xgMPFoMqYD/E3HvxY91jTw84XemnfKK21JbocCxuONDFDALyunS4p5jzYwHTS1jpBklzGfJX5xZlqrvMBbBPOHPWAJI1MOlTgsaChgDJS9X/uEp+UClGprSCHswFfsd74Gx6wRKnY+VDEK8TxJaAgDThEFCx10EEKh00hFNbOfpAVlj8uPKOX+NMRSQi4dS1DXw5UgNr+4+UdXNF9wjmvjbDuiXOFflKUCG/jNAr0UlPnAcslIUtN2eof1HEsfKOxmrYMKtTXypHIYVbKsWod9CT6OY6RKgL8BpXqdb3gOiwktkgkgBnJoBBpWIQ7BafMOYwMRMcfMmZlVZCU8bBIuTxgKtlzljP8AppaRp4i9ehHSA6xYp10+sJJA5aDu8YGzZ8yUspIOUMCk1I/HG0dJLNHvR/K0BQxmORL/AHK3UAc+QtEUY+WqgV0Ia3PnGeqQskolgFV1EuwcndUl4jPmTpKc0z5U6UGCzLd0f7iHILQF/Hh5Mz/gSPJ4xMFMdQU9wbcQPsfKOgxckJlzAHIKVUrqDZ45bY12u4eoNGBHvAdNLVR9N+sWZa+kUJbgV7EXJZOrmAsylU+/d4dKq99jrECeG+kFSBq44QDSSo1i1LVAEzW4b/zEyenCAAkV4w43RIDvh39IioV66wET/UQKTbzfjxEFWPPlASwpRtdYAa7U007EU8VNSmWtSw6QklSW03dYuTN5t1ipjJGeXMQz5kqHmC1/aA88kSwGKXawNiLljw4x0+Fk5knhUPycufLyjFxEr/G+uZIHS/VvrGvgV/to1u33wFjEYNTpdRQxoU1Ie5Ae/OLGyNjIlzVzPnTFZg2XxAvd3JNvVh1tyFJVRQB9u/aLsqQkby9e+MBTxkkFCZmYlaaE2za1DM43j+tDAq/xsLkH+m3xl7Vm0CWA6s3nGvswAywKAV9xAVMdgETE5VEsQf20DlvExFSGsaV31htnbIlypQlJJIFyWHhNMlmycK76RoosxEHQ26AorQWI4G43hm5RhbOw8uWtUpJUpaUoKy1PFYA3fVo6HFzGD6X6Rn4iSErmHVZST/6pyi3WAnKTWnCLEtminLVFrD2t3pAFQN0HSirsOcQljWCy3q4YQE0s9HPFoRTwiUOxoS9YAKR32IRZzQ04w6E04w6r6ddeMANSPP10gJT/AGYPMpwgSgNO/pwgK0wdv35wyEMaFzwIaDqT5abudO+cDIrx4wHNYvChExQP7Scyee7lUxQlHLYWs/Ax0m2MPmAUE5gAykipIukgakVtHMJUPEwo9LjqHFoDbRiA4oz/AE+8XxjGSaVjElzSCCzN9CbfWNRUvOprAAFVbvYHrAZ6dry5RmGaHUWZzQJ311+0bmyttIWgMwb+L23VbcIFjdjyZ9VJDigVR2NgYhs3YUmS4bM9nsOAFupeA0sHjZc0Ey1pWASDlILEUamsWStr3iOFlJSlgkJD0ASE+gF4hUE77eTQCmofr37xUxg8auHbRaCwKmw93iopRJJ1PYgHlJrvtBgiBS1Mad6Xg76d6QBZQ84OhLmpPesBlq0ixJEAslb8YmfWEQO71hkp3WgBtpp3whiaOx74Qz6H3+0J/bpeAiToD5RBQ5wlH17eBKX3+LmAeYqvf1aBNesOotoev0FIZLt6/brAN+OB9Y5z4gltOBqy0t1Tf6iOimzkpSpaqJSkqUeADmPPtrbdnLmpMxOSUHyJAs4DurVbUIpy1IbUtmSb/gj7xqYqUpUp0MVKUHqBZ2qdIxsDPSsMFDQgbvzpHSYFRyBiWfgO9YCjhZuKSMiZUpa0t+6axIOuUgUjWTPxBQM2ESJliPmoyt/qBBJHWHVhUzAMyXOho45HTSLUvBBJBBW//It5GkAFCprKeUkKGiZoUNaOUhjzEFfMlJq5uKU4ExafdZ4BOYObak8tYChi5wAA6v8ATjEEHSsBVMdRPTp2Ik73beOPrAGlNz75QfN32IBJvURYQIAiZv8AXdoNLmHvrAgnzg0pJFHgDODDlOrxFKa0rBkpp7wFTLEZoa486W5xMIPSEz92gKkxekDXMB0I4H7mFiGY+VqxU+cLUHX1qd0BZUGNKb/amkMFeUDWkBquOdt47EPLXVg++vT0gM74nx6ES0omBxOVlKQWKkJymZ4nuxSN9S0chOwcyU61JMyVYqS2YjwpSpSFBndTNl4HK4fR+M54nYqXLSFLEtKkFKSMzqyqOXNQqDJ8OrcKV8LtZISl1HwKcnJlKVOkgihAfL4kKceFJDNAZqEpR45MwED9wF0tqUE5kgmzZhQ1EbuA+Iyl0rBBuQRv9jd4zNoYIrSZlfmhaU2YqUoKV8tMseP5gAcvVmirgECeflrzCZ/EtUq/kGNRNt4X8TswUxIemYPbEtSXzvvDVi/JxoIcFxvePIk7QmyiUkgtY3BBsoEXBEXpXxAoJCvlqAdsyVMl91iyusB6qVdvpXt443492qsgYWSHXNAzFnotQRLRT/WSeg4xX2BtCZi0rky5cwKoTMK/AhPEsD0FT6wfA4RJ2ihCFqmDD/5p01X85oGWWltEp/ikPZWrwGxjyBNXlPhzFtaac/zEZYevDd7awTGSy6XTlOUOCcwAsKjlA5SgzG/3gLMrry94Ig+WsBlKpTv0iUtzp7wFwK6cz59ILJO63nAQKcOHSDSiOHfCAsAtwHlEZJVV99oT8Kwkkm49ICKN8RWltRy+sTHCu/7esDmmlff7wGbiiLd23xmTEsOP9Rp4lQdvtxjnNrbckyaK8StEJIJ6/wCnrAac6ZlSSpYCWqrQDWOQ2z8VKUSnDkpT/Jf8lcn/AGpu+vKMja+15k8+MgJFkCwf6mKIEBdwG0FStAtJLlKg7qYi5r1vRnDvHT4LEyMQUZgpYQCHOX5qQopKVuE5iErAGbItg7mpjj0Dv3h7G5BBoRQjR30gOvwW0jJm/KXNlOknLOmkJISWKkKYFSF5x+0uMvJzYxklWJlzTO8IA+chaSFFM1Iy1UgkLzeAZg5oP2qEcacZM8Izk5SCl6lJFmN6FjfSNXCbcqpU1KipTOuUUoV4SSFZVApKnq9HarwF5WHGKQpK2l4qSSmYCQ2YFjMoP/GohlmySy7FUZGylqlzkIX/AIwuamVOQoXGcBaVJNAQCWItfdBBtYvJKM3zZRCJQCK5aAyglPhWFF/DlBL3jqMHsta1LViJHykJlJzzJmVwAJglgpCirIkqCno4lAVaApK22rDKmyJMopAmr+WiWk5iVFkoJUSoP4SCA9QzRufDWzBhZZSRmWf/ACKdwpRGqQ5KAykJNcxM08Yw5SZkuf8APTh8Quc4yyiFAuGA+YopzErUkG7ABQchm1No4zFy0PKkpHhBXPCpc0oyhiESZRplOYAkKqTAZvxdtJUrES/lraYmU0wFrlaiELT/ACZJDagHjF3ZW3ZU6h/xzD/FRv8A8Va8jWOT2pgTLyLEtaZakp8aiVZlMM+ZZPhXmd0m1IoU7aA9XlKLVDedItJDWjzrZHxNNk+FY+bL3E+IaOFeyn6R3OzdqInpzS1BTXSaKTwKQac7cYC8TetYJKUYA+nq0Elm8BZCXIY01ieQ/eIy1eX1gpgK4Jpu1/qKu0sfLkIzzZgQnjc8Am6jD7WxxlIGRsxsVB26C/WPKds4lcyYVTFKUpmdWg1Aag5BoDR258XzJxyyv8cutf5kcVCiBwFeMcwq/GJk8Iizv0gElMSCYSE8IJlgIhMORElQzQECYd++xDkRKVJKiEpSpSjZKQVE8AkB4BYfFqlLTNlqZUtQWDQsU1sadDHp+zMbiESCZ2CmzAkSpbyznM9J8SFJQUupCAoAqJuW3w/w98MpOFlqxmHlfOlhYRnGYfLUcyUzEpoSKtcprvMdB+rX8kuvxZf3kBJIUXfKP2pIa9ah2eA4pe2wuerFK+WUSETfmApXnBmlKBJfOQVKKEgUI8KuMXdnfESJqkpw8pRyJWM01SZaEISAVLK8qiwBDAhqVBaM743+HZWFkFSZakpXNdMqWD8tC2bOtZJJAS6US/CkFSmDRyeBmryzJUt2nZAoBySEFSsgSA5cqDtuG+A2cbjZqE/4tpyZySASEzZaVeGodFlncz1No55VSTvck8SXNotqwakFlBSSLggg+RY/R4gmS7d86QA5ba/aJyJqkqC0KIUKgih7tEmpWnLt4ZaNKVt3rAdVsj4qsmf/APRIv/yQLcx5R2GGmpWApKkqSbFJBB4OI8rwibguPXvnB9nYuZIW8tRRUUFQWahTrAery1a+kHZ/vHOfC3xB+oJQsBE4Vb+KxqU1LEapflw6RuPOA5T4hmEIUPCwrUu+qfV484xJJUS1+HQ8o9J+Jqy1V0bcaavqxO7WPOZqKkUcHlZ/rTswFRQvEUQaai/fpAjASHftDjcPSIvE5Y78vvAIp3wwDEb+/KChMRSR/UBBte/WEDuLcXa9Kl6CtYdURUO/6gPS/hGRg8RLk4Vc5M2bLSCESxMQP8Ss2b53y052dNHZt4Ma+z8Sqb8+QQUS0JGWcQl5ku2cAgAMMtTwvWPJdmbRXh5nzJbZsq0VDjxjKaG7bi4jZnfGk9cpcpQT4pPyc4or/ctzqpPhKRSgOkBvfF+PmSsOgScUcTLmHIpTpnoKWqFkhQSpRIYG7FrGMb/p3jpcvFD5hAzIVLQokABSiCA9GJZQBpcRzMtP+lqtQcPrBcPKBJSqyxrvFRAeof8AUCUlWGC1eFaVJCVFsxCv3JZQqCPE2jPHnapTPVz25MFRLKsuYrUwZLqUrK7OEklgKCnAQZUrVr7wzNy5wFMSzqw8uNa8tYOZW5vMdnnDlIdvvTfBVoGlA59qdPeAjKl+duh70hsXLIL/AG+nL+4lL627p7xcMkUzWV/LcaM+guYCKQUrlqScpocw/idDf0j03A4n5ksKIymxTuIuG3bo86GHIQh0miymtDbMEhwL7zuvHdbGRllvcK8Vd51OnCAo7Wwmcej/AGJ3sK+8cPtrCELJIN3pXU1zb3Jj0/I4bhoLewpGPtLYwXewLBkixIYNwqXgPMZ4pYcIpqFa2+0b+08AZbio3a+u6MVcqo7HlugBAHs0ibb+XSEmvfdoIb/XRuvdoBBTfTzgdHiWWz8u2iEAxrERaCLUSXUSXudX6wkpeAiR59+mkQLQbLqARrd+TbvzwgbDRzztz3tASl30+sSKsqgdx48IlJDm/IecRno77/MB6F8L/C6Z8gTZi1jNmCEoKaAHKFEqBcuNG9YwtuSDhpplTFJJYFOWjg2LaaitiIt/CPxT8iUJE0KUj+CkM4zElSSCQ4zWPE9K/wAQ7SOJmmYElKWCUJLOwcvSgKiTSoDDjAUEkF3+3C/nFiSQTfd/fIU8w0VZSaG7DQ0rQEcYt4ZBcMTVw2tWY1FYCRwbGqgL6s3np7RZkSScof0Yjja7P5RdRhnIFgLk6VYUueka+zdls7uXNr0fwlgKHhAAlYPOgEgUUkgVLsSKnlfypHSYKQUpCXdtT6WsPSCSZLBm9IKR5QA5RguUdj7QJNh7fmCgPfvpAYW3tkpmIcUULVJ+gr1jzXaGAVLUUqSxFx6tzePZylrcLmOb298PpmjMkgGruKGwFrdIDy0p/EPlrQ3fvvfGxtTZSkH9pDdeRcUIiqMCd1Ld6WgKRc1Nhz41iJlHd9OX1jU/RMGAPR++xDfoDuNQbe2+Azvl3at9/B2hgk2Fvt9aRs4fAkvqw6821rBkbJUo+EG7NblfT77oDDVJejXZu90R+WN1eW7rHTK2Et/22F2fc9Lt563iv/2hQIe77tRY9KQGEjD2bW1/KsRm9e+cb0vAnQOw3buHKAzNllQoDwPdoCrsoOi3iCiKA2NdLNxjUTIOnWpruoa3ijsTDH5yZZJSJikpfK9yUk/SkelTtgyClSUy8qmorMpydCS9Xpu1gOFlYcqdtdOfO/HpF/BYQqUQNNSGDbnpeGwWzphWApJSGu4rwZJf0vHZYbCJSNaC++AqYDZoTl1Z73u/No15bv3TvnCQmJ5d32+sAz+UIr5n2iJPpQQuzaAmEluz28GA5QNKoIkUgIrSNGPT7Qwl6ffpBHaED5wGdjNkJmFyC+8aa2dvMGK6vh2WbhqNTib+2+NnK/ben4h+vl+IDEl/DcprMacTrqdIKj4blAWB4VtWg0AjWy9tBFKgMeXshCQzBXv71bWLIwCbt1HZ0izf07tBHIEBT/SAPTyHdWhDBJ/0j8e8W1cjxt7xBx3/AFAVJuCQf4821iBwQ3DyZ9fLlF13N98MRX+oDnZ/wygzApL6ihZjot94Z41kIVrfU0vvAAi4tNIEtL/bu0BVThEhqDda3tpFhCWHDXvdDqO9++EQeAmDq3KwiTeUMkcedfeHB/EBFy/H27eGJp9OMQMvvvnDLXWx9h1ehgLcvv0gn2MPCgHI9/aG0HP2h4UAMmo6/URM3hQoCWve6BKN+98KFARXbpBJcKFATasQ1EKFAKUKQ0KFAMNOkDnXPe+FCgK84084ci0NCgDC0JV+sKFAOBbrASP3c4UKA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37218" name="Picture 2" descr="Description de cette image, également commentée ci-aprè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22" y="0"/>
            <a:ext cx="3214678" cy="3429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8929718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0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500042"/>
            <a:ext cx="8715436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3060" name="Picture 4" descr="http://www.terresacree.org/actualites/fichiers/images/2015-09/1443603221-E8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2786058"/>
            <a:ext cx="4667250" cy="3429001"/>
          </a:xfrm>
          <a:prstGeom prst="rect">
            <a:avLst/>
          </a:prstGeom>
          <a:noFill/>
        </p:spPr>
      </p:pic>
      <p:pic>
        <p:nvPicPr>
          <p:cNvPr id="173062" name="Picture 6" descr="http://img.over-blog-kiwi.com/0/85/76/23/20150212/ob_d3c18c_137623731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29322" y="2643182"/>
            <a:ext cx="2552700" cy="3238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du contenu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7884" y="2143116"/>
            <a:ext cx="2714644" cy="321471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0" y="0"/>
            <a:ext cx="5072098" cy="2553891"/>
          </a:xfrm>
          <a:prstGeom prst="wedgeRoundRectCallout">
            <a:avLst>
              <a:gd name="adj1" fmla="val 84971"/>
              <a:gd name="adj2" fmla="val 81870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3600" b="1" dirty="0" smtClean="0"/>
              <a:t>QUELLES SONT LES </a:t>
            </a:r>
            <a:r>
              <a:rPr lang="fr-FR" sz="3600" b="1" dirty="0"/>
              <a:t>GRANDES ETAPES DE L’HISTOIRE DE LA </a:t>
            </a:r>
            <a:r>
              <a:rPr lang="fr-FR" sz="3600" b="1" dirty="0" smtClean="0"/>
              <a:t>MICROBIOLOGIE ?</a:t>
            </a:r>
            <a:endParaRPr lang="fr-FR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0" y="2643182"/>
            <a:ext cx="943258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4800" b="1" u="sng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linkClick r:id="rId3"/>
              </a:rPr>
              <a:t>1- </a:t>
            </a:r>
            <a:r>
              <a:rPr lang="en-US" sz="4800" b="1" u="sng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Découverte</a:t>
            </a:r>
            <a:r>
              <a:rPr lang="en-US" sz="4800" b="1" u="sng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des </a:t>
            </a:r>
            <a:r>
              <a:rPr lang="en-US" sz="4800" b="1" u="sng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microorganismes</a:t>
            </a:r>
            <a:r>
              <a:rPr lang="en-US" sz="4800" b="1" u="sng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en-US" sz="4800" b="1" u="sng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3143240" y="0"/>
            <a:ext cx="283911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4800" b="1" u="sng" dirty="0" err="1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linkClick r:id="rId2"/>
              </a:rPr>
              <a:t>Historique</a:t>
            </a:r>
            <a:endParaRPr lang="en-US" sz="4800" b="1" u="sng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95288" y="908050"/>
            <a:ext cx="835501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 err="1"/>
              <a:t>Dès</a:t>
            </a:r>
            <a:r>
              <a:rPr lang="en-US" sz="2400" dirty="0"/>
              <a:t> </a:t>
            </a:r>
            <a:r>
              <a:rPr lang="en-US" sz="2400" dirty="0" err="1"/>
              <a:t>l'Antiquité</a:t>
            </a:r>
            <a:r>
              <a:rPr lang="en-US" sz="2400" dirty="0"/>
              <a:t>, on </a:t>
            </a:r>
            <a:r>
              <a:rPr lang="en-US" sz="2400" dirty="0" err="1"/>
              <a:t>postulait</a:t>
            </a:r>
            <a:r>
              <a:rPr lang="en-US" sz="2400" dirty="0"/>
              <a:t> </a:t>
            </a:r>
            <a:r>
              <a:rPr lang="en-US" sz="2400" dirty="0" err="1"/>
              <a:t>sur</a:t>
            </a:r>
            <a:r>
              <a:rPr lang="en-US" sz="2400" dirty="0"/>
              <a:t> </a:t>
            </a:r>
            <a:r>
              <a:rPr lang="en-US" sz="2400" dirty="0" err="1"/>
              <a:t>l'existence</a:t>
            </a:r>
            <a:r>
              <a:rPr lang="en-US" sz="2400" dirty="0"/>
              <a:t> </a:t>
            </a:r>
            <a:r>
              <a:rPr lang="en-US" sz="2400" dirty="0" err="1"/>
              <a:t>d'agents</a:t>
            </a:r>
            <a:r>
              <a:rPr lang="en-US" sz="2400" dirty="0"/>
              <a:t> </a:t>
            </a:r>
            <a:r>
              <a:rPr lang="en-US" sz="2400" dirty="0" err="1"/>
              <a:t>infectieux</a:t>
            </a:r>
            <a:r>
              <a:rPr lang="en-US" sz="2400" dirty="0"/>
              <a:t> </a:t>
            </a:r>
            <a:r>
              <a:rPr lang="en-US" sz="2400" dirty="0" err="1"/>
              <a:t>transmissibles</a:t>
            </a:r>
            <a:r>
              <a:rPr lang="en-US" sz="2400" dirty="0"/>
              <a:t> invisibles à </a:t>
            </a:r>
            <a:r>
              <a:rPr lang="en-US" sz="2400" dirty="0" err="1"/>
              <a:t>l'œil</a:t>
            </a:r>
            <a:r>
              <a:rPr lang="en-US" sz="2400" dirty="0"/>
              <a:t> nu. </a:t>
            </a:r>
          </a:p>
        </p:txBody>
      </p:sp>
      <p:sp>
        <p:nvSpPr>
          <p:cNvPr id="4" name="Rectangle 7">
            <a:hlinkClick r:id="rId3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2663825" y="4643446"/>
            <a:ext cx="6480175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u="sng" dirty="0">
                <a:solidFill>
                  <a:srgbClr val="CC0099"/>
                </a:solidFill>
              </a:rPr>
              <a:t>1546</a:t>
            </a:r>
            <a:r>
              <a:rPr lang="en-US" sz="2800" dirty="0"/>
              <a:t> : </a:t>
            </a:r>
            <a:r>
              <a:rPr lang="en-US" sz="2800" dirty="0" err="1">
                <a:solidFill>
                  <a:srgbClr val="CC0099"/>
                </a:solidFill>
              </a:rPr>
              <a:t>Jérôme</a:t>
            </a:r>
            <a:r>
              <a:rPr lang="en-US" sz="2800" dirty="0">
                <a:solidFill>
                  <a:srgbClr val="CC0099"/>
                </a:solidFill>
              </a:rPr>
              <a:t> </a:t>
            </a:r>
            <a:r>
              <a:rPr lang="en-US" sz="2800" dirty="0" err="1">
                <a:solidFill>
                  <a:srgbClr val="CC0099"/>
                </a:solidFill>
              </a:rPr>
              <a:t>Fracastor</a:t>
            </a:r>
            <a:r>
              <a:rPr lang="en-US" sz="2800" dirty="0"/>
              <a:t> </a:t>
            </a:r>
            <a:r>
              <a:rPr lang="en-US" sz="2800" dirty="0" smtClean="0"/>
              <a:t>(</a:t>
            </a:r>
            <a:r>
              <a:rPr lang="en-US" sz="2800" dirty="0" err="1" smtClean="0"/>
              <a:t>médecin</a:t>
            </a:r>
            <a:r>
              <a:rPr lang="en-US" sz="2800" dirty="0" smtClean="0"/>
              <a:t> </a:t>
            </a:r>
            <a:r>
              <a:rPr lang="en-US" sz="2800" dirty="0" err="1" smtClean="0"/>
              <a:t>phylosophe</a:t>
            </a:r>
            <a:r>
              <a:rPr lang="en-US" sz="2800" dirty="0" smtClean="0"/>
              <a:t> </a:t>
            </a:r>
            <a:r>
              <a:rPr lang="en-US" sz="2800" dirty="0" err="1" smtClean="0"/>
              <a:t>italien</a:t>
            </a:r>
            <a:r>
              <a:rPr lang="en-US" sz="2800" dirty="0" smtClean="0"/>
              <a:t>) impute </a:t>
            </a:r>
            <a:r>
              <a:rPr lang="en-US" sz="2800" dirty="0"/>
              <a:t>la transmission des maladies à des </a:t>
            </a:r>
            <a:r>
              <a:rPr lang="en-US" sz="2800" dirty="0" err="1"/>
              <a:t>germes</a:t>
            </a:r>
            <a:r>
              <a:rPr lang="en-US" sz="2800" dirty="0"/>
              <a:t> </a:t>
            </a:r>
            <a:r>
              <a:rPr lang="en-US" sz="2800" dirty="0" err="1"/>
              <a:t>vivants</a:t>
            </a:r>
            <a:r>
              <a:rPr lang="en-US" sz="2800" dirty="0"/>
              <a:t>, </a:t>
            </a:r>
            <a:r>
              <a:rPr lang="en-US" sz="2800" dirty="0" err="1"/>
              <a:t>qu'il</a:t>
            </a:r>
            <a:r>
              <a:rPr lang="en-US" sz="2800" dirty="0"/>
              <a:t> </a:t>
            </a:r>
            <a:r>
              <a:rPr lang="en-US" sz="2800" dirty="0" err="1"/>
              <a:t>appelait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FF0000"/>
                </a:solidFill>
              </a:rPr>
              <a:t>« </a:t>
            </a:r>
            <a:r>
              <a:rPr lang="en-US" sz="2800" dirty="0" err="1">
                <a:solidFill>
                  <a:srgbClr val="FF0000"/>
                </a:solidFill>
              </a:rPr>
              <a:t>seminaria</a:t>
            </a:r>
            <a:r>
              <a:rPr lang="en-US" sz="2800" dirty="0">
                <a:solidFill>
                  <a:srgbClr val="FF0000"/>
                </a:solidFill>
              </a:rPr>
              <a:t> ». </a:t>
            </a:r>
          </a:p>
        </p:txBody>
      </p:sp>
      <p:pic>
        <p:nvPicPr>
          <p:cNvPr id="5" name="Picture 9" descr="180px-GirolamoFracastor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4214818"/>
            <a:ext cx="2260600" cy="2449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571472" y="1857364"/>
            <a:ext cx="835824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/>
              <a:t>Au XIV </a:t>
            </a:r>
            <a:r>
              <a:rPr lang="fr-FR" sz="2400" baseline="30000" dirty="0" err="1" smtClean="0"/>
              <a:t>ème</a:t>
            </a:r>
            <a:r>
              <a:rPr lang="fr-FR" sz="2400" dirty="0" smtClean="0"/>
              <a:t> siècle des médecins de l’Espagne musulmane qui avaient connu notamment  les épidémies de variole et de la peste de 1347 ils ont établaient la notion de contagion Ali Ibn </a:t>
            </a:r>
            <a:r>
              <a:rPr lang="fr-FR" sz="2400" dirty="0" err="1" smtClean="0"/>
              <a:t>Khatima</a:t>
            </a:r>
            <a:r>
              <a:rPr lang="fr-FR" sz="2400" dirty="0" smtClean="0"/>
              <a:t> (mort en 1368) écrivait «  d’après une longue expérience, la contagion résulte d’un contact direct avec un sujet atteint d’une maladie transmissible » </a:t>
            </a:r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3707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oneTexte 2"/>
          <p:cNvSpPr txBox="1"/>
          <p:nvPr/>
        </p:nvSpPr>
        <p:spPr>
          <a:xfrm>
            <a:off x="0" y="4357694"/>
            <a:ext cx="9144000" cy="214526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400" dirty="0" smtClean="0"/>
              <a:t>17ème siècle </a:t>
            </a:r>
            <a:r>
              <a:rPr lang="fr-FR" sz="2400" dirty="0" err="1" smtClean="0"/>
              <a:t>Antonie</a:t>
            </a:r>
            <a:r>
              <a:rPr lang="fr-FR" sz="2400" dirty="0" smtClean="0"/>
              <a:t> </a:t>
            </a:r>
            <a:r>
              <a:rPr lang="fr-FR" sz="2400" dirty="0"/>
              <a:t>Van Leeuwenhoek (1632-1723) a été le premier à consigner ses observations des microorganismes dans des descriptions et des dessins précis</a:t>
            </a:r>
            <a:r>
              <a:rPr lang="fr-FR" sz="2400" b="1" dirty="0"/>
              <a:t> </a:t>
            </a:r>
            <a:r>
              <a:rPr lang="fr-FR" sz="2400" dirty="0"/>
              <a:t>en utilisant des microscopes simples (agrandissaient de 500 à 300 fois). Il observait les milliers de microorganismes dans une goutte d’eau, qu'il nomma </a:t>
            </a:r>
            <a:r>
              <a:rPr lang="fr-FR" sz="2400" dirty="0">
                <a:solidFill>
                  <a:srgbClr val="FF0000"/>
                </a:solidFill>
              </a:rPr>
              <a:t>"animalcules".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du contenu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7884" y="2143116"/>
            <a:ext cx="2714644" cy="321471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0" y="0"/>
            <a:ext cx="5643570" cy="2860358"/>
          </a:xfrm>
          <a:prstGeom prst="wedgeRoundRectCallout">
            <a:avLst>
              <a:gd name="adj1" fmla="val 72757"/>
              <a:gd name="adj2" fmla="val 71542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5400" b="1" dirty="0" smtClean="0">
                <a:solidFill>
                  <a:schemeClr val="tx1"/>
                </a:solidFill>
              </a:rPr>
              <a:t>D'où viennent ces microorganismes ? ???</a:t>
            </a:r>
            <a:endParaRPr lang="fr-FR" sz="5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Image À Collectionner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3214686"/>
            <a:ext cx="5929354" cy="4429133"/>
          </a:xfrm>
          <a:prstGeom prst="rect">
            <a:avLst/>
          </a:prstGeom>
          <a:noFill/>
        </p:spPr>
      </p:pic>
      <p:sp>
        <p:nvSpPr>
          <p:cNvPr id="2" name="Espace réservé du contenu 2"/>
          <p:cNvSpPr txBox="1">
            <a:spLocks/>
          </p:cNvSpPr>
          <p:nvPr/>
        </p:nvSpPr>
        <p:spPr>
          <a:xfrm>
            <a:off x="1" y="357166"/>
            <a:ext cx="8572528" cy="3714776"/>
          </a:xfrm>
          <a:prstGeom prst="rect">
            <a:avLst/>
          </a:prstGeom>
        </p:spPr>
        <p:txBody>
          <a:bodyPr rtlCol="0">
            <a:normAutofit fontScale="850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r>
              <a:rPr kumimoji="0" lang="fr-FR" sz="3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  découverte  d'un </a:t>
            </a:r>
            <a:r>
              <a:rPr kumimoji="0" lang="fr-FR" sz="3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monde d'organismes invisibles à l'œil nu fait renaître  un  grand débat sur l'origine de la vie.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3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r>
              <a:rPr kumimoji="0" lang="fr-FR" sz="3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D'où viennent ces microorganismes ? ???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3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Plusieurs  théories ont été émises </a:t>
            </a:r>
            <a:endParaRPr kumimoji="0" lang="fr-FR" sz="39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" name="Espace réservé du contenu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2396" y="4450482"/>
            <a:ext cx="1571604" cy="24075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re 1"/>
          <p:cNvSpPr>
            <a:spLocks noGrp="1"/>
          </p:cNvSpPr>
          <p:nvPr>
            <p:ph type="title"/>
          </p:nvPr>
        </p:nvSpPr>
        <p:spPr>
          <a:xfrm>
            <a:off x="500063" y="257175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fr-FR" b="1" dirty="0" smtClean="0">
                <a:solidFill>
                  <a:srgbClr val="FF0000"/>
                </a:solidFill>
              </a:rPr>
              <a:t>Génération spontanée ou abiogenèse</a:t>
            </a:r>
            <a:br>
              <a:rPr lang="fr-FR" b="1" dirty="0" smtClean="0">
                <a:solidFill>
                  <a:srgbClr val="FF0000"/>
                </a:solidFill>
              </a:rPr>
            </a:br>
            <a:endParaRPr lang="fr-FR" dirty="0" smtClean="0"/>
          </a:p>
        </p:txBody>
      </p:sp>
      <p:pic>
        <p:nvPicPr>
          <p:cNvPr id="3" name="Espace réservé du contenu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264" y="4450482"/>
            <a:ext cx="2571736" cy="24075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Espace réservé du contenu 2"/>
          <p:cNvSpPr>
            <a:spLocks noGrp="1"/>
          </p:cNvSpPr>
          <p:nvPr>
            <p:ph idx="1"/>
          </p:nvPr>
        </p:nvSpPr>
        <p:spPr>
          <a:xfrm>
            <a:off x="357188" y="714375"/>
            <a:ext cx="8501062" cy="5257800"/>
          </a:xfrm>
        </p:spPr>
        <p:txBody>
          <a:bodyPr/>
          <a:lstStyle/>
          <a:p>
            <a:pPr algn="just" eaLnBrk="1" hangingPunct="1">
              <a:buFont typeface="Arial" charset="0"/>
              <a:buNone/>
            </a:pPr>
            <a:r>
              <a:rPr lang="fr-FR" dirty="0" smtClean="0"/>
              <a:t>    </a:t>
            </a:r>
            <a:r>
              <a:rPr lang="fr-FR" sz="4000" dirty="0" smtClean="0"/>
              <a:t>Certains  naturalistes  de  l'époque  prétendaient  qu'ils  provenaient  de  </a:t>
            </a:r>
            <a:r>
              <a:rPr lang="fr-FR" sz="4000" b="1" dirty="0" smtClean="0"/>
              <a:t>la décomposition des tissus animaux  et  végétaux</a:t>
            </a:r>
          </a:p>
          <a:p>
            <a:pPr algn="just" eaLnBrk="1" hangingPunct="1">
              <a:buFont typeface="Arial" charset="0"/>
              <a:buNone/>
            </a:pPr>
            <a:r>
              <a:rPr lang="fr-FR" sz="4000" b="1" dirty="0" smtClean="0">
                <a:solidFill>
                  <a:srgbClr val="00B0F0"/>
                </a:solidFill>
              </a:rPr>
              <a:t> </a:t>
            </a:r>
            <a:r>
              <a:rPr lang="fr-FR" sz="4000" dirty="0" smtClean="0">
                <a:solidFill>
                  <a:srgbClr val="FF0000"/>
                </a:solidFill>
              </a:rPr>
              <a:t>(</a:t>
            </a:r>
            <a:r>
              <a:rPr lang="fr-FR" sz="4000" b="1" dirty="0" smtClean="0">
                <a:solidFill>
                  <a:srgbClr val="FF0000"/>
                </a:solidFill>
              </a:rPr>
              <a:t>génération spontanée ou  abiogenèse</a:t>
            </a:r>
            <a:r>
              <a:rPr lang="fr-FR" sz="4000" dirty="0" smtClean="0">
                <a:solidFill>
                  <a:srgbClr val="FF0000"/>
                </a:solidFill>
              </a:rPr>
              <a:t>)</a:t>
            </a:r>
            <a:r>
              <a:rPr lang="fr-FR" sz="4000" dirty="0" smtClean="0"/>
              <a:t> = théorie selon laquelle </a:t>
            </a:r>
            <a:r>
              <a:rPr lang="fr-FR" sz="4000" b="1" dirty="0" smtClean="0">
                <a:solidFill>
                  <a:srgbClr val="0070C0"/>
                </a:solidFill>
              </a:rPr>
              <a:t>la vie provient du non vivant.</a:t>
            </a:r>
            <a:endParaRPr lang="fr-FR" sz="4000" b="1" dirty="0" smtClean="0">
              <a:solidFill>
                <a:srgbClr val="00B050"/>
              </a:solidFill>
            </a:endParaRPr>
          </a:p>
          <a:p>
            <a:pPr algn="just" eaLnBrk="1" hangingPunct="1"/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857232"/>
            <a:ext cx="8229600" cy="1143000"/>
          </a:xfrm>
        </p:spPr>
        <p:txBody>
          <a:bodyPr/>
          <a:lstStyle/>
          <a:p>
            <a:r>
              <a:rPr lang="fr-CA" dirty="0"/>
              <a:t>D’o</a:t>
            </a:r>
            <a:r>
              <a:rPr lang="fr-CA" dirty="0">
                <a:cs typeface="Arial" charset="0"/>
              </a:rPr>
              <a:t>ù vient la vie?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19475" y="1989138"/>
            <a:ext cx="1882775" cy="5334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fr-CA" sz="3600"/>
              <a:t>Aristote</a:t>
            </a:r>
            <a:endParaRPr lang="en-US" sz="3600"/>
          </a:p>
        </p:txBody>
      </p:sp>
      <p:pic>
        <p:nvPicPr>
          <p:cNvPr id="3077" name="Picture 5" descr="The image “http://www.histomobile.com/histomob/internet/techniqu/15901.jpg” cannot be displayed, because it contains errors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59113" y="2565400"/>
            <a:ext cx="2847975" cy="3657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323850" y="836613"/>
            <a:ext cx="4224338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CA" sz="2800" dirty="0"/>
              <a:t>Les pucerons  naissaient </a:t>
            </a:r>
          </a:p>
          <a:p>
            <a:r>
              <a:rPr lang="fr-CA" sz="2800" dirty="0"/>
              <a:t>de la rosée du matin,</a:t>
            </a:r>
            <a:endParaRPr lang="en-US" sz="2800" dirty="0"/>
          </a:p>
        </p:txBody>
      </p:sp>
      <p:pic>
        <p:nvPicPr>
          <p:cNvPr id="5126" name="Picture 6" descr="The image “http://www.cs.ualberta.ca/~games/aphid/gifs/aphids.gif” cannot be displayed, because it contains errors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844675"/>
            <a:ext cx="3609975" cy="2382838"/>
          </a:xfrm>
          <a:prstGeom prst="rect">
            <a:avLst/>
          </a:prstGeom>
          <a:noFill/>
        </p:spPr>
      </p:pic>
      <p:pic>
        <p:nvPicPr>
          <p:cNvPr id="5130" name="Picture 10" descr="The image “http://www.dkimages.com/discover/previews/742/110327.JPG” cannot be displayed, because it contains errors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62575" y="2266950"/>
            <a:ext cx="2665413" cy="2614613"/>
          </a:xfrm>
          <a:prstGeom prst="rect">
            <a:avLst/>
          </a:prstGeom>
          <a:noFill/>
        </p:spPr>
      </p:pic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4424363" y="1177925"/>
            <a:ext cx="460057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CA" sz="2800" dirty="0"/>
              <a:t>les mouches venaient de la </a:t>
            </a:r>
          </a:p>
          <a:p>
            <a:r>
              <a:rPr lang="fr-CA" sz="2800" dirty="0"/>
              <a:t>matière en décomposition, </a:t>
            </a:r>
            <a:endParaRPr lang="en-US" sz="2800" dirty="0"/>
          </a:p>
        </p:txBody>
      </p:sp>
      <p:sp>
        <p:nvSpPr>
          <p:cNvPr id="5132" name="Text Box 12"/>
          <p:cNvSpPr txBox="1">
            <a:spLocks noChangeArrowheads="1"/>
          </p:cNvSpPr>
          <p:nvPr/>
        </p:nvSpPr>
        <p:spPr bwMode="auto">
          <a:xfrm>
            <a:off x="2133600" y="228600"/>
            <a:ext cx="417671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CA" sz="3200"/>
              <a:t>Aristote pensait que…</a:t>
            </a:r>
            <a:endParaRPr lang="en-US" sz="3200"/>
          </a:p>
        </p:txBody>
      </p:sp>
      <p:pic>
        <p:nvPicPr>
          <p:cNvPr id="5133" name="Picture 13" descr="souris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27088" y="4724400"/>
            <a:ext cx="2309812" cy="1641475"/>
          </a:xfrm>
          <a:prstGeom prst="rect">
            <a:avLst/>
          </a:prstGeom>
          <a:noFill/>
        </p:spPr>
      </p:pic>
      <p:sp>
        <p:nvSpPr>
          <p:cNvPr id="5134" name="Text Box 14"/>
          <p:cNvSpPr txBox="1">
            <a:spLocks noChangeArrowheads="1"/>
          </p:cNvSpPr>
          <p:nvPr/>
        </p:nvSpPr>
        <p:spPr bwMode="auto">
          <a:xfrm>
            <a:off x="3400425" y="5341938"/>
            <a:ext cx="5326063" cy="103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fr-CA" sz="2800" dirty="0"/>
              <a:t> et que les souris apparaissaient</a:t>
            </a:r>
          </a:p>
          <a:p>
            <a:pPr>
              <a:spcBef>
                <a:spcPct val="20000"/>
              </a:spcBef>
            </a:pPr>
            <a:r>
              <a:rPr lang="fr-CA" sz="2800" dirty="0"/>
              <a:t> dans le foin sale!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/>
      <p:bldP spid="5131" grpId="0"/>
      <p:bldP spid="513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Aristote, le philosophe et scientifique de la Grèce, avait fait la conclusion que la </a:t>
            </a:r>
            <a:r>
              <a:rPr lang="fr-FR" dirty="0" smtClean="0">
                <a:solidFill>
                  <a:srgbClr val="FF0000"/>
                </a:solidFill>
              </a:rPr>
              <a:t>génération spontanée </a:t>
            </a:r>
            <a:r>
              <a:rPr lang="fr-FR" dirty="0" smtClean="0"/>
              <a:t>était </a:t>
            </a:r>
            <a:r>
              <a:rPr lang="fr-FR" dirty="0" smtClean="0">
                <a:solidFill>
                  <a:srgbClr val="FF0000"/>
                </a:solidFill>
              </a:rPr>
              <a:t>une explication raisonnable de l’origine de certaines choses vivantes</a:t>
            </a:r>
            <a:r>
              <a:rPr lang="fr-FR" dirty="0" smtClean="0"/>
              <a:t>. Pendant presque 2000 ans après Aristote, les peuples ne voyaient aucune raison pour douter de l’idée de la génération spontanée parce que c’était si consistant avec les observations communes.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Sir Thomas Browne</a:t>
            </a: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fr-CA"/>
              <a:t>Pose des questions sur ces croyances.</a:t>
            </a:r>
          </a:p>
          <a:p>
            <a:pPr>
              <a:buFontTx/>
              <a:buNone/>
            </a:pPr>
            <a:r>
              <a:rPr lang="fr-CA"/>
              <a:t>Mais ses conclusions sont presqu’ignorées.</a:t>
            </a:r>
            <a:endParaRPr lang="en-US"/>
          </a:p>
        </p:txBody>
      </p:sp>
      <p:pic>
        <p:nvPicPr>
          <p:cNvPr id="6151" name="Picture 7" descr="The image “http://www.nndb.com/people/719/000087458/browne.jpg” cannot be displayed, because it contains errors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3713" y="2924175"/>
            <a:ext cx="2441575" cy="3384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0063" y="1000125"/>
            <a:ext cx="8229600" cy="452596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dirty="0" smtClean="0">
                <a:solidFill>
                  <a:srgbClr val="0070C0"/>
                </a:solidFill>
              </a:rPr>
              <a:t>    </a:t>
            </a:r>
            <a:r>
              <a:rPr lang="fr-FR" sz="4000" dirty="0" smtClean="0">
                <a:solidFill>
                  <a:schemeClr val="tx1"/>
                </a:solidFill>
              </a:rPr>
              <a:t>Les grecs croyaient que</a:t>
            </a:r>
            <a:r>
              <a:rPr lang="fr-FR" sz="4000" dirty="0" smtClean="0">
                <a:solidFill>
                  <a:srgbClr val="0070C0"/>
                </a:solidFill>
              </a:rPr>
              <a:t> </a:t>
            </a:r>
            <a:r>
              <a:rPr lang="fr-FR" sz="4000" b="1" dirty="0" smtClean="0">
                <a:solidFill>
                  <a:srgbClr val="FF0000"/>
                </a:solidFill>
              </a:rPr>
              <a:t>la viande en décomposition</a:t>
            </a:r>
            <a:r>
              <a:rPr lang="fr-FR" sz="4000" dirty="0" smtClean="0">
                <a:solidFill>
                  <a:srgbClr val="FF0000"/>
                </a:solidFill>
              </a:rPr>
              <a:t> </a:t>
            </a:r>
            <a:r>
              <a:rPr lang="fr-FR" sz="4000" dirty="0" smtClean="0">
                <a:solidFill>
                  <a:srgbClr val="0070C0"/>
                </a:solidFill>
              </a:rPr>
              <a:t>produisait</a:t>
            </a:r>
            <a:r>
              <a:rPr lang="fr-FR" sz="4000" dirty="0" smtClean="0"/>
              <a:t> </a:t>
            </a:r>
            <a:r>
              <a:rPr lang="fr-FR" sz="4000" b="1" dirty="0" smtClean="0">
                <a:solidFill>
                  <a:srgbClr val="FF0000"/>
                </a:solidFill>
              </a:rPr>
              <a:t>des asticots</a:t>
            </a:r>
            <a:r>
              <a:rPr lang="fr-FR" sz="4000" dirty="0" smtClean="0"/>
              <a:t> </a:t>
            </a:r>
            <a:r>
              <a:rPr lang="fr-FR" sz="4000" dirty="0" smtClean="0">
                <a:solidFill>
                  <a:srgbClr val="0070C0"/>
                </a:solidFill>
              </a:rPr>
              <a:t>et que dans des conditions climatiques convenables 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sz="4000" dirty="0" smtClean="0"/>
              <a:t>    </a:t>
            </a:r>
            <a:r>
              <a:rPr lang="fr-FR" sz="4000" b="1" dirty="0" smtClean="0">
                <a:solidFill>
                  <a:srgbClr val="FF0000"/>
                </a:solidFill>
              </a:rPr>
              <a:t>les mouches,</a:t>
            </a:r>
            <a:r>
              <a:rPr lang="fr-FR" sz="4000" dirty="0" smtClean="0"/>
              <a:t> </a:t>
            </a:r>
            <a:r>
              <a:rPr lang="fr-FR" sz="4000" dirty="0" smtClean="0">
                <a:solidFill>
                  <a:srgbClr val="0070C0"/>
                </a:solidFill>
              </a:rPr>
              <a:t>sortaient</a:t>
            </a:r>
            <a:r>
              <a:rPr lang="fr-FR" sz="4000" dirty="0" smtClean="0"/>
              <a:t> </a:t>
            </a:r>
            <a:r>
              <a:rPr lang="fr-FR" sz="4000" b="1" dirty="0" smtClean="0">
                <a:solidFill>
                  <a:srgbClr val="FF0000"/>
                </a:solidFill>
              </a:rPr>
              <a:t>de la vase. 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sz="4000" dirty="0" smtClean="0"/>
              <a:t>   </a:t>
            </a:r>
            <a:endParaRPr lang="fr-FR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 smtClean="0"/>
              <a:t>John </a:t>
            </a:r>
            <a:r>
              <a:rPr lang="fr-FR" b="1" dirty="0" err="1" smtClean="0"/>
              <a:t>Needham</a:t>
            </a:r>
            <a:r>
              <a:rPr lang="fr-FR" b="1" dirty="0" smtClean="0"/>
              <a:t> (1713 – 1781)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28596" y="1142984"/>
            <a:ext cx="8229600" cy="4525963"/>
          </a:xfrm>
        </p:spPr>
        <p:txBody>
          <a:bodyPr/>
          <a:lstStyle/>
          <a:p>
            <a:r>
              <a:rPr lang="fr-FR" sz="2800" dirty="0" err="1" smtClean="0"/>
              <a:t>Needham</a:t>
            </a:r>
            <a:r>
              <a:rPr lang="fr-FR" sz="2800" dirty="0" smtClean="0"/>
              <a:t> a préparé un bouillon de viande dans un flacon, puis il l’a bien fermé avec </a:t>
            </a:r>
            <a:r>
              <a:rPr lang="fr-FR" sz="2800" dirty="0" smtClean="0">
                <a:solidFill>
                  <a:srgbClr val="FF0000"/>
                </a:solidFill>
              </a:rPr>
              <a:t>un bouchon en liège.</a:t>
            </a:r>
            <a:r>
              <a:rPr lang="fr-FR" sz="2800" dirty="0" smtClean="0"/>
              <a:t> Après quelques jours </a:t>
            </a:r>
            <a:r>
              <a:rPr lang="fr-FR" sz="2800" dirty="0" err="1" smtClean="0"/>
              <a:t>Needham</a:t>
            </a:r>
            <a:r>
              <a:rPr lang="fr-FR" sz="2800" dirty="0" smtClean="0"/>
              <a:t> a remarqué que le flacon était trouble et après examinassions il remarque une présence abondante de germes. </a:t>
            </a:r>
          </a:p>
          <a:p>
            <a:endParaRPr lang="fr-FR" dirty="0"/>
          </a:p>
        </p:txBody>
      </p:sp>
      <p:pic>
        <p:nvPicPr>
          <p:cNvPr id="5" name="Picture 2" descr="Description de cette image, également commentée ci-aprè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62748" y="3929066"/>
            <a:ext cx="2381252" cy="2714627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1357290" y="5572140"/>
            <a:ext cx="52182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/>
              <a:t>bouillir la sauce pendant 5 à 10 minutes </a:t>
            </a:r>
            <a:endParaRPr lang="fr-FR" sz="2400" dirty="0"/>
          </a:p>
        </p:txBody>
      </p:sp>
      <p:pic>
        <p:nvPicPr>
          <p:cNvPr id="12493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3357562"/>
            <a:ext cx="4724400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Il a expliqué ça par la présence de </a:t>
            </a:r>
            <a:r>
              <a:rPr lang="fr-FR" b="1" dirty="0" smtClean="0"/>
              <a:t>« la force vitale » </a:t>
            </a:r>
            <a:r>
              <a:rPr lang="fr-FR" dirty="0" smtClean="0"/>
              <a:t>qui fait </a:t>
            </a:r>
            <a:r>
              <a:rPr lang="fr-FR" b="1" dirty="0" smtClean="0"/>
              <a:t>qu’une matière non vivante devient vivante. </a:t>
            </a:r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Réfutation de la génération spontanée et acceptation de la biogenèse 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Biogénèse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Au  début  du  19  siècle,  en  se  basant  sur  des  expériences,  plusieurs  chercheurs essayent  d'apporter  des  </a:t>
            </a:r>
            <a:r>
              <a:rPr lang="fr-FR" b="1" dirty="0" smtClean="0">
                <a:solidFill>
                  <a:srgbClr val="FF0000"/>
                </a:solidFill>
              </a:rPr>
              <a:t>preuves  en  faveur  de  la  biogenèse  </a:t>
            </a:r>
            <a:r>
              <a:rPr lang="fr-FR" dirty="0" smtClean="0">
                <a:solidFill>
                  <a:srgbClr val="FF0000"/>
                </a:solidFill>
              </a:rPr>
              <a:t>(tout  organisme  vivant  provient  d'un organisme vivant préexistant), </a:t>
            </a:r>
            <a:r>
              <a:rPr lang="fr-FR" dirty="0" smtClean="0"/>
              <a:t>contre la génération spontanée.</a:t>
            </a:r>
            <a:r>
              <a:rPr lang="fr-FR" dirty="0" smtClean="0">
                <a:solidFill>
                  <a:srgbClr val="00B0F0"/>
                </a:solidFill>
              </a:rPr>
              <a:t> 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2428860" y="0"/>
            <a:ext cx="4929222" cy="1143000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fr-FR" sz="3600" b="1" dirty="0" smtClean="0"/>
              <a:t>Francesco Redi (1626 – 1697)</a:t>
            </a:r>
            <a:endParaRPr lang="fr-FR" sz="3600" dirty="0" smtClean="0"/>
          </a:p>
          <a:p>
            <a:pPr lvl="0" algn="ctr">
              <a:spcBef>
                <a:spcPct val="0"/>
              </a:spcBef>
            </a:pPr>
            <a:endParaRPr lang="fr-CA" sz="3600" dirty="0" smtClean="0">
              <a:solidFill>
                <a:srgbClr val="FF0000"/>
              </a:solidFill>
              <a:latin typeface="+mj-lt"/>
            </a:endParaRPr>
          </a:p>
          <a:p>
            <a:pPr lvl="0" algn="ctr">
              <a:spcBef>
                <a:spcPct val="0"/>
              </a:spcBef>
            </a:pPr>
            <a:r>
              <a:rPr lang="fr-FR" sz="3600" dirty="0">
                <a:solidFill>
                  <a:srgbClr val="FF0000"/>
                </a:solidFill>
                <a:latin typeface="+mj-lt"/>
              </a:rPr>
              <a:t>un philosophe italien,</a:t>
            </a:r>
            <a:r>
              <a:rPr lang="fr-CA" sz="3600" dirty="0" smtClean="0">
                <a:solidFill>
                  <a:srgbClr val="FF0000"/>
                </a:solidFill>
                <a:latin typeface="+mj-lt"/>
              </a:rPr>
              <a:t> </a:t>
            </a: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214282" y="2143116"/>
            <a:ext cx="8339166" cy="2714645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Des pots avec des morceaux de viande.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Déposés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près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des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mouches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Ouvert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Papier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3429000" y="3505200"/>
            <a:ext cx="1143000" cy="1600200"/>
          </a:xfrm>
          <a:prstGeom prst="can">
            <a:avLst>
              <a:gd name="adj" fmla="val 35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CA"/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6097588" y="3541713"/>
            <a:ext cx="1143000" cy="1600200"/>
          </a:xfrm>
          <a:prstGeom prst="can">
            <a:avLst>
              <a:gd name="adj" fmla="val 35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CA"/>
          </a:p>
        </p:txBody>
      </p:sp>
      <p:sp>
        <p:nvSpPr>
          <p:cNvPr id="7" name="Oval 7"/>
          <p:cNvSpPr>
            <a:spLocks noChangeArrowheads="1"/>
          </p:cNvSpPr>
          <p:nvPr/>
        </p:nvSpPr>
        <p:spPr bwMode="auto">
          <a:xfrm>
            <a:off x="6326188" y="4837113"/>
            <a:ext cx="6096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CA"/>
          </a:p>
        </p:txBody>
      </p:sp>
      <p:sp>
        <p:nvSpPr>
          <p:cNvPr id="9" name="Oval 9"/>
          <p:cNvSpPr>
            <a:spLocks noChangeArrowheads="1"/>
          </p:cNvSpPr>
          <p:nvPr/>
        </p:nvSpPr>
        <p:spPr bwMode="auto">
          <a:xfrm>
            <a:off x="3657600" y="4800600"/>
            <a:ext cx="6096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CA"/>
          </a:p>
        </p:txBody>
      </p:sp>
      <p:sp>
        <p:nvSpPr>
          <p:cNvPr id="11" name="AutoShape 11"/>
          <p:cNvSpPr>
            <a:spLocks noChangeArrowheads="1"/>
          </p:cNvSpPr>
          <p:nvPr/>
        </p:nvSpPr>
        <p:spPr bwMode="auto">
          <a:xfrm>
            <a:off x="5716588" y="3313113"/>
            <a:ext cx="1828800" cy="838200"/>
          </a:xfrm>
          <a:prstGeom prst="diamond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CA"/>
          </a:p>
        </p:txBody>
      </p:sp>
      <p:sp>
        <p:nvSpPr>
          <p:cNvPr id="14" name="AutoShape 16"/>
          <p:cNvSpPr>
            <a:spLocks noChangeArrowheads="1"/>
          </p:cNvSpPr>
          <p:nvPr/>
        </p:nvSpPr>
        <p:spPr bwMode="auto">
          <a:xfrm>
            <a:off x="1600200" y="3365500"/>
            <a:ext cx="533400" cy="381000"/>
          </a:xfrm>
          <a:custGeom>
            <a:avLst/>
            <a:gdLst>
              <a:gd name="T0" fmla="*/ 2147483647 w 21600"/>
              <a:gd name="T1" fmla="*/ 2090924422 h 21600"/>
              <a:gd name="T2" fmla="*/ 2147483647 w 21600"/>
              <a:gd name="T3" fmla="*/ 936267650 h 21600"/>
              <a:gd name="T4" fmla="*/ 2147483647 w 21600"/>
              <a:gd name="T5" fmla="*/ 1535765289 h 21600"/>
              <a:gd name="T6" fmla="*/ 1096283980 w 21600"/>
              <a:gd name="T7" fmla="*/ 9362676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21469 w 21600"/>
              <a:gd name="T13" fmla="*/ 0 h 21600"/>
              <a:gd name="T14" fmla="*/ 131 w 21600"/>
              <a:gd name="T15" fmla="*/ 10014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5813" y="10080"/>
                </a:moveTo>
                <a:cubicBezTo>
                  <a:pt x="15847" y="10318"/>
                  <a:pt x="15865" y="10559"/>
                  <a:pt x="15865" y="10800"/>
                </a:cubicBezTo>
                <a:cubicBezTo>
                  <a:pt x="15865" y="13597"/>
                  <a:pt x="13597" y="15865"/>
                  <a:pt x="10800" y="15865"/>
                </a:cubicBezTo>
                <a:cubicBezTo>
                  <a:pt x="8002" y="15865"/>
                  <a:pt x="5735" y="13597"/>
                  <a:pt x="5735" y="10800"/>
                </a:cubicBezTo>
                <a:cubicBezTo>
                  <a:pt x="5734" y="10559"/>
                  <a:pt x="5752" y="10318"/>
                  <a:pt x="5786" y="10080"/>
                </a:cubicBezTo>
                <a:lnTo>
                  <a:pt x="109" y="9264"/>
                </a:lnTo>
                <a:cubicBezTo>
                  <a:pt x="36" y="9773"/>
                  <a:pt x="-1" y="10286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10286"/>
                  <a:pt x="21563" y="9773"/>
                  <a:pt x="21490" y="9264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7" name="Text Box 19"/>
          <p:cNvSpPr txBox="1">
            <a:spLocks noChangeArrowheads="1"/>
          </p:cNvSpPr>
          <p:nvPr/>
        </p:nvSpPr>
        <p:spPr bwMode="auto">
          <a:xfrm>
            <a:off x="3286116" y="4929198"/>
            <a:ext cx="185737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/>
              <a:t> Larves sur</a:t>
            </a:r>
          </a:p>
          <a:p>
            <a:pPr>
              <a:spcBef>
                <a:spcPct val="50000"/>
              </a:spcBef>
            </a:pPr>
            <a:r>
              <a:rPr lang="fr-FR" sz="2400"/>
              <a:t> la viande</a:t>
            </a:r>
          </a:p>
        </p:txBody>
      </p:sp>
      <p:sp>
        <p:nvSpPr>
          <p:cNvPr id="18" name="AutoShape 20"/>
          <p:cNvSpPr>
            <a:spLocks noChangeArrowheads="1"/>
          </p:cNvSpPr>
          <p:nvPr/>
        </p:nvSpPr>
        <p:spPr bwMode="auto">
          <a:xfrm>
            <a:off x="3581400" y="4648200"/>
            <a:ext cx="533400" cy="381000"/>
          </a:xfrm>
          <a:custGeom>
            <a:avLst/>
            <a:gdLst>
              <a:gd name="T0" fmla="*/ 2147483647 w 21600"/>
              <a:gd name="T1" fmla="*/ 0 h 21600"/>
              <a:gd name="T2" fmla="*/ 1004061919 w 21600"/>
              <a:gd name="T3" fmla="*/ 1045462211 h 21600"/>
              <a:gd name="T4" fmla="*/ 2147483647 w 21600"/>
              <a:gd name="T5" fmla="*/ 522731105 h 21600"/>
              <a:gd name="T6" fmla="*/ 2147483647 w 21600"/>
              <a:gd name="T7" fmla="*/ 1045462211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7713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399"/>
                  <a:pt x="16199" y="7817"/>
                  <a:pt x="1620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9" name="AutoShape 21"/>
          <p:cNvSpPr>
            <a:spLocks noChangeArrowheads="1"/>
          </p:cNvSpPr>
          <p:nvPr/>
        </p:nvSpPr>
        <p:spPr bwMode="auto">
          <a:xfrm>
            <a:off x="3733800" y="4800600"/>
            <a:ext cx="533400" cy="381000"/>
          </a:xfrm>
          <a:custGeom>
            <a:avLst/>
            <a:gdLst>
              <a:gd name="T0" fmla="*/ 2147483647 w 21600"/>
              <a:gd name="T1" fmla="*/ 0 h 21600"/>
              <a:gd name="T2" fmla="*/ 1004061919 w 21600"/>
              <a:gd name="T3" fmla="*/ 1045462211 h 21600"/>
              <a:gd name="T4" fmla="*/ 2147483647 w 21600"/>
              <a:gd name="T5" fmla="*/ 522731105 h 21600"/>
              <a:gd name="T6" fmla="*/ 2147483647 w 21600"/>
              <a:gd name="T7" fmla="*/ 1045462211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7713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399"/>
                  <a:pt x="16199" y="7817"/>
                  <a:pt x="1620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0" name="AutoShape 22"/>
          <p:cNvSpPr>
            <a:spLocks noChangeArrowheads="1"/>
          </p:cNvSpPr>
          <p:nvPr/>
        </p:nvSpPr>
        <p:spPr bwMode="auto">
          <a:xfrm>
            <a:off x="3810000" y="4572000"/>
            <a:ext cx="533400" cy="381000"/>
          </a:xfrm>
          <a:custGeom>
            <a:avLst/>
            <a:gdLst>
              <a:gd name="T0" fmla="*/ 2147483647 w 21600"/>
              <a:gd name="T1" fmla="*/ 2090924422 h 21600"/>
              <a:gd name="T2" fmla="*/ 2147483647 w 21600"/>
              <a:gd name="T3" fmla="*/ 936267650 h 21600"/>
              <a:gd name="T4" fmla="*/ 2147483647 w 21600"/>
              <a:gd name="T5" fmla="*/ 1535765289 h 21600"/>
              <a:gd name="T6" fmla="*/ 1096283980 w 21600"/>
              <a:gd name="T7" fmla="*/ 9362676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21469 w 21600"/>
              <a:gd name="T13" fmla="*/ 0 h 21600"/>
              <a:gd name="T14" fmla="*/ 131 w 21600"/>
              <a:gd name="T15" fmla="*/ 10014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5813" y="10080"/>
                </a:moveTo>
                <a:cubicBezTo>
                  <a:pt x="15847" y="10318"/>
                  <a:pt x="15865" y="10559"/>
                  <a:pt x="15865" y="10800"/>
                </a:cubicBezTo>
                <a:cubicBezTo>
                  <a:pt x="15865" y="13597"/>
                  <a:pt x="13597" y="15865"/>
                  <a:pt x="10800" y="15865"/>
                </a:cubicBezTo>
                <a:cubicBezTo>
                  <a:pt x="8002" y="15865"/>
                  <a:pt x="5735" y="13597"/>
                  <a:pt x="5735" y="10800"/>
                </a:cubicBezTo>
                <a:cubicBezTo>
                  <a:pt x="5734" y="10559"/>
                  <a:pt x="5752" y="10318"/>
                  <a:pt x="5786" y="10080"/>
                </a:cubicBezTo>
                <a:lnTo>
                  <a:pt x="109" y="9264"/>
                </a:lnTo>
                <a:cubicBezTo>
                  <a:pt x="36" y="9773"/>
                  <a:pt x="-1" y="10286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10286"/>
                  <a:pt x="21563" y="9773"/>
                  <a:pt x="21490" y="9264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1" name="Text Box 26"/>
          <p:cNvSpPr txBox="1">
            <a:spLocks noChangeArrowheads="1"/>
          </p:cNvSpPr>
          <p:nvPr/>
        </p:nvSpPr>
        <p:spPr bwMode="auto">
          <a:xfrm>
            <a:off x="6072198" y="5072074"/>
            <a:ext cx="1598613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dirty="0"/>
              <a:t> Pas de larves</a:t>
            </a: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>
          <a:xfrm>
            <a:off x="304800" y="6000768"/>
            <a:ext cx="8839200" cy="6762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Francesco Redi, a déclaré que le «ver» ne résulte spontanément de la viande, mais des œufs pondus par des mouches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>
          <a:xfrm>
            <a:off x="381000" y="1905000"/>
            <a:ext cx="8305800" cy="4419600"/>
          </a:xfrm>
          <a:prstGeom prst="rect">
            <a:avLst/>
          </a:prstGeom>
          <a:effectLst>
            <a:outerShdw dist="25399" dir="2700000" algn="ctr" rotWithShape="0">
              <a:schemeClr val="bg2">
                <a:alpha val="75000"/>
              </a:schemeClr>
            </a:outerShdw>
          </a:effectLst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7" name="Picture 4" descr="red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3286124"/>
            <a:ext cx="5953148" cy="2544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285720" y="3857628"/>
            <a:ext cx="23622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2400" b="1" dirty="0" err="1">
                <a:ea typeface="ＭＳ Ｐゴシック" pitchFamily="48" charset="-128"/>
              </a:rPr>
              <a:t>Viande</a:t>
            </a:r>
            <a:r>
              <a:rPr lang="en-US" sz="2400" b="1" dirty="0">
                <a:ea typeface="ＭＳ Ｐゴシック" pitchFamily="48" charset="-128"/>
              </a:rPr>
              <a:t> en </a:t>
            </a:r>
            <a:r>
              <a:rPr lang="en-US" sz="2400" b="1" dirty="0" err="1">
                <a:ea typeface="ＭＳ Ｐゴシック" pitchFamily="48" charset="-128"/>
              </a:rPr>
              <a:t>bocal</a:t>
            </a:r>
            <a:r>
              <a:rPr lang="en-US" sz="2400" b="1" dirty="0">
                <a:solidFill>
                  <a:srgbClr val="FF0000"/>
                </a:solidFill>
                <a:ea typeface="ＭＳ Ｐゴシック" pitchFamily="48" charset="-128"/>
              </a:rPr>
              <a:t> </a:t>
            </a:r>
            <a:r>
              <a:rPr lang="en-US" sz="2400" b="1" dirty="0">
                <a:ea typeface="ＭＳ Ｐゴシック" pitchFamily="48" charset="-128"/>
              </a:rPr>
              <a:t>avec</a:t>
            </a:r>
            <a:r>
              <a:rPr lang="en-US" sz="2400" b="1" dirty="0">
                <a:solidFill>
                  <a:srgbClr val="FF0000"/>
                </a:solidFill>
                <a:ea typeface="ＭＳ Ｐゴシック" pitchFamily="48" charset="-128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a typeface="ＭＳ Ｐゴシック" pitchFamily="48" charset="-128"/>
              </a:rPr>
              <a:t>couverture</a:t>
            </a:r>
            <a:r>
              <a:rPr lang="en-US" sz="2400" b="1" dirty="0">
                <a:solidFill>
                  <a:srgbClr val="000000"/>
                </a:solidFill>
                <a:ea typeface="ＭＳ Ｐゴシック" pitchFamily="48" charset="-128"/>
              </a:rPr>
              <a:t>  = pas </a:t>
            </a:r>
            <a:r>
              <a:rPr lang="en-US" sz="2400" b="1" dirty="0" err="1">
                <a:solidFill>
                  <a:srgbClr val="000000"/>
                </a:solidFill>
                <a:ea typeface="ＭＳ Ｐゴシック" pitchFamily="48" charset="-128"/>
              </a:rPr>
              <a:t>d’asticots</a:t>
            </a:r>
            <a:endParaRPr lang="en-US" sz="2400" b="1" dirty="0">
              <a:ea typeface="ＭＳ Ｐゴシック" pitchFamily="48" charset="-128"/>
            </a:endParaRPr>
          </a:p>
        </p:txBody>
      </p:sp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7315200" y="4643446"/>
            <a:ext cx="18288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2400" b="1" dirty="0" err="1">
                <a:solidFill>
                  <a:srgbClr val="000000"/>
                </a:solidFill>
                <a:ea typeface="ＭＳ Ｐゴシック" pitchFamily="48" charset="-128"/>
              </a:rPr>
              <a:t>Viande</a:t>
            </a:r>
            <a:r>
              <a:rPr lang="en-US" sz="2400" b="1" dirty="0">
                <a:solidFill>
                  <a:srgbClr val="000000"/>
                </a:solidFill>
                <a:ea typeface="ＭＳ Ｐゴシック" pitchFamily="48" charset="-128"/>
              </a:rPr>
              <a:t> en </a:t>
            </a:r>
            <a:r>
              <a:rPr lang="en-US" sz="2400" b="1" dirty="0" err="1">
                <a:solidFill>
                  <a:srgbClr val="000000"/>
                </a:solidFill>
                <a:ea typeface="ＭＳ Ｐゴシック" pitchFamily="48" charset="-128"/>
              </a:rPr>
              <a:t>bocal</a:t>
            </a:r>
            <a:r>
              <a:rPr lang="en-US" sz="2400" b="1" dirty="0">
                <a:solidFill>
                  <a:srgbClr val="000000"/>
                </a:solidFill>
                <a:ea typeface="ＭＳ Ｐゴシック" pitchFamily="48" charset="-128"/>
              </a:rPr>
              <a:t> sans  </a:t>
            </a:r>
            <a:r>
              <a:rPr lang="en-US" sz="2400" b="1" dirty="0" err="1">
                <a:solidFill>
                  <a:srgbClr val="FF0000"/>
                </a:solidFill>
                <a:ea typeface="ＭＳ Ｐゴシック" pitchFamily="48" charset="-128"/>
              </a:rPr>
              <a:t>couverture</a:t>
            </a:r>
            <a:r>
              <a:rPr lang="en-US" sz="2400" b="1" dirty="0">
                <a:solidFill>
                  <a:srgbClr val="000000"/>
                </a:solidFill>
                <a:ea typeface="ＭＳ Ｐゴシック" pitchFamily="48" charset="-128"/>
              </a:rPr>
              <a:t> = </a:t>
            </a:r>
            <a:r>
              <a:rPr lang="en-US" sz="2400" b="1" dirty="0" err="1">
                <a:solidFill>
                  <a:srgbClr val="000000"/>
                </a:solidFill>
                <a:ea typeface="ＭＳ Ｐゴシック" pitchFamily="48" charset="-128"/>
              </a:rPr>
              <a:t>asticots</a:t>
            </a:r>
            <a:r>
              <a:rPr lang="en-US" sz="2400" b="1" dirty="0">
                <a:ea typeface="ＭＳ Ｐゴシック" pitchFamily="48" charset="-128"/>
              </a:rPr>
              <a:t> </a:t>
            </a:r>
          </a:p>
        </p:txBody>
      </p:sp>
      <p:sp>
        <p:nvSpPr>
          <p:cNvPr id="31" name="Line 8"/>
          <p:cNvSpPr>
            <a:spLocks noChangeShapeType="1"/>
          </p:cNvSpPr>
          <p:nvPr/>
        </p:nvSpPr>
        <p:spPr bwMode="auto">
          <a:xfrm flipH="1" flipV="1">
            <a:off x="6477000" y="4953000"/>
            <a:ext cx="838200" cy="1524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32" name="Line 9"/>
          <p:cNvSpPr>
            <a:spLocks noChangeShapeType="1"/>
          </p:cNvSpPr>
          <p:nvPr/>
        </p:nvSpPr>
        <p:spPr bwMode="auto">
          <a:xfrm flipH="1" flipV="1">
            <a:off x="4572000" y="5334000"/>
            <a:ext cx="27432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pic>
        <p:nvPicPr>
          <p:cNvPr id="121858" name="Picture 2" descr="http://3.bp.blogspot.com/-QUonENnt_Qc/VXY2yiLJVwI/AAAAAAAAKso/bYZNDPoxAJM/s320/maxresdefaul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3330" y="0"/>
            <a:ext cx="2235512" cy="2214554"/>
          </a:xfrm>
          <a:prstGeom prst="rect">
            <a:avLst/>
          </a:prstGeom>
          <a:noFill/>
        </p:spPr>
      </p:pic>
      <p:pic>
        <p:nvPicPr>
          <p:cNvPr id="25" name="Image 24" descr="Francesco%20Redi.png">
            <a:hlinkClick r:id="rId4"/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48500" y="0"/>
            <a:ext cx="2095500" cy="273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7" grpId="0"/>
      <p:bldP spid="18" grpId="0" animBg="1"/>
      <p:bldP spid="19" grpId="0" animBg="1"/>
      <p:bldP spid="20" grpId="0" animBg="1"/>
      <p:bldP spid="2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 err="1" smtClean="0"/>
              <a:t>Lazarro</a:t>
            </a:r>
            <a:r>
              <a:rPr lang="fr-FR" b="1" dirty="0" smtClean="0"/>
              <a:t> Spallanzani (1729 – 1799)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6115064" cy="4525963"/>
          </a:xfrm>
        </p:spPr>
        <p:txBody>
          <a:bodyPr>
            <a:normAutofit fontScale="70000" lnSpcReduction="20000"/>
          </a:bodyPr>
          <a:lstStyle/>
          <a:p>
            <a:r>
              <a:rPr lang="fr-FR" dirty="0" err="1" smtClean="0"/>
              <a:t>Lazarro</a:t>
            </a:r>
            <a:r>
              <a:rPr lang="fr-FR" dirty="0" smtClean="0"/>
              <a:t> Spallanzani, pensait que l’expérience de </a:t>
            </a:r>
            <a:r>
              <a:rPr lang="fr-FR" dirty="0" err="1" smtClean="0"/>
              <a:t>Needham</a:t>
            </a:r>
            <a:r>
              <a:rPr lang="fr-FR" dirty="0" smtClean="0"/>
              <a:t> </a:t>
            </a:r>
            <a:r>
              <a:rPr lang="fr-FR" dirty="0" smtClean="0">
                <a:solidFill>
                  <a:srgbClr val="FF0000"/>
                </a:solidFill>
              </a:rPr>
              <a:t>avait des problèmes </a:t>
            </a:r>
            <a:r>
              <a:rPr lang="fr-FR" dirty="0" smtClean="0"/>
              <a:t>et il a décidé de faire sa première expérience. Spallanzani a fait une expérience similaire à celle de </a:t>
            </a:r>
            <a:r>
              <a:rPr lang="fr-FR" dirty="0" err="1" smtClean="0"/>
              <a:t>Needham</a:t>
            </a:r>
            <a:r>
              <a:rPr lang="fr-FR" dirty="0" smtClean="0"/>
              <a:t>, mais avec deux changements importants :</a:t>
            </a:r>
          </a:p>
          <a:p>
            <a:pPr lvl="0"/>
            <a:r>
              <a:rPr lang="fr-FR" dirty="0" smtClean="0"/>
              <a:t>En premier, il a montré que bouillir la sauce pendant 5 à 10 minutes ne détruit pas tous les microorganismes. Donc, Spallanzani a fait bouillir ses récipients pendant presque une heure.</a:t>
            </a:r>
          </a:p>
          <a:p>
            <a:pPr lvl="0"/>
            <a:r>
              <a:rPr lang="fr-FR" dirty="0" smtClean="0"/>
              <a:t>Ensuite, il a utilisé une méthode différente pour fermer les récipients. Il croyait que les microorganismes sont portés dans l’air et que </a:t>
            </a:r>
            <a:r>
              <a:rPr lang="fr-FR" dirty="0" err="1" smtClean="0"/>
              <a:t>Needham</a:t>
            </a:r>
            <a:r>
              <a:rPr lang="fr-FR" dirty="0" smtClean="0"/>
              <a:t> n’avait pas fermé ses récipients assez bien.</a:t>
            </a:r>
          </a:p>
          <a:p>
            <a:endParaRPr lang="fr-FR" dirty="0"/>
          </a:p>
        </p:txBody>
      </p:sp>
      <p:pic>
        <p:nvPicPr>
          <p:cNvPr id="4" name="Image 3" descr="spallanzani.jpg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38925" y="1500174"/>
            <a:ext cx="2505075" cy="340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428750" y="560388"/>
            <a:ext cx="7500968" cy="4154496"/>
          </a:xfrm>
          <a:prstGeom prst="rect">
            <a:avLst/>
          </a:prstGeom>
        </p:spPr>
      </p:pic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357158" y="4929198"/>
            <a:ext cx="8572500" cy="13843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fr-FR" sz="2800" b="1" dirty="0">
                <a:latin typeface="Calibri" pitchFamily="34" charset="0"/>
                <a:cs typeface="Arial" pitchFamily="34" charset="0"/>
              </a:rPr>
              <a:t>A </a:t>
            </a:r>
            <a:r>
              <a:rPr lang="fr-FR" sz="2800" dirty="0">
                <a:latin typeface="Calibri" pitchFamily="34" charset="0"/>
                <a:cs typeface="Arial" pitchFamily="34" charset="0"/>
              </a:rPr>
              <a:t>: </a:t>
            </a:r>
            <a:r>
              <a:rPr lang="fr-F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Flacon non fermé</a:t>
            </a:r>
            <a:r>
              <a:rPr lang="fr-FR" sz="2800" dirty="0">
                <a:latin typeface="Calibri" pitchFamily="34" charset="0"/>
                <a:cs typeface="Arial" pitchFamily="34" charset="0"/>
              </a:rPr>
              <a:t>. </a:t>
            </a:r>
          </a:p>
          <a:p>
            <a:pPr>
              <a:defRPr/>
            </a:pPr>
            <a:r>
              <a:rPr lang="fr-FR" sz="2800" b="1" dirty="0">
                <a:latin typeface="Calibri" pitchFamily="34" charset="0"/>
                <a:cs typeface="Arial" pitchFamily="34" charset="0"/>
              </a:rPr>
              <a:t>B</a:t>
            </a:r>
            <a:r>
              <a:rPr lang="fr-FR" sz="2800" dirty="0">
                <a:latin typeface="Calibri" pitchFamily="34" charset="0"/>
                <a:cs typeface="Arial" pitchFamily="34" charset="0"/>
              </a:rPr>
              <a:t> : </a:t>
            </a:r>
            <a:r>
              <a:rPr lang="fr-F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Flacon fermé hermétiquement</a:t>
            </a:r>
            <a:r>
              <a:rPr lang="fr-FR" sz="2800" dirty="0">
                <a:latin typeface="Calibri" pitchFamily="34" charset="0"/>
                <a:cs typeface="Arial" pitchFamily="34" charset="0"/>
              </a:rPr>
              <a:t>. </a:t>
            </a:r>
            <a:br>
              <a:rPr lang="fr-FR" sz="2800" dirty="0">
                <a:latin typeface="Calibri" pitchFamily="34" charset="0"/>
                <a:cs typeface="Arial" pitchFamily="34" charset="0"/>
              </a:rPr>
            </a:br>
            <a:endParaRPr lang="fr-FR" sz="2800" dirty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857224" y="1500174"/>
            <a:ext cx="4032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800" b="1" dirty="0">
                <a:latin typeface="Calibri" pitchFamily="34" charset="0"/>
              </a:rPr>
              <a:t>A</a:t>
            </a: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857224" y="3214686"/>
            <a:ext cx="3873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800" b="1" dirty="0">
                <a:latin typeface="Calibri" pitchFamily="34" charset="0"/>
              </a:rPr>
              <a:t>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Il a conclu trois choses : </a:t>
            </a:r>
          </a:p>
          <a:p>
            <a:pPr lvl="0"/>
            <a:r>
              <a:rPr lang="fr-FR" dirty="0" err="1" smtClean="0"/>
              <a:t>Needham</a:t>
            </a:r>
            <a:r>
              <a:rPr lang="fr-FR" dirty="0" smtClean="0"/>
              <a:t> n’a pas chauffé suffisamment ses flacons jusqu’à élimination totale des microbes ou il n’a pas bien fermé ses flacons. </a:t>
            </a:r>
          </a:p>
          <a:p>
            <a:pPr lvl="0"/>
            <a:r>
              <a:rPr lang="fr-FR" dirty="0" smtClean="0"/>
              <a:t>Les µorganismes existent dans l’air et peuvent contaminer la préparation </a:t>
            </a:r>
          </a:p>
          <a:p>
            <a:r>
              <a:rPr lang="fr-FR" dirty="0" smtClean="0"/>
              <a:t>La génération spontanée des µorganisme n’a pas eu lieu, tout être vivant provient d’un autre vivant préexistant.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214422"/>
            <a:ext cx="8643966" cy="3286147"/>
          </a:xfrm>
        </p:spPr>
        <p:txBody>
          <a:bodyPr>
            <a:normAutofit/>
          </a:bodyPr>
          <a:lstStyle/>
          <a:p>
            <a:pPr lvl="0"/>
            <a:r>
              <a:rPr lang="fr-FR" sz="2800" dirty="0"/>
              <a:t>Par la suite, </a:t>
            </a:r>
            <a:r>
              <a:rPr lang="fr-FR" sz="2800" b="1" dirty="0"/>
              <a:t>Louis Pasteur (1822-1895)</a:t>
            </a:r>
            <a:r>
              <a:rPr lang="fr-FR" sz="2800" dirty="0"/>
              <a:t> s’est intéressé à la fermentation qui est un processus biochimique dû aux microorganismes → des expériences pour démontrer que des microorganismes ne peuvent provenir que d’autres microorganismes</a:t>
            </a:r>
            <a:r>
              <a:rPr lang="fr-FR" sz="2800" dirty="0" smtClean="0"/>
              <a:t>.</a:t>
            </a:r>
            <a:endParaRPr lang="fr-FR" sz="2800" dirty="0"/>
          </a:p>
        </p:txBody>
      </p:sp>
      <p:pic>
        <p:nvPicPr>
          <p:cNvPr id="49154" name="Picture 2" descr="http://www.agora-erasmus.be/IMG/jpg/32_20-_20Pasteu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3571876"/>
            <a:ext cx="4286250" cy="28575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1643042" y="285728"/>
            <a:ext cx="523188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600" b="1" dirty="0" smtClean="0"/>
              <a:t>Louis Pasteur (1822-1895)</a:t>
            </a:r>
            <a:r>
              <a:rPr lang="fr-FR" sz="3600" dirty="0" smtClean="0"/>
              <a:t> </a:t>
            </a:r>
            <a:endParaRPr lang="fr-FR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://activites.mbolduc1.profweb.ca/wp-content/uploads/2010/12/Pasteu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0"/>
            <a:ext cx="8858280" cy="657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pasteur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3929066"/>
            <a:ext cx="2546354" cy="292893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71472" y="357166"/>
            <a:ext cx="8229600" cy="3186122"/>
          </a:xfrm>
          <a:prstGeom prst="wedgeRoundRectCallout">
            <a:avLst>
              <a:gd name="adj1" fmla="val 7218"/>
              <a:gd name="adj2" fmla="val 9637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fr-FR" dirty="0"/>
              <a:t>La biogenèse devient la théorie acceptée: </a:t>
            </a:r>
            <a:r>
              <a:rPr lang="fr-FR" dirty="0">
                <a:solidFill>
                  <a:srgbClr val="FF0000"/>
                </a:solidFill>
              </a:rPr>
              <a:t>"tout microorganisme vivant ne peut provenir que d’organismes vivant préexistant"</a:t>
            </a:r>
            <a:r>
              <a:rPr lang="fr-FR" dirty="0"/>
              <a:t> ou "les microorganismes ne se forment pas à partir de la matière organique, mais ils l’utilisent seulement pour la croissance.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04800" y="1928802"/>
            <a:ext cx="8482042" cy="1857388"/>
          </a:xfrm>
          <a:prstGeom prst="wedgeRoundRectCallout">
            <a:avLst>
              <a:gd name="adj1" fmla="val 4262"/>
              <a:gd name="adj2" fmla="val 99451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En 1859, le Louis Pasteur discrédite définitivement cette théorie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Quand l'air n'a pas accès le bouillon peut être stocké indéfiniment sans multiplication des micro-organismes 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 animBg="1"/>
      <p:bldP spid="5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5" name="Rectangle 7"/>
          <p:cNvSpPr>
            <a:spLocks noChangeArrowheads="1"/>
          </p:cNvSpPr>
          <p:nvPr/>
        </p:nvSpPr>
        <p:spPr bwMode="auto">
          <a:xfrm>
            <a:off x="1857356" y="0"/>
            <a:ext cx="56515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u="sng" dirty="0">
                <a:solidFill>
                  <a:srgbClr val="CC0099"/>
                </a:solidFill>
              </a:rPr>
              <a:t>1828</a:t>
            </a:r>
            <a:r>
              <a:rPr lang="en-US" sz="2800" dirty="0">
                <a:solidFill>
                  <a:srgbClr val="CC0099"/>
                </a:solidFill>
              </a:rPr>
              <a:t> : Christian Gottfried Ehrenberg</a:t>
            </a:r>
            <a:r>
              <a:rPr lang="en-US" sz="2800" dirty="0"/>
              <a:t> </a:t>
            </a:r>
            <a:r>
              <a:rPr lang="en-US" sz="2800" dirty="0" err="1"/>
              <a:t>utilise</a:t>
            </a:r>
            <a:r>
              <a:rPr lang="en-US" sz="2800" dirty="0"/>
              <a:t> pour la première </a:t>
            </a:r>
            <a:r>
              <a:rPr lang="en-US" sz="2800" dirty="0" err="1"/>
              <a:t>fois</a:t>
            </a:r>
            <a:r>
              <a:rPr lang="en-US" sz="2800" dirty="0"/>
              <a:t> le </a:t>
            </a:r>
            <a:r>
              <a:rPr lang="en-US" sz="2800" dirty="0" err="1"/>
              <a:t>terme</a:t>
            </a:r>
            <a:r>
              <a:rPr lang="en-US" sz="2800" dirty="0"/>
              <a:t> </a:t>
            </a:r>
            <a:r>
              <a:rPr lang="en-US" sz="2800" dirty="0" err="1"/>
              <a:t>bactérie</a:t>
            </a:r>
            <a:r>
              <a:rPr lang="en-US" sz="2800" dirty="0"/>
              <a:t>.</a:t>
            </a:r>
            <a:endParaRPr lang="fr-FR" sz="2800" dirty="0"/>
          </a:p>
        </p:txBody>
      </p:sp>
      <p:pic>
        <p:nvPicPr>
          <p:cNvPr id="27658" name="Picture 10" descr="230px-Ehrenberg_Christian_Gottfried_1795-187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1"/>
            <a:ext cx="1928794" cy="2071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39751" y="3500438"/>
            <a:ext cx="6604018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u="sng" dirty="0">
                <a:solidFill>
                  <a:srgbClr val="CC0099"/>
                </a:solidFill>
              </a:rPr>
              <a:t>1877-1895</a:t>
            </a:r>
            <a:r>
              <a:rPr lang="en-US" sz="2800" dirty="0"/>
              <a:t> : Louis Pasteur </a:t>
            </a:r>
            <a:r>
              <a:rPr lang="en-US" sz="2800" dirty="0" err="1"/>
              <a:t>démontre</a:t>
            </a:r>
            <a:r>
              <a:rPr lang="en-US" sz="2800" dirty="0"/>
              <a:t> </a:t>
            </a:r>
            <a:r>
              <a:rPr lang="en-US" sz="2800" dirty="0" err="1"/>
              <a:t>que</a:t>
            </a:r>
            <a:r>
              <a:rPr lang="en-US" sz="2800" dirty="0"/>
              <a:t> des maladies </a:t>
            </a:r>
            <a:r>
              <a:rPr lang="en-US" sz="2800" dirty="0" err="1"/>
              <a:t>sont</a:t>
            </a:r>
            <a:r>
              <a:rPr lang="en-US" sz="2800" dirty="0"/>
              <a:t> la </a:t>
            </a:r>
            <a:r>
              <a:rPr lang="en-US" sz="2800" dirty="0" err="1"/>
              <a:t>conséquence</a:t>
            </a:r>
            <a:r>
              <a:rPr lang="en-US" sz="2800" dirty="0"/>
              <a:t> de la </a:t>
            </a:r>
            <a:r>
              <a:rPr lang="en-US" sz="2800" dirty="0" err="1"/>
              <a:t>présence</a:t>
            </a:r>
            <a:r>
              <a:rPr lang="en-US" sz="2800" dirty="0"/>
              <a:t> de </a:t>
            </a:r>
            <a:r>
              <a:rPr lang="en-US" sz="2800" dirty="0" err="1"/>
              <a:t>ces</a:t>
            </a:r>
            <a:r>
              <a:rPr lang="en-US" sz="2800" dirty="0"/>
              <a:t> micro-</a:t>
            </a:r>
            <a:r>
              <a:rPr lang="en-US" sz="2800" dirty="0" err="1"/>
              <a:t>organismes</a:t>
            </a:r>
            <a:endParaRPr lang="fr-FR" sz="2800" dirty="0"/>
          </a:p>
        </p:txBody>
      </p:sp>
      <p:pic>
        <p:nvPicPr>
          <p:cNvPr id="8" name="Picture 10" descr="pasteur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29454" y="3429000"/>
            <a:ext cx="1974850" cy="271621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642910" y="5357826"/>
            <a:ext cx="607223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n-US" sz="2800" u="sng" dirty="0">
                <a:solidFill>
                  <a:srgbClr val="CC0099"/>
                </a:solidFill>
              </a:rPr>
              <a:t>1885 </a:t>
            </a:r>
            <a:r>
              <a:rPr lang="en-US" sz="2800" dirty="0"/>
              <a:t>: </a:t>
            </a:r>
            <a:r>
              <a:rPr lang="en-US" sz="2800" dirty="0" err="1"/>
              <a:t>réalisation</a:t>
            </a:r>
            <a:r>
              <a:rPr lang="en-US" sz="2800" dirty="0"/>
              <a:t> du </a:t>
            </a:r>
            <a:r>
              <a:rPr lang="en-US" sz="2800" dirty="0" err="1"/>
              <a:t>vaccin</a:t>
            </a:r>
            <a:r>
              <a:rPr lang="en-US" sz="2800" dirty="0"/>
              <a:t> </a:t>
            </a:r>
            <a:r>
              <a:rPr lang="en-US" sz="2800" dirty="0" err="1"/>
              <a:t>contre</a:t>
            </a:r>
            <a:r>
              <a:rPr lang="en-US" sz="2800" dirty="0"/>
              <a:t> la rage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7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5" grpId="0"/>
      <p:bldP spid="6" grpId="0"/>
      <p:bldP spid="1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fr-FR" sz="4400" b="1" dirty="0"/>
              <a:t>L’âge d’or de la microbiologie</a:t>
            </a:r>
            <a:r>
              <a:rPr lang="fr-FR" sz="4400" dirty="0"/>
              <a:t/>
            </a:r>
            <a:br>
              <a:rPr lang="fr-FR" sz="4400" dirty="0"/>
            </a:br>
            <a:endParaRPr lang="fr-FR" sz="44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11560" y="1268760"/>
            <a:ext cx="8229600" cy="2971808"/>
          </a:xfrm>
        </p:spPr>
        <p:txBody>
          <a:bodyPr/>
          <a:lstStyle/>
          <a:p>
            <a:r>
              <a:rPr lang="fr-FR" dirty="0" smtClean="0"/>
              <a:t>- Période </a:t>
            </a:r>
            <a:r>
              <a:rPr lang="fr-FR" dirty="0"/>
              <a:t>qui s’étend de 1857 à 1914 </a:t>
            </a:r>
            <a:endParaRPr lang="fr-FR" dirty="0" smtClean="0"/>
          </a:p>
          <a:p>
            <a:r>
              <a:rPr lang="fr-FR" dirty="0" smtClean="0"/>
              <a:t>- a commencé </a:t>
            </a:r>
            <a:r>
              <a:rPr lang="fr-FR" dirty="0"/>
              <a:t>par les travaux </a:t>
            </a:r>
            <a:r>
              <a:rPr lang="fr-FR" dirty="0" smtClean="0"/>
              <a:t>de </a:t>
            </a:r>
            <a:r>
              <a:rPr lang="fr-FR" dirty="0"/>
              <a:t>Pasteur</a:t>
            </a:r>
            <a:r>
              <a:rPr lang="fr-FR" dirty="0" smtClean="0"/>
              <a:t>.</a:t>
            </a:r>
          </a:p>
          <a:p>
            <a:r>
              <a:rPr lang="fr-FR" dirty="0" smtClean="0"/>
              <a:t>- </a:t>
            </a:r>
            <a:r>
              <a:rPr lang="fr-FR" dirty="0"/>
              <a:t>Les progrès rapides, accomplis surtout par Pasteur et Robert Koch, permettent d’établir la microbiologie en tant que science. </a:t>
            </a:r>
            <a:endParaRPr lang="fr-FR" dirty="0" smtClean="0"/>
          </a:p>
          <a:p>
            <a:pPr>
              <a:buNone/>
            </a:pPr>
            <a:endParaRPr lang="fr-FR" dirty="0"/>
          </a:p>
        </p:txBody>
      </p:sp>
      <p:pic>
        <p:nvPicPr>
          <p:cNvPr id="4" name="Picture 7" descr="Robert Koch in his La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005064"/>
            <a:ext cx="3124200" cy="28529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00108"/>
            <a:ext cx="8143900" cy="5521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Clr>
                <a:srgbClr val="FF9900"/>
              </a:buClr>
              <a:buSzPct val="150000"/>
            </a:pPr>
            <a:r>
              <a:rPr lang="ro-RO" sz="28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 Narrow" pitchFamily="34" charset="0"/>
              </a:rPr>
              <a:t>L</a:t>
            </a:r>
            <a:r>
              <a:rPr lang="fr-FR" sz="28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 Narrow" pitchFamily="34" charset="0"/>
              </a:rPr>
              <a:t>o</a:t>
            </a:r>
            <a:r>
              <a:rPr lang="ro-RO" sz="28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 Narrow" pitchFamily="34" charset="0"/>
              </a:rPr>
              <a:t>uis Pasteur (1822-1895)</a:t>
            </a:r>
            <a:endParaRPr lang="fr-FR" sz="2800" b="1" dirty="0" smtClean="0">
              <a:solidFill>
                <a:schemeClr val="accent2">
                  <a:lumMod val="60000"/>
                  <a:lumOff val="40000"/>
                </a:schemeClr>
              </a:solidFill>
              <a:latin typeface="Arial Narrow" pitchFamily="34" charset="0"/>
            </a:endParaRPr>
          </a:p>
          <a:p>
            <a:pPr>
              <a:lnSpc>
                <a:spcPct val="90000"/>
              </a:lnSpc>
              <a:buClr>
                <a:srgbClr val="FF9900"/>
              </a:buClr>
              <a:buSzPct val="150000"/>
            </a:pPr>
            <a:endParaRPr lang="ro-RO" sz="2800" b="1" dirty="0" smtClean="0">
              <a:solidFill>
                <a:schemeClr val="tx2"/>
              </a:solidFill>
              <a:latin typeface="Arial Narrow" pitchFamily="34" charset="0"/>
            </a:endParaRPr>
          </a:p>
          <a:p>
            <a:pPr lvl="1">
              <a:lnSpc>
                <a:spcPct val="90000"/>
              </a:lnSpc>
              <a:buClr>
                <a:srgbClr val="FF9900"/>
              </a:buClr>
              <a:buSzPct val="150000"/>
              <a:buFont typeface="Arial" charset="0"/>
              <a:buChar char="•"/>
            </a:pPr>
            <a:r>
              <a:rPr lang="fr-FR" sz="2800" dirty="0" smtClean="0">
                <a:latin typeface="Arial Narrow" pitchFamily="34" charset="0"/>
              </a:rPr>
              <a:t>Met les bases de la méthode de stérilisation et d'asepsie</a:t>
            </a:r>
            <a:r>
              <a:rPr lang="ro-RO" sz="2800" dirty="0" smtClean="0">
                <a:solidFill>
                  <a:schemeClr val="tx2"/>
                </a:solidFill>
                <a:latin typeface="Arial Narrow" pitchFamily="34" charset="0"/>
              </a:rPr>
              <a:t>.</a:t>
            </a:r>
            <a:endParaRPr lang="en-US" sz="2800" dirty="0" smtClean="0">
              <a:solidFill>
                <a:schemeClr val="tx2"/>
              </a:solidFill>
              <a:latin typeface="Arial Narrow" pitchFamily="34" charset="0"/>
            </a:endParaRPr>
          </a:p>
          <a:p>
            <a:pPr lvl="1">
              <a:lnSpc>
                <a:spcPct val="90000"/>
              </a:lnSpc>
              <a:buClr>
                <a:srgbClr val="FF9900"/>
              </a:buClr>
              <a:buSzPct val="150000"/>
              <a:buFont typeface="Arial" charset="0"/>
              <a:buChar char="•"/>
            </a:pPr>
            <a:r>
              <a:rPr lang="fr-FR" sz="2800" dirty="0" smtClean="0">
                <a:latin typeface="Arial Narrow" pitchFamily="34" charset="0"/>
              </a:rPr>
              <a:t>Découvre la nature microbienne du processus de fermentation anormale de vin</a:t>
            </a:r>
            <a:endParaRPr lang="en-US" sz="2800" dirty="0" smtClean="0">
              <a:solidFill>
                <a:schemeClr val="tx2"/>
              </a:solidFill>
              <a:latin typeface="Arial Narrow" pitchFamily="34" charset="0"/>
            </a:endParaRPr>
          </a:p>
          <a:p>
            <a:pPr lvl="1">
              <a:lnSpc>
                <a:spcPct val="90000"/>
              </a:lnSpc>
              <a:buClr>
                <a:srgbClr val="FF9900"/>
              </a:buClr>
              <a:buSzPct val="150000"/>
              <a:buFont typeface="Arial" charset="0"/>
              <a:buChar char="•"/>
            </a:pPr>
            <a:r>
              <a:rPr lang="fr-FR" sz="2800" dirty="0" smtClean="0">
                <a:latin typeface="Arial Narrow" pitchFamily="34" charset="0"/>
              </a:rPr>
              <a:t>Fait le lien entre «les maladies du vin» et de certaines maladies infectieuses et contagieuses chez les animaux et l’homme</a:t>
            </a:r>
            <a:endParaRPr lang="ro-RO" sz="2800" dirty="0" smtClean="0">
              <a:solidFill>
                <a:schemeClr val="tx2"/>
              </a:solidFill>
              <a:latin typeface="Arial Narrow" pitchFamily="34" charset="0"/>
            </a:endParaRPr>
          </a:p>
          <a:p>
            <a:pPr lvl="1">
              <a:lnSpc>
                <a:spcPct val="90000"/>
              </a:lnSpc>
              <a:buClr>
                <a:srgbClr val="FF9900"/>
              </a:buClr>
              <a:buSzPct val="150000"/>
              <a:buFont typeface="Arial" charset="0"/>
              <a:buChar char="•"/>
            </a:pPr>
            <a:r>
              <a:rPr lang="fr-FR" sz="2800" dirty="0" smtClean="0">
                <a:latin typeface="Arial Narrow" pitchFamily="34" charset="0"/>
              </a:rPr>
              <a:t>Découvre les agents étiologiques de nombreuses infections</a:t>
            </a:r>
            <a:r>
              <a:rPr lang="ro-RO" sz="2800" dirty="0" smtClean="0">
                <a:solidFill>
                  <a:schemeClr val="tx2"/>
                </a:solidFill>
                <a:latin typeface="Arial Narrow" pitchFamily="34" charset="0"/>
              </a:rPr>
              <a:t>.</a:t>
            </a:r>
          </a:p>
          <a:p>
            <a:pPr lvl="1">
              <a:lnSpc>
                <a:spcPct val="90000"/>
              </a:lnSpc>
              <a:buClr>
                <a:srgbClr val="FF9900"/>
              </a:buClr>
              <a:buSzPct val="150000"/>
              <a:buFont typeface="Arial" charset="0"/>
              <a:buChar char="•"/>
            </a:pPr>
            <a:r>
              <a:rPr lang="fr-FR" sz="2800" dirty="0" smtClean="0">
                <a:latin typeface="Arial Narrow" pitchFamily="34" charset="0"/>
              </a:rPr>
              <a:t>Réalise des vaccins par inactivation ou atténuation de la </a:t>
            </a:r>
            <a:r>
              <a:rPr lang="fr-FR" sz="2800" dirty="0" err="1" smtClean="0">
                <a:latin typeface="Arial Narrow" pitchFamily="34" charset="0"/>
              </a:rPr>
              <a:t>pathogénicité</a:t>
            </a:r>
            <a:r>
              <a:rPr lang="fr-FR" sz="2800" dirty="0" smtClean="0">
                <a:latin typeface="Arial Narrow" pitchFamily="34" charset="0"/>
              </a:rPr>
              <a:t> des micro-organismes (rage, le charbon, le choléra aviaire).</a:t>
            </a:r>
            <a:endParaRPr lang="fr-FR" sz="2800" dirty="0"/>
          </a:p>
        </p:txBody>
      </p:sp>
      <p:pic>
        <p:nvPicPr>
          <p:cNvPr id="3" name="Picture 10" descr="pasteur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69150" y="0"/>
            <a:ext cx="1974850" cy="271621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2700338" y="719138"/>
            <a:ext cx="6119812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3200" u="sng" dirty="0">
                <a:solidFill>
                  <a:srgbClr val="CC0099"/>
                </a:solidFill>
              </a:rPr>
              <a:t>1882</a:t>
            </a:r>
            <a:r>
              <a:rPr lang="en-US" sz="3200" dirty="0">
                <a:solidFill>
                  <a:srgbClr val="CC0099"/>
                </a:solidFill>
              </a:rPr>
              <a:t> : </a:t>
            </a:r>
            <a:r>
              <a:rPr lang="fr-FR" sz="3200" dirty="0">
                <a:solidFill>
                  <a:srgbClr val="CC0099"/>
                </a:solidFill>
              </a:rPr>
              <a:t>Robert Koch</a:t>
            </a:r>
            <a:r>
              <a:rPr lang="fr-FR" sz="3200" dirty="0"/>
              <a:t> découvre</a:t>
            </a:r>
          </a:p>
          <a:p>
            <a:r>
              <a:rPr lang="en-US" sz="3200" i="1" dirty="0"/>
              <a:t>Mycobacterium tuberculosis</a:t>
            </a:r>
            <a:r>
              <a:rPr lang="en-US" sz="3200" dirty="0"/>
              <a:t> (</a:t>
            </a:r>
            <a:r>
              <a:rPr lang="en-US" sz="3200" dirty="0" err="1"/>
              <a:t>bacille</a:t>
            </a:r>
            <a:r>
              <a:rPr lang="en-US" sz="3200" dirty="0"/>
              <a:t> de Koch), </a:t>
            </a:r>
            <a:r>
              <a:rPr lang="en-US" sz="3200" dirty="0" err="1"/>
              <a:t>responsable</a:t>
            </a:r>
            <a:r>
              <a:rPr lang="en-US" sz="3200" dirty="0"/>
              <a:t> de la </a:t>
            </a:r>
            <a:r>
              <a:rPr lang="en-US" sz="3200" dirty="0" err="1" smtClean="0"/>
              <a:t>tuberculose</a:t>
            </a:r>
            <a:r>
              <a:rPr lang="en-US" sz="3200" dirty="0" smtClean="0"/>
              <a:t>, bacillus </a:t>
            </a:r>
            <a:r>
              <a:rPr lang="en-US" sz="3200" dirty="0" err="1" smtClean="0"/>
              <a:t>anthracis</a:t>
            </a:r>
            <a:r>
              <a:rPr lang="en-US" sz="3200" dirty="0" smtClean="0"/>
              <a:t> </a:t>
            </a:r>
            <a:r>
              <a:rPr lang="en-US" sz="3200" dirty="0" err="1" smtClean="0"/>
              <a:t>bacile</a:t>
            </a:r>
            <a:r>
              <a:rPr lang="en-US" sz="3200" dirty="0" smtClean="0"/>
              <a:t> du </a:t>
            </a:r>
            <a:r>
              <a:rPr lang="en-US" sz="3200" dirty="0" err="1" smtClean="0"/>
              <a:t>charbon</a:t>
            </a:r>
            <a:r>
              <a:rPr lang="en-US" sz="3200" dirty="0" smtClean="0"/>
              <a:t> et </a:t>
            </a:r>
            <a:r>
              <a:rPr lang="en-US" sz="3200" dirty="0" err="1" smtClean="0"/>
              <a:t>vibroi</a:t>
            </a:r>
            <a:r>
              <a:rPr lang="en-US" sz="3200" dirty="0" smtClean="0"/>
              <a:t> </a:t>
            </a:r>
            <a:r>
              <a:rPr lang="en-US" sz="3200" dirty="0" err="1" smtClean="0"/>
              <a:t>cholerae</a:t>
            </a:r>
            <a:r>
              <a:rPr lang="en-US" sz="3200" dirty="0" smtClean="0"/>
              <a:t> agent du cholera  </a:t>
            </a:r>
            <a:endParaRPr lang="en-US" sz="3200" dirty="0"/>
          </a:p>
        </p:txBody>
      </p:sp>
      <p:pic>
        <p:nvPicPr>
          <p:cNvPr id="30730" name="Picture 10" descr="Robert Koch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" y="260350"/>
            <a:ext cx="2292350" cy="260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570" name="Picture 2" descr="http://bioutils.unige.ch/experiences/images_exp_microorg/coton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3857628"/>
            <a:ext cx="2924177" cy="2400304"/>
          </a:xfrm>
          <a:prstGeom prst="rect">
            <a:avLst/>
          </a:prstGeom>
          <a:noFill/>
        </p:spPr>
      </p:pic>
      <p:pic>
        <p:nvPicPr>
          <p:cNvPr id="109572" name="Picture 4" descr="http://www.solabia.fr/solabia/produitsDiagnostic.nsf/SW_PROD/1B5673177DAF9D41C1257B0300548141/$file/BK055%20-%20BM018%20-%20Baird-Parker%20jaune%20d%27oeuf%20tellurite%20-Staphylococcus%20aureus%20d%C3%A9tour%C3%A9%20copi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00760" y="3786190"/>
            <a:ext cx="2600317" cy="2357430"/>
          </a:xfrm>
          <a:prstGeom prst="rect">
            <a:avLst/>
          </a:prstGeom>
          <a:noFill/>
        </p:spPr>
      </p:pic>
      <p:sp>
        <p:nvSpPr>
          <p:cNvPr id="8" name="Flèche droite 7"/>
          <p:cNvSpPr/>
          <p:nvPr/>
        </p:nvSpPr>
        <p:spPr>
          <a:xfrm>
            <a:off x="3286116" y="4500570"/>
            <a:ext cx="2643206" cy="10001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3357554" y="5500702"/>
            <a:ext cx="21431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 smtClean="0"/>
              <a:t>1822</a:t>
            </a:r>
            <a:endParaRPr lang="fr-FR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0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7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1373</TotalTime>
  <Words>1157</Words>
  <Application>Microsoft Office PowerPoint</Application>
  <PresentationFormat>Affichage à l'écran (4:3)</PresentationFormat>
  <Paragraphs>124</Paragraphs>
  <Slides>38</Slides>
  <Notes>7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38</vt:i4>
      </vt:variant>
    </vt:vector>
  </HeadingPairs>
  <TitlesOfParts>
    <vt:vector size="39" baseType="lpstr">
      <vt:lpstr>Thème Office</vt:lpstr>
      <vt:lpstr>Diapositive 1</vt:lpstr>
      <vt:lpstr>Diapositive 2</vt:lpstr>
      <vt:lpstr>CHAPITRE I : LE MONDE MICROBIEN  </vt:lpstr>
      <vt:lpstr>PLAN DU COURS  </vt:lpstr>
      <vt:lpstr>INTRODUCTION 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Génération spontanée ou abiogenèse </vt:lpstr>
      <vt:lpstr>Diapositive 18</vt:lpstr>
      <vt:lpstr>D’où vient la vie?</vt:lpstr>
      <vt:lpstr>Diapositive 20</vt:lpstr>
      <vt:lpstr>Diapositive 21</vt:lpstr>
      <vt:lpstr>Sir Thomas Browne</vt:lpstr>
      <vt:lpstr>Diapositive 23</vt:lpstr>
      <vt:lpstr>John Needham (1713 – 1781) </vt:lpstr>
      <vt:lpstr>Conclusion </vt:lpstr>
      <vt:lpstr>Réfutation de la génération spontanée et acceptation de la biogenèse </vt:lpstr>
      <vt:lpstr>Biogénèse </vt:lpstr>
      <vt:lpstr>Diapositive 28</vt:lpstr>
      <vt:lpstr>Lazarro Spallanzani (1729 – 1799) </vt:lpstr>
      <vt:lpstr>Diapositive 30</vt:lpstr>
      <vt:lpstr>Conclusion </vt:lpstr>
      <vt:lpstr>Diapositive 32</vt:lpstr>
      <vt:lpstr>Diapositive 33</vt:lpstr>
      <vt:lpstr>Diapositive 34</vt:lpstr>
      <vt:lpstr>Diapositive 35</vt:lpstr>
      <vt:lpstr>L’âge d’or de la microbiologie </vt:lpstr>
      <vt:lpstr>Diapositive 37</vt:lpstr>
      <vt:lpstr>Diapositive 38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Acer</dc:creator>
  <cp:lastModifiedBy>pc</cp:lastModifiedBy>
  <cp:revision>79</cp:revision>
  <dcterms:created xsi:type="dcterms:W3CDTF">2015-02-06T18:07:08Z</dcterms:created>
  <dcterms:modified xsi:type="dcterms:W3CDTF">2024-01-18T13:34:46Z</dcterms:modified>
</cp:coreProperties>
</file>