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0" r:id="rId5"/>
    <p:sldId id="271" r:id="rId6"/>
    <p:sldId id="272" r:id="rId7"/>
    <p:sldId id="273" r:id="rId8"/>
    <p:sldId id="269" r:id="rId9"/>
    <p:sldId id="274" r:id="rId10"/>
    <p:sldId id="259" r:id="rId11"/>
    <p:sldId id="261" r:id="rId12"/>
    <p:sldId id="262" r:id="rId13"/>
    <p:sldId id="276" r:id="rId14"/>
    <p:sldId id="263" r:id="rId15"/>
    <p:sldId id="264" r:id="rId16"/>
    <p:sldId id="265" r:id="rId17"/>
    <p:sldId id="266" r:id="rId18"/>
    <p:sldId id="275" r:id="rId19"/>
    <p:sldId id="277" r:id="rId20"/>
    <p:sldId id="279" r:id="rId21"/>
    <p:sldId id="280" r:id="rId22"/>
    <p:sldId id="281" r:id="rId23"/>
    <p:sldId id="282" r:id="rId24"/>
    <p:sldId id="283" r:id="rId25"/>
    <p:sldId id="284" r:id="rId26"/>
    <p:sldId id="285" r:id="rId27"/>
    <p:sldId id="287" r:id="rId28"/>
    <p:sldId id="288"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3" autoAdjust="0"/>
    <p:restoredTop sz="94660"/>
  </p:normalViewPr>
  <p:slideViewPr>
    <p:cSldViewPr snapToGrid="0" showGuides="1">
      <p:cViewPr varScale="1">
        <p:scale>
          <a:sx n="71" d="100"/>
          <a:sy n="71" d="100"/>
        </p:scale>
        <p:origin x="1218"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368E0F82-0A8E-46BE-A4CE-13A3912154AA}" type="datetimeFigureOut">
              <a:rPr lang="fr-FR" smtClean="0"/>
              <a:t>14/01/2024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3875451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68E0F82-0A8E-46BE-A4CE-13A3912154AA}" type="datetimeFigureOut">
              <a:rPr lang="fr-FR" smtClean="0"/>
              <a:t>14/01/2024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2889675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368E0F82-0A8E-46BE-A4CE-13A3912154AA}" type="datetimeFigureOut">
              <a:rPr lang="fr-FR" smtClean="0"/>
              <a:t>14/01/2024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2713346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368E0F82-0A8E-46BE-A4CE-13A3912154AA}" type="datetimeFigureOut">
              <a:rPr lang="fr-FR" smtClean="0"/>
              <a:t>14/01/2024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748000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68E0F82-0A8E-46BE-A4CE-13A3912154AA}" type="datetimeFigureOut">
              <a:rPr lang="fr-FR" smtClean="0"/>
              <a:t>14/01/2024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3895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368E0F82-0A8E-46BE-A4CE-13A3912154AA}" type="datetimeFigureOut">
              <a:rPr lang="fr-FR" smtClean="0"/>
              <a:t>14/01/2024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3561576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8E0F82-0A8E-46BE-A4CE-13A3912154AA}" type="datetimeFigureOut">
              <a:rPr lang="fr-FR" smtClean="0"/>
              <a:t>14/01/2024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479899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68E0F82-0A8E-46BE-A4CE-13A3912154AA}" type="datetimeFigureOut">
              <a:rPr lang="fr-FR" smtClean="0"/>
              <a:t>14/01/2024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2278832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68E0F82-0A8E-46BE-A4CE-13A3912154AA}" type="datetimeFigureOut">
              <a:rPr lang="fr-FR" smtClean="0"/>
              <a:t>14/01/2024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303037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68E0F82-0A8E-46BE-A4CE-13A3912154AA}" type="datetimeFigureOut">
              <a:rPr lang="fr-FR" smtClean="0"/>
              <a:t>14/01/2024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1082679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68E0F82-0A8E-46BE-A4CE-13A3912154AA}" type="datetimeFigureOut">
              <a:rPr lang="fr-FR" smtClean="0"/>
              <a:t>14/01/2024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43B03D8-1498-4BA0-AC45-4425E232EFAF}" type="slidenum">
              <a:rPr lang="fr-FR" smtClean="0"/>
              <a:t>‹N°›</a:t>
            </a:fld>
            <a:endParaRPr lang="fr-FR"/>
          </a:p>
        </p:txBody>
      </p:sp>
    </p:spTree>
    <p:extLst>
      <p:ext uri="{BB962C8B-B14F-4D97-AF65-F5344CB8AC3E}">
        <p14:creationId xmlns:p14="http://schemas.microsoft.com/office/powerpoint/2010/main" val="1191939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16_1_">
    <p:bg>
      <p:bgPr>
        <a:solidFill>
          <a:schemeClr val="bg1">
            <a:alpha val="0"/>
          </a:schemeClr>
        </a:solidFill>
        <a:effectLst/>
      </p:bgPr>
    </p:bg>
    <p:spTree>
      <p:nvGrpSpPr>
        <p:cNvPr id="1" name=""/>
        <p:cNvGrpSpPr/>
        <p:nvPr/>
      </p:nvGrpSpPr>
      <p:grpSpPr>
        <a:xfrm>
          <a:off x="0" y="0"/>
          <a:ext cx="0" cy="0"/>
          <a:chOff x="0" y="0"/>
          <a:chExt cx="0" cy="0"/>
        </a:xfrm>
      </p:grpSpPr>
      <p:sp>
        <p:nvSpPr>
          <p:cNvPr id="600" name="Espace réservé du texte 599"/>
          <p:cNvSpPr>
            <a:spLocks noGrp="1"/>
          </p:cNvSpPr>
          <p:nvPr>
            <p:ph type="body" idx="10"/>
          </p:nvPr>
        </p:nvSpPr>
        <p:spPr>
          <a:xfrm>
            <a:off x="2606477" y="280257"/>
            <a:ext cx="5118730" cy="1233387"/>
          </a:xfrm>
          <a:prstGeom prst="rect">
            <a:avLst/>
          </a:prstGeom>
          <a:noFill/>
          <a:ln w="0" cmpd="sng">
            <a:noFill/>
            <a:prstDash val="solid"/>
          </a:ln>
        </p:spPr>
        <p:txBody>
          <a:bodyPr lIns="0" tIns="0" rIns="0" bIns="0"/>
          <a:lstStyle>
            <a:lvl1pPr marL="0" marR="0" indent="0" algn="l">
              <a:lnSpc>
                <a:spcPct val="95999"/>
              </a:lnSpc>
              <a:spcBef>
                <a:spcPts val="0"/>
              </a:spcBef>
              <a:spcAft>
                <a:spcPts val="2349"/>
              </a:spcAft>
              <a:defRPr/>
            </a:lvl1pPr>
          </a:lstStyle>
          <a:p>
            <a:r>
              <a:rPr lang="fr-FR" dirty="0"/>
              <a:t>Microscope électronique à</a:t>
            </a:r>
          </a:p>
          <a:p>
            <a:r>
              <a:rPr lang="fr-FR" dirty="0"/>
              <a:t>transmission</a:t>
            </a:r>
          </a:p>
        </p:txBody>
      </p:sp>
    </p:spTree>
    <p:extLst>
      <p:ext uri="{BB962C8B-B14F-4D97-AF65-F5344CB8AC3E}">
        <p14:creationId xmlns:p14="http://schemas.microsoft.com/office/powerpoint/2010/main" val="539921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4" name="Espace réservé du texte 3"/>
          <p:cNvSpPr>
            <a:spLocks noGrp="1"/>
          </p:cNvSpPr>
          <p:nvPr>
            <p:ph type="body" idx="10"/>
          </p:nvPr>
        </p:nvSpPr>
        <p:spPr>
          <a:xfrm>
            <a:off x="877315" y="368357"/>
            <a:ext cx="7334299" cy="1956692"/>
          </a:xfrm>
          <a:prstGeom prst="rect">
            <a:avLst/>
          </a:prstGeom>
          <a:noFill/>
          <a:ln w="0" cmpd="sng">
            <a:noFill/>
            <a:prstDash val="solid"/>
          </a:ln>
        </p:spPr>
        <p:txBody>
          <a:bodyPr lIns="0" tIns="22945" rIns="0" bIns="0"/>
          <a:lstStyle>
            <a:lvl1pPr marL="0" marR="0" indent="0" algn="l">
              <a:lnSpc>
                <a:spcPct val="80639"/>
              </a:lnSpc>
              <a:spcBef>
                <a:spcPts val="0"/>
              </a:spcBef>
              <a:spcAft>
                <a:spcPts val="1987"/>
              </a:spcAft>
              <a:defRPr/>
            </a:lvl1pPr>
          </a:lstStyle>
          <a:p>
            <a:r>
              <a:rPr lang="fr-FR" dirty="0"/>
              <a:t>Méthodes d'étude</a:t>
            </a:r>
          </a:p>
          <a:p>
            <a:r>
              <a:rPr lang="fr-FR" dirty="0"/>
              <a:t>de la cellule</a:t>
            </a:r>
          </a:p>
        </p:txBody>
      </p:sp>
      <p:sp>
        <p:nvSpPr>
          <p:cNvPr id="5" name="Espace réservé du texte 4"/>
          <p:cNvSpPr>
            <a:spLocks noGrp="1"/>
          </p:cNvSpPr>
          <p:nvPr>
            <p:ph type="body" idx="10"/>
          </p:nvPr>
        </p:nvSpPr>
        <p:spPr>
          <a:xfrm>
            <a:off x="1207104" y="2586154"/>
            <a:ext cx="6879089" cy="3910193"/>
          </a:xfrm>
          <a:prstGeom prst="rect">
            <a:avLst/>
          </a:prstGeom>
          <a:solidFill>
            <a:srgbClr val="FEFDCB"/>
          </a:solidFill>
          <a:ln w="0" cmpd="sng">
            <a:noFill/>
            <a:prstDash val="solid"/>
          </a:ln>
        </p:spPr>
        <p:txBody>
          <a:bodyPr lIns="0" tIns="252390" rIns="0" bIns="0"/>
          <a:lstStyle>
            <a:lvl1pPr marL="321224" marR="0" indent="0" algn="l">
              <a:lnSpc>
                <a:spcPct val="95999"/>
              </a:lnSpc>
              <a:spcBef>
                <a:spcPts val="723"/>
              </a:spcBef>
              <a:spcAft>
                <a:spcPts val="2168"/>
              </a:spcAft>
              <a:defRPr/>
            </a:lvl1pPr>
          </a:lstStyle>
          <a:p>
            <a:r>
              <a:rPr lang="fr-FR" dirty="0"/>
              <a:t>Richard Poulin</a:t>
            </a:r>
          </a:p>
          <a:p>
            <a:r>
              <a:rPr lang="fr-FR" dirty="0"/>
              <a:t>Département d 'Anatomie &amp; Physiologie</a:t>
            </a:r>
          </a:p>
          <a:p>
            <a:r>
              <a:rPr lang="fr-FR" dirty="0"/>
              <a:t>Faculté de médecine</a:t>
            </a:r>
          </a:p>
          <a:p>
            <a:r>
              <a:rPr lang="fr-FR" dirty="0"/>
              <a:t>Université Laval</a:t>
            </a:r>
          </a:p>
          <a:p>
            <a:r>
              <a:rPr lang="fr-FR" dirty="0"/>
              <a:t>Centre de Recherche en Endocrinologie</a:t>
            </a:r>
          </a:p>
          <a:p>
            <a:r>
              <a:rPr lang="fr-FR" dirty="0"/>
              <a:t>Moléculaire et Oncologique</a:t>
            </a:r>
          </a:p>
          <a:p>
            <a:r>
              <a:rPr lang="fr-FR" dirty="0"/>
              <a:t>Centre de Recherche du CHUL (CHUQ)</a:t>
            </a:r>
          </a:p>
          <a:p>
            <a:r>
              <a:rPr lang="fr-FR" dirty="0"/>
              <a:t>Richard.Poulin@crchul.ulaval.ca</a:t>
            </a:r>
          </a:p>
        </p:txBody>
      </p:sp>
    </p:spTree>
    <p:extLst>
      <p:ext uri="{BB962C8B-B14F-4D97-AF65-F5344CB8AC3E}">
        <p14:creationId xmlns:p14="http://schemas.microsoft.com/office/powerpoint/2010/main" val="2194273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8E0F82-0A8E-46BE-A4CE-13A3912154AA}" type="datetimeFigureOut">
              <a:rPr lang="fr-FR" smtClean="0"/>
              <a:t>14/01/2024</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B03D8-1498-4BA0-AC45-4425E232EFAF}" type="slidenum">
              <a:rPr lang="fr-FR" smtClean="0"/>
              <a:t>‹N°›</a:t>
            </a:fld>
            <a:endParaRPr lang="fr-FR"/>
          </a:p>
        </p:txBody>
      </p:sp>
    </p:spTree>
    <p:extLst>
      <p:ext uri="{BB962C8B-B14F-4D97-AF65-F5344CB8AC3E}">
        <p14:creationId xmlns:p14="http://schemas.microsoft.com/office/powerpoint/2010/main" val="31035400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techno-science.net/glossaire-definition/Vue.html"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1026" name="Picture 2"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82" y="2291977"/>
            <a:ext cx="9224682" cy="456602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80682" y="0"/>
            <a:ext cx="9224682" cy="2528047"/>
          </a:xfrm>
          <a:prstGeom prst="rect">
            <a:avLst/>
          </a:prstGeom>
          <a:solidFill>
            <a:schemeClr val="bg2"/>
          </a:solidFill>
        </p:spPr>
        <p:txBody>
          <a:bodyPr wrap="square" rtlCol="0">
            <a:spAutoFit/>
          </a:bodyPr>
          <a:lstStyle/>
          <a:p>
            <a:endParaRPr lang="fr-FR" dirty="0"/>
          </a:p>
        </p:txBody>
      </p:sp>
      <p:sp>
        <p:nvSpPr>
          <p:cNvPr id="5" name="Rectangle 4"/>
          <p:cNvSpPr/>
          <p:nvPr/>
        </p:nvSpPr>
        <p:spPr>
          <a:xfrm>
            <a:off x="561128" y="268826"/>
            <a:ext cx="8021748" cy="1754326"/>
          </a:xfrm>
          <a:prstGeom prst="rect">
            <a:avLst/>
          </a:prstGeom>
          <a:noFill/>
        </p:spPr>
        <p:txBody>
          <a:bodyPr wrap="none" lIns="91440" tIns="45720" rIns="91440" bIns="45720">
            <a:spAutoFit/>
          </a:bodyPr>
          <a:lstStyle/>
          <a:p>
            <a:pPr algn="ctr"/>
            <a:r>
              <a:rPr lang="fr-FR" sz="3600" b="1" cap="none" spc="0" dirty="0" smtClean="0">
                <a:ln w="0"/>
                <a:solidFill>
                  <a:srgbClr val="FF0000"/>
                </a:solidFill>
                <a:effectLst>
                  <a:outerShdw blurRad="38100" dist="38100" dir="2700000" algn="tl">
                    <a:srgbClr val="000000">
                      <a:alpha val="43137"/>
                    </a:srgbClr>
                  </a:outerShdw>
                  <a:reflection blurRad="6350" stA="53000" endA="300" endPos="35500" dir="5400000" sy="-90000" algn="bl" rotWithShape="0"/>
                </a:effectLst>
              </a:rPr>
              <a:t>Chapitre </a:t>
            </a:r>
            <a:r>
              <a:rPr lang="fr-FR" sz="3600" b="1" cap="none" spc="0" smtClean="0">
                <a:ln w="0"/>
                <a:solidFill>
                  <a:srgbClr val="FF0000"/>
                </a:solidFill>
                <a:effectLst>
                  <a:outerShdw blurRad="38100" dist="38100" dir="2700000" algn="tl">
                    <a:srgbClr val="000000">
                      <a:alpha val="43137"/>
                    </a:srgbClr>
                  </a:outerShdw>
                  <a:reflection blurRad="6350" stA="53000" endA="300" endPos="35500" dir="5400000" sy="-90000" algn="bl" rotWithShape="0"/>
                </a:effectLst>
              </a:rPr>
              <a:t>II partie 1</a:t>
            </a:r>
          </a:p>
          <a:p>
            <a:pPr algn="ctr"/>
            <a:r>
              <a:rPr lang="fr-FR" sz="3600" b="1" cap="none" spc="0" smtClean="0">
                <a:ln w="0"/>
                <a:solidFill>
                  <a:srgbClr val="FF0000"/>
                </a:solidFill>
                <a:effectLst>
                  <a:outerShdw blurRad="38100" dist="38100" dir="2700000" algn="tl">
                    <a:srgbClr val="000000">
                      <a:alpha val="43137"/>
                    </a:srgbClr>
                  </a:outerShdw>
                  <a:reflection blurRad="6350" stA="53000" endA="300" endPos="35500" dir="5400000" sy="-90000" algn="bl" rotWithShape="0"/>
                </a:effectLst>
              </a:rPr>
              <a:t>Méthodes </a:t>
            </a:r>
            <a:r>
              <a:rPr lang="fr-FR" sz="3600" b="1" cap="none" spc="0" dirty="0" smtClean="0">
                <a:ln w="0"/>
                <a:solidFill>
                  <a:srgbClr val="FF0000"/>
                </a:solidFill>
                <a:effectLst>
                  <a:outerShdw blurRad="38100" dist="38100" dir="2700000" algn="tl">
                    <a:srgbClr val="000000">
                      <a:alpha val="43137"/>
                    </a:srgbClr>
                  </a:outerShdw>
                  <a:reflection blurRad="6350" stA="53000" endA="300" endPos="35500" dir="5400000" sy="-90000" algn="bl" rotWithShape="0"/>
                </a:effectLst>
              </a:rPr>
              <a:t>d’étude de la cellule </a:t>
            </a:r>
          </a:p>
          <a:p>
            <a:pPr algn="r"/>
            <a:r>
              <a:rPr lang="fr-FR" sz="3600" b="1"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Dr </a:t>
            </a:r>
            <a:r>
              <a:rPr lang="fr-FR" sz="3600" b="1"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DEBIB Aicha</a:t>
            </a:r>
            <a:endParaRPr lang="fr-FR"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1266962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0"/>
            <a:ext cx="7886700" cy="1325563"/>
          </a:xfrm>
        </p:spPr>
        <p:txBody>
          <a:bodyPr/>
          <a:lstStyle/>
          <a:p>
            <a:r>
              <a:rPr lang="fr-FR" dirty="0"/>
              <a:t/>
            </a:r>
            <a:br>
              <a:rPr lang="fr-FR" dirty="0"/>
            </a:br>
            <a:r>
              <a:rPr lang="fr-FR" dirty="0"/>
              <a:t> </a:t>
            </a:r>
            <a:r>
              <a:rPr lang="fr-FR" b="1" dirty="0" smtClean="0"/>
              <a:t>Objectifs </a:t>
            </a:r>
            <a:r>
              <a:rPr lang="fr-FR" b="1" dirty="0"/>
              <a:t>: </a:t>
            </a:r>
            <a:endParaRPr lang="fr-FR" dirty="0"/>
          </a:p>
        </p:txBody>
      </p:sp>
      <p:sp>
        <p:nvSpPr>
          <p:cNvPr id="3" name="Espace réservé du contenu 2"/>
          <p:cNvSpPr>
            <a:spLocks noGrp="1"/>
          </p:cNvSpPr>
          <p:nvPr>
            <p:ph idx="1"/>
          </p:nvPr>
        </p:nvSpPr>
        <p:spPr/>
        <p:txBody>
          <a:bodyPr/>
          <a:lstStyle/>
          <a:p>
            <a:endParaRPr lang="fr-FR" dirty="0"/>
          </a:p>
          <a:p>
            <a:r>
              <a:rPr lang="fr-FR" dirty="0"/>
              <a:t> </a:t>
            </a:r>
            <a:r>
              <a:rPr lang="fr-FR" dirty="0" smtClean="0"/>
              <a:t>Connaitre l’historique de la découverte du microscope optique, </a:t>
            </a:r>
            <a:endParaRPr lang="fr-FR" dirty="0"/>
          </a:p>
          <a:p>
            <a:r>
              <a:rPr lang="fr-FR" dirty="0"/>
              <a:t>Connaitre le principe de fonctionnement du microscope optique et électronique. </a:t>
            </a:r>
          </a:p>
          <a:p>
            <a:r>
              <a:rPr lang="fr-FR" dirty="0" smtClean="0"/>
              <a:t>Pouvoir </a:t>
            </a:r>
            <a:r>
              <a:rPr lang="fr-FR" dirty="0"/>
              <a:t>faire la différence entre la microscopie photonique et la microscopie électronique. </a:t>
            </a:r>
          </a:p>
          <a:p>
            <a:endParaRPr lang="fr-FR" dirty="0"/>
          </a:p>
        </p:txBody>
      </p:sp>
    </p:spTree>
    <p:extLst>
      <p:ext uri="{BB962C8B-B14F-4D97-AF65-F5344CB8AC3E}">
        <p14:creationId xmlns:p14="http://schemas.microsoft.com/office/powerpoint/2010/main" val="1291049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25568"/>
            <a:ext cx="7886700" cy="1325563"/>
          </a:xfrm>
        </p:spPr>
        <p:txBody>
          <a:bodyPr/>
          <a:lstStyle/>
          <a:p>
            <a:pPr algn="ctr"/>
            <a:r>
              <a:rPr lang="fr-FR" b="1" dirty="0" smtClean="0">
                <a:effectLst>
                  <a:outerShdw blurRad="38100" dist="38100" dir="2700000" algn="tl">
                    <a:srgbClr val="000000">
                      <a:alpha val="43137"/>
                    </a:srgbClr>
                  </a:outerShdw>
                </a:effectLst>
              </a:rPr>
              <a:t>Historique </a:t>
            </a:r>
            <a:endParaRPr lang="fr-FR" b="1" dirty="0">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0" y="4568825"/>
            <a:ext cx="9144000" cy="4351338"/>
          </a:xfrm>
        </p:spPr>
        <p:txBody>
          <a:bodyPr>
            <a:normAutofit/>
          </a:bodyPr>
          <a:lstStyle/>
          <a:p>
            <a:pPr algn="just"/>
            <a:r>
              <a:rPr lang="fr-FR" sz="2000" dirty="0" err="1"/>
              <a:t>Antonie</a:t>
            </a:r>
            <a:r>
              <a:rPr lang="fr-FR" sz="2000" dirty="0"/>
              <a:t> van Leeuwenhoek a été un scientifique autodidacte hollandais du XVIIe siècle. Artisan drapier à Delft, il a mis au point des techniques de polissage de lentilles puis leur utilisation grâce à un « microscope » original permettant un grossissement d’objet jusqu’à 300 fois. Pendant une cinquantaine d’années, il a observé avec une curiosité sans limite, découvrant en particulier </a:t>
            </a:r>
            <a:r>
              <a:rPr lang="fr-FR" sz="2000" b="1" dirty="0">
                <a:solidFill>
                  <a:srgbClr val="FF0000"/>
                </a:solidFill>
              </a:rPr>
              <a:t>les bactéries et les protozoaires, mais aussi les globules rouges</a:t>
            </a:r>
            <a:r>
              <a:rPr lang="fr-FR" sz="2000" dirty="0"/>
              <a:t>. On peut le considérer comme le premier microscopiste, voire le premier physiologiste.</a:t>
            </a:r>
          </a:p>
        </p:txBody>
      </p:sp>
      <p:pic>
        <p:nvPicPr>
          <p:cNvPr id="4" name="Image 3"/>
          <p:cNvPicPr/>
          <p:nvPr/>
        </p:nvPicPr>
        <p:blipFill>
          <a:blip r:embed="rId2"/>
          <a:srcRect/>
          <a:stretch>
            <a:fillRect/>
          </a:stretch>
        </p:blipFill>
        <p:spPr bwMode="auto">
          <a:xfrm>
            <a:off x="0" y="655266"/>
            <a:ext cx="9144000" cy="3707147"/>
          </a:xfrm>
          <a:prstGeom prst="rect">
            <a:avLst/>
          </a:prstGeom>
          <a:noFill/>
          <a:ln w="9525">
            <a:noFill/>
            <a:miter lim="800000"/>
            <a:headEnd/>
            <a:tailEnd/>
          </a:ln>
        </p:spPr>
      </p:pic>
    </p:spTree>
    <p:extLst>
      <p:ext uri="{BB962C8B-B14F-4D97-AF65-F5344CB8AC3E}">
        <p14:creationId xmlns:p14="http://schemas.microsoft.com/office/powerpoint/2010/main" val="1118921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07963"/>
            <a:ext cx="7772400" cy="2387600"/>
          </a:xfrm>
        </p:spPr>
        <p:txBody>
          <a:bodyPr>
            <a:normAutofit/>
          </a:bodyPr>
          <a:lstStyle/>
          <a:p>
            <a:r>
              <a:rPr lang="fr-FR" sz="4000" b="1" dirty="0">
                <a:effectLst>
                  <a:outerShdw blurRad="38100" dist="38100" dir="2700000" algn="tl">
                    <a:srgbClr val="000000">
                      <a:alpha val="43137"/>
                    </a:srgbClr>
                  </a:outerShdw>
                </a:effectLst>
              </a:rPr>
              <a:t/>
            </a:r>
            <a:br>
              <a:rPr lang="fr-FR" sz="4000" b="1" dirty="0">
                <a:effectLst>
                  <a:outerShdw blurRad="38100" dist="38100" dir="2700000" algn="tl">
                    <a:srgbClr val="000000">
                      <a:alpha val="43137"/>
                    </a:srgbClr>
                  </a:outerShdw>
                </a:effectLst>
              </a:rPr>
            </a:br>
            <a:r>
              <a:rPr lang="fr-FR" sz="4000" b="1" dirty="0">
                <a:effectLst>
                  <a:outerShdw blurRad="38100" dist="38100" dir="2700000" algn="tl">
                    <a:srgbClr val="000000">
                      <a:alpha val="43137"/>
                    </a:srgbClr>
                  </a:outerShdw>
                </a:effectLst>
              </a:rPr>
              <a:t> </a:t>
            </a:r>
            <a:r>
              <a:rPr lang="fr-FR" sz="4000" b="1" dirty="0" smtClean="0">
                <a:effectLst>
                  <a:outerShdw blurRad="38100" dist="38100" dir="2700000" algn="tl">
                    <a:srgbClr val="000000">
                      <a:alpha val="43137"/>
                    </a:srgbClr>
                  </a:outerShdw>
                </a:effectLst>
              </a:rPr>
              <a:t>1- Les </a:t>
            </a:r>
            <a:r>
              <a:rPr lang="fr-FR" sz="4000" b="1" dirty="0">
                <a:effectLst>
                  <a:outerShdw blurRad="38100" dist="38100" dir="2700000" algn="tl">
                    <a:srgbClr val="000000">
                      <a:alpha val="43137"/>
                    </a:srgbClr>
                  </a:outerShdw>
                </a:effectLst>
              </a:rPr>
              <a:t>microscopes optiques(M.O)</a:t>
            </a:r>
          </a:p>
        </p:txBody>
      </p:sp>
      <p:sp>
        <p:nvSpPr>
          <p:cNvPr id="3" name="Sous-titre 2"/>
          <p:cNvSpPr>
            <a:spLocks noGrp="1"/>
          </p:cNvSpPr>
          <p:nvPr>
            <p:ph type="subTitle" idx="1"/>
          </p:nvPr>
        </p:nvSpPr>
        <p:spPr>
          <a:xfrm>
            <a:off x="1385047" y="3131391"/>
            <a:ext cx="6858000" cy="1655762"/>
          </a:xfrm>
        </p:spPr>
        <p:txBody>
          <a:bodyPr/>
          <a:lstStyle/>
          <a:p>
            <a:endParaRPr lang="fr-FR" dirty="0"/>
          </a:p>
        </p:txBody>
      </p:sp>
    </p:spTree>
    <p:extLst>
      <p:ext uri="{BB962C8B-B14F-4D97-AF65-F5344CB8AC3E}">
        <p14:creationId xmlns:p14="http://schemas.microsoft.com/office/powerpoint/2010/main" val="535749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0"/>
            <a:ext cx="7886700" cy="1325563"/>
          </a:xfrm>
        </p:spPr>
        <p:txBody>
          <a:bodyPr>
            <a:normAutofit/>
          </a:bodyPr>
          <a:lstStyle/>
          <a:p>
            <a:r>
              <a:rPr lang="fr-FR" sz="2800" b="1" dirty="0">
                <a:solidFill>
                  <a:srgbClr val="FF0000"/>
                </a:solidFill>
                <a:effectLst>
                  <a:outerShdw blurRad="38100" dist="38100" dir="2700000" algn="tl">
                    <a:srgbClr val="000000">
                      <a:alpha val="43137"/>
                    </a:srgbClr>
                  </a:outerShdw>
                </a:effectLst>
              </a:rPr>
              <a:t/>
            </a:r>
            <a:br>
              <a:rPr lang="fr-FR" sz="2800" b="1" dirty="0">
                <a:solidFill>
                  <a:srgbClr val="FF0000"/>
                </a:solidFill>
                <a:effectLst>
                  <a:outerShdw blurRad="38100" dist="38100" dir="2700000" algn="tl">
                    <a:srgbClr val="000000">
                      <a:alpha val="43137"/>
                    </a:srgbClr>
                  </a:outerShdw>
                </a:effectLst>
              </a:rPr>
            </a:br>
            <a:r>
              <a:rPr lang="fr-FR" sz="2800" b="1" dirty="0">
                <a:solidFill>
                  <a:srgbClr val="FF0000"/>
                </a:solidFill>
                <a:effectLst>
                  <a:outerShdw blurRad="38100" dist="38100" dir="2700000" algn="tl">
                    <a:srgbClr val="000000">
                      <a:alpha val="43137"/>
                    </a:srgbClr>
                  </a:outerShdw>
                </a:effectLst>
              </a:rPr>
              <a:t> 1.1. Le microscope optique à fond clair</a:t>
            </a:r>
          </a:p>
        </p:txBody>
      </p:sp>
      <p:pic>
        <p:nvPicPr>
          <p:cNvPr id="4" name="Picture 2"/>
          <p:cNvPicPr>
            <a:picLocks noChangeAspect="1" noChangeArrowheads="1"/>
          </p:cNvPicPr>
          <p:nvPr/>
        </p:nvPicPr>
        <p:blipFill>
          <a:blip r:embed="rId2"/>
          <a:srcRect/>
          <a:stretch>
            <a:fillRect/>
          </a:stretch>
        </p:blipFill>
        <p:spPr bwMode="auto">
          <a:xfrm>
            <a:off x="316861" y="2513479"/>
            <a:ext cx="4819915" cy="2999815"/>
          </a:xfrm>
          <a:prstGeom prst="rect">
            <a:avLst/>
          </a:prstGeom>
          <a:ln>
            <a:noFill/>
          </a:ln>
          <a:effectLst>
            <a:outerShdw blurRad="190500" algn="tl" rotWithShape="0">
              <a:srgbClr val="000000">
                <a:alpha val="70000"/>
              </a:srgbClr>
            </a:outerShdw>
          </a:effectLst>
        </p:spPr>
      </p:pic>
      <p:pic>
        <p:nvPicPr>
          <p:cNvPr id="2050" name="Picture 2" descr="Microscopes fond clair objectif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7575" y="2163668"/>
            <a:ext cx="4416425" cy="441642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necteur droit avec flèche 6"/>
          <p:cNvCxnSpPr/>
          <p:nvPr/>
        </p:nvCxnSpPr>
        <p:spPr>
          <a:xfrm>
            <a:off x="4727575" y="3684494"/>
            <a:ext cx="2036296" cy="83371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21621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09632"/>
            <a:ext cx="7886700" cy="1325563"/>
          </a:xfrm>
        </p:spPr>
        <p:txBody>
          <a:bodyPr/>
          <a:lstStyle/>
          <a:p>
            <a:r>
              <a:rPr lang="fr-FR" b="1" dirty="0" smtClean="0">
                <a:solidFill>
                  <a:srgbClr val="FF0000"/>
                </a:solidFill>
                <a:effectLst>
                  <a:outerShdw blurRad="38100" dist="38100" dir="2700000" algn="tl">
                    <a:srgbClr val="000000">
                      <a:alpha val="43137"/>
                    </a:srgbClr>
                  </a:outerShdw>
                </a:effectLst>
              </a:rPr>
              <a:t>1.1.1.Principe </a:t>
            </a:r>
            <a:endParaRPr lang="fr-FR" b="1" dirty="0">
              <a:solidFill>
                <a:srgbClr val="FF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534520" y="1253330"/>
            <a:ext cx="8609479" cy="5604669"/>
          </a:xfrm>
        </p:spPr>
        <p:txBody>
          <a:bodyPr>
            <a:normAutofit/>
          </a:bodyPr>
          <a:lstStyle/>
          <a:p>
            <a:endParaRPr lang="fr-FR" dirty="0"/>
          </a:p>
          <a:p>
            <a:r>
              <a:rPr lang="fr-FR" dirty="0"/>
              <a:t> </a:t>
            </a:r>
            <a:r>
              <a:rPr lang="fr-FR" b="1" dirty="0">
                <a:solidFill>
                  <a:srgbClr val="FF0000"/>
                </a:solidFill>
                <a:effectLst>
                  <a:outerShdw blurRad="38100" dist="38100" dir="2700000" algn="tl">
                    <a:srgbClr val="000000">
                      <a:alpha val="43137"/>
                    </a:srgbClr>
                  </a:outerShdw>
                </a:effectLst>
              </a:rPr>
              <a:t>Le microscope optique à fond </a:t>
            </a:r>
            <a:r>
              <a:rPr lang="fr-FR" b="1" dirty="0" smtClean="0">
                <a:solidFill>
                  <a:srgbClr val="FF0000"/>
                </a:solidFill>
                <a:effectLst>
                  <a:outerShdw blurRad="38100" dist="38100" dir="2700000" algn="tl">
                    <a:srgbClr val="000000">
                      <a:alpha val="43137"/>
                    </a:srgbClr>
                  </a:outerShdw>
                </a:effectLst>
              </a:rPr>
              <a:t>clair utilise </a:t>
            </a:r>
            <a:r>
              <a:rPr lang="fr-FR" dirty="0">
                <a:solidFill>
                  <a:schemeClr val="accent6">
                    <a:lumMod val="75000"/>
                  </a:schemeClr>
                </a:solidFill>
              </a:rPr>
              <a:t>la lumière </a:t>
            </a:r>
            <a:r>
              <a:rPr lang="fr-FR" dirty="0" smtClean="0">
                <a:solidFill>
                  <a:schemeClr val="accent6">
                    <a:lumMod val="75000"/>
                  </a:schemeClr>
                </a:solidFill>
              </a:rPr>
              <a:t>visible </a:t>
            </a:r>
            <a:r>
              <a:rPr lang="fr-FR" dirty="0" smtClean="0"/>
              <a:t>comme </a:t>
            </a:r>
            <a:r>
              <a:rPr lang="fr-FR" dirty="0"/>
              <a:t>source </a:t>
            </a:r>
            <a:r>
              <a:rPr lang="fr-FR" dirty="0" smtClean="0"/>
              <a:t>lumineuse. </a:t>
            </a:r>
            <a:endParaRPr lang="fr-FR" dirty="0"/>
          </a:p>
          <a:p>
            <a:r>
              <a:rPr lang="fr-FR" dirty="0"/>
              <a:t>Il est équipé de trois systèmes de lentilles transparentes (verre) : </a:t>
            </a:r>
          </a:p>
          <a:p>
            <a:pPr marL="514350" indent="-514350">
              <a:buFont typeface="+mj-lt"/>
              <a:buAutoNum type="arabicPeriod"/>
            </a:pPr>
            <a:r>
              <a:rPr lang="fr-FR" dirty="0" smtClean="0"/>
              <a:t>Un </a:t>
            </a:r>
            <a:r>
              <a:rPr lang="fr-FR" dirty="0"/>
              <a:t>objectif effectue le grossissement primaire et donne une image réelle. </a:t>
            </a:r>
          </a:p>
          <a:p>
            <a:pPr marL="514350" indent="-514350">
              <a:buFont typeface="+mj-lt"/>
              <a:buAutoNum type="arabicPeriod"/>
            </a:pPr>
            <a:r>
              <a:rPr lang="fr-FR" dirty="0" smtClean="0"/>
              <a:t>Un </a:t>
            </a:r>
            <a:r>
              <a:rPr lang="fr-FR" dirty="0"/>
              <a:t>oculaire effectue le grossissement secondaire. Il permet à l’</a:t>
            </a:r>
            <a:r>
              <a:rPr lang="fr-FR" dirty="0" err="1"/>
              <a:t>oeil</a:t>
            </a:r>
            <a:r>
              <a:rPr lang="fr-FR" dirty="0"/>
              <a:t> de former une image virtuelle agrandie de l’image réelle formée par la lentille de l’objectif. </a:t>
            </a:r>
          </a:p>
          <a:p>
            <a:pPr marL="514350" indent="-514350">
              <a:buFont typeface="+mj-lt"/>
              <a:buAutoNum type="arabicPeriod"/>
            </a:pPr>
            <a:r>
              <a:rPr lang="fr-FR" dirty="0" smtClean="0"/>
              <a:t>un </a:t>
            </a:r>
            <a:r>
              <a:rPr lang="fr-FR" dirty="0"/>
              <a:t>condenseur concentre la lumière sur l’objet </a:t>
            </a:r>
          </a:p>
          <a:p>
            <a:endParaRPr lang="fr-FR" dirty="0"/>
          </a:p>
        </p:txBody>
      </p:sp>
    </p:spTree>
    <p:extLst>
      <p:ext uri="{BB962C8B-B14F-4D97-AF65-F5344CB8AC3E}">
        <p14:creationId xmlns:p14="http://schemas.microsoft.com/office/powerpoint/2010/main" val="2046414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114425" y="723900"/>
            <a:ext cx="6915150" cy="5410200"/>
          </a:xfrm>
          <a:prstGeom prst="rect">
            <a:avLst/>
          </a:prstGeom>
        </p:spPr>
      </p:pic>
    </p:spTree>
    <p:extLst>
      <p:ext uri="{BB962C8B-B14F-4D97-AF65-F5344CB8AC3E}">
        <p14:creationId xmlns:p14="http://schemas.microsoft.com/office/powerpoint/2010/main" val="2278110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Picture 12" descr="C:\Mes documents\Collège\CDautorun\Divcol\methode\Microscope\microscop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3"/>
          <p:cNvSpPr>
            <a:spLocks noChangeArrowheads="1"/>
          </p:cNvSpPr>
          <p:nvPr/>
        </p:nvSpPr>
        <p:spPr bwMode="auto">
          <a:xfrm>
            <a:off x="304800" y="533400"/>
            <a:ext cx="2362200" cy="685800"/>
          </a:xfrm>
          <a:prstGeom prst="wedgeRoundRectCallout">
            <a:avLst>
              <a:gd name="adj1" fmla="val 127014"/>
              <a:gd name="adj2" fmla="val 213889"/>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Tube optique</a:t>
            </a:r>
            <a:endParaRPr lang="fr-FR"/>
          </a:p>
        </p:txBody>
      </p:sp>
      <p:sp>
        <p:nvSpPr>
          <p:cNvPr id="6" name="AutoShape 4"/>
          <p:cNvSpPr>
            <a:spLocks noChangeArrowheads="1"/>
          </p:cNvSpPr>
          <p:nvPr/>
        </p:nvSpPr>
        <p:spPr bwMode="auto">
          <a:xfrm>
            <a:off x="7086600" y="228600"/>
            <a:ext cx="1752600" cy="685800"/>
          </a:xfrm>
          <a:prstGeom prst="wedgeRoundRectCallout">
            <a:avLst>
              <a:gd name="adj1" fmla="val -171375"/>
              <a:gd name="adj2" fmla="val -14815"/>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Oculaire</a:t>
            </a:r>
            <a:endParaRPr lang="fr-FR"/>
          </a:p>
        </p:txBody>
      </p:sp>
      <p:sp>
        <p:nvSpPr>
          <p:cNvPr id="7" name="AutoShape 5"/>
          <p:cNvSpPr>
            <a:spLocks noChangeArrowheads="1"/>
          </p:cNvSpPr>
          <p:nvPr/>
        </p:nvSpPr>
        <p:spPr bwMode="auto">
          <a:xfrm>
            <a:off x="6248400" y="1447800"/>
            <a:ext cx="2667000" cy="1219200"/>
          </a:xfrm>
          <a:prstGeom prst="wedgeRoundRectCallout">
            <a:avLst>
              <a:gd name="adj1" fmla="val -80477"/>
              <a:gd name="adj2" fmla="val 12759"/>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Vis</a:t>
            </a:r>
          </a:p>
          <a:p>
            <a:pPr algn="ctr"/>
            <a:r>
              <a:rPr lang="fr-FR" sz="2800" b="1">
                <a:latin typeface="Arial" panose="020B0604020202020204" pitchFamily="34" charset="0"/>
              </a:rPr>
              <a:t>macrométrique</a:t>
            </a:r>
            <a:endParaRPr lang="fr-FR"/>
          </a:p>
        </p:txBody>
      </p:sp>
      <p:sp>
        <p:nvSpPr>
          <p:cNvPr id="8" name="AutoShape 6"/>
          <p:cNvSpPr>
            <a:spLocks noChangeArrowheads="1"/>
          </p:cNvSpPr>
          <p:nvPr/>
        </p:nvSpPr>
        <p:spPr bwMode="auto">
          <a:xfrm>
            <a:off x="6096000" y="3048000"/>
            <a:ext cx="2819400" cy="914400"/>
          </a:xfrm>
          <a:prstGeom prst="wedgeRoundRectCallout">
            <a:avLst>
              <a:gd name="adj1" fmla="val -52194"/>
              <a:gd name="adj2" fmla="val -67708"/>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dirty="0">
                <a:latin typeface="Arial" panose="020B0604020202020204" pitchFamily="34" charset="0"/>
              </a:rPr>
              <a:t>Vis</a:t>
            </a:r>
          </a:p>
          <a:p>
            <a:pPr algn="ctr"/>
            <a:r>
              <a:rPr lang="fr-FR" sz="2800" b="1" dirty="0">
                <a:latin typeface="Arial" panose="020B0604020202020204" pitchFamily="34" charset="0"/>
              </a:rPr>
              <a:t>micrométrique</a:t>
            </a:r>
            <a:endParaRPr lang="fr-FR" dirty="0"/>
          </a:p>
        </p:txBody>
      </p:sp>
      <p:sp>
        <p:nvSpPr>
          <p:cNvPr id="9" name="AutoShape 7"/>
          <p:cNvSpPr>
            <a:spLocks noChangeArrowheads="1"/>
          </p:cNvSpPr>
          <p:nvPr/>
        </p:nvSpPr>
        <p:spPr bwMode="auto">
          <a:xfrm>
            <a:off x="304800" y="1752600"/>
            <a:ext cx="1981200" cy="685800"/>
          </a:xfrm>
          <a:prstGeom prst="wedgeRoundRectCallout">
            <a:avLst>
              <a:gd name="adj1" fmla="val 114745"/>
              <a:gd name="adj2" fmla="val 141898"/>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Barillet</a:t>
            </a:r>
            <a:endParaRPr lang="fr-FR"/>
          </a:p>
        </p:txBody>
      </p:sp>
      <p:sp>
        <p:nvSpPr>
          <p:cNvPr id="10" name="AutoShape 8"/>
          <p:cNvSpPr>
            <a:spLocks noChangeArrowheads="1"/>
          </p:cNvSpPr>
          <p:nvPr/>
        </p:nvSpPr>
        <p:spPr bwMode="auto">
          <a:xfrm>
            <a:off x="304800" y="2971800"/>
            <a:ext cx="1981200" cy="685800"/>
          </a:xfrm>
          <a:prstGeom prst="wedgeRoundRectCallout">
            <a:avLst>
              <a:gd name="adj1" fmla="val 159213"/>
              <a:gd name="adj2" fmla="val 75000"/>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Objectif</a:t>
            </a:r>
            <a:endParaRPr lang="fr-FR" b="1">
              <a:latin typeface="Arial" panose="020B0604020202020204" pitchFamily="34" charset="0"/>
            </a:endParaRPr>
          </a:p>
        </p:txBody>
      </p:sp>
      <p:sp>
        <p:nvSpPr>
          <p:cNvPr id="11" name="AutoShape 9"/>
          <p:cNvSpPr>
            <a:spLocks noChangeArrowheads="1"/>
          </p:cNvSpPr>
          <p:nvPr/>
        </p:nvSpPr>
        <p:spPr bwMode="auto">
          <a:xfrm>
            <a:off x="304800" y="4114800"/>
            <a:ext cx="1981200" cy="685800"/>
          </a:xfrm>
          <a:prstGeom prst="wedgeRoundRectCallout">
            <a:avLst>
              <a:gd name="adj1" fmla="val 134375"/>
              <a:gd name="adj2" fmla="val -12269"/>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Platine</a:t>
            </a:r>
            <a:endParaRPr lang="fr-FR"/>
          </a:p>
        </p:txBody>
      </p:sp>
      <p:sp>
        <p:nvSpPr>
          <p:cNvPr id="12" name="AutoShape 10"/>
          <p:cNvSpPr>
            <a:spLocks noChangeArrowheads="1"/>
          </p:cNvSpPr>
          <p:nvPr/>
        </p:nvSpPr>
        <p:spPr bwMode="auto">
          <a:xfrm>
            <a:off x="304800" y="5257800"/>
            <a:ext cx="1981200" cy="685800"/>
          </a:xfrm>
          <a:prstGeom prst="wedgeRoundRectCallout">
            <a:avLst>
              <a:gd name="adj1" fmla="val 134375"/>
              <a:gd name="adj2" fmla="val 23611"/>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Miroir</a:t>
            </a:r>
            <a:endParaRPr lang="fr-FR"/>
          </a:p>
        </p:txBody>
      </p:sp>
      <p:sp>
        <p:nvSpPr>
          <p:cNvPr id="13" name="AutoShape 11"/>
          <p:cNvSpPr>
            <a:spLocks noChangeArrowheads="1"/>
          </p:cNvSpPr>
          <p:nvPr/>
        </p:nvSpPr>
        <p:spPr bwMode="auto">
          <a:xfrm>
            <a:off x="7162800" y="4495800"/>
            <a:ext cx="1676400" cy="685800"/>
          </a:xfrm>
          <a:prstGeom prst="wedgeRoundRectCallout">
            <a:avLst>
              <a:gd name="adj1" fmla="val -55588"/>
              <a:gd name="adj2" fmla="val -80324"/>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Potence</a:t>
            </a:r>
            <a:endParaRPr lang="fr-FR" b="1">
              <a:latin typeface="Arial" panose="020B0604020202020204" pitchFamily="34" charset="0"/>
            </a:endParaRPr>
          </a:p>
        </p:txBody>
      </p:sp>
      <p:sp>
        <p:nvSpPr>
          <p:cNvPr id="14" name="AutoShape 13"/>
          <p:cNvSpPr>
            <a:spLocks noChangeArrowheads="1"/>
          </p:cNvSpPr>
          <p:nvPr/>
        </p:nvSpPr>
        <p:spPr bwMode="auto">
          <a:xfrm>
            <a:off x="6553200" y="5562600"/>
            <a:ext cx="2286000" cy="685800"/>
          </a:xfrm>
          <a:prstGeom prst="wedgeRoundRectCallout">
            <a:avLst>
              <a:gd name="adj1" fmla="val -133472"/>
              <a:gd name="adj2" fmla="val -177778"/>
              <a:gd name="adj3" fmla="val 16667"/>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fr-FR" sz="2800" b="1">
                <a:latin typeface="Arial" panose="020B0604020202020204" pitchFamily="34" charset="0"/>
              </a:rPr>
              <a:t>Diaphragme</a:t>
            </a:r>
            <a:endParaRPr lang="fr-FR" b="1">
              <a:latin typeface="Arial" panose="020B0604020202020204" pitchFamily="34" charset="0"/>
            </a:endParaRPr>
          </a:p>
        </p:txBody>
      </p:sp>
      <p:sp>
        <p:nvSpPr>
          <p:cNvPr id="15" name="AutoShape 14">
            <a:hlinkClick r:id="" action="ppaction://hlinkshowjump?jump=firstslide" highlightClick="1"/>
          </p:cNvPr>
          <p:cNvSpPr>
            <a:spLocks noChangeArrowheads="1"/>
          </p:cNvSpPr>
          <p:nvPr/>
        </p:nvSpPr>
        <p:spPr bwMode="auto">
          <a:xfrm>
            <a:off x="8534400" y="6324600"/>
            <a:ext cx="609600" cy="533400"/>
          </a:xfrm>
          <a:prstGeom prst="actionButtonHome">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fr-FR"/>
          </a:p>
        </p:txBody>
      </p:sp>
    </p:spTree>
    <p:extLst>
      <p:ext uri="{BB962C8B-B14F-4D97-AF65-F5344CB8AC3E}">
        <p14:creationId xmlns:p14="http://schemas.microsoft.com/office/powerpoint/2010/main" val="30992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TAMBOUR.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Machine à écrire.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Machine à écrire.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Machine à écrire.wav"/>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Machine à écrire.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Machine à écrire.wav"/>
                                        </p:tgtEl>
                                      </p:cMediaNode>
                                    </p:audio>
                                  </p:sub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1+#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3" name="Machine à écrire.wav"/>
                                        </p:tgtEl>
                                      </p:cMediaNode>
                                    </p:audio>
                                  </p:sub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3" name="Machine à écrire.wav"/>
                                        </p:tgtEl>
                                      </p:cMediaNode>
                                    </p:audio>
                                  </p:sub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1+#ppt_w/2"/>
                                          </p:val>
                                        </p:tav>
                                        <p:tav tm="100000">
                                          <p:val>
                                            <p:strVal val="#ppt_x"/>
                                          </p:val>
                                        </p:tav>
                                      </p:tavLst>
                                    </p:anim>
                                    <p:anim calcmode="lin" valueType="num">
                                      <p:cBhvr additive="base">
                                        <p:cTn id="56" dur="500" fill="hold"/>
                                        <p:tgtEl>
                                          <p:spTgt spid="1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3" name="Machine à écrire.wav"/>
                                        </p:tgtEl>
                                      </p:cMediaNode>
                                    </p:audio>
                                  </p:sub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0-#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3" name="Machine à écrire.wav"/>
                                        </p:tgtEl>
                                      </p:cMediaNode>
                                    </p:audio>
                                  </p:sub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1+#ppt_w/2"/>
                                          </p:val>
                                        </p:tav>
                                        <p:tav tm="100000">
                                          <p:val>
                                            <p:strVal val="#ppt_x"/>
                                          </p:val>
                                        </p:tav>
                                      </p:tavLst>
                                    </p:anim>
                                    <p:anim calcmode="lin" valueType="num">
                                      <p:cBhvr additive="base">
                                        <p:cTn id="68" dur="500" fill="hold"/>
                                        <p:tgtEl>
                                          <p:spTgt spid="1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65"/>
                                            </p:cond>
                                          </p:stCondLst>
                                          <p:endCondLst>
                                            <p:cond evt="onStopAudio" delay="0">
                                              <p:tgtEl>
                                                <p:sldTgt/>
                                              </p:tgtEl>
                                            </p:cond>
                                          </p:endCondLst>
                                        </p:cTn>
                                        <p:tgtEl>
                                          <p:sndTgt r:embed="rId3" name="Machine à écrir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12" grpId="0" animBg="1" autoUpdateAnimBg="0"/>
      <p:bldP spid="13" grpId="0" animBg="1" autoUpdateAnimBg="0"/>
      <p:bldP spid="14"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4325" y="1"/>
            <a:ext cx="8515350" cy="548154"/>
          </a:xfrm>
        </p:spPr>
        <p:txBody>
          <a:bodyPr>
            <a:noAutofit/>
          </a:bodyPr>
          <a:lstStyle/>
          <a:p>
            <a:r>
              <a:rPr lang="fr-FR" sz="3200" b="1" dirty="0">
                <a:solidFill>
                  <a:srgbClr val="FF0000"/>
                </a:solidFill>
              </a:rPr>
              <a:t/>
            </a:r>
            <a:br>
              <a:rPr lang="fr-FR" sz="3200" b="1" dirty="0">
                <a:solidFill>
                  <a:srgbClr val="FF0000"/>
                </a:solidFill>
              </a:rPr>
            </a:br>
            <a:r>
              <a:rPr lang="fr-FR" sz="3200" b="1" dirty="0">
                <a:solidFill>
                  <a:srgbClr val="FF0000"/>
                </a:solidFill>
              </a:rPr>
              <a:t> </a:t>
            </a:r>
            <a:br>
              <a:rPr lang="fr-FR" sz="3200" b="1" dirty="0">
                <a:solidFill>
                  <a:srgbClr val="FF0000"/>
                </a:solidFill>
              </a:rPr>
            </a:br>
            <a:r>
              <a:rPr lang="fr-FR" sz="3200" b="1" dirty="0" smtClean="0">
                <a:solidFill>
                  <a:srgbClr val="FF0000"/>
                </a:solidFill>
              </a:rPr>
              <a:t>1.1.2.Le </a:t>
            </a:r>
            <a:r>
              <a:rPr lang="fr-FR" sz="3200" b="1" dirty="0">
                <a:solidFill>
                  <a:srgbClr val="FF0000"/>
                </a:solidFill>
              </a:rPr>
              <a:t>pouvoir séparateur ou limite de résolution </a:t>
            </a:r>
            <a:br>
              <a:rPr lang="fr-FR" sz="3200" b="1" dirty="0">
                <a:solidFill>
                  <a:srgbClr val="FF0000"/>
                </a:solidFill>
              </a:rPr>
            </a:br>
            <a:endParaRPr lang="fr-FR" sz="3200" b="1" dirty="0">
              <a:solidFill>
                <a:srgbClr val="FF0000"/>
              </a:solidFill>
            </a:endParaRPr>
          </a:p>
        </p:txBody>
      </p:sp>
      <p:sp>
        <p:nvSpPr>
          <p:cNvPr id="3" name="Espace réservé du contenu 2"/>
          <p:cNvSpPr>
            <a:spLocks noGrp="1"/>
          </p:cNvSpPr>
          <p:nvPr>
            <p:ph idx="1"/>
          </p:nvPr>
        </p:nvSpPr>
        <p:spPr>
          <a:xfrm>
            <a:off x="628650" y="548154"/>
            <a:ext cx="7886700" cy="4351338"/>
          </a:xfrm>
        </p:spPr>
        <p:txBody>
          <a:bodyPr>
            <a:normAutofit/>
          </a:bodyPr>
          <a:lstStyle/>
          <a:p>
            <a:endParaRPr lang="fr-FR" sz="2400" dirty="0"/>
          </a:p>
          <a:p>
            <a:r>
              <a:rPr lang="fr-FR" sz="2400" dirty="0"/>
              <a:t> Est la plus petite distance séparant deux points voisins que l'on peut distinguer à l'aide du microscope. La limite de détection D peut se calculer d’après la formule suivante : </a:t>
            </a:r>
          </a:p>
        </p:txBody>
      </p:sp>
      <p:sp>
        <p:nvSpPr>
          <p:cNvPr id="4" name="ZoneTexte 3"/>
          <p:cNvSpPr txBox="1"/>
          <p:nvPr/>
        </p:nvSpPr>
        <p:spPr>
          <a:xfrm>
            <a:off x="2181121" y="2407023"/>
            <a:ext cx="4013919" cy="615553"/>
          </a:xfrm>
          <a:prstGeom prst="rect">
            <a:avLst/>
          </a:prstGeom>
          <a:noFill/>
        </p:spPr>
        <p:txBody>
          <a:bodyPr wrap="none" lIns="0" tIns="0" rIns="0" bIns="0" rtlCol="0">
            <a:spAutoFit/>
          </a:bodyPr>
          <a:lstStyle/>
          <a:p>
            <a:r>
              <a:rPr lang="fr-FR" sz="4000" dirty="0" smtClean="0">
                <a:solidFill>
                  <a:srgbClr val="FF0000"/>
                </a:solidFill>
              </a:rPr>
              <a:t>D= 0,61. </a:t>
            </a:r>
            <a:r>
              <a:rPr lang="el-GR" sz="4000" dirty="0" smtClean="0">
                <a:solidFill>
                  <a:srgbClr val="FF0000"/>
                </a:solidFill>
              </a:rPr>
              <a:t>λ</a:t>
            </a:r>
            <a:r>
              <a:rPr lang="fr-FR" sz="4000" dirty="0" smtClean="0">
                <a:solidFill>
                  <a:srgbClr val="FF0000"/>
                </a:solidFill>
              </a:rPr>
              <a:t> </a:t>
            </a:r>
            <a:r>
              <a:rPr lang="el-GR" sz="4000" dirty="0" smtClean="0">
                <a:solidFill>
                  <a:srgbClr val="FF0000"/>
                </a:solidFill>
              </a:rPr>
              <a:t>/</a:t>
            </a:r>
            <a:r>
              <a:rPr lang="fr-FR" sz="4000" dirty="0" smtClean="0">
                <a:solidFill>
                  <a:srgbClr val="FF0000"/>
                </a:solidFill>
              </a:rPr>
              <a:t> n. sin </a:t>
            </a:r>
            <a:r>
              <a:rPr lang="el-GR" sz="4000" dirty="0" smtClean="0">
                <a:solidFill>
                  <a:srgbClr val="FF0000"/>
                </a:solidFill>
              </a:rPr>
              <a:t>α</a:t>
            </a:r>
            <a:endParaRPr lang="fr-FR" sz="4000" dirty="0">
              <a:solidFill>
                <a:srgbClr val="FF0000"/>
              </a:solidFill>
            </a:endParaRPr>
          </a:p>
        </p:txBody>
      </p:sp>
      <p:sp>
        <p:nvSpPr>
          <p:cNvPr id="5" name="Rectangle 4"/>
          <p:cNvSpPr/>
          <p:nvPr/>
        </p:nvSpPr>
        <p:spPr>
          <a:xfrm>
            <a:off x="968189" y="4083624"/>
            <a:ext cx="7705164" cy="1631216"/>
          </a:xfrm>
          <a:prstGeom prst="rect">
            <a:avLst/>
          </a:prstGeom>
        </p:spPr>
        <p:txBody>
          <a:bodyPr wrap="square">
            <a:spAutoFit/>
          </a:bodyPr>
          <a:lstStyle/>
          <a:p>
            <a:r>
              <a:rPr lang="fr-FR" sz="2000" i="1" dirty="0" smtClean="0"/>
              <a:t>D = pouvoir séparateur</a:t>
            </a:r>
          </a:p>
          <a:p>
            <a:r>
              <a:rPr lang="fr-FR" sz="2000" i="1" dirty="0" smtClean="0"/>
              <a:t>λ = longueur d’onde du rayonnement utilisé</a:t>
            </a:r>
          </a:p>
          <a:p>
            <a:r>
              <a:rPr lang="fr-FR" sz="2000" i="1" dirty="0" smtClean="0"/>
              <a:t>α= demi angle d’ouverture de l’objectif</a:t>
            </a:r>
          </a:p>
          <a:p>
            <a:r>
              <a:rPr lang="fr-FR" sz="2000" i="1" dirty="0" smtClean="0"/>
              <a:t>n = indice de réfraction du milieu transparent qui sépare l’objet de l’objectif (l’air ou l’huile à immersion).</a:t>
            </a:r>
            <a:endParaRPr lang="fr-FR" sz="2000" i="1" dirty="0"/>
          </a:p>
        </p:txBody>
      </p:sp>
    </p:spTree>
    <p:extLst>
      <p:ext uri="{BB962C8B-B14F-4D97-AF65-F5344CB8AC3E}">
        <p14:creationId xmlns:p14="http://schemas.microsoft.com/office/powerpoint/2010/main" val="3474210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02551" y="179055"/>
            <a:ext cx="7772400" cy="1470025"/>
          </a:xfrm>
        </p:spPr>
        <p:txBody>
          <a:bodyPr>
            <a:normAutofit fontScale="90000"/>
          </a:bodyPr>
          <a:lstStyle/>
          <a:p>
            <a:r>
              <a:rPr lang="fr-FR" b="1" dirty="0" smtClean="0">
                <a:solidFill>
                  <a:srgbClr val="FF0000"/>
                </a:solidFill>
                <a:effectLst>
                  <a:outerShdw blurRad="38100" dist="38100" dir="2700000" algn="tl">
                    <a:srgbClr val="000000">
                      <a:alpha val="43137"/>
                    </a:srgbClr>
                  </a:outerShdw>
                </a:effectLst>
              </a:rPr>
              <a:t>Les types de microscope optique  </a:t>
            </a:r>
            <a:endParaRPr lang="fr-FR" b="1" dirty="0">
              <a:solidFill>
                <a:srgbClr val="FF0000"/>
              </a:solidFill>
              <a:effectLst>
                <a:outerShdw blurRad="38100" dist="38100" dir="2700000" algn="tl">
                  <a:srgbClr val="000000">
                    <a:alpha val="43137"/>
                  </a:srgbClr>
                </a:outerShdw>
              </a:effectLst>
            </a:endParaRPr>
          </a:p>
        </p:txBody>
      </p:sp>
      <p:sp>
        <p:nvSpPr>
          <p:cNvPr id="4" name="Espace réservé du numéro de diapositive 3"/>
          <p:cNvSpPr>
            <a:spLocks noGrp="1"/>
          </p:cNvSpPr>
          <p:nvPr>
            <p:ph type="sldNum" sz="quarter" idx="12"/>
          </p:nvPr>
        </p:nvSpPr>
        <p:spPr/>
        <p:txBody>
          <a:bodyPr/>
          <a:lstStyle/>
          <a:p>
            <a:fld id="{F064FFFA-A9A7-41E2-B9A4-1546151DEC6A}" type="slidenum">
              <a:rPr lang="fr-FR" smtClean="0"/>
              <a:pPr/>
              <a:t>10</a:t>
            </a:fld>
            <a:endParaRPr lang="fr-FR"/>
          </a:p>
        </p:txBody>
      </p:sp>
      <p:pic>
        <p:nvPicPr>
          <p:cNvPr id="79874" name="Picture 2" descr="http://img.directindustry.fr/images_di/photo-m2/17434-10766512.jpg"/>
          <p:cNvPicPr>
            <a:picLocks noChangeAspect="1" noChangeArrowheads="1"/>
          </p:cNvPicPr>
          <p:nvPr/>
        </p:nvPicPr>
        <p:blipFill>
          <a:blip r:embed="rId2"/>
          <a:srcRect/>
          <a:stretch>
            <a:fillRect/>
          </a:stretch>
        </p:blipFill>
        <p:spPr bwMode="auto">
          <a:xfrm>
            <a:off x="0" y="1928802"/>
            <a:ext cx="6858016" cy="4929198"/>
          </a:xfrm>
          <a:prstGeom prst="rect">
            <a:avLst/>
          </a:prstGeom>
          <a:noFill/>
        </p:spPr>
      </p:pic>
      <p:pic>
        <p:nvPicPr>
          <p:cNvPr id="5" name="Picture 5" descr="female_scientist_climb_microscope_hg_clr"/>
          <p:cNvPicPr>
            <a:picLocks noChangeAspect="1" noChangeArrowheads="1" noCrop="1"/>
          </p:cNvPicPr>
          <p:nvPr/>
        </p:nvPicPr>
        <p:blipFill>
          <a:blip r:embed="rId3"/>
          <a:srcRect/>
          <a:stretch>
            <a:fillRect/>
          </a:stretch>
        </p:blipFill>
        <p:spPr bwMode="auto">
          <a:xfrm>
            <a:off x="7029450" y="1761164"/>
            <a:ext cx="2971800" cy="3714750"/>
          </a:xfrm>
          <a:prstGeom prst="rect">
            <a:avLst/>
          </a:prstGeom>
          <a:noFill/>
          <a:ln w="9525">
            <a:noFill/>
            <a:miter lim="800000"/>
            <a:headEnd/>
            <a:tailEnd/>
          </a:ln>
        </p:spPr>
      </p:pic>
    </p:spTree>
    <p:extLst>
      <p:ext uri="{BB962C8B-B14F-4D97-AF65-F5344CB8AC3E}">
        <p14:creationId xmlns:p14="http://schemas.microsoft.com/office/powerpoint/2010/main" val="1956119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F064FFFA-A9A7-41E2-B9A4-1546151DEC6A}" type="slidenum">
              <a:rPr lang="fr-FR" smtClean="0"/>
              <a:pPr/>
              <a:t>11</a:t>
            </a:fld>
            <a:endParaRPr lang="fr-FR"/>
          </a:p>
        </p:txBody>
      </p:sp>
      <p:graphicFrame>
        <p:nvGraphicFramePr>
          <p:cNvPr id="5" name="Tableau 4"/>
          <p:cNvGraphicFramePr>
            <a:graphicFrameLocks noGrp="1"/>
          </p:cNvGraphicFramePr>
          <p:nvPr>
            <p:extLst>
              <p:ext uri="{D42A27DB-BD31-4B8C-83A1-F6EECF244321}">
                <p14:modId xmlns:p14="http://schemas.microsoft.com/office/powerpoint/2010/main" val="344487012"/>
              </p:ext>
            </p:extLst>
          </p:nvPr>
        </p:nvGraphicFramePr>
        <p:xfrm>
          <a:off x="426918" y="381544"/>
          <a:ext cx="7929618" cy="1402080"/>
        </p:xfrm>
        <a:graphic>
          <a:graphicData uri="http://schemas.openxmlformats.org/drawingml/2006/table">
            <a:tbl>
              <a:tblPr>
                <a:tableStyleId>{3C2FFA5D-87B4-456A-9821-1D502468CF0F}</a:tableStyleId>
              </a:tblPr>
              <a:tblGrid>
                <a:gridCol w="2642632"/>
                <a:gridCol w="2643493"/>
                <a:gridCol w="2643493"/>
              </a:tblGrid>
              <a:tr h="0">
                <a:tc>
                  <a:txBody>
                    <a:bodyPr/>
                    <a:lstStyle/>
                    <a:p>
                      <a:pPr marR="101600" algn="just">
                        <a:lnSpc>
                          <a:spcPct val="115000"/>
                        </a:lnSpc>
                        <a:spcAft>
                          <a:spcPts val="0"/>
                        </a:spcAft>
                      </a:pPr>
                      <a:r>
                        <a:rPr lang="fr-FR" sz="2000" b="1" dirty="0" smtClean="0"/>
                        <a:t>1- Microscope </a:t>
                      </a:r>
                      <a:r>
                        <a:rPr lang="fr-FR" sz="2000" b="1" dirty="0"/>
                        <a:t>optique à fond noir</a:t>
                      </a:r>
                      <a:endParaRPr lang="fr-FR" sz="1800" b="1" dirty="0">
                        <a:latin typeface="Calibri"/>
                        <a:ea typeface="Calibri"/>
                        <a:cs typeface="Arial"/>
                      </a:endParaRPr>
                    </a:p>
                  </a:txBody>
                  <a:tcPr marL="68580" marR="68580" marT="0" marB="0"/>
                </a:tc>
                <a:tc>
                  <a:txBody>
                    <a:bodyPr/>
                    <a:lstStyle/>
                    <a:p>
                      <a:pPr marR="101600" algn="just">
                        <a:lnSpc>
                          <a:spcPct val="115000"/>
                        </a:lnSpc>
                        <a:spcAft>
                          <a:spcPts val="0"/>
                        </a:spcAft>
                      </a:pPr>
                      <a:r>
                        <a:rPr lang="fr-FR" sz="2000"/>
                        <a:t>Le spécimen brille sur un fond noir  </a:t>
                      </a:r>
                      <a:endParaRPr lang="fr-FR" sz="1800">
                        <a:latin typeface="Calibri"/>
                        <a:ea typeface="Calibri"/>
                        <a:cs typeface="Arial"/>
                      </a:endParaRPr>
                    </a:p>
                  </a:txBody>
                  <a:tcPr marL="68580" marR="68580" marT="0" marB="0"/>
                </a:tc>
                <a:tc>
                  <a:txBody>
                    <a:bodyPr/>
                    <a:lstStyle/>
                    <a:p>
                      <a:pPr marR="101600" algn="just">
                        <a:lnSpc>
                          <a:spcPct val="115000"/>
                        </a:lnSpc>
                        <a:spcAft>
                          <a:spcPts val="0"/>
                        </a:spcAft>
                      </a:pPr>
                      <a:r>
                        <a:rPr lang="fr-FR" sz="2000" dirty="0"/>
                        <a:t>Observation des microorganismes vivants invisibles en  microscope à fond clair</a:t>
                      </a:r>
                      <a:endParaRPr lang="fr-FR" sz="1800" dirty="0">
                        <a:latin typeface="Calibri"/>
                        <a:ea typeface="Calibri"/>
                        <a:cs typeface="Arial"/>
                      </a:endParaRPr>
                    </a:p>
                  </a:txBody>
                  <a:tcPr marL="68580" marR="68580" marT="0" marB="0"/>
                </a:tc>
              </a:tr>
            </a:tbl>
          </a:graphicData>
        </a:graphic>
      </p:graphicFrame>
      <p:pic>
        <p:nvPicPr>
          <p:cNvPr id="173057" name="Picture 1"/>
          <p:cNvPicPr>
            <a:picLocks noChangeAspect="1" noChangeArrowheads="1"/>
          </p:cNvPicPr>
          <p:nvPr/>
        </p:nvPicPr>
        <p:blipFill>
          <a:blip r:embed="rId2"/>
          <a:srcRect/>
          <a:stretch>
            <a:fillRect/>
          </a:stretch>
        </p:blipFill>
        <p:spPr bwMode="auto">
          <a:xfrm>
            <a:off x="284594" y="2483008"/>
            <a:ext cx="4287406" cy="3295650"/>
          </a:xfrm>
          <a:prstGeom prst="rect">
            <a:avLst/>
          </a:prstGeom>
          <a:noFill/>
          <a:ln w="9525">
            <a:noFill/>
            <a:miter lim="800000"/>
            <a:headEnd/>
            <a:tailEnd/>
          </a:ln>
          <a:effectLst/>
        </p:spPr>
      </p:pic>
      <p:sp>
        <p:nvSpPr>
          <p:cNvPr id="7" name="Rectangle 6"/>
          <p:cNvSpPr/>
          <p:nvPr/>
        </p:nvSpPr>
        <p:spPr>
          <a:xfrm>
            <a:off x="1868295" y="5217474"/>
            <a:ext cx="1358705" cy="369332"/>
          </a:xfrm>
          <a:prstGeom prst="rect">
            <a:avLst/>
          </a:prstGeom>
        </p:spPr>
        <p:txBody>
          <a:bodyPr wrap="none">
            <a:spAutoFit/>
          </a:bodyPr>
          <a:lstStyle/>
          <a:p>
            <a:r>
              <a:rPr lang="fr-FR" i="1" dirty="0" err="1" smtClean="0">
                <a:solidFill>
                  <a:schemeClr val="bg1"/>
                </a:solidFill>
              </a:rPr>
              <a:t>Paramecium</a:t>
            </a:r>
            <a:endParaRPr lang="fr-FR" dirty="0">
              <a:solidFill>
                <a:schemeClr val="bg1"/>
              </a:solidFill>
            </a:endParaRPr>
          </a:p>
        </p:txBody>
      </p:sp>
      <p:pic>
        <p:nvPicPr>
          <p:cNvPr id="6" name="Picture 2"/>
          <p:cNvPicPr>
            <a:picLocks noChangeAspect="1" noChangeArrowheads="1"/>
          </p:cNvPicPr>
          <p:nvPr/>
        </p:nvPicPr>
        <p:blipFill>
          <a:blip r:embed="rId3"/>
          <a:srcRect/>
          <a:stretch>
            <a:fillRect/>
          </a:stretch>
        </p:blipFill>
        <p:spPr bwMode="auto">
          <a:xfrm>
            <a:off x="5042629" y="2483008"/>
            <a:ext cx="3845877" cy="3295650"/>
          </a:xfrm>
          <a:prstGeom prst="rect">
            <a:avLst/>
          </a:prstGeom>
          <a:noFill/>
          <a:ln w="9525">
            <a:noFill/>
            <a:miter lim="800000"/>
            <a:headEnd/>
            <a:tailEnd/>
          </a:ln>
          <a:effectLst/>
        </p:spPr>
      </p:pic>
      <p:sp>
        <p:nvSpPr>
          <p:cNvPr id="8" name="Rectangle 7"/>
          <p:cNvSpPr/>
          <p:nvPr/>
        </p:nvSpPr>
        <p:spPr>
          <a:xfrm>
            <a:off x="6286214" y="5217474"/>
            <a:ext cx="1358705" cy="369332"/>
          </a:xfrm>
          <a:prstGeom prst="rect">
            <a:avLst/>
          </a:prstGeom>
        </p:spPr>
        <p:txBody>
          <a:bodyPr wrap="none">
            <a:spAutoFit/>
          </a:bodyPr>
          <a:lstStyle/>
          <a:p>
            <a:r>
              <a:rPr lang="fr-FR" i="1" dirty="0" err="1" smtClean="0">
                <a:solidFill>
                  <a:schemeClr val="bg1"/>
                </a:solidFill>
              </a:rPr>
              <a:t>Paramecium</a:t>
            </a:r>
            <a:endParaRPr lang="fr-FR" dirty="0">
              <a:solidFill>
                <a:schemeClr val="bg1"/>
              </a:solidFill>
            </a:endParaRPr>
          </a:p>
        </p:txBody>
      </p:sp>
      <p:sp>
        <p:nvSpPr>
          <p:cNvPr id="2" name="Rectangle 1"/>
          <p:cNvSpPr/>
          <p:nvPr/>
        </p:nvSpPr>
        <p:spPr>
          <a:xfrm>
            <a:off x="784417" y="6128031"/>
            <a:ext cx="3287760" cy="410882"/>
          </a:xfrm>
          <a:prstGeom prst="rect">
            <a:avLst/>
          </a:prstGeom>
        </p:spPr>
        <p:txBody>
          <a:bodyPr wrap="none">
            <a:spAutoFit/>
          </a:bodyPr>
          <a:lstStyle/>
          <a:p>
            <a:pPr marR="101600" algn="just">
              <a:lnSpc>
                <a:spcPct val="115000"/>
              </a:lnSpc>
              <a:spcAft>
                <a:spcPts val="0"/>
              </a:spcAft>
            </a:pPr>
            <a:r>
              <a:rPr lang="fr-FR" b="1" dirty="0" smtClean="0"/>
              <a:t>Microscope optique à fond noir</a:t>
            </a:r>
            <a:endParaRPr lang="fr-FR" sz="1600" b="1" dirty="0">
              <a:ea typeface="Calibri"/>
              <a:cs typeface="Arial"/>
            </a:endParaRPr>
          </a:p>
        </p:txBody>
      </p:sp>
      <p:sp>
        <p:nvSpPr>
          <p:cNvPr id="9" name="Rectangle 8"/>
          <p:cNvSpPr/>
          <p:nvPr/>
        </p:nvSpPr>
        <p:spPr>
          <a:xfrm>
            <a:off x="5312069" y="6128031"/>
            <a:ext cx="3306996" cy="392159"/>
          </a:xfrm>
          <a:prstGeom prst="rect">
            <a:avLst/>
          </a:prstGeom>
        </p:spPr>
        <p:txBody>
          <a:bodyPr wrap="none">
            <a:spAutoFit/>
          </a:bodyPr>
          <a:lstStyle/>
          <a:p>
            <a:pPr marR="101600" algn="just">
              <a:lnSpc>
                <a:spcPct val="115000"/>
              </a:lnSpc>
              <a:spcAft>
                <a:spcPts val="0"/>
              </a:spcAft>
            </a:pPr>
            <a:r>
              <a:rPr lang="fr-FR" b="1" dirty="0" smtClean="0"/>
              <a:t>Microscope optique à fond clair</a:t>
            </a:r>
            <a:endParaRPr lang="fr-FR" sz="1600" b="1" dirty="0">
              <a:ea typeface="Calibri"/>
              <a:cs typeface="Arial"/>
            </a:endParaRPr>
          </a:p>
        </p:txBody>
      </p:sp>
    </p:spTree>
    <p:extLst>
      <p:ext uri="{BB962C8B-B14F-4D97-AF65-F5344CB8AC3E}">
        <p14:creationId xmlns:p14="http://schemas.microsoft.com/office/powerpoint/2010/main" val="29494245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F064FFFA-A9A7-41E2-B9A4-1546151DEC6A}" type="slidenum">
              <a:rPr lang="fr-FR" smtClean="0"/>
              <a:pPr/>
              <a:t>12</a:t>
            </a:fld>
            <a:endParaRPr lang="fr-FR"/>
          </a:p>
        </p:txBody>
      </p:sp>
      <p:graphicFrame>
        <p:nvGraphicFramePr>
          <p:cNvPr id="5" name="Tableau 4"/>
          <p:cNvGraphicFramePr>
            <a:graphicFrameLocks noGrp="1"/>
          </p:cNvGraphicFramePr>
          <p:nvPr>
            <p:extLst>
              <p:ext uri="{D42A27DB-BD31-4B8C-83A1-F6EECF244321}">
                <p14:modId xmlns:p14="http://schemas.microsoft.com/office/powerpoint/2010/main" val="2762872168"/>
              </p:ext>
            </p:extLst>
          </p:nvPr>
        </p:nvGraphicFramePr>
        <p:xfrm>
          <a:off x="321439" y="242047"/>
          <a:ext cx="8501122" cy="1732026"/>
        </p:xfrm>
        <a:graphic>
          <a:graphicData uri="http://schemas.openxmlformats.org/drawingml/2006/table">
            <a:tbl>
              <a:tblPr>
                <a:tableStyleId>{E8B1032C-EA38-4F05-BA0D-38AFFFC7BED3}</a:tableStyleId>
              </a:tblPr>
              <a:tblGrid>
                <a:gridCol w="2833092"/>
                <a:gridCol w="2834015"/>
                <a:gridCol w="2834015"/>
              </a:tblGrid>
              <a:tr h="0">
                <a:tc>
                  <a:txBody>
                    <a:bodyPr/>
                    <a:lstStyle/>
                    <a:p>
                      <a:pPr marR="101600" algn="just">
                        <a:lnSpc>
                          <a:spcPct val="115000"/>
                        </a:lnSpc>
                        <a:spcAft>
                          <a:spcPts val="0"/>
                        </a:spcAft>
                      </a:pPr>
                      <a:r>
                        <a:rPr lang="fr-FR" sz="2000" b="1" dirty="0" smtClean="0"/>
                        <a:t>2- Microscope </a:t>
                      </a:r>
                      <a:r>
                        <a:rPr lang="fr-FR" sz="2000" b="1" dirty="0"/>
                        <a:t>optique à contraste de phase</a:t>
                      </a:r>
                      <a:endParaRPr lang="fr-FR" sz="1800" b="1"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marR="101600" algn="just">
                        <a:lnSpc>
                          <a:spcPct val="115000"/>
                        </a:lnSpc>
                        <a:spcAft>
                          <a:spcPts val="0"/>
                        </a:spcAft>
                      </a:pPr>
                      <a:r>
                        <a:rPr lang="fr-FR" sz="2000" dirty="0"/>
                        <a:t>L’image présente des </a:t>
                      </a:r>
                      <a:r>
                        <a:rPr lang="fr-FR" sz="2000" dirty="0" smtClean="0"/>
                        <a:t>régions brillantes </a:t>
                      </a:r>
                      <a:r>
                        <a:rPr lang="fr-FR" sz="2000" dirty="0"/>
                        <a:t>et d’autres noir et grises. Ne nécessite pas de fixation ni de coloration</a:t>
                      </a:r>
                      <a:endParaRPr lang="fr-FR" sz="18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marR="101600" algn="just">
                        <a:lnSpc>
                          <a:spcPct val="115000"/>
                        </a:lnSpc>
                        <a:spcAft>
                          <a:spcPts val="0"/>
                        </a:spcAft>
                      </a:pPr>
                      <a:r>
                        <a:rPr lang="fr-FR" sz="2000" dirty="0" smtClean="0"/>
                        <a:t>Observation détaillée des structures internes des </a:t>
                      </a:r>
                      <a:r>
                        <a:rPr lang="fr-FR" sz="2000" dirty="0"/>
                        <a:t>spécimens vivants tels que les </a:t>
                      </a:r>
                      <a:r>
                        <a:rPr lang="fr-FR" sz="2000" dirty="0" smtClean="0"/>
                        <a:t>inclusions</a:t>
                      </a:r>
                      <a:endParaRPr lang="fr-FR" sz="18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bl>
          </a:graphicData>
        </a:graphic>
      </p:graphicFrame>
      <p:pic>
        <p:nvPicPr>
          <p:cNvPr id="174081" name="Picture 1"/>
          <p:cNvPicPr>
            <a:picLocks noChangeAspect="1" noChangeArrowheads="1"/>
          </p:cNvPicPr>
          <p:nvPr/>
        </p:nvPicPr>
        <p:blipFill>
          <a:blip r:embed="rId2"/>
          <a:srcRect/>
          <a:stretch>
            <a:fillRect/>
          </a:stretch>
        </p:blipFill>
        <p:spPr bwMode="auto">
          <a:xfrm>
            <a:off x="1801906" y="2384324"/>
            <a:ext cx="7342094" cy="3972027"/>
          </a:xfrm>
          <a:prstGeom prst="rect">
            <a:avLst/>
          </a:prstGeom>
          <a:noFill/>
          <a:ln w="9525">
            <a:noFill/>
            <a:miter lim="800000"/>
            <a:headEnd/>
            <a:tailEnd/>
          </a:ln>
          <a:effectLst/>
        </p:spPr>
      </p:pic>
      <p:sp>
        <p:nvSpPr>
          <p:cNvPr id="7" name="Rectangle 6"/>
          <p:cNvSpPr/>
          <p:nvPr/>
        </p:nvSpPr>
        <p:spPr>
          <a:xfrm>
            <a:off x="4871197" y="5621894"/>
            <a:ext cx="1928826" cy="369332"/>
          </a:xfrm>
          <a:prstGeom prst="rect">
            <a:avLst/>
          </a:prstGeom>
        </p:spPr>
        <p:txBody>
          <a:bodyPr wrap="square">
            <a:spAutoFit/>
          </a:bodyPr>
          <a:lstStyle/>
          <a:p>
            <a:r>
              <a:rPr lang="fr-FR" b="1" i="1" dirty="0" err="1" smtClean="0"/>
              <a:t>Paramecium</a:t>
            </a:r>
            <a:endParaRPr lang="fr-FR" b="1" dirty="0"/>
          </a:p>
        </p:txBody>
      </p:sp>
    </p:spTree>
    <p:extLst>
      <p:ext uri="{BB962C8B-B14F-4D97-AF65-F5344CB8AC3E}">
        <p14:creationId xmlns:p14="http://schemas.microsoft.com/office/powerpoint/2010/main" val="6829521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98494" y="244847"/>
            <a:ext cx="6736977" cy="4932269"/>
          </a:xfrm>
          <a:prstGeom prst="rect">
            <a:avLst/>
          </a:prstGeom>
        </p:spPr>
      </p:pic>
      <p:sp>
        <p:nvSpPr>
          <p:cNvPr id="3" name="Rectangle 2"/>
          <p:cNvSpPr/>
          <p:nvPr/>
        </p:nvSpPr>
        <p:spPr>
          <a:xfrm>
            <a:off x="510988" y="5643299"/>
            <a:ext cx="8511987" cy="369332"/>
          </a:xfrm>
          <a:prstGeom prst="rect">
            <a:avLst/>
          </a:prstGeom>
        </p:spPr>
        <p:txBody>
          <a:bodyPr wrap="square">
            <a:spAutoFit/>
          </a:bodyPr>
          <a:lstStyle/>
          <a:p>
            <a:r>
              <a:rPr lang="fr-FR" b="1" i="0" cap="all" dirty="0" smtClean="0">
                <a:solidFill>
                  <a:srgbClr val="FF0000"/>
                </a:solidFill>
                <a:effectLst>
                  <a:outerShdw blurRad="38100" dist="38100" dir="2700000" algn="tl">
                    <a:srgbClr val="000000">
                      <a:alpha val="43137"/>
                    </a:srgbClr>
                  </a:outerShdw>
                </a:effectLst>
                <a:latin typeface="Halcom"/>
              </a:rPr>
              <a:t>OBSERVATION DE CELLULES AU MICROSCOPE À CONTRASTE DE PHASE</a:t>
            </a:r>
            <a:endParaRPr lang="fr-FR"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7350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F064FFFA-A9A7-41E2-B9A4-1546151DEC6A}" type="slidenum">
              <a:rPr lang="fr-FR" smtClean="0"/>
              <a:pPr/>
              <a:t>14</a:t>
            </a:fld>
            <a:endParaRPr lang="fr-FR"/>
          </a:p>
        </p:txBody>
      </p:sp>
      <p:pic>
        <p:nvPicPr>
          <p:cNvPr id="78850" name="Picture 2" descr="http://www.perfex.fr/images/defaut/interface/presentation-24.jpg"/>
          <p:cNvPicPr>
            <a:picLocks noChangeAspect="1" noChangeArrowheads="1"/>
          </p:cNvPicPr>
          <p:nvPr/>
        </p:nvPicPr>
        <p:blipFill>
          <a:blip r:embed="rId2"/>
          <a:srcRect/>
          <a:stretch>
            <a:fillRect/>
          </a:stretch>
        </p:blipFill>
        <p:spPr bwMode="auto">
          <a:xfrm>
            <a:off x="428596" y="428604"/>
            <a:ext cx="8501122" cy="4643470"/>
          </a:xfrm>
          <a:prstGeom prst="rect">
            <a:avLst/>
          </a:prstGeom>
          <a:noFill/>
        </p:spPr>
      </p:pic>
    </p:spTree>
    <p:extLst>
      <p:ext uri="{BB962C8B-B14F-4D97-AF65-F5344CB8AC3E}">
        <p14:creationId xmlns:p14="http://schemas.microsoft.com/office/powerpoint/2010/main" val="649576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F064FFFA-A9A7-41E2-B9A4-1546151DEC6A}" type="slidenum">
              <a:rPr lang="fr-FR" smtClean="0"/>
              <a:pPr/>
              <a:t>15</a:t>
            </a:fld>
            <a:endParaRPr lang="fr-FR"/>
          </a:p>
        </p:txBody>
      </p:sp>
      <p:pic>
        <p:nvPicPr>
          <p:cNvPr id="175106" name="Picture 2"/>
          <p:cNvPicPr>
            <a:picLocks noChangeAspect="1" noChangeArrowheads="1"/>
          </p:cNvPicPr>
          <p:nvPr/>
        </p:nvPicPr>
        <p:blipFill>
          <a:blip r:embed="rId2"/>
          <a:srcRect/>
          <a:stretch>
            <a:fillRect/>
          </a:stretch>
        </p:blipFill>
        <p:spPr bwMode="auto">
          <a:xfrm>
            <a:off x="1928794" y="2439645"/>
            <a:ext cx="4824427" cy="3989751"/>
          </a:xfrm>
          <a:prstGeom prst="rect">
            <a:avLst/>
          </a:prstGeom>
          <a:noFill/>
          <a:ln w="9525">
            <a:noFill/>
            <a:miter lim="800000"/>
            <a:headEnd/>
            <a:tailEnd/>
          </a:ln>
          <a:effectLst/>
        </p:spPr>
      </p:pic>
      <p:graphicFrame>
        <p:nvGraphicFramePr>
          <p:cNvPr id="6" name="Tableau 5"/>
          <p:cNvGraphicFramePr>
            <a:graphicFrameLocks noGrp="1"/>
          </p:cNvGraphicFramePr>
          <p:nvPr>
            <p:extLst>
              <p:ext uri="{D42A27DB-BD31-4B8C-83A1-F6EECF244321}">
                <p14:modId xmlns:p14="http://schemas.microsoft.com/office/powerpoint/2010/main" val="3616483852"/>
              </p:ext>
            </p:extLst>
          </p:nvPr>
        </p:nvGraphicFramePr>
        <p:xfrm>
          <a:off x="285752" y="500042"/>
          <a:ext cx="8358214" cy="1752600"/>
        </p:xfrm>
        <a:graphic>
          <a:graphicData uri="http://schemas.openxmlformats.org/drawingml/2006/table">
            <a:tbl>
              <a:tblPr>
                <a:tableStyleId>{3C2FFA5D-87B4-456A-9821-1D502468CF0F}</a:tableStyleId>
              </a:tblPr>
              <a:tblGrid>
                <a:gridCol w="2785466"/>
                <a:gridCol w="2786374"/>
                <a:gridCol w="2786374"/>
              </a:tblGrid>
              <a:tr h="0">
                <a:tc>
                  <a:txBody>
                    <a:bodyPr/>
                    <a:lstStyle/>
                    <a:p>
                      <a:pPr marR="101600" algn="just">
                        <a:lnSpc>
                          <a:spcPct val="115000"/>
                        </a:lnSpc>
                        <a:spcAft>
                          <a:spcPts val="0"/>
                        </a:spcAft>
                      </a:pPr>
                      <a:r>
                        <a:rPr lang="fr-FR" sz="2000" b="1" dirty="0" smtClean="0"/>
                        <a:t>3.Microscope </a:t>
                      </a:r>
                      <a:r>
                        <a:rPr lang="fr-FR" sz="2000" b="1" dirty="0"/>
                        <a:t>optique à contraste d’interférence différentielle</a:t>
                      </a:r>
                      <a:endParaRPr lang="fr-FR" sz="1800" b="1"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R="101600" algn="just">
                        <a:lnSpc>
                          <a:spcPct val="115000"/>
                        </a:lnSpc>
                        <a:spcAft>
                          <a:spcPts val="0"/>
                        </a:spcAft>
                      </a:pPr>
                      <a:r>
                        <a:rPr lang="fr-FR" sz="2000"/>
                        <a:t>Résolution meilleur que le microscope à contraste de phase. Ne nécessite pas de coloration</a:t>
                      </a:r>
                      <a:endParaRPr lang="fr-FR" sz="180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R="101600" algn="just">
                        <a:lnSpc>
                          <a:spcPct val="115000"/>
                        </a:lnSpc>
                        <a:spcAft>
                          <a:spcPts val="0"/>
                        </a:spcAft>
                      </a:pPr>
                      <a:r>
                        <a:rPr lang="fr-FR" sz="2000" dirty="0"/>
                        <a:t>Observation détaillée des structures internes : obtention d’images tridimensionnelles</a:t>
                      </a:r>
                      <a:endParaRPr lang="fr-FR" sz="18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sp>
        <p:nvSpPr>
          <p:cNvPr id="7" name="Rectangle 6"/>
          <p:cNvSpPr/>
          <p:nvPr/>
        </p:nvSpPr>
        <p:spPr>
          <a:xfrm>
            <a:off x="2143108" y="5929330"/>
            <a:ext cx="4572000" cy="369332"/>
          </a:xfrm>
          <a:prstGeom prst="rect">
            <a:avLst/>
          </a:prstGeom>
        </p:spPr>
        <p:txBody>
          <a:bodyPr>
            <a:spAutoFit/>
          </a:bodyPr>
          <a:lstStyle/>
          <a:p>
            <a:r>
              <a:rPr lang="fr-FR" i="1" dirty="0" err="1" smtClean="0"/>
              <a:t>Amoeba</a:t>
            </a:r>
            <a:r>
              <a:rPr lang="fr-FR" i="1" dirty="0" smtClean="0"/>
              <a:t> </a:t>
            </a:r>
            <a:r>
              <a:rPr lang="fr-FR" i="1" dirty="0" err="1" smtClean="0"/>
              <a:t>proteus</a:t>
            </a:r>
            <a:r>
              <a:rPr lang="fr-FR" i="1" dirty="0" smtClean="0"/>
              <a:t> (</a:t>
            </a:r>
            <a:r>
              <a:rPr lang="fr-FR" dirty="0" err="1" smtClean="0"/>
              <a:t>protozoa</a:t>
            </a:r>
            <a:r>
              <a:rPr lang="fr-FR" dirty="0" smtClean="0"/>
              <a:t>)</a:t>
            </a:r>
            <a:endParaRPr lang="fr-FR" dirty="0"/>
          </a:p>
        </p:txBody>
      </p:sp>
    </p:spTree>
    <p:extLst>
      <p:ext uri="{BB962C8B-B14F-4D97-AF65-F5344CB8AC3E}">
        <p14:creationId xmlns:p14="http://schemas.microsoft.com/office/powerpoint/2010/main" val="24166172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F064FFFA-A9A7-41E2-B9A4-1546151DEC6A}" type="slidenum">
              <a:rPr lang="fr-FR" smtClean="0"/>
              <a:pPr/>
              <a:t>16</a:t>
            </a:fld>
            <a:endParaRPr lang="fr-FR"/>
          </a:p>
        </p:txBody>
      </p:sp>
      <p:graphicFrame>
        <p:nvGraphicFramePr>
          <p:cNvPr id="6" name="Tableau 5"/>
          <p:cNvGraphicFramePr>
            <a:graphicFrameLocks noGrp="1"/>
          </p:cNvGraphicFramePr>
          <p:nvPr>
            <p:extLst>
              <p:ext uri="{D42A27DB-BD31-4B8C-83A1-F6EECF244321}">
                <p14:modId xmlns:p14="http://schemas.microsoft.com/office/powerpoint/2010/main" val="2066972449"/>
              </p:ext>
            </p:extLst>
          </p:nvPr>
        </p:nvGraphicFramePr>
        <p:xfrm>
          <a:off x="500034" y="357166"/>
          <a:ext cx="8455707" cy="1428760"/>
        </p:xfrm>
        <a:graphic>
          <a:graphicData uri="http://schemas.openxmlformats.org/drawingml/2006/table">
            <a:tbl>
              <a:tblPr>
                <a:tableStyleId>{3C2FFA5D-87B4-456A-9821-1D502468CF0F}</a:tableStyleId>
              </a:tblPr>
              <a:tblGrid>
                <a:gridCol w="2817957"/>
                <a:gridCol w="2818875"/>
                <a:gridCol w="2818875"/>
              </a:tblGrid>
              <a:tr h="1428760">
                <a:tc>
                  <a:txBody>
                    <a:bodyPr/>
                    <a:lstStyle/>
                    <a:p>
                      <a:pPr marR="101600" algn="just">
                        <a:lnSpc>
                          <a:spcPct val="115000"/>
                        </a:lnSpc>
                        <a:spcAft>
                          <a:spcPts val="0"/>
                        </a:spcAft>
                      </a:pPr>
                      <a:r>
                        <a:rPr lang="fr-FR" sz="2000" b="1" dirty="0" smtClean="0"/>
                        <a:t>4- Microscope </a:t>
                      </a:r>
                      <a:r>
                        <a:rPr lang="fr-FR" sz="2000" b="1" dirty="0"/>
                        <a:t>optique  à fluorescence </a:t>
                      </a:r>
                      <a:endParaRPr lang="fr-FR" sz="1800" b="1"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R="101600" algn="just">
                        <a:lnSpc>
                          <a:spcPct val="115000"/>
                        </a:lnSpc>
                        <a:spcAft>
                          <a:spcPts val="0"/>
                        </a:spcAft>
                      </a:pPr>
                      <a:r>
                        <a:rPr lang="fr-FR" sz="2000" dirty="0"/>
                        <a:t>Echantillon préalablement coloré avec un </a:t>
                      </a:r>
                      <a:r>
                        <a:rPr lang="fr-FR" sz="2000" dirty="0" err="1"/>
                        <a:t>fluorochrome</a:t>
                      </a:r>
                      <a:r>
                        <a:rPr lang="fr-FR" sz="2000" dirty="0"/>
                        <a:t> </a:t>
                      </a:r>
                      <a:endParaRPr lang="fr-FR" sz="18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R="101600" algn="just">
                        <a:lnSpc>
                          <a:spcPct val="115000"/>
                        </a:lnSpc>
                        <a:spcAft>
                          <a:spcPts val="0"/>
                        </a:spcAft>
                      </a:pPr>
                      <a:r>
                        <a:rPr lang="fr-FR" sz="2000" dirty="0"/>
                        <a:t>Observation des microorganismes présents dans les tissus </a:t>
                      </a:r>
                      <a:endParaRPr lang="fr-FR" sz="18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pic>
        <p:nvPicPr>
          <p:cNvPr id="176131" name="Picture 3"/>
          <p:cNvPicPr>
            <a:picLocks noChangeAspect="1" noChangeArrowheads="1"/>
          </p:cNvPicPr>
          <p:nvPr/>
        </p:nvPicPr>
        <p:blipFill>
          <a:blip r:embed="rId2"/>
          <a:srcRect/>
          <a:stretch>
            <a:fillRect/>
          </a:stretch>
        </p:blipFill>
        <p:spPr bwMode="auto">
          <a:xfrm>
            <a:off x="285720" y="2071678"/>
            <a:ext cx="3929090" cy="3090470"/>
          </a:xfrm>
          <a:prstGeom prst="rect">
            <a:avLst/>
          </a:prstGeom>
          <a:noFill/>
          <a:ln w="9525">
            <a:noFill/>
            <a:miter lim="800000"/>
            <a:headEnd/>
            <a:tailEnd/>
          </a:ln>
          <a:effectLst/>
        </p:spPr>
      </p:pic>
      <p:sp>
        <p:nvSpPr>
          <p:cNvPr id="9" name="Rectangle 8"/>
          <p:cNvSpPr/>
          <p:nvPr/>
        </p:nvSpPr>
        <p:spPr>
          <a:xfrm>
            <a:off x="571472" y="5572140"/>
            <a:ext cx="2601333" cy="369332"/>
          </a:xfrm>
          <a:prstGeom prst="rect">
            <a:avLst/>
          </a:prstGeom>
        </p:spPr>
        <p:txBody>
          <a:bodyPr wrap="square">
            <a:spAutoFit/>
          </a:bodyPr>
          <a:lstStyle/>
          <a:p>
            <a:r>
              <a:rPr lang="fr-FR" i="1" dirty="0" err="1" smtClean="0"/>
              <a:t>Treponema</a:t>
            </a:r>
            <a:r>
              <a:rPr lang="fr-FR" i="1" dirty="0" smtClean="0"/>
              <a:t> </a:t>
            </a:r>
            <a:r>
              <a:rPr lang="fr-FR" i="1" dirty="0" err="1" smtClean="0"/>
              <a:t>pllidum</a:t>
            </a:r>
            <a:endParaRPr lang="fr-FR" i="1" dirty="0"/>
          </a:p>
        </p:txBody>
      </p:sp>
      <p:pic>
        <p:nvPicPr>
          <p:cNvPr id="21508" name="Picture 4" descr="http://www.wmis.org/abstracts/2011/data/papers/images/P677_A.jpg"/>
          <p:cNvPicPr>
            <a:picLocks noChangeAspect="1" noChangeArrowheads="1"/>
          </p:cNvPicPr>
          <p:nvPr/>
        </p:nvPicPr>
        <p:blipFill>
          <a:blip r:embed="rId3"/>
          <a:srcRect/>
          <a:stretch>
            <a:fillRect/>
          </a:stretch>
        </p:blipFill>
        <p:spPr bwMode="auto">
          <a:xfrm>
            <a:off x="4500562" y="1857364"/>
            <a:ext cx="4643438" cy="3752851"/>
          </a:xfrm>
          <a:prstGeom prst="rect">
            <a:avLst/>
          </a:prstGeom>
          <a:noFill/>
        </p:spPr>
      </p:pic>
      <p:sp>
        <p:nvSpPr>
          <p:cNvPr id="10" name="ZoneTexte 9"/>
          <p:cNvSpPr txBox="1"/>
          <p:nvPr/>
        </p:nvSpPr>
        <p:spPr>
          <a:xfrm>
            <a:off x="5940236" y="5798617"/>
            <a:ext cx="3786214" cy="369332"/>
          </a:xfrm>
          <a:prstGeom prst="rect">
            <a:avLst/>
          </a:prstGeom>
          <a:noFill/>
        </p:spPr>
        <p:txBody>
          <a:bodyPr wrap="square" rtlCol="0">
            <a:spAutoFit/>
          </a:bodyPr>
          <a:lstStyle/>
          <a:p>
            <a:r>
              <a:rPr lang="fr-FR" dirty="0" smtClean="0"/>
              <a:t>Bactéries </a:t>
            </a:r>
            <a:endParaRPr lang="fr-FR" dirty="0"/>
          </a:p>
        </p:txBody>
      </p:sp>
    </p:spTree>
    <p:extLst>
      <p:ext uri="{BB962C8B-B14F-4D97-AF65-F5344CB8AC3E}">
        <p14:creationId xmlns:p14="http://schemas.microsoft.com/office/powerpoint/2010/main" val="30977052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F064FFFA-A9A7-41E2-B9A4-1546151DEC6A}" type="slidenum">
              <a:rPr lang="fr-FR" smtClean="0"/>
              <a:pPr/>
              <a:t>17</a:t>
            </a:fld>
            <a:endParaRPr lang="fr-FR"/>
          </a:p>
        </p:txBody>
      </p:sp>
      <p:pic>
        <p:nvPicPr>
          <p:cNvPr id="178178" name="Picture 2"/>
          <p:cNvPicPr>
            <a:picLocks noChangeAspect="1" noChangeArrowheads="1"/>
          </p:cNvPicPr>
          <p:nvPr/>
        </p:nvPicPr>
        <p:blipFill>
          <a:blip r:embed="rId2"/>
          <a:srcRect/>
          <a:stretch>
            <a:fillRect/>
          </a:stretch>
        </p:blipFill>
        <p:spPr bwMode="auto">
          <a:xfrm>
            <a:off x="5816189" y="2780928"/>
            <a:ext cx="3125690" cy="2981082"/>
          </a:xfrm>
          <a:prstGeom prst="rect">
            <a:avLst/>
          </a:prstGeom>
          <a:noFill/>
          <a:ln w="9525">
            <a:noFill/>
            <a:miter lim="800000"/>
            <a:headEnd/>
            <a:tailEnd/>
          </a:ln>
          <a:effectLst/>
        </p:spPr>
      </p:pic>
      <p:graphicFrame>
        <p:nvGraphicFramePr>
          <p:cNvPr id="6" name="Tableau 5"/>
          <p:cNvGraphicFramePr>
            <a:graphicFrameLocks noGrp="1"/>
          </p:cNvGraphicFramePr>
          <p:nvPr>
            <p:extLst>
              <p:ext uri="{D42A27DB-BD31-4B8C-83A1-F6EECF244321}">
                <p14:modId xmlns:p14="http://schemas.microsoft.com/office/powerpoint/2010/main" val="3904590815"/>
              </p:ext>
            </p:extLst>
          </p:nvPr>
        </p:nvGraphicFramePr>
        <p:xfrm>
          <a:off x="467544" y="270690"/>
          <a:ext cx="8215370" cy="2082546"/>
        </p:xfrm>
        <a:graphic>
          <a:graphicData uri="http://schemas.openxmlformats.org/drawingml/2006/table">
            <a:tbl>
              <a:tblPr>
                <a:tableStyleId>{3C2FFA5D-87B4-456A-9821-1D502468CF0F}</a:tableStyleId>
              </a:tblPr>
              <a:tblGrid>
                <a:gridCol w="2737862"/>
                <a:gridCol w="2738754"/>
                <a:gridCol w="2738754"/>
              </a:tblGrid>
              <a:tr h="2067507">
                <a:tc>
                  <a:txBody>
                    <a:bodyPr/>
                    <a:lstStyle/>
                    <a:p>
                      <a:pPr marR="101600" algn="just">
                        <a:lnSpc>
                          <a:spcPct val="115000"/>
                        </a:lnSpc>
                        <a:spcAft>
                          <a:spcPts val="0"/>
                        </a:spcAft>
                      </a:pPr>
                      <a:r>
                        <a:rPr lang="fr-FR" sz="2000" b="1" dirty="0" smtClean="0"/>
                        <a:t>5- Microscope </a:t>
                      </a:r>
                      <a:r>
                        <a:rPr lang="fr-FR" sz="2000" b="1" dirty="0"/>
                        <a:t>optique </a:t>
                      </a:r>
                      <a:r>
                        <a:rPr lang="fr-FR" sz="2000" b="1" dirty="0" err="1"/>
                        <a:t>confocal</a:t>
                      </a:r>
                      <a:endParaRPr lang="fr-FR" sz="1800" b="1"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R="101600" algn="just">
                        <a:lnSpc>
                          <a:spcPct val="115000"/>
                        </a:lnSpc>
                        <a:spcAft>
                          <a:spcPts val="0"/>
                        </a:spcAft>
                      </a:pPr>
                      <a:r>
                        <a:rPr lang="fr-FR" sz="2000" dirty="0"/>
                        <a:t>Echantillon préalablement coloré avec un </a:t>
                      </a:r>
                      <a:r>
                        <a:rPr lang="fr-FR" sz="2000" dirty="0" err="1"/>
                        <a:t>fluorochrome</a:t>
                      </a:r>
                      <a:r>
                        <a:rPr lang="fr-FR" sz="2000" dirty="0"/>
                        <a:t>. Obtention d’image à une profondeur de 100µm</a:t>
                      </a:r>
                      <a:endParaRPr lang="fr-FR" sz="18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R="101600" algn="just">
                        <a:lnSpc>
                          <a:spcPct val="115000"/>
                        </a:lnSpc>
                        <a:spcAft>
                          <a:spcPts val="0"/>
                        </a:spcAft>
                      </a:pPr>
                      <a:r>
                        <a:rPr lang="fr-FR" sz="2000" dirty="0"/>
                        <a:t>Images à deux  ou à trois dimensions. </a:t>
                      </a:r>
                      <a:endParaRPr lang="fr-FR" sz="18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sp>
        <p:nvSpPr>
          <p:cNvPr id="5" name="Rectangle 4"/>
          <p:cNvSpPr/>
          <p:nvPr/>
        </p:nvSpPr>
        <p:spPr>
          <a:xfrm>
            <a:off x="6156176" y="5976484"/>
            <a:ext cx="1928826" cy="369332"/>
          </a:xfrm>
          <a:prstGeom prst="rect">
            <a:avLst/>
          </a:prstGeom>
        </p:spPr>
        <p:txBody>
          <a:bodyPr wrap="square">
            <a:spAutoFit/>
          </a:bodyPr>
          <a:lstStyle/>
          <a:p>
            <a:r>
              <a:rPr lang="fr-FR" b="1" i="1" dirty="0" err="1" smtClean="0"/>
              <a:t>Paramecium</a:t>
            </a:r>
            <a:endParaRPr lang="fr-FR" b="1" dirty="0"/>
          </a:p>
        </p:txBody>
      </p:sp>
      <p:pic>
        <p:nvPicPr>
          <p:cNvPr id="14338" name="Picture 2" descr="Résultat de recherche d'images pour &quot;microscope optique confocal&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780928"/>
            <a:ext cx="4716955" cy="2940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5707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
            </a:r>
            <a:br>
              <a:rPr lang="fr-FR" dirty="0"/>
            </a:br>
            <a:r>
              <a:rPr lang="fr-FR" b="1" dirty="0"/>
              <a:t>Microscope inversé </a:t>
            </a:r>
            <a:r>
              <a:rPr lang="fr-FR" dirty="0"/>
              <a:t/>
            </a:r>
            <a:br>
              <a:rPr lang="fr-FR" dirty="0"/>
            </a:b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679047024"/>
              </p:ext>
            </p:extLst>
          </p:nvPr>
        </p:nvGraphicFramePr>
        <p:xfrm>
          <a:off x="467544" y="270690"/>
          <a:ext cx="8215370" cy="2189734"/>
        </p:xfrm>
        <a:graphic>
          <a:graphicData uri="http://schemas.openxmlformats.org/drawingml/2006/table">
            <a:tbl>
              <a:tblPr>
                <a:tableStyleId>{3C2FFA5D-87B4-456A-9821-1D502468CF0F}</a:tableStyleId>
              </a:tblPr>
              <a:tblGrid>
                <a:gridCol w="2737862"/>
                <a:gridCol w="5477508"/>
              </a:tblGrid>
              <a:tr h="2067507">
                <a:tc>
                  <a:txBody>
                    <a:bodyPr/>
                    <a:lstStyle/>
                    <a:p>
                      <a:pPr marR="101600" algn="just">
                        <a:lnSpc>
                          <a:spcPct val="115000"/>
                        </a:lnSpc>
                        <a:spcAft>
                          <a:spcPts val="0"/>
                        </a:spcAft>
                      </a:pPr>
                      <a:r>
                        <a:rPr lang="fr-FR" sz="2000" b="1" dirty="0" smtClean="0"/>
                        <a:t>6- Microscope inversé </a:t>
                      </a:r>
                      <a:endParaRPr lang="fr-FR" sz="1800" b="1"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R="101600" algn="just">
                        <a:lnSpc>
                          <a:spcPct val="115000"/>
                        </a:lnSpc>
                        <a:spcAft>
                          <a:spcPts val="0"/>
                        </a:spcAft>
                      </a:pPr>
                      <a:r>
                        <a:rPr lang="fr-FR" sz="1800" b="0" i="0" u="none" strike="noStrike" kern="1200" baseline="0" dirty="0" smtClean="0">
                          <a:solidFill>
                            <a:schemeClr val="dk1"/>
                          </a:solidFill>
                          <a:latin typeface="+mn-lt"/>
                          <a:ea typeface="+mn-ea"/>
                          <a:cs typeface="+mn-cs"/>
                        </a:rPr>
                        <a:t>À l’inverse de la microscopie optique classique où la lumière arrive sur l’échantillon par le bas et où l’observation se fait par le dessus, pour le microscope inversé, la source de lumière est placée au-dessus de l’échantillon et les objectifs en dessous. Ce microscope est beaucoup utilisé pour l’observation de cellules en culture </a:t>
                      </a:r>
                      <a:r>
                        <a:rPr lang="fr-FR" sz="1800" b="0" i="1" u="none" strike="noStrike" kern="1200" baseline="0" dirty="0" smtClean="0">
                          <a:solidFill>
                            <a:schemeClr val="dk1"/>
                          </a:solidFill>
                          <a:latin typeface="+mn-lt"/>
                          <a:ea typeface="+mn-ea"/>
                          <a:cs typeface="+mn-cs"/>
                        </a:rPr>
                        <a:t>in vitro</a:t>
                      </a:r>
                      <a:r>
                        <a:rPr lang="fr-FR" sz="1800" b="0" i="0" u="none" strike="noStrike" kern="1200" baseline="0" dirty="0" smtClean="0">
                          <a:solidFill>
                            <a:schemeClr val="dk1"/>
                          </a:solidFill>
                          <a:latin typeface="+mn-lt"/>
                          <a:ea typeface="+mn-ea"/>
                          <a:cs typeface="+mn-cs"/>
                        </a:rPr>
                        <a:t>. </a:t>
                      </a:r>
                      <a:endParaRPr lang="fr-FR" sz="1800" dirty="0">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r>
            </a:tbl>
          </a:graphicData>
        </a:graphic>
      </p:graphicFrame>
      <p:pic>
        <p:nvPicPr>
          <p:cNvPr id="5" name="Image 4"/>
          <p:cNvPicPr>
            <a:picLocks noChangeAspect="1"/>
          </p:cNvPicPr>
          <p:nvPr/>
        </p:nvPicPr>
        <p:blipFill>
          <a:blip r:embed="rId2"/>
          <a:stretch>
            <a:fillRect/>
          </a:stretch>
        </p:blipFill>
        <p:spPr>
          <a:xfrm>
            <a:off x="628650" y="2931692"/>
            <a:ext cx="4549588" cy="3379694"/>
          </a:xfrm>
          <a:prstGeom prst="rect">
            <a:avLst/>
          </a:prstGeom>
        </p:spPr>
      </p:pic>
      <p:sp>
        <p:nvSpPr>
          <p:cNvPr id="6" name="Espace réservé du contenu 5"/>
          <p:cNvSpPr>
            <a:spLocks noGrp="1"/>
          </p:cNvSpPr>
          <p:nvPr>
            <p:ph idx="1"/>
          </p:nvPr>
        </p:nvSpPr>
        <p:spPr/>
        <p:txBody>
          <a:bodyPr/>
          <a:lstStyle/>
          <a:p>
            <a:endParaRPr lang="fr-FR"/>
          </a:p>
        </p:txBody>
      </p:sp>
      <p:pic>
        <p:nvPicPr>
          <p:cNvPr id="8" name="Picture 3" descr="http://membres.lycos.fr/microbio/virologie/imagesVirologie/microinverse1.JPG"/>
          <p:cNvPicPr>
            <a:picLocks noChangeAspect="1" noChangeArrowheads="1"/>
          </p:cNvPicPr>
          <p:nvPr/>
        </p:nvPicPr>
        <p:blipFill>
          <a:blip r:embed="rId3"/>
          <a:srcRect/>
          <a:stretch>
            <a:fillRect/>
          </a:stretch>
        </p:blipFill>
        <p:spPr bwMode="auto">
          <a:xfrm>
            <a:off x="5526740" y="2484718"/>
            <a:ext cx="3213847" cy="4064000"/>
          </a:xfrm>
          <a:prstGeom prst="rect">
            <a:avLst/>
          </a:prstGeom>
          <a:noFill/>
        </p:spPr>
      </p:pic>
    </p:spTree>
    <p:extLst>
      <p:ext uri="{BB962C8B-B14F-4D97-AF65-F5344CB8AC3E}">
        <p14:creationId xmlns:p14="http://schemas.microsoft.com/office/powerpoint/2010/main" val="3025067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78224" y="73492"/>
            <a:ext cx="8565776" cy="1405684"/>
          </a:xfrm>
        </p:spPr>
        <p:txBody>
          <a:bodyPr>
            <a:normAutofit fontScale="90000"/>
          </a:bodyPr>
          <a:lstStyle/>
          <a:p>
            <a:r>
              <a:rPr lang="fr-FR" b="1" dirty="0" smtClean="0">
                <a:solidFill>
                  <a:srgbClr val="FF0000"/>
                </a:solidFill>
                <a:effectLst>
                  <a:outerShdw blurRad="38100" dist="38100" dir="2700000" algn="tl">
                    <a:srgbClr val="000000">
                      <a:alpha val="43137"/>
                    </a:srgbClr>
                  </a:outerShdw>
                </a:effectLst>
              </a:rPr>
              <a:t>2-Microscopes </a:t>
            </a:r>
            <a:r>
              <a:rPr lang="fr-FR" b="1" dirty="0">
                <a:solidFill>
                  <a:srgbClr val="FF0000"/>
                </a:solidFill>
                <a:effectLst>
                  <a:outerShdw blurRad="38100" dist="38100" dir="2700000" algn="tl">
                    <a:srgbClr val="000000">
                      <a:alpha val="43137"/>
                    </a:srgbClr>
                  </a:outerShdw>
                </a:effectLst>
              </a:rPr>
              <a:t>électroniques </a:t>
            </a:r>
            <a:endParaRPr lang="fr-FR" dirty="0">
              <a:solidFill>
                <a:srgbClr val="FF0000"/>
              </a:solidFill>
              <a:effectLst>
                <a:outerShdw blurRad="38100" dist="38100" dir="2700000" algn="tl">
                  <a:srgbClr val="000000">
                    <a:alpha val="43137"/>
                  </a:srgbClr>
                </a:outerShdw>
              </a:effectLst>
            </a:endParaRPr>
          </a:p>
        </p:txBody>
      </p:sp>
      <p:pic>
        <p:nvPicPr>
          <p:cNvPr id="4" name="Picture 4" descr="http://www.npl.co.uk/upload/img_400/Transmission_Electron_Microscope.jpg?4a6d7d3e="/>
          <p:cNvPicPr>
            <a:picLocks noChangeAspect="1" noChangeArrowheads="1"/>
          </p:cNvPicPr>
          <p:nvPr/>
        </p:nvPicPr>
        <p:blipFill>
          <a:blip r:embed="rId2" cstate="print"/>
          <a:srcRect/>
          <a:stretch>
            <a:fillRect/>
          </a:stretch>
        </p:blipFill>
        <p:spPr bwMode="auto">
          <a:xfrm>
            <a:off x="1857365" y="2074205"/>
            <a:ext cx="5834354" cy="4783795"/>
          </a:xfrm>
          <a:prstGeom prst="rect">
            <a:avLst/>
          </a:prstGeom>
          <a:noFill/>
        </p:spPr>
      </p:pic>
    </p:spTree>
    <p:extLst>
      <p:ext uri="{BB962C8B-B14F-4D97-AF65-F5344CB8AC3E}">
        <p14:creationId xmlns:p14="http://schemas.microsoft.com/office/powerpoint/2010/main" val="2019651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23079"/>
            <a:ext cx="7886700" cy="993027"/>
          </a:xfrm>
        </p:spPr>
        <p:txBody>
          <a:bodyPr/>
          <a:lstStyle/>
          <a:p>
            <a:r>
              <a:rPr lang="fr-FR" b="1" dirty="0" smtClean="0">
                <a:solidFill>
                  <a:srgbClr val="FF0000"/>
                </a:solidFill>
                <a:effectLst>
                  <a:outerShdw blurRad="38100" dist="38100" dir="2700000" algn="tl">
                    <a:srgbClr val="000000">
                      <a:alpha val="43137"/>
                    </a:srgbClr>
                  </a:outerShdw>
                </a:effectLst>
              </a:rPr>
              <a:t>2.1. Principe </a:t>
            </a:r>
            <a:endParaRPr lang="fr-FR" b="1" dirty="0">
              <a:solidFill>
                <a:srgbClr val="FF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628650" y="1354978"/>
            <a:ext cx="8394326" cy="4351338"/>
          </a:xfrm>
        </p:spPr>
        <p:txBody>
          <a:bodyPr>
            <a:normAutofit/>
          </a:bodyPr>
          <a:lstStyle/>
          <a:p>
            <a:r>
              <a:rPr lang="fr-FR" sz="2400" dirty="0"/>
              <a:t>Le principe de fonctionnement d'un microscope électronique ressemble un peu à celui d'un microscope optique sauf que: </a:t>
            </a:r>
          </a:p>
          <a:p>
            <a:pPr marL="981075" indent="-268288">
              <a:buFont typeface="Wingdings" panose="05000000000000000000" pitchFamily="2" charset="2"/>
              <a:buChar char="Ø"/>
            </a:pPr>
            <a:r>
              <a:rPr lang="fr-FR" sz="2400" dirty="0" smtClean="0">
                <a:solidFill>
                  <a:srgbClr val="FF0000"/>
                </a:solidFill>
              </a:rPr>
              <a:t>Les </a:t>
            </a:r>
            <a:r>
              <a:rPr lang="fr-FR" sz="2400" dirty="0">
                <a:solidFill>
                  <a:srgbClr val="FF0000"/>
                </a:solidFill>
              </a:rPr>
              <a:t>photons </a:t>
            </a:r>
            <a:r>
              <a:rPr lang="fr-FR" sz="2400" dirty="0"/>
              <a:t>sont remplacés par </a:t>
            </a:r>
            <a:r>
              <a:rPr lang="fr-FR" sz="2400" dirty="0">
                <a:solidFill>
                  <a:srgbClr val="FF0000"/>
                </a:solidFill>
              </a:rPr>
              <a:t>des électrons</a:t>
            </a:r>
            <a:r>
              <a:rPr lang="fr-FR" sz="2400" dirty="0"/>
              <a:t>. </a:t>
            </a:r>
            <a:endParaRPr lang="fr-FR" sz="2400" dirty="0" smtClean="0"/>
          </a:p>
          <a:p>
            <a:pPr marL="981075" indent="-268288">
              <a:buFont typeface="Wingdings" panose="05000000000000000000" pitchFamily="2" charset="2"/>
              <a:buChar char="Ø"/>
            </a:pPr>
            <a:r>
              <a:rPr lang="fr-FR" sz="2400" dirty="0" smtClean="0"/>
              <a:t> </a:t>
            </a:r>
            <a:r>
              <a:rPr lang="fr-FR" sz="2400" dirty="0">
                <a:solidFill>
                  <a:srgbClr val="FF0000"/>
                </a:solidFill>
              </a:rPr>
              <a:t>Les lentilles de verre </a:t>
            </a:r>
            <a:r>
              <a:rPr lang="fr-FR" sz="2400" dirty="0"/>
              <a:t>sont remplacées par des </a:t>
            </a:r>
            <a:r>
              <a:rPr lang="fr-FR" sz="2400" dirty="0">
                <a:solidFill>
                  <a:srgbClr val="FF0000"/>
                </a:solidFill>
              </a:rPr>
              <a:t>lentilles électromagnétiques. </a:t>
            </a:r>
          </a:p>
          <a:p>
            <a:pPr marL="981075" indent="-268288">
              <a:buFont typeface="Wingdings" panose="05000000000000000000" pitchFamily="2" charset="2"/>
              <a:buChar char="Ø"/>
            </a:pPr>
            <a:r>
              <a:rPr lang="fr-FR" sz="2400" dirty="0" smtClean="0"/>
              <a:t>La </a:t>
            </a:r>
            <a:r>
              <a:rPr lang="fr-FR" sz="2400" dirty="0"/>
              <a:t>limite de résolution du ME est plus élevée à celle du MO. </a:t>
            </a:r>
            <a:r>
              <a:rPr lang="fr-FR" sz="2400" dirty="0">
                <a:solidFill>
                  <a:srgbClr val="FF0000"/>
                </a:solidFill>
              </a:rPr>
              <a:t>Elle est de 2 nm (c’est-à-dire 1000 fois plus élevé que le MO). </a:t>
            </a:r>
          </a:p>
          <a:p>
            <a:endParaRPr lang="fr-FR" sz="2400" dirty="0"/>
          </a:p>
          <a:p>
            <a:r>
              <a:rPr lang="fr-FR" sz="2400" dirty="0"/>
              <a:t>L’agrandissement du ME peut atteindre jusqu’à 500.000 contre 2000 pou un MO. </a:t>
            </a:r>
          </a:p>
        </p:txBody>
      </p:sp>
    </p:spTree>
    <p:extLst>
      <p:ext uri="{BB962C8B-B14F-4D97-AF65-F5344CB8AC3E}">
        <p14:creationId xmlns:p14="http://schemas.microsoft.com/office/powerpoint/2010/main" val="3324730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Espace réservé du texte 599"/>
          <p:cNvSpPr>
            <a:spLocks noGrp="1"/>
          </p:cNvSpPr>
          <p:nvPr>
            <p:ph type="body" idx="10"/>
          </p:nvPr>
        </p:nvSpPr>
        <p:spPr>
          <a:xfrm>
            <a:off x="182563" y="0"/>
            <a:ext cx="8786812" cy="692150"/>
          </a:xfrm>
          <a:solidFill>
            <a:schemeClr val="accent1">
              <a:lumMod val="40000"/>
              <a:lumOff val="60000"/>
            </a:schemeClr>
          </a:solidFill>
          <a:ln>
            <a:solidFill>
              <a:schemeClr val="accent1"/>
            </a:solidFill>
          </a:ln>
        </p:spPr>
        <p:txBody>
          <a:bodyPr rtlCol="0">
            <a:normAutofit lnSpcReduction="10000"/>
          </a:bodyPr>
          <a:lstStyle/>
          <a:p>
            <a:pPr algn="ctr" eaLnBrk="1" fontAlgn="auto" hangingPunct="1">
              <a:lnSpc>
                <a:spcPct val="83519"/>
              </a:lnSpc>
              <a:spcAft>
                <a:spcPts val="0"/>
              </a:spcAft>
              <a:buFont typeface="Arial" panose="020B0604020202020204" pitchFamily="34" charset="0"/>
              <a:buNone/>
              <a:defRPr/>
            </a:pPr>
            <a:endParaRPr lang="fr-FR" sz="2800" b="1" spc="-25" dirty="0" smtClean="0">
              <a:latin typeface="Arial" panose="22635452340000000000" pitchFamily="2"/>
            </a:endParaRPr>
          </a:p>
          <a:p>
            <a:pPr algn="ctr" eaLnBrk="1" fontAlgn="auto" hangingPunct="1">
              <a:lnSpc>
                <a:spcPct val="83519"/>
              </a:lnSpc>
              <a:spcAft>
                <a:spcPts val="0"/>
              </a:spcAft>
              <a:buFont typeface="Arial" panose="020B0604020202020204" pitchFamily="34" charset="0"/>
              <a:buNone/>
              <a:defRPr/>
            </a:pPr>
            <a:r>
              <a:rPr lang="fr-FR" sz="2800" b="1" spc="-25" dirty="0" smtClean="0">
                <a:latin typeface="Arial" panose="22635452340000000000" pitchFamily="2"/>
              </a:rPr>
              <a:t>Principe</a:t>
            </a:r>
            <a:endParaRPr lang="fr-FR" sz="2800" b="1" dirty="0">
              <a:latin typeface="Arial" panose="22635452340000000000" pitchFamily="2"/>
            </a:endParaRPr>
          </a:p>
        </p:txBody>
      </p:sp>
      <p:pic>
        <p:nvPicPr>
          <p:cNvPr id="7171" name="Picture 8" descr="M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5175"/>
            <a:ext cx="9144000" cy="60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2484438" y="692150"/>
            <a:ext cx="2087562" cy="936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b="1" dirty="0"/>
              <a:t>Grossissement 2000000 fois, Résolution 0.05 nm</a:t>
            </a:r>
          </a:p>
        </p:txBody>
      </p:sp>
    </p:spTree>
    <p:extLst>
      <p:ext uri="{BB962C8B-B14F-4D97-AF65-F5344CB8AC3E}">
        <p14:creationId xmlns:p14="http://schemas.microsoft.com/office/powerpoint/2010/main" val="41015334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613" y="212725"/>
            <a:ext cx="3862387"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8"/>
          <p:cNvSpPr>
            <a:spLocks noChangeArrowheads="1"/>
          </p:cNvSpPr>
          <p:nvPr/>
        </p:nvSpPr>
        <p:spPr bwMode="auto">
          <a:xfrm>
            <a:off x="6858000" y="1143000"/>
            <a:ext cx="2286000" cy="46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25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6000"/>
              </a:lnSpc>
              <a:spcBef>
                <a:spcPct val="0"/>
              </a:spcBef>
              <a:spcAft>
                <a:spcPts val="1075"/>
              </a:spcAft>
              <a:buFontTx/>
              <a:buNone/>
            </a:pPr>
            <a:r>
              <a:rPr lang="fr-FR" sz="1800">
                <a:solidFill>
                  <a:srgbClr val="000080"/>
                </a:solidFill>
                <a:latin typeface="Verdana" panose="020B0604030504040204" pitchFamily="34" charset="0"/>
              </a:rPr>
              <a:t>Dans ces microscopes, le faisceau de photons est remplacé par un faisceau l’électrons émis sous vide, accélérés par une forte différence de potentiel et canalisés par une série de lentilles (électro-magnétiques).</a:t>
            </a:r>
          </a:p>
        </p:txBody>
      </p:sp>
      <p:sp>
        <p:nvSpPr>
          <p:cNvPr id="8196" name="Rectangle 9"/>
          <p:cNvSpPr>
            <a:spLocks noChangeArrowheads="1"/>
          </p:cNvSpPr>
          <p:nvPr/>
        </p:nvSpPr>
        <p:spPr bwMode="auto">
          <a:xfrm>
            <a:off x="0" y="1285875"/>
            <a:ext cx="3071813" cy="354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51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6000"/>
              </a:lnSpc>
              <a:spcBef>
                <a:spcPts val="1438"/>
              </a:spcBef>
              <a:buFontTx/>
              <a:buNone/>
            </a:pPr>
            <a:r>
              <a:rPr lang="fr-FR" sz="1800">
                <a:solidFill>
                  <a:srgbClr val="000080"/>
                </a:solidFill>
                <a:latin typeface="Verdana" panose="020B0604030504040204" pitchFamily="34" charset="0"/>
              </a:rPr>
              <a:t>Le microscope est équipé de trois système de lentilles transparentes (verre).</a:t>
            </a:r>
          </a:p>
          <a:p>
            <a:pPr eaLnBrk="1" hangingPunct="1">
              <a:lnSpc>
                <a:spcPct val="96000"/>
              </a:lnSpc>
              <a:spcBef>
                <a:spcPct val="0"/>
              </a:spcBef>
              <a:buFontTx/>
              <a:buNone/>
            </a:pPr>
            <a:r>
              <a:rPr lang="fr-FR" sz="1800">
                <a:solidFill>
                  <a:srgbClr val="000080"/>
                </a:solidFill>
                <a:latin typeface="Verdana" panose="020B0604030504040204" pitchFamily="34" charset="0"/>
              </a:rPr>
              <a:t>Un condenseur D1 concentre la lumière sur l’objet</a:t>
            </a:r>
          </a:p>
          <a:p>
            <a:pPr eaLnBrk="1" hangingPunct="1">
              <a:lnSpc>
                <a:spcPct val="96000"/>
              </a:lnSpc>
              <a:spcBef>
                <a:spcPct val="0"/>
              </a:spcBef>
              <a:buFontTx/>
              <a:buNone/>
            </a:pPr>
            <a:r>
              <a:rPr lang="fr-FR" sz="1800">
                <a:solidFill>
                  <a:srgbClr val="000080"/>
                </a:solidFill>
                <a:latin typeface="Verdana" panose="020B0604030504040204" pitchFamily="34" charset="0"/>
              </a:rPr>
              <a:t>Un objectif et un oculaire L1 et L2 grossissent l’image.</a:t>
            </a:r>
          </a:p>
        </p:txBody>
      </p:sp>
    </p:spTree>
    <p:extLst>
      <p:ext uri="{BB962C8B-B14F-4D97-AF65-F5344CB8AC3E}">
        <p14:creationId xmlns:p14="http://schemas.microsoft.com/office/powerpoint/2010/main" val="11683658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116632"/>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ko-KR" sz="2800" b="1" dirty="0" smtClean="0">
                <a:solidFill>
                  <a:srgbClr val="FF0000"/>
                </a:solidFill>
                <a:effectLst>
                  <a:outerShdw blurRad="38100" dist="38100" dir="2700000" algn="tl">
                    <a:srgbClr val="000000">
                      <a:alpha val="43137"/>
                    </a:srgbClr>
                  </a:outerShdw>
                </a:effectLst>
              </a:rPr>
              <a:t>Il </a:t>
            </a:r>
            <a:r>
              <a:rPr lang="en-US" altLang="ko-KR" sz="2800" b="1" dirty="0" err="1" smtClean="0">
                <a:solidFill>
                  <a:srgbClr val="FF0000"/>
                </a:solidFill>
                <a:effectLst>
                  <a:outerShdw blurRad="38100" dist="38100" dir="2700000" algn="tl">
                    <a:srgbClr val="000000">
                      <a:alpha val="43137"/>
                    </a:srgbClr>
                  </a:outerShdw>
                </a:effectLst>
              </a:rPr>
              <a:t>existe</a:t>
            </a:r>
            <a:r>
              <a:rPr lang="en-US" altLang="ko-KR" sz="2800" b="1" dirty="0" smtClean="0">
                <a:solidFill>
                  <a:srgbClr val="FF0000"/>
                </a:solidFill>
                <a:effectLst>
                  <a:outerShdw blurRad="38100" dist="38100" dir="2700000" algn="tl">
                    <a:srgbClr val="000000">
                      <a:alpha val="43137"/>
                    </a:srgbClr>
                  </a:outerShdw>
                </a:effectLst>
              </a:rPr>
              <a:t> </a:t>
            </a:r>
            <a:r>
              <a:rPr lang="en-US" altLang="ko-KR" sz="2800" b="1" dirty="0" err="1" smtClean="0">
                <a:solidFill>
                  <a:srgbClr val="FF0000"/>
                </a:solidFill>
                <a:effectLst>
                  <a:outerShdw blurRad="38100" dist="38100" dir="2700000" algn="tl">
                    <a:srgbClr val="000000">
                      <a:alpha val="43137"/>
                    </a:srgbClr>
                  </a:outerShdw>
                </a:effectLst>
              </a:rPr>
              <a:t>deux</a:t>
            </a:r>
            <a:r>
              <a:rPr lang="en-US" altLang="ko-KR" sz="2800" b="1" dirty="0" smtClean="0">
                <a:solidFill>
                  <a:srgbClr val="FF0000"/>
                </a:solidFill>
                <a:effectLst>
                  <a:outerShdw blurRad="38100" dist="38100" dir="2700000" algn="tl">
                    <a:srgbClr val="000000">
                      <a:alpha val="43137"/>
                    </a:srgbClr>
                  </a:outerShdw>
                </a:effectLst>
              </a:rPr>
              <a:t> types de microscope </a:t>
            </a:r>
            <a:r>
              <a:rPr lang="en-US" altLang="ko-KR" sz="2800" b="1" dirty="0" err="1" smtClean="0">
                <a:solidFill>
                  <a:srgbClr val="FF0000"/>
                </a:solidFill>
                <a:effectLst>
                  <a:outerShdw blurRad="38100" dist="38100" dir="2700000" algn="tl">
                    <a:srgbClr val="000000">
                      <a:alpha val="43137"/>
                    </a:srgbClr>
                  </a:outerShdw>
                </a:effectLst>
              </a:rPr>
              <a:t>electronique</a:t>
            </a:r>
            <a:r>
              <a:rPr lang="en-US" altLang="ko-KR" sz="2800" b="1" dirty="0" smtClean="0">
                <a:solidFill>
                  <a:srgbClr val="FF0000"/>
                </a:solidFill>
                <a:effectLst>
                  <a:outerShdw blurRad="38100" dist="38100" dir="2700000" algn="tl">
                    <a:srgbClr val="000000">
                      <a:alpha val="43137"/>
                    </a:srgbClr>
                  </a:outerShdw>
                </a:effectLst>
              </a:rPr>
              <a:t> </a:t>
            </a:r>
            <a:endParaRPr lang="en-US" altLang="ko-KR" sz="2800" b="1" dirty="0">
              <a:solidFill>
                <a:srgbClr val="FF0000"/>
              </a:solidFill>
              <a:effectLst>
                <a:outerShdw blurRad="38100" dist="38100" dir="2700000" algn="tl">
                  <a:srgbClr val="000000">
                    <a:alpha val="43137"/>
                  </a:srgbClr>
                </a:outerShdw>
              </a:effectLst>
            </a:endParaRPr>
          </a:p>
          <a:p>
            <a:pPr>
              <a:defRPr/>
            </a:pPr>
            <a:endParaRPr lang="ko-KR" altLang="en-US" sz="2800" b="1" dirty="0">
              <a:solidFill>
                <a:srgbClr val="FF0000"/>
              </a:solidFill>
              <a:effectLst>
                <a:outerShdw blurRad="38100" dist="38100" dir="2700000" algn="tl">
                  <a:srgbClr val="000000">
                    <a:alpha val="43137"/>
                  </a:srgbClr>
                </a:outerShdw>
              </a:effectLst>
            </a:endParaRPr>
          </a:p>
        </p:txBody>
      </p:sp>
      <p:sp>
        <p:nvSpPr>
          <p:cNvPr id="3" name="Content Placeholder 2"/>
          <p:cNvSpPr txBox="1">
            <a:spLocks/>
          </p:cNvSpPr>
          <p:nvPr/>
        </p:nvSpPr>
        <p:spPr>
          <a:xfrm>
            <a:off x="457200" y="1484313"/>
            <a:ext cx="8229600" cy="49688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ko-KR" dirty="0" smtClean="0"/>
          </a:p>
          <a:p>
            <a:pPr lvl="1"/>
            <a:r>
              <a:rPr lang="fr-FR" b="1" dirty="0"/>
              <a:t>Microscope électronique à transmission(MET) </a:t>
            </a:r>
            <a:endParaRPr lang="fr-FR" b="1" dirty="0" smtClean="0"/>
          </a:p>
          <a:p>
            <a:pPr lvl="1"/>
            <a:r>
              <a:rPr lang="fr-FR" b="1" dirty="0"/>
              <a:t>Microscope électronique à balayage(MEB) </a:t>
            </a:r>
            <a:endParaRPr lang="ko-KR" altLang="en-US" sz="1800" dirty="0" smtClean="0"/>
          </a:p>
        </p:txBody>
      </p:sp>
      <p:pic>
        <p:nvPicPr>
          <p:cNvPr id="4" name="Picture 2" descr="http://upload.wikimedia.org/wikipedia/commons/2/2f/A_red_blood_cell_in_a_capillary,_pancreatic_tissue_-_TEM.jpg"/>
          <p:cNvPicPr>
            <a:picLocks noChangeAspect="1" noChangeArrowheads="1"/>
          </p:cNvPicPr>
          <p:nvPr/>
        </p:nvPicPr>
        <p:blipFill>
          <a:blip r:embed="rId2" cstate="print"/>
          <a:srcRect/>
          <a:stretch>
            <a:fillRect/>
          </a:stretch>
        </p:blipFill>
        <p:spPr bwMode="auto">
          <a:xfrm>
            <a:off x="827088" y="3946525"/>
            <a:ext cx="3381375" cy="2722563"/>
          </a:xfrm>
          <a:prstGeom prst="rect">
            <a:avLst/>
          </a:prstGeom>
          <a:noFill/>
          <a:ln w="9525">
            <a:noFill/>
            <a:miter lim="800000"/>
            <a:headEnd/>
            <a:tailEnd/>
          </a:ln>
        </p:spPr>
      </p:pic>
      <p:pic>
        <p:nvPicPr>
          <p:cNvPr id="5" name="Picture 8" descr="http://intranet.dalton.org/departments/Science/Science5/bloodcells.gif"/>
          <p:cNvPicPr>
            <a:picLocks noChangeAspect="1" noChangeArrowheads="1"/>
          </p:cNvPicPr>
          <p:nvPr/>
        </p:nvPicPr>
        <p:blipFill>
          <a:blip r:embed="rId3" cstate="print"/>
          <a:srcRect t="4228" b="15652"/>
          <a:stretch>
            <a:fillRect/>
          </a:stretch>
        </p:blipFill>
        <p:spPr bwMode="auto">
          <a:xfrm>
            <a:off x="4859338" y="3933825"/>
            <a:ext cx="3476625" cy="2808288"/>
          </a:xfrm>
          <a:prstGeom prst="rect">
            <a:avLst/>
          </a:prstGeom>
          <a:noFill/>
          <a:ln w="9525">
            <a:noFill/>
            <a:miter lim="800000"/>
            <a:headEnd/>
            <a:tailEnd/>
          </a:ln>
        </p:spPr>
      </p:pic>
      <p:sp>
        <p:nvSpPr>
          <p:cNvPr id="6" name="Rectangle 8"/>
          <p:cNvSpPr>
            <a:spLocks noChangeArrowheads="1"/>
          </p:cNvSpPr>
          <p:nvPr/>
        </p:nvSpPr>
        <p:spPr bwMode="auto">
          <a:xfrm>
            <a:off x="49213" y="3975100"/>
            <a:ext cx="790601" cy="461665"/>
          </a:xfrm>
          <a:prstGeom prst="rect">
            <a:avLst/>
          </a:prstGeom>
          <a:noFill/>
          <a:ln w="9525">
            <a:noFill/>
            <a:miter lim="800000"/>
            <a:headEnd/>
            <a:tailEnd/>
          </a:ln>
        </p:spPr>
        <p:txBody>
          <a:bodyPr wrap="none">
            <a:spAutoFit/>
          </a:bodyPr>
          <a:lstStyle/>
          <a:p>
            <a:r>
              <a:rPr kumimoji="0" lang="en-US" altLang="ko-KR" sz="2400" b="1" dirty="0" smtClean="0">
                <a:latin typeface="Corbel" pitchFamily="34" charset="0"/>
                <a:ea typeface="HY엽서L"/>
                <a:cs typeface="HY엽서L"/>
              </a:rPr>
              <a:t>MET</a:t>
            </a:r>
            <a:endParaRPr kumimoji="0" lang="ko-KR" altLang="en-US" sz="2400" dirty="0">
              <a:latin typeface="Corbel" pitchFamily="34" charset="0"/>
              <a:ea typeface="HY엽서L"/>
              <a:cs typeface="HY엽서L"/>
            </a:endParaRPr>
          </a:p>
        </p:txBody>
      </p:sp>
      <p:sp>
        <p:nvSpPr>
          <p:cNvPr id="7" name="Rectangle 9"/>
          <p:cNvSpPr>
            <a:spLocks noChangeArrowheads="1"/>
          </p:cNvSpPr>
          <p:nvPr/>
        </p:nvSpPr>
        <p:spPr bwMode="auto">
          <a:xfrm>
            <a:off x="8286750" y="3933825"/>
            <a:ext cx="806631" cy="461665"/>
          </a:xfrm>
          <a:prstGeom prst="rect">
            <a:avLst/>
          </a:prstGeom>
          <a:noFill/>
          <a:ln w="9525">
            <a:noFill/>
            <a:miter lim="800000"/>
            <a:headEnd/>
            <a:tailEnd/>
          </a:ln>
        </p:spPr>
        <p:txBody>
          <a:bodyPr wrap="none">
            <a:spAutoFit/>
          </a:bodyPr>
          <a:lstStyle/>
          <a:p>
            <a:r>
              <a:rPr kumimoji="0" lang="en-US" altLang="ko-KR" sz="2400" b="1" dirty="0" smtClean="0">
                <a:latin typeface="Corbel" pitchFamily="34" charset="0"/>
                <a:ea typeface="HY엽서L"/>
                <a:cs typeface="HY엽서L"/>
              </a:rPr>
              <a:t>MEB</a:t>
            </a:r>
            <a:endParaRPr kumimoji="0" lang="ko-KR" altLang="en-US" sz="2400" dirty="0">
              <a:latin typeface="Corbel" pitchFamily="34" charset="0"/>
              <a:ea typeface="HY엽서L"/>
              <a:cs typeface="HY엽서L"/>
            </a:endParaRPr>
          </a:p>
        </p:txBody>
      </p:sp>
    </p:spTree>
    <p:extLst>
      <p:ext uri="{BB962C8B-B14F-4D97-AF65-F5344CB8AC3E}">
        <p14:creationId xmlns:p14="http://schemas.microsoft.com/office/powerpoint/2010/main" val="945218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5153" y="0"/>
            <a:ext cx="8928847" cy="1325563"/>
          </a:xfrm>
        </p:spPr>
        <p:txBody>
          <a:bodyPr>
            <a:normAutofit/>
          </a:bodyPr>
          <a:lstStyle/>
          <a:p>
            <a:r>
              <a:rPr lang="fr-FR" sz="3600" b="1" dirty="0" smtClean="0">
                <a:solidFill>
                  <a:srgbClr val="FF0000"/>
                </a:solidFill>
                <a:effectLst>
                  <a:outerShdw blurRad="38100" dist="38100" dir="2700000" algn="tl">
                    <a:srgbClr val="000000">
                      <a:alpha val="43137"/>
                    </a:srgbClr>
                  </a:outerShdw>
                </a:effectLst>
              </a:rPr>
              <a:t>1- Microscope </a:t>
            </a:r>
            <a:r>
              <a:rPr lang="fr-FR" sz="3600" b="1" dirty="0">
                <a:solidFill>
                  <a:srgbClr val="FF0000"/>
                </a:solidFill>
                <a:effectLst>
                  <a:outerShdw blurRad="38100" dist="38100" dir="2700000" algn="tl">
                    <a:srgbClr val="000000">
                      <a:alpha val="43137"/>
                    </a:srgbClr>
                  </a:outerShdw>
                </a:effectLst>
              </a:rPr>
              <a:t>électronique à transmission(MET) </a:t>
            </a:r>
          </a:p>
        </p:txBody>
      </p:sp>
      <p:sp>
        <p:nvSpPr>
          <p:cNvPr id="3" name="Espace réservé du contenu 2"/>
          <p:cNvSpPr>
            <a:spLocks noGrp="1"/>
          </p:cNvSpPr>
          <p:nvPr>
            <p:ph idx="1"/>
          </p:nvPr>
        </p:nvSpPr>
        <p:spPr>
          <a:xfrm>
            <a:off x="682438" y="1583578"/>
            <a:ext cx="7886700" cy="4351338"/>
          </a:xfrm>
        </p:spPr>
        <p:txBody>
          <a:bodyPr>
            <a:normAutofit fontScale="85000" lnSpcReduction="20000"/>
          </a:bodyPr>
          <a:lstStyle/>
          <a:p>
            <a:r>
              <a:rPr lang="fr-FR" dirty="0"/>
              <a:t>Dans le MET, les électrons traversent l’échantillon </a:t>
            </a:r>
            <a:r>
              <a:rPr lang="fr-FR" b="1" dirty="0">
                <a:solidFill>
                  <a:srgbClr val="FF0000"/>
                </a:solidFill>
                <a:effectLst>
                  <a:outerShdw blurRad="38100" dist="38100" dir="2700000" algn="tl">
                    <a:srgbClr val="000000">
                      <a:alpha val="43137"/>
                    </a:srgbClr>
                  </a:outerShdw>
                </a:effectLst>
              </a:rPr>
              <a:t>traité par des métaux lourds. </a:t>
            </a:r>
          </a:p>
          <a:p>
            <a:r>
              <a:rPr lang="fr-FR" dirty="0"/>
              <a:t>Sur l’écran du MET apparait une image claire et agrandie. L’image est due à l’absorption différentielle des électrons par les différentes structures de l’échantillon. </a:t>
            </a:r>
          </a:p>
          <a:p>
            <a:r>
              <a:rPr lang="fr-FR" dirty="0"/>
              <a:t>Le MET se compose essentiellement de: </a:t>
            </a:r>
          </a:p>
          <a:p>
            <a:pPr marL="0" indent="0">
              <a:buNone/>
            </a:pPr>
            <a:r>
              <a:rPr lang="fr-FR" dirty="0" smtClean="0"/>
              <a:t>1- </a:t>
            </a:r>
            <a:r>
              <a:rPr lang="fr-FR" dirty="0"/>
              <a:t>une source des électrons (fil métallique chauffé à un degré très élevé sous vide). Sous vide, les électrons vont être accélérés en appliquant une différence de potentiel de10 à 100 kV </a:t>
            </a:r>
          </a:p>
          <a:p>
            <a:pPr marL="0" indent="0">
              <a:buNone/>
            </a:pPr>
            <a:r>
              <a:rPr lang="fr-FR" dirty="0" smtClean="0"/>
              <a:t>2- </a:t>
            </a:r>
            <a:r>
              <a:rPr lang="fr-FR" dirty="0"/>
              <a:t>Espace tubulaire sous vide </a:t>
            </a:r>
          </a:p>
          <a:p>
            <a:pPr marL="0" indent="0">
              <a:buNone/>
            </a:pPr>
            <a:r>
              <a:rPr lang="fr-FR" dirty="0" smtClean="0"/>
              <a:t>3- </a:t>
            </a:r>
            <a:r>
              <a:rPr lang="fr-FR" dirty="0"/>
              <a:t>Des lentilles électromagnétiques (Bobines) permettent la diffraction du trajet des électrons. </a:t>
            </a:r>
          </a:p>
          <a:p>
            <a:endParaRPr lang="fr-FR" dirty="0"/>
          </a:p>
        </p:txBody>
      </p:sp>
    </p:spTree>
    <p:extLst>
      <p:ext uri="{BB962C8B-B14F-4D97-AF65-F5344CB8AC3E}">
        <p14:creationId xmlns:p14="http://schemas.microsoft.com/office/powerpoint/2010/main" val="3208261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11015" y="295423"/>
            <a:ext cx="8609428" cy="5950632"/>
          </a:xfrm>
          <a:prstGeom prst="rect">
            <a:avLst/>
          </a:prstGeom>
        </p:spPr>
      </p:pic>
    </p:spTree>
    <p:extLst>
      <p:ext uri="{BB962C8B-B14F-4D97-AF65-F5344CB8AC3E}">
        <p14:creationId xmlns:p14="http://schemas.microsoft.com/office/powerpoint/2010/main" val="1955102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0537" y="163420"/>
            <a:ext cx="8622926" cy="1325563"/>
          </a:xfrm>
        </p:spPr>
        <p:txBody>
          <a:bodyPr>
            <a:normAutofit/>
          </a:bodyPr>
          <a:lstStyle/>
          <a:p>
            <a:r>
              <a:rPr lang="fr-FR" sz="3600" b="1" dirty="0">
                <a:solidFill>
                  <a:srgbClr val="FF0000"/>
                </a:solidFill>
                <a:effectLst>
                  <a:outerShdw blurRad="38100" dist="38100" dir="2700000" algn="tl">
                    <a:srgbClr val="000000">
                      <a:alpha val="43137"/>
                    </a:srgbClr>
                  </a:outerShdw>
                </a:effectLst>
              </a:rPr>
              <a:t>Microscope électronique à balayage(MEB) </a:t>
            </a:r>
            <a:endParaRPr lang="fr-FR" sz="3600" dirty="0">
              <a:solidFill>
                <a:srgbClr val="FF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444593" y="1488983"/>
            <a:ext cx="8254813" cy="4351338"/>
          </a:xfrm>
        </p:spPr>
        <p:txBody>
          <a:bodyPr>
            <a:normAutofit/>
          </a:bodyPr>
          <a:lstStyle/>
          <a:p>
            <a:r>
              <a:rPr lang="fr-FR" sz="2000" dirty="0"/>
              <a:t>Le MEB permet d'observer l’objet en trois dimensions (en pseudo 3D..). Il est utilisé dans l’étude des surfaces des objets massifs après leur traitement par des substances métalliques réfléchissantes telles que le platine, l’argent et l’or. </a:t>
            </a:r>
          </a:p>
          <a:p>
            <a:r>
              <a:rPr lang="fr-FR" sz="2000" dirty="0"/>
              <a:t>Le flux d’électrons balaye la surface de l’objet. Ce sont les électrons secondaires, renvoyés par la surface métallique, qui sont utilisés pour fournir une image. </a:t>
            </a:r>
          </a:p>
        </p:txBody>
      </p:sp>
      <p:pic>
        <p:nvPicPr>
          <p:cNvPr id="4" name="Image 3"/>
          <p:cNvPicPr>
            <a:picLocks noChangeAspect="1"/>
          </p:cNvPicPr>
          <p:nvPr/>
        </p:nvPicPr>
        <p:blipFill>
          <a:blip r:embed="rId2"/>
          <a:stretch>
            <a:fillRect/>
          </a:stretch>
        </p:blipFill>
        <p:spPr>
          <a:xfrm>
            <a:off x="5558187" y="3535938"/>
            <a:ext cx="2725201" cy="3322062"/>
          </a:xfrm>
          <a:prstGeom prst="rect">
            <a:avLst/>
          </a:prstGeom>
        </p:spPr>
      </p:pic>
      <p:pic>
        <p:nvPicPr>
          <p:cNvPr id="7" name="Image 6"/>
          <p:cNvPicPr>
            <a:picLocks noChangeAspect="1"/>
          </p:cNvPicPr>
          <p:nvPr/>
        </p:nvPicPr>
        <p:blipFill>
          <a:blip r:embed="rId3"/>
          <a:stretch>
            <a:fillRect/>
          </a:stretch>
        </p:blipFill>
        <p:spPr>
          <a:xfrm>
            <a:off x="1676399" y="3644153"/>
            <a:ext cx="2895600" cy="3262253"/>
          </a:xfrm>
          <a:prstGeom prst="rect">
            <a:avLst/>
          </a:prstGeom>
        </p:spPr>
      </p:pic>
    </p:spTree>
    <p:extLst>
      <p:ext uri="{BB962C8B-B14F-4D97-AF65-F5344CB8AC3E}">
        <p14:creationId xmlns:p14="http://schemas.microsoft.com/office/powerpoint/2010/main" val="1221047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571500" y="305921"/>
            <a:ext cx="8001000" cy="5600700"/>
          </a:xfrm>
          <a:prstGeom prst="rect">
            <a:avLst/>
          </a:prstGeom>
        </p:spPr>
      </p:pic>
      <p:sp>
        <p:nvSpPr>
          <p:cNvPr id="5" name="Rectangle 4"/>
          <p:cNvSpPr/>
          <p:nvPr/>
        </p:nvSpPr>
        <p:spPr>
          <a:xfrm>
            <a:off x="1223683" y="6198222"/>
            <a:ext cx="7920317" cy="369332"/>
          </a:xfrm>
          <a:prstGeom prst="rect">
            <a:avLst/>
          </a:prstGeom>
        </p:spPr>
        <p:txBody>
          <a:bodyPr wrap="square">
            <a:spAutoFit/>
          </a:bodyPr>
          <a:lstStyle/>
          <a:p>
            <a:r>
              <a:rPr lang="fr-FR" b="1" i="0" dirty="0" smtClean="0">
                <a:solidFill>
                  <a:srgbClr val="FF0000"/>
                </a:solidFill>
                <a:effectLst/>
                <a:latin typeface="Arial" panose="020B0604020202020204" pitchFamily="34" charset="0"/>
              </a:rPr>
              <a:t>Schéma d'un MEB équipé d'un détecteur de rayons X "EDS"</a:t>
            </a:r>
            <a:endParaRPr lang="fr-FR" b="1" dirty="0">
              <a:solidFill>
                <a:srgbClr val="FF0000"/>
              </a:solidFill>
            </a:endParaRPr>
          </a:p>
        </p:txBody>
      </p:sp>
    </p:spTree>
    <p:extLst>
      <p:ext uri="{BB962C8B-B14F-4D97-AF65-F5344CB8AC3E}">
        <p14:creationId xmlns:p14="http://schemas.microsoft.com/office/powerpoint/2010/main" val="1453176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492622" y="268775"/>
            <a:ext cx="6804213" cy="5553801"/>
          </a:xfrm>
          <a:prstGeom prst="rect">
            <a:avLst/>
          </a:prstGeom>
        </p:spPr>
      </p:pic>
      <p:sp>
        <p:nvSpPr>
          <p:cNvPr id="4" name="Rectangle 3"/>
          <p:cNvSpPr/>
          <p:nvPr/>
        </p:nvSpPr>
        <p:spPr>
          <a:xfrm>
            <a:off x="3250248" y="6189240"/>
            <a:ext cx="2993127" cy="369332"/>
          </a:xfrm>
          <a:prstGeom prst="rect">
            <a:avLst/>
          </a:prstGeom>
        </p:spPr>
        <p:txBody>
          <a:bodyPr wrap="none">
            <a:spAutoFit/>
          </a:bodyPr>
          <a:lstStyle/>
          <a:p>
            <a:r>
              <a:rPr lang="fr-FR" b="0" i="0" dirty="0" smtClean="0">
                <a:solidFill>
                  <a:srgbClr val="222222"/>
                </a:solidFill>
                <a:effectLst/>
                <a:latin typeface="Arial" panose="020B0604020202020204" pitchFamily="34" charset="0"/>
              </a:rPr>
              <a:t>Tête de fourmi </a:t>
            </a:r>
            <a:r>
              <a:rPr lang="fr-FR" b="0" i="0" u="none" strike="noStrike" dirty="0" smtClean="0">
                <a:solidFill>
                  <a:srgbClr val="222222"/>
                </a:solidFill>
                <a:effectLst/>
                <a:latin typeface="Arial" panose="020B0604020202020204" pitchFamily="34" charset="0"/>
                <a:hlinkClick r:id="rId3"/>
              </a:rPr>
              <a:t>vue</a:t>
            </a:r>
            <a:r>
              <a:rPr lang="fr-FR" b="0" i="0" dirty="0" smtClean="0">
                <a:solidFill>
                  <a:srgbClr val="222222"/>
                </a:solidFill>
                <a:effectLst/>
                <a:latin typeface="Arial" panose="020B0604020202020204" pitchFamily="34" charset="0"/>
              </a:rPr>
              <a:t> au MEB</a:t>
            </a:r>
            <a:endParaRPr lang="fr-FR" dirty="0"/>
          </a:p>
        </p:txBody>
      </p:sp>
    </p:spTree>
    <p:extLst>
      <p:ext uri="{BB962C8B-B14F-4D97-AF65-F5344CB8AC3E}">
        <p14:creationId xmlns:p14="http://schemas.microsoft.com/office/powerpoint/2010/main" val="90547768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TotalTime>
  <Words>917</Words>
  <Application>Microsoft Office PowerPoint</Application>
  <PresentationFormat>Affichage à l'écran (4:3)</PresentationFormat>
  <Paragraphs>108</Paragraphs>
  <Slides>28</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28</vt:i4>
      </vt:variant>
    </vt:vector>
  </HeadingPairs>
  <TitlesOfParts>
    <vt:vector size="39" baseType="lpstr">
      <vt:lpstr>맑은 고딕</vt:lpstr>
      <vt:lpstr>Arial</vt:lpstr>
      <vt:lpstr>Calibri</vt:lpstr>
      <vt:lpstr>Calibri Light</vt:lpstr>
      <vt:lpstr>Corbel</vt:lpstr>
      <vt:lpstr>Halcom</vt:lpstr>
      <vt:lpstr>HY엽서L</vt:lpstr>
      <vt:lpstr>Times New Roman</vt:lpstr>
      <vt:lpstr>Verdana</vt:lpstr>
      <vt:lpstr>Wingdings</vt:lpstr>
      <vt:lpstr>Thème Office</vt:lpstr>
      <vt:lpstr>Présentation PowerPoint</vt:lpstr>
      <vt:lpstr>  Objectifs : </vt:lpstr>
      <vt:lpstr>Historique </vt:lpstr>
      <vt:lpstr>  1- Les microscopes optiques(M.O)</vt:lpstr>
      <vt:lpstr>  1.1. Le microscope optique à fond clair</vt:lpstr>
      <vt:lpstr>1.1.1.Principe </vt:lpstr>
      <vt:lpstr>Présentation PowerPoint</vt:lpstr>
      <vt:lpstr>Présentation PowerPoint</vt:lpstr>
      <vt:lpstr>   1.1.2.Le pouvoir séparateur ou limite de résolution  </vt:lpstr>
      <vt:lpstr>Les types de microscope optique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Microscope inversé  </vt:lpstr>
      <vt:lpstr>2-Microscopes électroniques </vt:lpstr>
      <vt:lpstr>2.1. Principe </vt:lpstr>
      <vt:lpstr>Présentation PowerPoint</vt:lpstr>
      <vt:lpstr>Présentation PowerPoint</vt:lpstr>
      <vt:lpstr>Présentation PowerPoint</vt:lpstr>
      <vt:lpstr>1- Microscope électronique à transmission(MET) </vt:lpstr>
      <vt:lpstr>Présentation PowerPoint</vt:lpstr>
      <vt:lpstr>Microscope électronique à balayage(MEB) </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250 G4</dc:creator>
  <cp:lastModifiedBy>250 G4</cp:lastModifiedBy>
  <cp:revision>26</cp:revision>
  <dcterms:created xsi:type="dcterms:W3CDTF">2023-10-07T06:42:47Z</dcterms:created>
  <dcterms:modified xsi:type="dcterms:W3CDTF">2024-01-14T22:10:15Z</dcterms:modified>
</cp:coreProperties>
</file>