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757" r:id="rId2"/>
  </p:sldMasterIdLst>
  <p:notesMasterIdLst>
    <p:notesMasterId r:id="rId15"/>
  </p:notesMasterIdLst>
  <p:handoutMasterIdLst>
    <p:handoutMasterId r:id="rId16"/>
  </p:handoutMasterIdLst>
  <p:sldIdLst>
    <p:sldId id="256" r:id="rId3"/>
    <p:sldId id="359" r:id="rId4"/>
    <p:sldId id="351" r:id="rId5"/>
    <p:sldId id="361" r:id="rId6"/>
    <p:sldId id="370" r:id="rId7"/>
    <p:sldId id="368" r:id="rId8"/>
    <p:sldId id="376" r:id="rId9"/>
    <p:sldId id="371" r:id="rId10"/>
    <p:sldId id="377" r:id="rId11"/>
    <p:sldId id="378" r:id="rId12"/>
    <p:sldId id="379" r:id="rId13"/>
    <p:sldId id="380" r:id="rId14"/>
  </p:sldIdLst>
  <p:sldSz cx="9144000" cy="6858000" type="screen4x3"/>
  <p:notesSz cx="6734175" cy="98679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C6B"/>
    <a:srgbClr val="FEE1A8"/>
    <a:srgbClr val="FF8585"/>
    <a:srgbClr val="F7FA6E"/>
    <a:srgbClr val="080808"/>
    <a:srgbClr val="203A1E"/>
    <a:srgbClr val="ABDB77"/>
    <a:srgbClr val="6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4865" autoAdjust="0"/>
  </p:normalViewPr>
  <p:slideViewPr>
    <p:cSldViewPr>
      <p:cViewPr varScale="1">
        <p:scale>
          <a:sx n="54" d="100"/>
          <a:sy n="54" d="100"/>
        </p:scale>
        <p:origin x="-1860" y="-90"/>
      </p:cViewPr>
      <p:guideLst>
        <p:guide orient="horz" pos="2160"/>
        <p:guide pos="2880"/>
      </p:guideLst>
    </p:cSldViewPr>
  </p:slideViewPr>
  <p:outlineViewPr>
    <p:cViewPr>
      <p:scale>
        <a:sx n="33" d="100"/>
        <a:sy n="33" d="100"/>
      </p:scale>
      <p:origin x="0" y="-1722"/>
    </p:cViewPr>
  </p:outlineViewPr>
  <p:notesTextViewPr>
    <p:cViewPr>
      <p:scale>
        <a:sx n="3" d="2"/>
        <a:sy n="3" d="2"/>
      </p:scale>
      <p:origin x="0" y="0"/>
    </p:cViewPr>
  </p:notesTextViewPr>
  <p:sorterViewPr>
    <p:cViewPr>
      <p:scale>
        <a:sx n="66" d="100"/>
        <a:sy n="66" d="100"/>
      </p:scale>
      <p:origin x="0" y="0"/>
    </p:cViewPr>
  </p:sorterViewPr>
  <p:notesViewPr>
    <p:cSldViewPr>
      <p:cViewPr>
        <p:scale>
          <a:sx n="125" d="100"/>
          <a:sy n="125" d="100"/>
        </p:scale>
        <p:origin x="-1398" y="-72"/>
      </p:cViewPr>
      <p:guideLst>
        <p:guide orient="horz" pos="3108"/>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7825"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a:latin typeface="Arial" charset="0"/>
                <a:cs typeface="Arial" charset="0"/>
              </a:defRPr>
            </a:lvl1pPr>
          </a:lstStyle>
          <a:p>
            <a:pPr>
              <a:defRPr/>
            </a:pPr>
            <a:endParaRPr lang="fr-FR"/>
          </a:p>
        </p:txBody>
      </p:sp>
      <p:sp>
        <p:nvSpPr>
          <p:cNvPr id="37891" name="Rectangle 3"/>
          <p:cNvSpPr>
            <a:spLocks noGrp="1" noChangeArrowheads="1"/>
          </p:cNvSpPr>
          <p:nvPr>
            <p:ph type="dt" sz="quarter" idx="1"/>
          </p:nvPr>
        </p:nvSpPr>
        <p:spPr bwMode="auto">
          <a:xfrm>
            <a:off x="3816350" y="0"/>
            <a:ext cx="2917825"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1" hangingPunct="1">
              <a:defRPr sz="1200">
                <a:latin typeface="Arial" charset="0"/>
                <a:cs typeface="Arial" charset="0"/>
              </a:defRPr>
            </a:lvl1pPr>
          </a:lstStyle>
          <a:p>
            <a:pPr>
              <a:defRPr/>
            </a:pPr>
            <a:fld id="{9E13599B-2859-48F9-ADD2-84C01AF77BAF}" type="datetimeFigureOut">
              <a:rPr lang="fr-FR"/>
              <a:pPr>
                <a:defRPr/>
              </a:pPr>
              <a:t>04/12/2021</a:t>
            </a:fld>
            <a:endParaRPr lang="fr-FR"/>
          </a:p>
        </p:txBody>
      </p:sp>
      <p:sp>
        <p:nvSpPr>
          <p:cNvPr id="37892" name="Rectangle 4"/>
          <p:cNvSpPr>
            <a:spLocks noGrp="1" noChangeArrowheads="1"/>
          </p:cNvSpPr>
          <p:nvPr>
            <p:ph type="ftr" sz="quarter" idx="2"/>
          </p:nvPr>
        </p:nvSpPr>
        <p:spPr bwMode="auto">
          <a:xfrm>
            <a:off x="0" y="9374188"/>
            <a:ext cx="2917825"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1" hangingPunct="1">
              <a:defRPr sz="1200">
                <a:latin typeface="Arial" charset="0"/>
                <a:cs typeface="Arial" charset="0"/>
              </a:defRPr>
            </a:lvl1pPr>
          </a:lstStyle>
          <a:p>
            <a:pPr>
              <a:defRPr/>
            </a:pPr>
            <a:endParaRPr lang="fr-FR"/>
          </a:p>
        </p:txBody>
      </p:sp>
      <p:sp>
        <p:nvSpPr>
          <p:cNvPr id="37893" name="Rectangle 5"/>
          <p:cNvSpPr>
            <a:spLocks noGrp="1" noChangeArrowheads="1"/>
          </p:cNvSpPr>
          <p:nvPr>
            <p:ph type="sldNum" sz="quarter" idx="3"/>
          </p:nvPr>
        </p:nvSpPr>
        <p:spPr bwMode="auto">
          <a:xfrm>
            <a:off x="3816350" y="9374188"/>
            <a:ext cx="2917825"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9CB11E16-2CE5-482D-9BD2-4E0440436091}" type="slidenum">
              <a:rPr lang="fr-FR" altLang="ar-DZ"/>
              <a:pPr/>
              <a:t>‹N°›</a:t>
            </a:fld>
            <a:endParaRPr lang="fr-FR" altLang="ar-DZ"/>
          </a:p>
        </p:txBody>
      </p:sp>
    </p:spTree>
    <p:extLst>
      <p:ext uri="{BB962C8B-B14F-4D97-AF65-F5344CB8AC3E}">
        <p14:creationId xmlns:p14="http://schemas.microsoft.com/office/powerpoint/2010/main" val="3965524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7825" cy="493713"/>
          </a:xfrm>
          <a:prstGeom prst="rect">
            <a:avLst/>
          </a:prstGeom>
        </p:spPr>
        <p:txBody>
          <a:bodyPr vert="horz" lIns="91440" tIns="45720" rIns="91440" bIns="45720" rtlCol="0"/>
          <a:lstStyle>
            <a:lvl1pPr algn="l" rtl="0" eaLnBrk="1" hangingPunct="1">
              <a:defRPr sz="1200">
                <a:latin typeface="Arial" pitchFamily="34" charset="0"/>
                <a:cs typeface="+mn-cs"/>
              </a:defRPr>
            </a:lvl1pPr>
          </a:lstStyle>
          <a:p>
            <a:pPr>
              <a:defRPr/>
            </a:pPr>
            <a:endParaRPr lang="fr-FR"/>
          </a:p>
        </p:txBody>
      </p:sp>
      <p:sp>
        <p:nvSpPr>
          <p:cNvPr id="3" name="Espace réservé de la date 2"/>
          <p:cNvSpPr>
            <a:spLocks noGrp="1"/>
          </p:cNvSpPr>
          <p:nvPr>
            <p:ph type="dt" idx="1"/>
          </p:nvPr>
        </p:nvSpPr>
        <p:spPr>
          <a:xfrm>
            <a:off x="3814763" y="0"/>
            <a:ext cx="2917825" cy="493713"/>
          </a:xfrm>
          <a:prstGeom prst="rect">
            <a:avLst/>
          </a:prstGeom>
        </p:spPr>
        <p:txBody>
          <a:bodyPr vert="horz" lIns="91440" tIns="45720" rIns="91440" bIns="45720" rtlCol="0"/>
          <a:lstStyle>
            <a:lvl1pPr algn="r" rtl="0" eaLnBrk="1" hangingPunct="1">
              <a:defRPr sz="1200">
                <a:latin typeface="Arial" pitchFamily="34" charset="0"/>
                <a:cs typeface="+mn-cs"/>
              </a:defRPr>
            </a:lvl1pPr>
          </a:lstStyle>
          <a:p>
            <a:pPr>
              <a:defRPr/>
            </a:pPr>
            <a:fld id="{EDC728C0-C55F-4DC3-B2FD-ED9DBB2F36EC}" type="datetimeFigureOut">
              <a:rPr lang="fr-FR"/>
              <a:pPr>
                <a:defRPr/>
              </a:pPr>
              <a:t>04/12/2021</a:t>
            </a:fld>
            <a:endParaRPr lang="fr-FR"/>
          </a:p>
        </p:txBody>
      </p:sp>
      <p:sp>
        <p:nvSpPr>
          <p:cNvPr id="4" name="Espace réservé de l'image des diapositives 3"/>
          <p:cNvSpPr>
            <a:spLocks noGrp="1" noRot="1" noChangeAspect="1"/>
          </p:cNvSpPr>
          <p:nvPr>
            <p:ph type="sldImg" idx="2"/>
          </p:nvPr>
        </p:nvSpPr>
        <p:spPr>
          <a:xfrm>
            <a:off x="900113" y="739775"/>
            <a:ext cx="4933950" cy="3700463"/>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3100" y="4687888"/>
            <a:ext cx="5387975" cy="4440237"/>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372600"/>
            <a:ext cx="2917825" cy="493713"/>
          </a:xfrm>
          <a:prstGeom prst="rect">
            <a:avLst/>
          </a:prstGeom>
        </p:spPr>
        <p:txBody>
          <a:bodyPr vert="horz" lIns="91440" tIns="45720" rIns="91440" bIns="45720" rtlCol="0" anchor="b"/>
          <a:lstStyle>
            <a:lvl1pPr algn="l" rtl="0" eaLnBrk="1" hangingPunct="1">
              <a:defRPr sz="1200">
                <a:latin typeface="Arial" pitchFamily="34" charset="0"/>
                <a:cs typeface="+mn-cs"/>
              </a:defRPr>
            </a:lvl1pPr>
          </a:lstStyle>
          <a:p>
            <a:pPr>
              <a:defRPr/>
            </a:pPr>
            <a:endParaRPr lang="fr-FR"/>
          </a:p>
        </p:txBody>
      </p:sp>
      <p:sp>
        <p:nvSpPr>
          <p:cNvPr id="7" name="Espace réservé du numéro de diapositive 6"/>
          <p:cNvSpPr>
            <a:spLocks noGrp="1"/>
          </p:cNvSpPr>
          <p:nvPr>
            <p:ph type="sldNum" sz="quarter" idx="5"/>
          </p:nvPr>
        </p:nvSpPr>
        <p:spPr>
          <a:xfrm>
            <a:off x="3814763" y="9372600"/>
            <a:ext cx="2917825"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3CE845F-5DB6-4A0B-87FF-B89C10D297FE}" type="slidenum">
              <a:rPr lang="fr-FR" altLang="ar-DZ"/>
              <a:pPr/>
              <a:t>‹N°›</a:t>
            </a:fld>
            <a:endParaRPr lang="fr-FR" altLang="ar-DZ"/>
          </a:p>
        </p:txBody>
      </p:sp>
    </p:spTree>
    <p:extLst>
      <p:ext uri="{BB962C8B-B14F-4D97-AF65-F5344CB8AC3E}">
        <p14:creationId xmlns:p14="http://schemas.microsoft.com/office/powerpoint/2010/main" val="11457384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buFont typeface="Wingdings" pitchFamily="2" charset="2"/>
              <a:buNone/>
            </a:pPr>
            <a:endParaRPr lang="ar-DZ" dirty="0" smtClean="0"/>
          </a:p>
          <a:p>
            <a:pPr algn="r" rtl="1"/>
            <a:endParaRPr lang="ar-DZ" dirty="0" smtClean="0"/>
          </a:p>
        </p:txBody>
      </p:sp>
      <p:sp>
        <p:nvSpPr>
          <p:cNvPr id="102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6D2EE3CF-2EC1-4476-9345-5DFFC7740C48}" type="slidenum">
              <a:rPr lang="fr-FR" altLang="ar-DZ">
                <a:latin typeface="Arial" charset="0"/>
              </a:rPr>
              <a:pPr/>
              <a:t>1</a:t>
            </a:fld>
            <a:endParaRPr lang="fr-FR" altLang="ar-DZ">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10</a:t>
            </a:fld>
            <a:endParaRPr lang="fr-FR" altLang="ar-DZ">
              <a:solidFill>
                <a:prstClr val="black"/>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11</a:t>
            </a:fld>
            <a:endParaRPr lang="fr-FR" altLang="ar-DZ">
              <a:solidFill>
                <a:prstClr val="black"/>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12</a:t>
            </a:fld>
            <a:endParaRPr lang="fr-FR" altLang="ar-DZ">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r" rtl="1">
              <a:buFont typeface="Wingdings" panose="05000000000000000000" pitchFamily="2" charset="2"/>
              <a:buChar char="v"/>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2</a:t>
            </a:fld>
            <a:endParaRPr lang="fr-FR" altLang="ar-DZ">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r" rtl="1">
              <a:buFont typeface="Wingdings" panose="05000000000000000000" pitchFamily="2" charset="2"/>
              <a:buChar char="v"/>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3</a:t>
            </a:fld>
            <a:endParaRPr lang="fr-FR" altLang="ar-DZ">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4</a:t>
            </a:fld>
            <a:endParaRPr lang="fr-FR" altLang="ar-DZ">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5</a:t>
            </a:fld>
            <a:endParaRPr lang="fr-FR" altLang="ar-DZ">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6</a:t>
            </a:fld>
            <a:endParaRPr lang="fr-FR" altLang="ar-DZ">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7</a:t>
            </a:fld>
            <a:endParaRPr lang="fr-FR" altLang="ar-DZ">
              <a:solidFill>
                <a:prstClr val="black"/>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8</a:t>
            </a:fld>
            <a:endParaRPr lang="fr-FR" altLang="ar-DZ">
              <a:solidFill>
                <a:prstClr val="black"/>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9</a:t>
            </a:fld>
            <a:endParaRPr lang="fr-FR" altLang="ar-DZ">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25400" y="-996950"/>
            <a:ext cx="9105900" cy="7842250"/>
            <a:chOff x="16" y="-628"/>
            <a:chExt cx="5736" cy="4940"/>
          </a:xfrm>
        </p:grpSpPr>
        <p:pic>
          <p:nvPicPr>
            <p:cNvPr id="5" name="Picture 3" descr="back_b"/>
            <p:cNvPicPr>
              <a:picLocks noChangeAspect="1" noChangeArrowheads="1"/>
            </p:cNvPicPr>
            <p:nvPr userDrawn="1"/>
          </p:nvPicPr>
          <p:blipFill>
            <a:blip r:embed="rId2"/>
            <a:srcRect/>
            <a:stretch>
              <a:fillRect/>
            </a:stretch>
          </p:blipFill>
          <p:spPr bwMode="auto">
            <a:xfrm>
              <a:off x="24" y="391"/>
              <a:ext cx="5728" cy="3921"/>
            </a:xfrm>
            <a:prstGeom prst="rect">
              <a:avLst/>
            </a:prstGeom>
            <a:gradFill rotWithShape="1">
              <a:gsLst>
                <a:gs pos="0">
                  <a:schemeClr val="tx2">
                    <a:gamma/>
                    <a:shade val="36471"/>
                    <a:invGamma/>
                  </a:schemeClr>
                </a:gs>
                <a:gs pos="100000">
                  <a:schemeClr val="tx2"/>
                </a:gs>
              </a:gsLst>
              <a:lin ang="2700000" scaled="1"/>
            </a:gradFill>
            <a:ln w="9525">
              <a:noFill/>
              <a:miter lim="800000"/>
              <a:headEnd/>
              <a:tailEnd/>
            </a:ln>
          </p:spPr>
        </p:pic>
        <p:sp>
          <p:nvSpPr>
            <p:cNvPr id="6" name="Freeform 4"/>
            <p:cNvSpPr>
              <a:spLocks/>
            </p:cNvSpPr>
            <p:nvPr userDrawn="1"/>
          </p:nvSpPr>
          <p:spPr bwMode="gray">
            <a:xfrm>
              <a:off x="16" y="-628"/>
              <a:ext cx="5712" cy="2676"/>
            </a:xfrm>
            <a:custGeom>
              <a:avLst/>
              <a:gdLst/>
              <a:ahLst/>
              <a:cxnLst>
                <a:cxn ang="0">
                  <a:pos x="0" y="1607"/>
                </a:cxn>
                <a:cxn ang="0">
                  <a:pos x="5548" y="2692"/>
                </a:cxn>
                <a:cxn ang="0">
                  <a:pos x="5736" y="2580"/>
                </a:cxn>
                <a:cxn ang="0">
                  <a:pos x="5738" y="641"/>
                </a:cxn>
                <a:cxn ang="0">
                  <a:pos x="22" y="641"/>
                </a:cxn>
                <a:cxn ang="0">
                  <a:pos x="12" y="1613"/>
                </a:cxn>
              </a:cxnLst>
              <a:rect l="0" t="0" r="r" b="b"/>
              <a:pathLst>
                <a:path w="5738" h="2692">
                  <a:moveTo>
                    <a:pt x="0" y="1607"/>
                  </a:moveTo>
                  <a:cubicBezTo>
                    <a:pt x="4478" y="0"/>
                    <a:pt x="5523" y="2457"/>
                    <a:pt x="5548" y="2692"/>
                  </a:cubicBezTo>
                  <a:lnTo>
                    <a:pt x="5736" y="2580"/>
                  </a:lnTo>
                  <a:lnTo>
                    <a:pt x="5738" y="641"/>
                  </a:lnTo>
                  <a:lnTo>
                    <a:pt x="22" y="641"/>
                  </a:lnTo>
                  <a:cubicBezTo>
                    <a:pt x="22" y="641"/>
                    <a:pt x="12" y="1613"/>
                    <a:pt x="12" y="1613"/>
                  </a:cubicBezTo>
                </a:path>
              </a:pathLst>
            </a:custGeom>
            <a:solidFill>
              <a:schemeClr val="accent3"/>
            </a:solidFill>
            <a:ln w="38100" cmpd="sng">
              <a:noFill/>
              <a:round/>
              <a:headEnd/>
              <a:tailEnd/>
            </a:ln>
            <a:effectLst/>
          </p:spPr>
          <p:txBody>
            <a:bodyPr/>
            <a:lstStyle/>
            <a:p>
              <a:pPr eaLnBrk="1" hangingPunct="1">
                <a:defRPr/>
              </a:pPr>
              <a:endParaRPr lang="fr-FR">
                <a:latin typeface="Arial" panose="020B0604020202020204" pitchFamily="34" charset="0"/>
                <a:cs typeface="+mn-cs"/>
              </a:endParaRPr>
            </a:p>
          </p:txBody>
        </p:sp>
      </p:grpSp>
      <p:grpSp>
        <p:nvGrpSpPr>
          <p:cNvPr id="7" name="Group 5"/>
          <p:cNvGrpSpPr>
            <a:grpSpLocks/>
          </p:cNvGrpSpPr>
          <p:nvPr/>
        </p:nvGrpSpPr>
        <p:grpSpPr bwMode="auto">
          <a:xfrm>
            <a:off x="0" y="3175"/>
            <a:ext cx="9144000" cy="6854825"/>
            <a:chOff x="0" y="2"/>
            <a:chExt cx="5760" cy="4318"/>
          </a:xfrm>
        </p:grpSpPr>
        <p:sp>
          <p:nvSpPr>
            <p:cNvPr id="8" name="Freeform 6"/>
            <p:cNvSpPr>
              <a:spLocks/>
            </p:cNvSpPr>
            <p:nvPr userDrawn="1"/>
          </p:nvSpPr>
          <p:spPr bwMode="gray">
            <a:xfrm>
              <a:off x="5475" y="3"/>
              <a:ext cx="281" cy="344"/>
            </a:xfrm>
            <a:custGeom>
              <a:avLst/>
              <a:gdLst>
                <a:gd name="T0" fmla="*/ 0 w 281"/>
                <a:gd name="T1" fmla="*/ 0 h 348"/>
                <a:gd name="T2" fmla="*/ 202 w 281"/>
                <a:gd name="T3" fmla="*/ 53 h 348"/>
                <a:gd name="T4" fmla="*/ 281 w 281"/>
                <a:gd name="T5" fmla="*/ 203 h 348"/>
                <a:gd name="T6" fmla="*/ 281 w 281"/>
                <a:gd name="T7" fmla="*/ 0 h 3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348">
                  <a:moveTo>
                    <a:pt x="0" y="0"/>
                  </a:moveTo>
                  <a:cubicBezTo>
                    <a:pt x="33" y="16"/>
                    <a:pt x="125" y="6"/>
                    <a:pt x="202" y="96"/>
                  </a:cubicBezTo>
                  <a:cubicBezTo>
                    <a:pt x="279" y="186"/>
                    <a:pt x="268" y="348"/>
                    <a:pt x="281" y="332"/>
                  </a:cubicBezTo>
                  <a:lnTo>
                    <a:pt x="28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7"/>
            <p:cNvGrpSpPr>
              <a:grpSpLocks/>
            </p:cNvGrpSpPr>
            <p:nvPr userDrawn="1"/>
          </p:nvGrpSpPr>
          <p:grpSpPr bwMode="auto">
            <a:xfrm>
              <a:off x="0" y="2"/>
              <a:ext cx="5760" cy="4318"/>
              <a:chOff x="0" y="2"/>
              <a:chExt cx="5760" cy="4318"/>
            </a:xfrm>
          </p:grpSpPr>
          <p:sp>
            <p:nvSpPr>
              <p:cNvPr id="10" name="Freeform 8"/>
              <p:cNvSpPr>
                <a:spLocks/>
              </p:cNvSpPr>
              <p:nvPr userDrawn="1"/>
            </p:nvSpPr>
            <p:spPr bwMode="gray">
              <a:xfrm>
                <a:off x="0" y="4023"/>
                <a:ext cx="275" cy="297"/>
              </a:xfrm>
              <a:custGeom>
                <a:avLst/>
                <a:gdLst>
                  <a:gd name="T0" fmla="*/ 275 w 275"/>
                  <a:gd name="T1" fmla="*/ 291 h 297"/>
                  <a:gd name="T2" fmla="*/ 112 w 275"/>
                  <a:gd name="T3" fmla="*/ 211 h 297"/>
                  <a:gd name="T4" fmla="*/ 28 w 275"/>
                  <a:gd name="T5" fmla="*/ 127 h 297"/>
                  <a:gd name="T6" fmla="*/ 0 w 275"/>
                  <a:gd name="T7" fmla="*/ 0 h 297"/>
                  <a:gd name="T8" fmla="*/ 1 w 275"/>
                  <a:gd name="T9" fmla="*/ 297 h 2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 h="297">
                    <a:moveTo>
                      <a:pt x="275" y="291"/>
                    </a:moveTo>
                    <a:lnTo>
                      <a:pt x="112" y="211"/>
                    </a:lnTo>
                    <a:lnTo>
                      <a:pt x="28" y="127"/>
                    </a:lnTo>
                    <a:lnTo>
                      <a:pt x="0" y="0"/>
                    </a:lnTo>
                    <a:lnTo>
                      <a:pt x="1" y="29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 name="AutoShape 9"/>
              <p:cNvSpPr>
                <a:spLocks noChangeArrowheads="1"/>
              </p:cNvSpPr>
              <p:nvPr userDrawn="1"/>
            </p:nvSpPr>
            <p:spPr bwMode="gray">
              <a:xfrm>
                <a:off x="20" y="26"/>
                <a:ext cx="5715" cy="426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12" name="Freeform 10"/>
              <p:cNvSpPr>
                <a:spLocks/>
              </p:cNvSpPr>
              <p:nvPr userDrawn="1"/>
            </p:nvSpPr>
            <p:spPr bwMode="gray">
              <a:xfrm>
                <a:off x="0" y="2"/>
                <a:ext cx="290" cy="315"/>
              </a:xfrm>
              <a:custGeom>
                <a:avLst/>
                <a:gdLst>
                  <a:gd name="T0" fmla="*/ 1 w 290"/>
                  <a:gd name="T1" fmla="*/ 315 h 315"/>
                  <a:gd name="T2" fmla="*/ 122 w 290"/>
                  <a:gd name="T3" fmla="*/ 97 h 315"/>
                  <a:gd name="T4" fmla="*/ 279 w 290"/>
                  <a:gd name="T5" fmla="*/ 0 h 315"/>
                  <a:gd name="T6" fmla="*/ 0 w 290"/>
                  <a:gd name="T7" fmla="*/ 1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0" h="315">
                    <a:moveTo>
                      <a:pt x="1" y="315"/>
                    </a:moveTo>
                    <a:cubicBezTo>
                      <a:pt x="21" y="279"/>
                      <a:pt x="76" y="150"/>
                      <a:pt x="122" y="97"/>
                    </a:cubicBezTo>
                    <a:cubicBezTo>
                      <a:pt x="163" y="44"/>
                      <a:pt x="290" y="23"/>
                      <a:pt x="279" y="0"/>
                    </a:cubicBezTo>
                    <a:lnTo>
                      <a:pt x="0" y="1"/>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 name="Freeform 11"/>
              <p:cNvSpPr>
                <a:spLocks/>
              </p:cNvSpPr>
              <p:nvPr userDrawn="1"/>
            </p:nvSpPr>
            <p:spPr bwMode="gray">
              <a:xfrm>
                <a:off x="5507" y="4031"/>
                <a:ext cx="253" cy="287"/>
              </a:xfrm>
              <a:custGeom>
                <a:avLst/>
                <a:gdLst>
                  <a:gd name="T0" fmla="*/ 250 w 253"/>
                  <a:gd name="T1" fmla="*/ 0 h 287"/>
                  <a:gd name="T2" fmla="*/ 179 w 253"/>
                  <a:gd name="T3" fmla="*/ 143 h 287"/>
                  <a:gd name="T4" fmla="*/ 85 w 253"/>
                  <a:gd name="T5" fmla="*/ 236 h 287"/>
                  <a:gd name="T6" fmla="*/ 0 w 253"/>
                  <a:gd name="T7" fmla="*/ 287 h 287"/>
                  <a:gd name="T8" fmla="*/ 253 w 253"/>
                  <a:gd name="T9" fmla="*/ 284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287">
                    <a:moveTo>
                      <a:pt x="250" y="0"/>
                    </a:moveTo>
                    <a:lnTo>
                      <a:pt x="179" y="143"/>
                    </a:lnTo>
                    <a:lnTo>
                      <a:pt x="85" y="236"/>
                    </a:lnTo>
                    <a:lnTo>
                      <a:pt x="0" y="287"/>
                    </a:lnTo>
                    <a:lnTo>
                      <a:pt x="253" y="284"/>
                    </a:lnTo>
                  </a:path>
                </a:pathLst>
              </a:custGeom>
              <a:solidFill>
                <a:schemeClr val="bg1"/>
              </a:solidFill>
              <a:ln w="9525">
                <a:solidFill>
                  <a:schemeClr val="bg1"/>
                </a:solidFill>
                <a:round/>
                <a:headEnd/>
                <a:tailEnd/>
              </a:ln>
            </p:spPr>
            <p:txBody>
              <a:bodyPr/>
              <a:lstStyle/>
              <a:p>
                <a:endParaRPr lang="fr-FR"/>
              </a:p>
            </p:txBody>
          </p:sp>
        </p:grpSp>
      </p:grpSp>
      <p:sp>
        <p:nvSpPr>
          <p:cNvPr id="148492" name="Rectangle 12"/>
          <p:cNvSpPr>
            <a:spLocks noGrp="1" noChangeArrowheads="1"/>
          </p:cNvSpPr>
          <p:nvPr>
            <p:ph type="ctrTitle" sz="quarter"/>
          </p:nvPr>
        </p:nvSpPr>
        <p:spPr bwMode="white">
          <a:xfrm>
            <a:off x="762000" y="2438400"/>
            <a:ext cx="7467600" cy="1470025"/>
          </a:xfrm>
        </p:spPr>
        <p:txBody>
          <a:bodyPr/>
          <a:lstStyle>
            <a:lvl1pPr algn="l">
              <a:defRPr sz="4800">
                <a:solidFill>
                  <a:schemeClr val="bg1"/>
                </a:solidFill>
              </a:defRPr>
            </a:lvl1pPr>
          </a:lstStyle>
          <a:p>
            <a:r>
              <a:rPr lang="fr-FR" dirty="0" smtClean="0"/>
              <a:t>Cliquez pour modifier le style du titre</a:t>
            </a:r>
            <a:endParaRPr lang="en-US" dirty="0"/>
          </a:p>
        </p:txBody>
      </p:sp>
      <p:sp>
        <p:nvSpPr>
          <p:cNvPr id="148493" name="Rectangle 13"/>
          <p:cNvSpPr>
            <a:spLocks noGrp="1" noChangeArrowheads="1"/>
          </p:cNvSpPr>
          <p:nvPr>
            <p:ph type="subTitle" sz="quarter" idx="1"/>
          </p:nvPr>
        </p:nvSpPr>
        <p:spPr bwMode="white">
          <a:xfrm>
            <a:off x="762000" y="3962400"/>
            <a:ext cx="7496175" cy="457200"/>
          </a:xfrm>
        </p:spPr>
        <p:txBody>
          <a:bodyPr/>
          <a:lstStyle>
            <a:lvl1pPr marL="0" indent="0">
              <a:buFont typeface="Wingdings" pitchFamily="2" charset="2"/>
              <a:buNone/>
              <a:defRPr sz="1800">
                <a:solidFill>
                  <a:schemeClr val="bg1"/>
                </a:solidFill>
                <a:latin typeface="Arial" pitchFamily="34" charset="0"/>
              </a:defRPr>
            </a:lvl1pPr>
          </a:lstStyle>
          <a:p>
            <a:r>
              <a:rPr lang="fr-FR" smtClean="0"/>
              <a:t>Cliquez pour modifier le style des sous-titres du masque</a:t>
            </a:r>
            <a:endParaRPr lang="en-US"/>
          </a:p>
        </p:txBody>
      </p:sp>
      <p:sp>
        <p:nvSpPr>
          <p:cNvPr id="14" name="Rectangle 14"/>
          <p:cNvSpPr>
            <a:spLocks noGrp="1" noChangeArrowheads="1"/>
          </p:cNvSpPr>
          <p:nvPr>
            <p:ph type="dt" sz="quarter" idx="10"/>
          </p:nvPr>
        </p:nvSpPr>
        <p:spPr>
          <a:xfrm>
            <a:off x="457200" y="6477000"/>
            <a:ext cx="2133600" cy="244475"/>
          </a:xfrm>
        </p:spPr>
        <p:txBody>
          <a:bodyPr/>
          <a:lstStyle>
            <a:lvl1pPr>
              <a:defRPr sz="1400" b="0"/>
            </a:lvl1pPr>
          </a:lstStyle>
          <a:p>
            <a:pPr>
              <a:defRPr/>
            </a:pPr>
            <a:r>
              <a:rPr lang="fr-FR"/>
              <a:t>www.themegallery.com</a:t>
            </a:r>
            <a:endParaRPr lang="en-US"/>
          </a:p>
        </p:txBody>
      </p:sp>
      <p:sp>
        <p:nvSpPr>
          <p:cNvPr id="15" name="Rectangle 15"/>
          <p:cNvSpPr>
            <a:spLocks noGrp="1" noChangeArrowheads="1"/>
          </p:cNvSpPr>
          <p:nvPr>
            <p:ph type="ftr" sz="quarter" idx="11"/>
          </p:nvPr>
        </p:nvSpPr>
        <p:spPr>
          <a:xfrm>
            <a:off x="3124200" y="6477000"/>
            <a:ext cx="2895600" cy="244475"/>
          </a:xfrm>
        </p:spPr>
        <p:txBody>
          <a:bodyPr/>
          <a:lstStyle>
            <a:lvl1pPr>
              <a:defRPr sz="1400" b="0"/>
            </a:lvl1pPr>
          </a:lstStyle>
          <a:p>
            <a:pPr>
              <a:defRPr/>
            </a:pPr>
            <a:endParaRPr lang="en-US"/>
          </a:p>
        </p:txBody>
      </p:sp>
      <p:sp>
        <p:nvSpPr>
          <p:cNvPr id="16" name="Rectangle 16"/>
          <p:cNvSpPr>
            <a:spLocks noGrp="1" noChangeArrowheads="1"/>
          </p:cNvSpPr>
          <p:nvPr>
            <p:ph type="sldNum" sz="quarter" idx="12"/>
          </p:nvPr>
        </p:nvSpPr>
        <p:spPr>
          <a:xfrm>
            <a:off x="6553200" y="6477000"/>
            <a:ext cx="2133600" cy="244475"/>
          </a:xfrm>
        </p:spPr>
        <p:txBody>
          <a:bodyPr/>
          <a:lstStyle>
            <a:lvl1pPr algn="r">
              <a:defRPr sz="1400" b="0"/>
            </a:lvl1pPr>
          </a:lstStyle>
          <a:p>
            <a:fld id="{626F5A3F-8760-493E-804D-A692EB670217}" type="slidenum">
              <a:rPr lang="en-US" altLang="ar-DZ"/>
              <a:pPr/>
              <a:t>‹N°›</a:t>
            </a:fld>
            <a:endParaRPr lang="en-US" altLang="ar-DZ"/>
          </a:p>
        </p:txBody>
      </p:sp>
    </p:spTree>
    <p:extLst>
      <p:ext uri="{BB962C8B-B14F-4D97-AF65-F5344CB8AC3E}">
        <p14:creationId xmlns:p14="http://schemas.microsoft.com/office/powerpoint/2010/main" val="239854843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2BE0BEFD-E43C-40A1-8A41-E62101CA3F13}"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4213698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17475"/>
            <a:ext cx="2057400" cy="620395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17475"/>
            <a:ext cx="6019800" cy="620395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61528B3C-35BE-4C93-AFA2-D3E25D03D590}"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77894709"/>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17475"/>
            <a:ext cx="8229600" cy="492125"/>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609600" y="1219200"/>
            <a:ext cx="3962400" cy="51022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724400" y="1219200"/>
            <a:ext cx="3962400" cy="51022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788D9D31-E1BA-4EE6-984D-94E8A65EA7F2}"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9602906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en-US"/>
              <a:t>www.themegallery.com</a:t>
            </a:r>
          </a:p>
        </p:txBody>
      </p:sp>
      <p:sp>
        <p:nvSpPr>
          <p:cNvPr id="5" name="Rectangle 6"/>
          <p:cNvSpPr>
            <a:spLocks noGrp="1" noChangeArrowheads="1"/>
          </p:cNvSpPr>
          <p:nvPr>
            <p:ph type="sldNum" sz="quarter" idx="11"/>
          </p:nvPr>
        </p:nvSpPr>
        <p:spPr>
          <a:ln/>
        </p:spPr>
        <p:txBody>
          <a:bodyPr/>
          <a:lstStyle>
            <a:lvl1pPr>
              <a:defRPr/>
            </a:lvl1pPr>
          </a:lstStyle>
          <a:p>
            <a:fld id="{F9E59D7B-25EC-4EA4-811F-D17E44F9E2B9}" type="slidenum">
              <a:rPr lang="en-US" altLang="ar-DZ"/>
              <a:pPr/>
              <a:t>‹N°›</a:t>
            </a:fld>
            <a:endParaRPr lang="en-US" altLang="ar-DZ"/>
          </a:p>
        </p:txBody>
      </p:sp>
    </p:spTree>
    <p:extLst>
      <p:ext uri="{BB962C8B-B14F-4D97-AF65-F5344CB8AC3E}">
        <p14:creationId xmlns:p14="http://schemas.microsoft.com/office/powerpoint/2010/main" val="286077907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Diapositive de titre">
    <p:bg bwMode="gray">
      <p:bgPr>
        <a:solidFill>
          <a:schemeClr val="bg1"/>
        </a:solidFill>
        <a:effectLst/>
      </p:bgPr>
    </p:bg>
    <p:spTree>
      <p:nvGrpSpPr>
        <p:cNvPr id="1" name=""/>
        <p:cNvGrpSpPr/>
        <p:nvPr/>
      </p:nvGrpSpPr>
      <p:grpSpPr>
        <a:xfrm>
          <a:off x="0" y="0"/>
          <a:ext cx="0" cy="0"/>
          <a:chOff x="0" y="0"/>
          <a:chExt cx="0" cy="0"/>
        </a:xfrm>
      </p:grpSpPr>
      <p:sp>
        <p:nvSpPr>
          <p:cNvPr id="148492" name="Rectangle 12"/>
          <p:cNvSpPr>
            <a:spLocks noGrp="1" noChangeArrowheads="1"/>
          </p:cNvSpPr>
          <p:nvPr>
            <p:ph type="ctrTitle" sz="quarter"/>
          </p:nvPr>
        </p:nvSpPr>
        <p:spPr bwMode="white">
          <a:xfrm>
            <a:off x="762000" y="2438400"/>
            <a:ext cx="7467600" cy="1470025"/>
          </a:xfrm>
        </p:spPr>
        <p:txBody>
          <a:bodyPr/>
          <a:lstStyle>
            <a:lvl1pPr algn="l">
              <a:defRPr sz="4800">
                <a:solidFill>
                  <a:schemeClr val="bg1"/>
                </a:solidFill>
              </a:defRPr>
            </a:lvl1pPr>
          </a:lstStyle>
          <a:p>
            <a:r>
              <a:rPr lang="fr-FR" dirty="0" smtClean="0"/>
              <a:t>Cliquez pour modifier le style du titre</a:t>
            </a:r>
            <a:endParaRPr lang="en-US" dirty="0"/>
          </a:p>
        </p:txBody>
      </p:sp>
      <p:sp>
        <p:nvSpPr>
          <p:cNvPr id="148493" name="Rectangle 13"/>
          <p:cNvSpPr>
            <a:spLocks noGrp="1" noChangeArrowheads="1"/>
          </p:cNvSpPr>
          <p:nvPr>
            <p:ph type="subTitle" sz="quarter" idx="1"/>
          </p:nvPr>
        </p:nvSpPr>
        <p:spPr bwMode="white">
          <a:xfrm>
            <a:off x="762000" y="3962400"/>
            <a:ext cx="7496175" cy="457200"/>
          </a:xfrm>
        </p:spPr>
        <p:txBody>
          <a:bodyPr/>
          <a:lstStyle>
            <a:lvl1pPr marL="0" indent="0">
              <a:buFont typeface="Wingdings" pitchFamily="2" charset="2"/>
              <a:buNone/>
              <a:defRPr sz="1800">
                <a:solidFill>
                  <a:schemeClr val="bg1"/>
                </a:solidFill>
                <a:latin typeface="Arial" pitchFamily="34" charset="0"/>
              </a:defRPr>
            </a:lvl1pPr>
          </a:lstStyle>
          <a:p>
            <a:r>
              <a:rPr lang="fr-FR" smtClean="0"/>
              <a:t>Cliquez pour modifier le style des sous-titres du masque</a:t>
            </a:r>
            <a:endParaRPr lang="en-US"/>
          </a:p>
        </p:txBody>
      </p:sp>
      <p:sp>
        <p:nvSpPr>
          <p:cNvPr id="4" name="Rectangle 14"/>
          <p:cNvSpPr>
            <a:spLocks noGrp="1" noChangeArrowheads="1"/>
          </p:cNvSpPr>
          <p:nvPr>
            <p:ph type="dt" sz="quarter" idx="10"/>
          </p:nvPr>
        </p:nvSpPr>
        <p:spPr>
          <a:xfrm>
            <a:off x="457200" y="6477000"/>
            <a:ext cx="2133600" cy="244475"/>
          </a:xfrm>
          <a:prstGeom prst="rect">
            <a:avLst/>
          </a:prstGeom>
        </p:spPr>
        <p:txBody>
          <a:bodyPr/>
          <a:lstStyle>
            <a:lvl1pPr>
              <a:defRPr sz="1400" b="0">
                <a:latin typeface="Arial" panose="020B0604020202020204" pitchFamily="34" charset="0"/>
                <a:cs typeface="Arial" panose="020B0604020202020204" pitchFamily="34" charset="0"/>
              </a:defRPr>
            </a:lvl1pPr>
          </a:lstStyle>
          <a:p>
            <a:pPr>
              <a:defRPr/>
            </a:pPr>
            <a:r>
              <a:rPr lang="fr-FR"/>
              <a:t>www.themegallery.com</a:t>
            </a:r>
            <a:endParaRPr lang="en-US"/>
          </a:p>
        </p:txBody>
      </p:sp>
      <p:sp>
        <p:nvSpPr>
          <p:cNvPr id="5" name="Rectangle 15"/>
          <p:cNvSpPr>
            <a:spLocks noGrp="1" noChangeArrowheads="1"/>
          </p:cNvSpPr>
          <p:nvPr>
            <p:ph type="ftr" sz="quarter" idx="11"/>
          </p:nvPr>
        </p:nvSpPr>
        <p:spPr>
          <a:xfrm>
            <a:off x="3124200" y="6477000"/>
            <a:ext cx="2895600" cy="244475"/>
          </a:xfrm>
        </p:spPr>
        <p:txBody>
          <a:bodyPr/>
          <a:lstStyle>
            <a:lvl1pPr>
              <a:defRPr sz="1400" b="0"/>
            </a:lvl1pPr>
          </a:lstStyle>
          <a:p>
            <a:pPr>
              <a:defRPr/>
            </a:pPr>
            <a:endParaRPr lang="en-US"/>
          </a:p>
        </p:txBody>
      </p:sp>
      <p:sp>
        <p:nvSpPr>
          <p:cNvPr id="6" name="Rectangle 16"/>
          <p:cNvSpPr>
            <a:spLocks noGrp="1" noChangeArrowheads="1"/>
          </p:cNvSpPr>
          <p:nvPr>
            <p:ph type="sldNum" sz="quarter" idx="12"/>
          </p:nvPr>
        </p:nvSpPr>
        <p:spPr>
          <a:xfrm>
            <a:off x="6553200" y="6477000"/>
            <a:ext cx="2133600" cy="244475"/>
          </a:xfrm>
        </p:spPr>
        <p:txBody>
          <a:bodyPr/>
          <a:lstStyle>
            <a:lvl1pPr algn="r">
              <a:defRPr sz="1400" b="0"/>
            </a:lvl1pPr>
          </a:lstStyle>
          <a:p>
            <a:fld id="{7021541A-9167-4A26-B779-B969CF57AECC}" type="slidenum">
              <a:rPr lang="en-US" altLang="ar-DZ"/>
              <a:pPr/>
              <a:t>‹N°›</a:t>
            </a:fld>
            <a:endParaRPr lang="en-US" altLang="ar-DZ"/>
          </a:p>
        </p:txBody>
      </p:sp>
    </p:spTree>
    <p:extLst>
      <p:ext uri="{BB962C8B-B14F-4D97-AF65-F5344CB8AC3E}">
        <p14:creationId xmlns:p14="http://schemas.microsoft.com/office/powerpoint/2010/main" val="67465509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B4183556-763B-4001-BB2D-EA7E59DA0186}"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0839209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6DD69E03-30AD-49C1-AD65-2C8FC58D46AE}"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659162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219200"/>
            <a:ext cx="3962400" cy="5102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724400" y="1219200"/>
            <a:ext cx="3962400" cy="5102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2BD9B7D7-40D4-42B7-AC68-504F79287553}"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6539129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8" name="Rectangle 16"/>
          <p:cNvSpPr>
            <a:spLocks noGrp="1" noChangeArrowheads="1"/>
          </p:cNvSpPr>
          <p:nvPr>
            <p:ph type="sldNum" sz="quarter" idx="11"/>
          </p:nvPr>
        </p:nvSpPr>
        <p:spPr>
          <a:ln/>
        </p:spPr>
        <p:txBody>
          <a:bodyPr/>
          <a:lstStyle>
            <a:lvl1pPr>
              <a:defRPr/>
            </a:lvl1pPr>
          </a:lstStyle>
          <a:p>
            <a:fld id="{AF0AA098-65D8-4BCE-9360-39FDBA778AE2}" type="slidenum">
              <a:rPr lang="en-US" altLang="ar-DZ"/>
              <a:pPr/>
              <a:t>‹N°›</a:t>
            </a:fld>
            <a:endParaRPr lang="en-US" altLang="ar-DZ"/>
          </a:p>
        </p:txBody>
      </p:sp>
      <p:sp>
        <p:nvSpPr>
          <p:cNvPr id="9"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5473433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4" name="Rectangle 16"/>
          <p:cNvSpPr>
            <a:spLocks noGrp="1" noChangeArrowheads="1"/>
          </p:cNvSpPr>
          <p:nvPr>
            <p:ph type="sldNum" sz="quarter" idx="11"/>
          </p:nvPr>
        </p:nvSpPr>
        <p:spPr>
          <a:ln/>
        </p:spPr>
        <p:txBody>
          <a:bodyPr/>
          <a:lstStyle>
            <a:lvl1pPr>
              <a:defRPr/>
            </a:lvl1pPr>
          </a:lstStyle>
          <a:p>
            <a:fld id="{7DB66F58-CCDA-41C6-B04B-8FDF2D72984B}" type="slidenum">
              <a:rPr lang="en-US" altLang="ar-DZ"/>
              <a:pPr/>
              <a:t>‹N°›</a:t>
            </a:fld>
            <a:endParaRPr lang="en-US" altLang="ar-DZ"/>
          </a:p>
        </p:txBody>
      </p:sp>
      <p:sp>
        <p:nvSpPr>
          <p:cNvPr id="5"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0708838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3" name="Rectangle 16"/>
          <p:cNvSpPr>
            <a:spLocks noGrp="1" noChangeArrowheads="1"/>
          </p:cNvSpPr>
          <p:nvPr>
            <p:ph type="sldNum" sz="quarter" idx="11"/>
          </p:nvPr>
        </p:nvSpPr>
        <p:spPr>
          <a:ln/>
        </p:spPr>
        <p:txBody>
          <a:bodyPr/>
          <a:lstStyle>
            <a:lvl1pPr>
              <a:defRPr/>
            </a:lvl1pPr>
          </a:lstStyle>
          <a:p>
            <a:fld id="{BF6D6408-D449-4AC0-9F26-B6F487841E47}" type="slidenum">
              <a:rPr lang="en-US" altLang="ar-DZ"/>
              <a:pPr/>
              <a:t>‹N°›</a:t>
            </a:fld>
            <a:endParaRPr lang="en-US" altLang="ar-DZ"/>
          </a:p>
        </p:txBody>
      </p:sp>
      <p:sp>
        <p:nvSpPr>
          <p:cNvPr id="4"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5940426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041E18C3-6180-4244-B090-8913DDA7BDDB}"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41778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339B190A-4754-4F46-9162-C3947DE71304}"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320267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7458" name="Freeform 2"/>
          <p:cNvSpPr>
            <a:spLocks/>
          </p:cNvSpPr>
          <p:nvPr/>
        </p:nvSpPr>
        <p:spPr bwMode="gray">
          <a:xfrm rot="-5400000">
            <a:off x="-2473325" y="2673350"/>
            <a:ext cx="6629400" cy="1587500"/>
          </a:xfrm>
          <a:custGeom>
            <a:avLst/>
            <a:gdLst/>
            <a:ahLst/>
            <a:cxnLst>
              <a:cxn ang="0">
                <a:pos x="0" y="584"/>
              </a:cxn>
              <a:cxn ang="0">
                <a:pos x="1504" y="352"/>
              </a:cxn>
              <a:cxn ang="0">
                <a:pos x="3960" y="432"/>
              </a:cxn>
              <a:cxn ang="0">
                <a:pos x="5688" y="1000"/>
              </a:cxn>
              <a:cxn ang="0">
                <a:pos x="5693" y="6"/>
              </a:cxn>
              <a:cxn ang="0">
                <a:pos x="0" y="0"/>
              </a:cxn>
            </a:cxnLst>
            <a:rect l="0" t="0" r="r" b="b"/>
            <a:pathLst>
              <a:path w="5693" h="1000">
                <a:moveTo>
                  <a:pt x="0" y="584"/>
                </a:moveTo>
                <a:cubicBezTo>
                  <a:pt x="249" y="545"/>
                  <a:pt x="844" y="377"/>
                  <a:pt x="1504" y="352"/>
                </a:cubicBezTo>
                <a:cubicBezTo>
                  <a:pt x="2168" y="300"/>
                  <a:pt x="3246" y="322"/>
                  <a:pt x="3960" y="432"/>
                </a:cubicBezTo>
                <a:cubicBezTo>
                  <a:pt x="4641" y="548"/>
                  <a:pt x="5616" y="920"/>
                  <a:pt x="5688" y="1000"/>
                </a:cubicBezTo>
                <a:lnTo>
                  <a:pt x="5693" y="6"/>
                </a:lnTo>
                <a:lnTo>
                  <a:pt x="0" y="0"/>
                </a:lnTo>
              </a:path>
            </a:pathLst>
          </a:custGeom>
          <a:gradFill rotWithShape="1">
            <a:gsLst>
              <a:gs pos="0">
                <a:schemeClr val="accent1"/>
              </a:gs>
              <a:gs pos="100000">
                <a:schemeClr val="accent1">
                  <a:gamma/>
                  <a:tint val="27451"/>
                  <a:invGamma/>
                </a:schemeClr>
              </a:gs>
            </a:gsLst>
            <a:lin ang="0" scaled="1"/>
          </a:gradFill>
          <a:ln w="9525">
            <a:noFill/>
            <a:round/>
            <a:headEnd/>
            <a:tailEnd/>
          </a:ln>
          <a:effectLst/>
        </p:spPr>
        <p:txBody>
          <a:bodyPr/>
          <a:lstStyle/>
          <a:p>
            <a:pPr eaLnBrk="1" hangingPunct="1">
              <a:defRPr/>
            </a:pPr>
            <a:endParaRPr lang="fr-FR">
              <a:latin typeface="Arial" panose="020B0604020202020204" pitchFamily="34" charset="0"/>
              <a:cs typeface="+mn-cs"/>
            </a:endParaRPr>
          </a:p>
        </p:txBody>
      </p:sp>
      <p:sp>
        <p:nvSpPr>
          <p:cNvPr id="1027" name="Freeform 3"/>
          <p:cNvSpPr>
            <a:spLocks/>
          </p:cNvSpPr>
          <p:nvPr/>
        </p:nvSpPr>
        <p:spPr bwMode="gray">
          <a:xfrm>
            <a:off x="63500" y="63500"/>
            <a:ext cx="9037638" cy="1604963"/>
          </a:xfrm>
          <a:custGeom>
            <a:avLst/>
            <a:gdLst>
              <a:gd name="T0" fmla="*/ 0 w 5693"/>
              <a:gd name="T1" fmla="*/ 2147483646 h 1000"/>
              <a:gd name="T2" fmla="*/ 2147483646 w 5693"/>
              <a:gd name="T3" fmla="*/ 2147483646 h 1000"/>
              <a:gd name="T4" fmla="*/ 2147483646 w 5693"/>
              <a:gd name="T5" fmla="*/ 2147483646 h 1000"/>
              <a:gd name="T6" fmla="*/ 2147483646 w 5693"/>
              <a:gd name="T7" fmla="*/ 2147483646 h 1000"/>
              <a:gd name="T8" fmla="*/ 2147483646 w 5693"/>
              <a:gd name="T9" fmla="*/ 2147483646 h 1000"/>
              <a:gd name="T10" fmla="*/ 0 w 5693"/>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93" h="1000">
                <a:moveTo>
                  <a:pt x="0" y="584"/>
                </a:moveTo>
                <a:cubicBezTo>
                  <a:pt x="253" y="552"/>
                  <a:pt x="820" y="405"/>
                  <a:pt x="1520" y="392"/>
                </a:cubicBezTo>
                <a:cubicBezTo>
                  <a:pt x="2184" y="340"/>
                  <a:pt x="3486" y="394"/>
                  <a:pt x="4200" y="504"/>
                </a:cubicBezTo>
                <a:cubicBezTo>
                  <a:pt x="4881" y="620"/>
                  <a:pt x="5616" y="920"/>
                  <a:pt x="5688" y="1000"/>
                </a:cubicBezTo>
                <a:lnTo>
                  <a:pt x="5693" y="6"/>
                </a:lnTo>
                <a:lnTo>
                  <a:pt x="0" y="0"/>
                </a:lnTo>
              </a:path>
            </a:pathLst>
          </a:custGeom>
          <a:gradFill rotWithShape="1">
            <a:gsLst>
              <a:gs pos="0">
                <a:schemeClr val="accent1"/>
              </a:gs>
              <a:gs pos="100000">
                <a:schemeClr val="tx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1028" name="Group 5"/>
          <p:cNvGrpSpPr>
            <a:grpSpLocks/>
          </p:cNvGrpSpPr>
          <p:nvPr/>
        </p:nvGrpSpPr>
        <p:grpSpPr bwMode="auto">
          <a:xfrm>
            <a:off x="0" y="3175"/>
            <a:ext cx="9144000" cy="6854825"/>
            <a:chOff x="0" y="2"/>
            <a:chExt cx="5760" cy="4318"/>
          </a:xfrm>
        </p:grpSpPr>
        <p:grpSp>
          <p:nvGrpSpPr>
            <p:cNvPr id="1034" name="Group 6"/>
            <p:cNvGrpSpPr>
              <a:grpSpLocks/>
            </p:cNvGrpSpPr>
            <p:nvPr userDrawn="1"/>
          </p:nvGrpSpPr>
          <p:grpSpPr bwMode="auto">
            <a:xfrm>
              <a:off x="0" y="2"/>
              <a:ext cx="5760" cy="4318"/>
              <a:chOff x="0" y="2"/>
              <a:chExt cx="5760" cy="4318"/>
            </a:xfrm>
          </p:grpSpPr>
          <p:sp>
            <p:nvSpPr>
              <p:cNvPr id="1036" name="Freeform 7"/>
              <p:cNvSpPr>
                <a:spLocks/>
              </p:cNvSpPr>
              <p:nvPr userDrawn="1"/>
            </p:nvSpPr>
            <p:spPr bwMode="gray">
              <a:xfrm>
                <a:off x="0" y="4023"/>
                <a:ext cx="275" cy="297"/>
              </a:xfrm>
              <a:custGeom>
                <a:avLst/>
                <a:gdLst>
                  <a:gd name="T0" fmla="*/ 275 w 275"/>
                  <a:gd name="T1" fmla="*/ 291 h 297"/>
                  <a:gd name="T2" fmla="*/ 112 w 275"/>
                  <a:gd name="T3" fmla="*/ 211 h 297"/>
                  <a:gd name="T4" fmla="*/ 28 w 275"/>
                  <a:gd name="T5" fmla="*/ 127 h 297"/>
                  <a:gd name="T6" fmla="*/ 0 w 275"/>
                  <a:gd name="T7" fmla="*/ 0 h 297"/>
                  <a:gd name="T8" fmla="*/ 1 w 275"/>
                  <a:gd name="T9" fmla="*/ 297 h 2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 h="297">
                    <a:moveTo>
                      <a:pt x="275" y="291"/>
                    </a:moveTo>
                    <a:lnTo>
                      <a:pt x="112" y="211"/>
                    </a:lnTo>
                    <a:lnTo>
                      <a:pt x="28" y="127"/>
                    </a:lnTo>
                    <a:lnTo>
                      <a:pt x="0" y="0"/>
                    </a:lnTo>
                    <a:lnTo>
                      <a:pt x="1" y="29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7" name="AutoShape 8"/>
              <p:cNvSpPr>
                <a:spLocks noChangeArrowheads="1"/>
              </p:cNvSpPr>
              <p:nvPr userDrawn="1"/>
            </p:nvSpPr>
            <p:spPr bwMode="gray">
              <a:xfrm>
                <a:off x="20" y="26"/>
                <a:ext cx="5715" cy="426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1038" name="Freeform 9"/>
              <p:cNvSpPr>
                <a:spLocks/>
              </p:cNvSpPr>
              <p:nvPr userDrawn="1"/>
            </p:nvSpPr>
            <p:spPr bwMode="gray">
              <a:xfrm>
                <a:off x="0" y="2"/>
                <a:ext cx="290" cy="315"/>
              </a:xfrm>
              <a:custGeom>
                <a:avLst/>
                <a:gdLst>
                  <a:gd name="T0" fmla="*/ 1 w 290"/>
                  <a:gd name="T1" fmla="*/ 315 h 315"/>
                  <a:gd name="T2" fmla="*/ 122 w 290"/>
                  <a:gd name="T3" fmla="*/ 97 h 315"/>
                  <a:gd name="T4" fmla="*/ 279 w 290"/>
                  <a:gd name="T5" fmla="*/ 0 h 315"/>
                  <a:gd name="T6" fmla="*/ 0 w 290"/>
                  <a:gd name="T7" fmla="*/ 1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0" h="315">
                    <a:moveTo>
                      <a:pt x="1" y="315"/>
                    </a:moveTo>
                    <a:cubicBezTo>
                      <a:pt x="21" y="279"/>
                      <a:pt x="76" y="150"/>
                      <a:pt x="122" y="97"/>
                    </a:cubicBezTo>
                    <a:cubicBezTo>
                      <a:pt x="163" y="44"/>
                      <a:pt x="290" y="23"/>
                      <a:pt x="279" y="0"/>
                    </a:cubicBezTo>
                    <a:lnTo>
                      <a:pt x="0" y="1"/>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9" name="Freeform 10"/>
              <p:cNvSpPr>
                <a:spLocks/>
              </p:cNvSpPr>
              <p:nvPr userDrawn="1"/>
            </p:nvSpPr>
            <p:spPr bwMode="gray">
              <a:xfrm>
                <a:off x="5507" y="4031"/>
                <a:ext cx="253" cy="287"/>
              </a:xfrm>
              <a:custGeom>
                <a:avLst/>
                <a:gdLst>
                  <a:gd name="T0" fmla="*/ 250 w 253"/>
                  <a:gd name="T1" fmla="*/ 0 h 287"/>
                  <a:gd name="T2" fmla="*/ 179 w 253"/>
                  <a:gd name="T3" fmla="*/ 143 h 287"/>
                  <a:gd name="T4" fmla="*/ 85 w 253"/>
                  <a:gd name="T5" fmla="*/ 236 h 287"/>
                  <a:gd name="T6" fmla="*/ 0 w 253"/>
                  <a:gd name="T7" fmla="*/ 287 h 287"/>
                  <a:gd name="T8" fmla="*/ 253 w 253"/>
                  <a:gd name="T9" fmla="*/ 284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287">
                    <a:moveTo>
                      <a:pt x="250" y="0"/>
                    </a:moveTo>
                    <a:lnTo>
                      <a:pt x="179" y="143"/>
                    </a:lnTo>
                    <a:lnTo>
                      <a:pt x="85" y="236"/>
                    </a:lnTo>
                    <a:lnTo>
                      <a:pt x="0" y="287"/>
                    </a:lnTo>
                    <a:lnTo>
                      <a:pt x="253" y="284"/>
                    </a:lnTo>
                  </a:path>
                </a:pathLst>
              </a:custGeom>
              <a:solidFill>
                <a:schemeClr val="bg1"/>
              </a:solidFill>
              <a:ln w="9525">
                <a:solidFill>
                  <a:schemeClr val="bg1"/>
                </a:solidFill>
                <a:round/>
                <a:headEnd/>
                <a:tailEnd/>
              </a:ln>
            </p:spPr>
            <p:txBody>
              <a:bodyPr/>
              <a:lstStyle/>
              <a:p>
                <a:endParaRPr lang="fr-FR"/>
              </a:p>
            </p:txBody>
          </p:sp>
        </p:grpSp>
        <p:sp>
          <p:nvSpPr>
            <p:cNvPr id="1035" name="Freeform 11"/>
            <p:cNvSpPr>
              <a:spLocks/>
            </p:cNvSpPr>
            <p:nvPr userDrawn="1"/>
          </p:nvSpPr>
          <p:spPr bwMode="gray">
            <a:xfrm>
              <a:off x="5475" y="3"/>
              <a:ext cx="281" cy="344"/>
            </a:xfrm>
            <a:custGeom>
              <a:avLst/>
              <a:gdLst>
                <a:gd name="T0" fmla="*/ 0 w 281"/>
                <a:gd name="T1" fmla="*/ 0 h 348"/>
                <a:gd name="T2" fmla="*/ 202 w 281"/>
                <a:gd name="T3" fmla="*/ 53 h 348"/>
                <a:gd name="T4" fmla="*/ 281 w 281"/>
                <a:gd name="T5" fmla="*/ 203 h 348"/>
                <a:gd name="T6" fmla="*/ 281 w 281"/>
                <a:gd name="T7" fmla="*/ 0 h 3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348">
                  <a:moveTo>
                    <a:pt x="0" y="0"/>
                  </a:moveTo>
                  <a:cubicBezTo>
                    <a:pt x="33" y="16"/>
                    <a:pt x="125" y="6"/>
                    <a:pt x="202" y="96"/>
                  </a:cubicBezTo>
                  <a:cubicBezTo>
                    <a:pt x="279" y="186"/>
                    <a:pt x="268" y="348"/>
                    <a:pt x="281" y="332"/>
                  </a:cubicBezTo>
                  <a:lnTo>
                    <a:pt x="28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1029" name="Rectangle 12"/>
          <p:cNvSpPr>
            <a:spLocks noGrp="1" noChangeArrowheads="1"/>
          </p:cNvSpPr>
          <p:nvPr>
            <p:ph type="title"/>
          </p:nvPr>
        </p:nvSpPr>
        <p:spPr bwMode="black">
          <a:xfrm>
            <a:off x="457200" y="117475"/>
            <a:ext cx="82296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ar-DZ" smtClean="0"/>
              <a:t>Cliquez pour modifier le style du titre</a:t>
            </a:r>
            <a:endParaRPr lang="en-US" altLang="ar-DZ" smtClean="0"/>
          </a:p>
        </p:txBody>
      </p:sp>
      <p:sp>
        <p:nvSpPr>
          <p:cNvPr id="1030" name="Rectangle 13"/>
          <p:cNvSpPr>
            <a:spLocks noGrp="1" noChangeArrowheads="1"/>
          </p:cNvSpPr>
          <p:nvPr>
            <p:ph type="body" idx="1"/>
          </p:nvPr>
        </p:nvSpPr>
        <p:spPr bwMode="auto">
          <a:xfrm>
            <a:off x="609600" y="1219200"/>
            <a:ext cx="807720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ar-DZ" smtClean="0"/>
              <a:t>Cliquez pour modifier les styles du texte du masque</a:t>
            </a:r>
          </a:p>
          <a:p>
            <a:pPr lvl="1"/>
            <a:r>
              <a:rPr lang="fr-FR" altLang="ar-DZ" smtClean="0"/>
              <a:t>Deuxième niveau</a:t>
            </a:r>
          </a:p>
          <a:p>
            <a:pPr lvl="2"/>
            <a:r>
              <a:rPr lang="fr-FR" altLang="ar-DZ" smtClean="0"/>
              <a:t>Troisième niveau</a:t>
            </a:r>
          </a:p>
          <a:p>
            <a:pPr lvl="3"/>
            <a:r>
              <a:rPr lang="fr-FR" altLang="ar-DZ" smtClean="0"/>
              <a:t>Quatrième niveau</a:t>
            </a:r>
          </a:p>
          <a:p>
            <a:pPr lvl="4"/>
            <a:r>
              <a:rPr lang="fr-FR" altLang="ar-DZ" smtClean="0"/>
              <a:t>Cinquième niveau</a:t>
            </a:r>
            <a:endParaRPr lang="en-US" altLang="ar-DZ" smtClean="0"/>
          </a:p>
        </p:txBody>
      </p:sp>
      <p:sp>
        <p:nvSpPr>
          <p:cNvPr id="147470" name="Rectangle 14"/>
          <p:cNvSpPr>
            <a:spLocks noGrp="1" noChangeArrowheads="1"/>
          </p:cNvSpPr>
          <p:nvPr>
            <p:ph type="dt" sz="half" idx="2"/>
          </p:nvPr>
        </p:nvSpPr>
        <p:spPr bwMode="auto">
          <a:xfrm>
            <a:off x="6553200" y="6521450"/>
            <a:ext cx="2133600" cy="200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b="1">
                <a:latin typeface="Arial" pitchFamily="34" charset="0"/>
                <a:cs typeface="+mn-cs"/>
              </a:defRPr>
            </a:lvl1pPr>
          </a:lstStyle>
          <a:p>
            <a:pPr>
              <a:defRPr/>
            </a:pPr>
            <a:r>
              <a:rPr lang="fr-FR"/>
              <a:t>www.themegallery.com</a:t>
            </a:r>
            <a:endParaRPr lang="en-US"/>
          </a:p>
        </p:txBody>
      </p:sp>
      <p:sp>
        <p:nvSpPr>
          <p:cNvPr id="147472" name="Rectangle 16"/>
          <p:cNvSpPr>
            <a:spLocks noGrp="1" noChangeArrowheads="1"/>
          </p:cNvSpPr>
          <p:nvPr>
            <p:ph type="sldNum" sz="quarter" idx="4"/>
          </p:nvPr>
        </p:nvSpPr>
        <p:spPr bwMode="auto">
          <a:xfrm>
            <a:off x="533400" y="6521450"/>
            <a:ext cx="609600" cy="184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b="1"/>
            </a:lvl1pPr>
          </a:lstStyle>
          <a:p>
            <a:fld id="{4190ADA5-1A53-4BAB-B91A-C8E98FFB00CA}" type="slidenum">
              <a:rPr lang="en-US" altLang="ar-DZ"/>
              <a:pPr/>
              <a:t>‹N°›</a:t>
            </a:fld>
            <a:endParaRPr lang="en-US" altLang="ar-DZ"/>
          </a:p>
        </p:txBody>
      </p:sp>
      <p:sp>
        <p:nvSpPr>
          <p:cNvPr id="147473" name="Rectangle 17"/>
          <p:cNvSpPr>
            <a:spLocks noGrp="1" noChangeArrowheads="1"/>
          </p:cNvSpPr>
          <p:nvPr>
            <p:ph type="ftr" sz="quarter" idx="3"/>
          </p:nvPr>
        </p:nvSpPr>
        <p:spPr bwMode="auto">
          <a:xfrm>
            <a:off x="3124200" y="6553200"/>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eaLnBrk="1" hangingPunct="1">
              <a:defRPr sz="1200" b="1">
                <a:latin typeface="Arial" pitchFamily="34" charset="0"/>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5264"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 id="2147485262" r:id="rId12"/>
  </p:sldLayoutIdLst>
  <p:transition spd="med"/>
  <p:timing>
    <p:tnLst>
      <p:par>
        <p:cTn id="1" dur="indefinite" restart="never" nodeType="tmRoot"/>
      </p:par>
    </p:tnLst>
  </p:timing>
  <p:hf hdr="0" ftr="0" dt="0"/>
  <p:txStyles>
    <p:titleStyle>
      <a:lvl1pPr algn="ctr" rtl="0" eaLnBrk="0" fontAlgn="base" hangingPunct="0">
        <a:spcBef>
          <a:spcPct val="0"/>
        </a:spcBef>
        <a:spcAft>
          <a:spcPct val="0"/>
        </a:spcAft>
        <a:defRPr sz="3200" b="1">
          <a:solidFill>
            <a:schemeClr val="tx1"/>
          </a:solidFill>
          <a:latin typeface="+mj-lt"/>
          <a:ea typeface="+mj-ea"/>
          <a:cs typeface="+mj-cs"/>
        </a:defRPr>
      </a:lvl1pPr>
      <a:lvl2pPr algn="ctr" rtl="0" eaLnBrk="0" fontAlgn="base" hangingPunct="0">
        <a:spcBef>
          <a:spcPct val="0"/>
        </a:spcBef>
        <a:spcAft>
          <a:spcPct val="0"/>
        </a:spcAft>
        <a:defRPr sz="3200" b="1">
          <a:solidFill>
            <a:schemeClr val="tx1"/>
          </a:solidFill>
          <a:latin typeface="Arial" pitchFamily="34" charset="0"/>
        </a:defRPr>
      </a:lvl2pPr>
      <a:lvl3pPr algn="ctr" rtl="0" eaLnBrk="0" fontAlgn="base" hangingPunct="0">
        <a:spcBef>
          <a:spcPct val="0"/>
        </a:spcBef>
        <a:spcAft>
          <a:spcPct val="0"/>
        </a:spcAft>
        <a:defRPr sz="3200" b="1">
          <a:solidFill>
            <a:schemeClr val="tx1"/>
          </a:solidFill>
          <a:latin typeface="Arial" pitchFamily="34" charset="0"/>
        </a:defRPr>
      </a:lvl3pPr>
      <a:lvl4pPr algn="ctr" rtl="0" eaLnBrk="0" fontAlgn="base" hangingPunct="0">
        <a:spcBef>
          <a:spcPct val="0"/>
        </a:spcBef>
        <a:spcAft>
          <a:spcPct val="0"/>
        </a:spcAft>
        <a:defRPr sz="3200" b="1">
          <a:solidFill>
            <a:schemeClr val="tx1"/>
          </a:solidFill>
          <a:latin typeface="Arial" pitchFamily="34" charset="0"/>
        </a:defRPr>
      </a:lvl4pPr>
      <a:lvl5pPr algn="ctr" rtl="0" eaLnBrk="0" fontAlgn="base" hangingPunct="0">
        <a:spcBef>
          <a:spcPct val="0"/>
        </a:spcBef>
        <a:spcAft>
          <a:spcPct val="0"/>
        </a:spcAft>
        <a:defRPr sz="3200" b="1">
          <a:solidFill>
            <a:schemeClr val="tx1"/>
          </a:solidFill>
          <a:latin typeface="Arial" pitchFamily="34" charset="0"/>
        </a:defRPr>
      </a:lvl5pPr>
      <a:lvl6pPr marL="457200" algn="ctr" rtl="0" eaLnBrk="1" fontAlgn="base" hangingPunct="1">
        <a:spcBef>
          <a:spcPct val="0"/>
        </a:spcBef>
        <a:spcAft>
          <a:spcPct val="0"/>
        </a:spcAft>
        <a:defRPr sz="3200" b="1">
          <a:solidFill>
            <a:schemeClr val="tx1"/>
          </a:solidFill>
          <a:latin typeface="Arial" pitchFamily="34" charset="0"/>
        </a:defRPr>
      </a:lvl6pPr>
      <a:lvl7pPr marL="914400" algn="ctr" rtl="0" eaLnBrk="1" fontAlgn="base" hangingPunct="1">
        <a:spcBef>
          <a:spcPct val="0"/>
        </a:spcBef>
        <a:spcAft>
          <a:spcPct val="0"/>
        </a:spcAft>
        <a:defRPr sz="3200" b="1">
          <a:solidFill>
            <a:schemeClr val="tx1"/>
          </a:solidFill>
          <a:latin typeface="Arial" pitchFamily="34" charset="0"/>
        </a:defRPr>
      </a:lvl7pPr>
      <a:lvl8pPr marL="1371600" algn="ctr" rtl="0" eaLnBrk="1" fontAlgn="base" hangingPunct="1">
        <a:spcBef>
          <a:spcPct val="0"/>
        </a:spcBef>
        <a:spcAft>
          <a:spcPct val="0"/>
        </a:spcAft>
        <a:defRPr sz="3200" b="1">
          <a:solidFill>
            <a:schemeClr val="tx1"/>
          </a:solidFill>
          <a:latin typeface="Arial" pitchFamily="34" charset="0"/>
        </a:defRPr>
      </a:lvl8pPr>
      <a:lvl9pPr marL="1828800" algn="ctr" rtl="0" eaLnBrk="1" fontAlgn="base" hangingPunct="1">
        <a:spcBef>
          <a:spcPct val="0"/>
        </a:spcBef>
        <a:spcAft>
          <a:spcPct val="0"/>
        </a:spcAft>
        <a:defRPr sz="3200" b="1">
          <a:solidFill>
            <a:schemeClr val="tx1"/>
          </a:solidFill>
          <a:latin typeface="Arial" pitchFamily="34" charset="0"/>
        </a:defRPr>
      </a:lvl9pPr>
    </p:titleStyle>
    <p:bodyStyle>
      <a:lvl1pPr marL="342900" indent="-342900" algn="l" rtl="0" eaLnBrk="0" fontAlgn="base" hangingPunct="0">
        <a:spcBef>
          <a:spcPct val="20000"/>
        </a:spcBef>
        <a:spcAft>
          <a:spcPct val="0"/>
        </a:spcAft>
        <a:buClr>
          <a:schemeClr val="tx1"/>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Freeform 15" descr="29641"/>
          <p:cNvSpPr>
            <a:spLocks/>
          </p:cNvSpPr>
          <p:nvPr/>
        </p:nvSpPr>
        <p:spPr bwMode="gray">
          <a:xfrm>
            <a:off x="36513" y="80963"/>
            <a:ext cx="9077325" cy="1595437"/>
          </a:xfrm>
          <a:custGeom>
            <a:avLst/>
            <a:gdLst>
              <a:gd name="T0" fmla="*/ 0 w 5718"/>
              <a:gd name="T1" fmla="*/ 2147483646 h 1005"/>
              <a:gd name="T2" fmla="*/ 2147483646 w 5718"/>
              <a:gd name="T3" fmla="*/ 2147483646 h 1005"/>
              <a:gd name="T4" fmla="*/ 2147483646 w 5718"/>
              <a:gd name="T5" fmla="*/ 2147483646 h 1005"/>
              <a:gd name="T6" fmla="*/ 2147483646 w 5718"/>
              <a:gd name="T7" fmla="*/ 2147483646 h 1005"/>
              <a:gd name="T8" fmla="*/ 2147483646 w 5718"/>
              <a:gd name="T9" fmla="*/ 2147483646 h 1005"/>
              <a:gd name="T10" fmla="*/ 2147483646 w 5718"/>
              <a:gd name="T11" fmla="*/ 2147483646 h 1005"/>
              <a:gd name="T12" fmla="*/ 2147483646 w 5718"/>
              <a:gd name="T13" fmla="*/ 2147483646 h 1005"/>
              <a:gd name="T14" fmla="*/ 2147483646 w 5718"/>
              <a:gd name="T15" fmla="*/ 2147483646 h 1005"/>
              <a:gd name="T16" fmla="*/ 2147483646 w 5718"/>
              <a:gd name="T17" fmla="*/ 2147483646 h 1005"/>
              <a:gd name="T18" fmla="*/ 2147483646 w 5718"/>
              <a:gd name="T19" fmla="*/ 0 h 10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18" h="1005">
                <a:moveTo>
                  <a:pt x="0" y="756"/>
                </a:moveTo>
                <a:cubicBezTo>
                  <a:pt x="96" y="724"/>
                  <a:pt x="297" y="635"/>
                  <a:pt x="576" y="560"/>
                </a:cubicBezTo>
                <a:cubicBezTo>
                  <a:pt x="855" y="485"/>
                  <a:pt x="1037" y="442"/>
                  <a:pt x="1403" y="390"/>
                </a:cubicBezTo>
                <a:cubicBezTo>
                  <a:pt x="1769" y="337"/>
                  <a:pt x="2154" y="320"/>
                  <a:pt x="2452" y="314"/>
                </a:cubicBezTo>
                <a:lnTo>
                  <a:pt x="3102" y="326"/>
                </a:lnTo>
                <a:cubicBezTo>
                  <a:pt x="3367" y="346"/>
                  <a:pt x="3736" y="377"/>
                  <a:pt x="4043" y="434"/>
                </a:cubicBezTo>
                <a:cubicBezTo>
                  <a:pt x="4350" y="490"/>
                  <a:pt x="4669" y="578"/>
                  <a:pt x="4944" y="668"/>
                </a:cubicBezTo>
                <a:cubicBezTo>
                  <a:pt x="5219" y="757"/>
                  <a:pt x="5679" y="1005"/>
                  <a:pt x="5691" y="971"/>
                </a:cubicBezTo>
                <a:cubicBezTo>
                  <a:pt x="5695" y="964"/>
                  <a:pt x="5718" y="25"/>
                  <a:pt x="5718" y="19"/>
                </a:cubicBezTo>
                <a:cubicBezTo>
                  <a:pt x="5718" y="7"/>
                  <a:pt x="1198" y="4"/>
                  <a:pt x="9" y="0"/>
                </a:cubicBezTo>
              </a:path>
            </a:pathLst>
          </a:cu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51" name="Rectangle 3"/>
          <p:cNvSpPr>
            <a:spLocks noGrp="1" noChangeArrowheads="1"/>
          </p:cNvSpPr>
          <p:nvPr>
            <p:ph type="body" idx="1"/>
          </p:nvPr>
        </p:nvSpPr>
        <p:spPr bwMode="auto">
          <a:xfrm>
            <a:off x="457200" y="1076325"/>
            <a:ext cx="8229600"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t" anchorCtr="0" compatLnSpc="1">
            <a:prstTxWarp prst="textNoShape">
              <a:avLst/>
            </a:prstTxWarp>
          </a:bodyPr>
          <a:lstStyle/>
          <a:p>
            <a:pPr lvl="0"/>
            <a:r>
              <a:rPr lang="fr-FR" altLang="ar-DZ" smtClean="0"/>
              <a:t>Cliquez pour modifier les styles du texte du masque</a:t>
            </a:r>
          </a:p>
          <a:p>
            <a:pPr lvl="1"/>
            <a:r>
              <a:rPr lang="fr-FR" altLang="ar-DZ" smtClean="0"/>
              <a:t>Deuxième niveau</a:t>
            </a:r>
          </a:p>
          <a:p>
            <a:pPr lvl="2"/>
            <a:r>
              <a:rPr lang="fr-FR" altLang="ar-DZ" smtClean="0"/>
              <a:t>Troisième niveau</a:t>
            </a:r>
          </a:p>
          <a:p>
            <a:pPr lvl="3"/>
            <a:r>
              <a:rPr lang="fr-FR" altLang="ar-DZ" smtClean="0"/>
              <a:t>Quatrième niveau</a:t>
            </a:r>
          </a:p>
          <a:p>
            <a:pPr lvl="4"/>
            <a:r>
              <a:rPr lang="fr-FR" altLang="ar-DZ" smtClean="0"/>
              <a:t>Cinquième niveau</a:t>
            </a:r>
            <a:endParaRPr lang="en-US" altLang="ar-DZ" smtClean="0"/>
          </a:p>
        </p:txBody>
      </p:sp>
      <p:sp>
        <p:nvSpPr>
          <p:cNvPr id="1029" name="Rectangle 5"/>
          <p:cNvSpPr>
            <a:spLocks noGrp="1" noChangeArrowheads="1"/>
          </p:cNvSpPr>
          <p:nvPr>
            <p:ph type="ftr" sz="quarter" idx="3"/>
          </p:nvPr>
        </p:nvSpPr>
        <p:spPr bwMode="auto">
          <a:xfrm>
            <a:off x="6084888" y="6450013"/>
            <a:ext cx="2897187" cy="320675"/>
          </a:xfrm>
          <a:prstGeom prst="rect">
            <a:avLst/>
          </a:prstGeom>
          <a:noFill/>
          <a:ln w="9525">
            <a:noFill/>
            <a:miter lim="800000"/>
            <a:headEnd/>
            <a:tailEnd/>
          </a:ln>
          <a:effectLst/>
        </p:spPr>
        <p:txBody>
          <a:bodyPr vert="horz" wrap="square" lIns="95782" tIns="47891" rIns="95782" bIns="47891" numCol="1" anchor="t" anchorCtr="0" compatLnSpc="1">
            <a:prstTxWarp prst="textNoShape">
              <a:avLst/>
            </a:prstTxWarp>
          </a:bodyPr>
          <a:lstStyle>
            <a:lvl1pPr algn="r" rtl="0" eaLnBrk="1" hangingPunct="1">
              <a:defRPr sz="1300" b="1">
                <a:latin typeface="Verdana" pitchFamily="34" charset="0"/>
                <a:cs typeface="Arial" charset="0"/>
              </a:defRPr>
            </a:lvl1pPr>
          </a:lstStyle>
          <a:p>
            <a:pPr>
              <a:defRPr/>
            </a:pPr>
            <a:r>
              <a:rPr lang="en-US"/>
              <a:t>www.themegallery.com</a:t>
            </a:r>
          </a:p>
        </p:txBody>
      </p:sp>
      <p:sp>
        <p:nvSpPr>
          <p:cNvPr id="1030" name="Rectangle 6"/>
          <p:cNvSpPr>
            <a:spLocks noGrp="1" noChangeArrowheads="1"/>
          </p:cNvSpPr>
          <p:nvPr>
            <p:ph type="sldNum" sz="quarter" idx="4"/>
          </p:nvPr>
        </p:nvSpPr>
        <p:spPr bwMode="auto">
          <a:xfrm>
            <a:off x="107950" y="6454775"/>
            <a:ext cx="927100" cy="239713"/>
          </a:xfrm>
          <a:prstGeom prst="rect">
            <a:avLst/>
          </a:prstGeom>
          <a:noFill/>
          <a:ln w="9525">
            <a:noFill/>
            <a:miter lim="800000"/>
            <a:headEnd/>
            <a:tailEnd/>
          </a:ln>
          <a:effectLst/>
        </p:spPr>
        <p:txBody>
          <a:bodyPr vert="horz" wrap="square" lIns="95782" tIns="47891" rIns="95782" bIns="47891" numCol="1" anchor="t" anchorCtr="0" compatLnSpc="1">
            <a:prstTxWarp prst="textNoShape">
              <a:avLst/>
            </a:prstTxWarp>
          </a:bodyPr>
          <a:lstStyle>
            <a:lvl1pPr algn="ctr" eaLnBrk="1" hangingPunct="1">
              <a:defRPr sz="1300" b="1">
                <a:latin typeface="Verdana" pitchFamily="34" charset="0"/>
              </a:defRPr>
            </a:lvl1pPr>
          </a:lstStyle>
          <a:p>
            <a:fld id="{2C15D25A-932E-4490-BE92-10FD6BE1031F}" type="slidenum">
              <a:rPr lang="en-US" altLang="ar-DZ"/>
              <a:pPr/>
              <a:t>‹N°›</a:t>
            </a:fld>
            <a:endParaRPr lang="en-US" altLang="ar-DZ"/>
          </a:p>
        </p:txBody>
      </p:sp>
      <p:sp>
        <p:nvSpPr>
          <p:cNvPr id="2054" name="Rectangle 2"/>
          <p:cNvSpPr>
            <a:spLocks noGrp="1" noChangeArrowheads="1"/>
          </p:cNvSpPr>
          <p:nvPr>
            <p:ph type="title"/>
          </p:nvPr>
        </p:nvSpPr>
        <p:spPr bwMode="white">
          <a:xfrm>
            <a:off x="542925" y="53975"/>
            <a:ext cx="7392988"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ctr" anchorCtr="0" compatLnSpc="1">
            <a:prstTxWarp prst="textNoShape">
              <a:avLst/>
            </a:prstTxWarp>
          </a:bodyPr>
          <a:lstStyle/>
          <a:p>
            <a:pPr lvl="0"/>
            <a:r>
              <a:rPr lang="fr-FR" altLang="ar-DZ" smtClean="0"/>
              <a:t>Cliquez pour modifier le style du titre</a:t>
            </a:r>
            <a:endParaRPr lang="en-US" altLang="ar-DZ" smtClean="0"/>
          </a:p>
        </p:txBody>
      </p:sp>
      <p:grpSp>
        <p:nvGrpSpPr>
          <p:cNvPr id="2055" name="Group 16"/>
          <p:cNvGrpSpPr>
            <a:grpSpLocks/>
          </p:cNvGrpSpPr>
          <p:nvPr/>
        </p:nvGrpSpPr>
        <p:grpSpPr bwMode="auto">
          <a:xfrm>
            <a:off x="-1588" y="0"/>
            <a:ext cx="9145588" cy="6858000"/>
            <a:chOff x="-1" y="0"/>
            <a:chExt cx="8065" cy="6048"/>
          </a:xfrm>
        </p:grpSpPr>
        <p:sp>
          <p:nvSpPr>
            <p:cNvPr id="2057" name="Freeform 17"/>
            <p:cNvSpPr>
              <a:spLocks/>
            </p:cNvSpPr>
            <p:nvPr/>
          </p:nvSpPr>
          <p:spPr bwMode="gray">
            <a:xfrm>
              <a:off x="-1" y="5629"/>
              <a:ext cx="389" cy="417"/>
            </a:xfrm>
            <a:custGeom>
              <a:avLst/>
              <a:gdLst>
                <a:gd name="T0" fmla="*/ 314 w 389"/>
                <a:gd name="T1" fmla="*/ 416 h 417"/>
                <a:gd name="T2" fmla="*/ 389 w 389"/>
                <a:gd name="T3" fmla="*/ 417 h 417"/>
                <a:gd name="T4" fmla="*/ 158 w 389"/>
                <a:gd name="T5" fmla="*/ 297 h 417"/>
                <a:gd name="T6" fmla="*/ 39 w 389"/>
                <a:gd name="T7" fmla="*/ 179 h 417"/>
                <a:gd name="T8" fmla="*/ 0 w 389"/>
                <a:gd name="T9" fmla="*/ 0 h 417"/>
                <a:gd name="T10" fmla="*/ 1 w 389"/>
                <a:gd name="T11" fmla="*/ 417 h 4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9" h="417">
                  <a:moveTo>
                    <a:pt x="314" y="416"/>
                  </a:moveTo>
                  <a:lnTo>
                    <a:pt x="389" y="417"/>
                  </a:lnTo>
                  <a:lnTo>
                    <a:pt x="158" y="297"/>
                  </a:lnTo>
                  <a:lnTo>
                    <a:pt x="39" y="179"/>
                  </a:lnTo>
                  <a:lnTo>
                    <a:pt x="0" y="0"/>
                  </a:lnTo>
                  <a:lnTo>
                    <a:pt x="1" y="41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58" name="Freeform 18"/>
            <p:cNvSpPr>
              <a:spLocks/>
            </p:cNvSpPr>
            <p:nvPr/>
          </p:nvSpPr>
          <p:spPr bwMode="gray">
            <a:xfrm>
              <a:off x="7701" y="5645"/>
              <a:ext cx="363" cy="403"/>
            </a:xfrm>
            <a:custGeom>
              <a:avLst/>
              <a:gdLst>
                <a:gd name="T0" fmla="*/ 2147483646 w 232"/>
                <a:gd name="T1" fmla="*/ 0 h 290"/>
                <a:gd name="T2" fmla="*/ 2147483646 w 232"/>
                <a:gd name="T3" fmla="*/ 200650961 h 290"/>
                <a:gd name="T4" fmla="*/ 2147483646 w 232"/>
                <a:gd name="T5" fmla="*/ 353812894 h 290"/>
                <a:gd name="T6" fmla="*/ 0 w 232"/>
                <a:gd name="T7" fmla="*/ 404610191 h 290"/>
                <a:gd name="T8" fmla="*/ 2147483646 w 232"/>
                <a:gd name="T9" fmla="*/ 400658243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p:spPr>
          <p:txBody>
            <a:bodyPr/>
            <a:lstStyle/>
            <a:p>
              <a:endParaRPr lang="fr-FR"/>
            </a:p>
          </p:txBody>
        </p:sp>
        <p:sp>
          <p:nvSpPr>
            <p:cNvPr id="2059" name="AutoShape 19"/>
            <p:cNvSpPr>
              <a:spLocks noChangeArrowheads="1"/>
            </p:cNvSpPr>
            <p:nvPr/>
          </p:nvSpPr>
          <p:spPr bwMode="gray">
            <a:xfrm>
              <a:off x="26" y="42"/>
              <a:ext cx="8012" cy="598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2060" name="Freeform 20"/>
            <p:cNvSpPr>
              <a:spLocks/>
            </p:cNvSpPr>
            <p:nvPr/>
          </p:nvSpPr>
          <p:spPr bwMode="gray">
            <a:xfrm>
              <a:off x="-1" y="13"/>
              <a:ext cx="405" cy="441"/>
            </a:xfrm>
            <a:custGeom>
              <a:avLst/>
              <a:gdLst>
                <a:gd name="T0" fmla="*/ 2 w 405"/>
                <a:gd name="T1" fmla="*/ 441 h 441"/>
                <a:gd name="T2" fmla="*/ 107 w 405"/>
                <a:gd name="T3" fmla="*/ 175 h 441"/>
                <a:gd name="T4" fmla="*/ 387 w 405"/>
                <a:gd name="T5" fmla="*/ 0 h 441"/>
                <a:gd name="T6" fmla="*/ 1 w 405"/>
                <a:gd name="T7" fmla="*/ 0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5" h="441">
                  <a:moveTo>
                    <a:pt x="2" y="441"/>
                  </a:moveTo>
                  <a:cubicBezTo>
                    <a:pt x="19" y="397"/>
                    <a:pt x="0" y="345"/>
                    <a:pt x="107" y="175"/>
                  </a:cubicBezTo>
                  <a:cubicBezTo>
                    <a:pt x="214" y="6"/>
                    <a:pt x="405" y="16"/>
                    <a:pt x="387" y="0"/>
                  </a:cubicBezTo>
                  <a:lnTo>
                    <a:pt x="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61" name="Freeform 21"/>
            <p:cNvSpPr>
              <a:spLocks/>
            </p:cNvSpPr>
            <p:nvPr/>
          </p:nvSpPr>
          <p:spPr bwMode="gray">
            <a:xfrm>
              <a:off x="7588" y="0"/>
              <a:ext cx="470" cy="483"/>
            </a:xfrm>
            <a:custGeom>
              <a:avLst/>
              <a:gdLst>
                <a:gd name="T0" fmla="*/ 0 w 470"/>
                <a:gd name="T1" fmla="*/ 4 h 483"/>
                <a:gd name="T2" fmla="*/ 342 w 470"/>
                <a:gd name="T3" fmla="*/ 150 h 483"/>
                <a:gd name="T4" fmla="*/ 470 w 470"/>
                <a:gd name="T5" fmla="*/ 461 h 483"/>
                <a:gd name="T6" fmla="*/ 470 w 470"/>
                <a:gd name="T7" fmla="*/ 0 h 4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0" h="483">
                  <a:moveTo>
                    <a:pt x="0" y="4"/>
                  </a:moveTo>
                  <a:cubicBezTo>
                    <a:pt x="57" y="28"/>
                    <a:pt x="264" y="74"/>
                    <a:pt x="342" y="150"/>
                  </a:cubicBezTo>
                  <a:cubicBezTo>
                    <a:pt x="450" y="275"/>
                    <a:pt x="452" y="483"/>
                    <a:pt x="470" y="461"/>
                  </a:cubicBezTo>
                  <a:lnTo>
                    <a:pt x="470"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2056" name="Line 22"/>
          <p:cNvSpPr>
            <a:spLocks noChangeShapeType="1"/>
          </p:cNvSpPr>
          <p:nvPr/>
        </p:nvSpPr>
        <p:spPr bwMode="gray">
          <a:xfrm>
            <a:off x="323850" y="6500813"/>
            <a:ext cx="85693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Tree>
  </p:cSld>
  <p:clrMap bg1="lt1" tx1="dk1" bg2="lt2" tx2="dk2" accent1="accent1" accent2="accent2" accent3="accent3" accent4="accent4" accent5="accent5" accent6="accent6" hlink="hlink" folHlink="folHlink"/>
  <p:sldLayoutIdLst>
    <p:sldLayoutId id="2147485263" r:id="rId1"/>
    <p:sldLayoutId id="2147485265" r:id="rId2"/>
  </p:sldLayoutIdLst>
  <p:transition spd="med"/>
  <p:hf sldNum="0" hdr="0" dt="0"/>
  <p:txStyles>
    <p:titleStyle>
      <a:lvl1pPr algn="ctr" defTabSz="957263" rtl="0" eaLnBrk="0" fontAlgn="base" hangingPunct="0">
        <a:spcBef>
          <a:spcPct val="0"/>
        </a:spcBef>
        <a:spcAft>
          <a:spcPct val="0"/>
        </a:spcAft>
        <a:defRPr sz="2900" b="1">
          <a:solidFill>
            <a:schemeClr val="bg1"/>
          </a:solidFill>
          <a:latin typeface="+mj-lt"/>
          <a:ea typeface="+mj-ea"/>
          <a:cs typeface="+mj-cs"/>
        </a:defRPr>
      </a:lvl1pPr>
      <a:lvl2pPr algn="ctr" defTabSz="957263" rtl="0" eaLnBrk="0" fontAlgn="base" hangingPunct="0">
        <a:spcBef>
          <a:spcPct val="0"/>
        </a:spcBef>
        <a:spcAft>
          <a:spcPct val="0"/>
        </a:spcAft>
        <a:defRPr sz="2900" b="1">
          <a:solidFill>
            <a:schemeClr val="bg1"/>
          </a:solidFill>
          <a:latin typeface="Arial" charset="0"/>
        </a:defRPr>
      </a:lvl2pPr>
      <a:lvl3pPr algn="ctr" defTabSz="957263" rtl="0" eaLnBrk="0" fontAlgn="base" hangingPunct="0">
        <a:spcBef>
          <a:spcPct val="0"/>
        </a:spcBef>
        <a:spcAft>
          <a:spcPct val="0"/>
        </a:spcAft>
        <a:defRPr sz="2900" b="1">
          <a:solidFill>
            <a:schemeClr val="bg1"/>
          </a:solidFill>
          <a:latin typeface="Arial" charset="0"/>
        </a:defRPr>
      </a:lvl3pPr>
      <a:lvl4pPr algn="ctr" defTabSz="957263" rtl="0" eaLnBrk="0" fontAlgn="base" hangingPunct="0">
        <a:spcBef>
          <a:spcPct val="0"/>
        </a:spcBef>
        <a:spcAft>
          <a:spcPct val="0"/>
        </a:spcAft>
        <a:defRPr sz="2900" b="1">
          <a:solidFill>
            <a:schemeClr val="bg1"/>
          </a:solidFill>
          <a:latin typeface="Arial" charset="0"/>
        </a:defRPr>
      </a:lvl4pPr>
      <a:lvl5pPr algn="ctr" defTabSz="957263" rtl="0" eaLnBrk="0" fontAlgn="base" hangingPunct="0">
        <a:spcBef>
          <a:spcPct val="0"/>
        </a:spcBef>
        <a:spcAft>
          <a:spcPct val="0"/>
        </a:spcAft>
        <a:defRPr sz="2900" b="1">
          <a:solidFill>
            <a:schemeClr val="bg1"/>
          </a:solidFill>
          <a:latin typeface="Arial" charset="0"/>
        </a:defRPr>
      </a:lvl5pPr>
      <a:lvl6pPr marL="457200" algn="ctr" defTabSz="957263" rtl="0" eaLnBrk="1" fontAlgn="base" hangingPunct="1">
        <a:spcBef>
          <a:spcPct val="0"/>
        </a:spcBef>
        <a:spcAft>
          <a:spcPct val="0"/>
        </a:spcAft>
        <a:defRPr sz="2900" b="1">
          <a:solidFill>
            <a:schemeClr val="bg1"/>
          </a:solidFill>
          <a:latin typeface="Arial" charset="0"/>
        </a:defRPr>
      </a:lvl6pPr>
      <a:lvl7pPr marL="914400" algn="ctr" defTabSz="957263" rtl="0" eaLnBrk="1" fontAlgn="base" hangingPunct="1">
        <a:spcBef>
          <a:spcPct val="0"/>
        </a:spcBef>
        <a:spcAft>
          <a:spcPct val="0"/>
        </a:spcAft>
        <a:defRPr sz="2900" b="1">
          <a:solidFill>
            <a:schemeClr val="bg1"/>
          </a:solidFill>
          <a:latin typeface="Arial" charset="0"/>
        </a:defRPr>
      </a:lvl7pPr>
      <a:lvl8pPr marL="1371600" algn="ctr" defTabSz="957263" rtl="0" eaLnBrk="1" fontAlgn="base" hangingPunct="1">
        <a:spcBef>
          <a:spcPct val="0"/>
        </a:spcBef>
        <a:spcAft>
          <a:spcPct val="0"/>
        </a:spcAft>
        <a:defRPr sz="2900" b="1">
          <a:solidFill>
            <a:schemeClr val="bg1"/>
          </a:solidFill>
          <a:latin typeface="Arial" charset="0"/>
        </a:defRPr>
      </a:lvl8pPr>
      <a:lvl9pPr marL="1828800" algn="ctr" defTabSz="957263" rtl="0" eaLnBrk="1" fontAlgn="base" hangingPunct="1">
        <a:spcBef>
          <a:spcPct val="0"/>
        </a:spcBef>
        <a:spcAft>
          <a:spcPct val="0"/>
        </a:spcAft>
        <a:defRPr sz="2900" b="1">
          <a:solidFill>
            <a:schemeClr val="bg1"/>
          </a:solidFill>
          <a:latin typeface="Arial" charset="0"/>
        </a:defRPr>
      </a:lvl9pPr>
    </p:titleStyle>
    <p:bodyStyle>
      <a:lvl1pPr marL="358775" indent="-358775" algn="l" defTabSz="957263" rtl="0" eaLnBrk="0" fontAlgn="base" hangingPunct="0">
        <a:spcBef>
          <a:spcPct val="20000"/>
        </a:spcBef>
        <a:spcAft>
          <a:spcPct val="0"/>
        </a:spcAft>
        <a:buClr>
          <a:schemeClr val="hlink"/>
        </a:buClr>
        <a:buFont typeface="Wingdings" pitchFamily="2" charset="2"/>
        <a:buChar char="v"/>
        <a:defRPr sz="2400" b="1">
          <a:solidFill>
            <a:schemeClr val="tx1"/>
          </a:solidFill>
          <a:latin typeface="+mn-lt"/>
          <a:ea typeface="+mn-ea"/>
          <a:cs typeface="+mn-cs"/>
        </a:defRPr>
      </a:lvl1pPr>
      <a:lvl2pPr marL="777875" indent="-298450" algn="l" defTabSz="957263" rtl="0" eaLnBrk="0" fontAlgn="base" hangingPunct="0">
        <a:spcBef>
          <a:spcPct val="20000"/>
        </a:spcBef>
        <a:spcAft>
          <a:spcPct val="0"/>
        </a:spcAft>
        <a:buClr>
          <a:schemeClr val="accent1"/>
        </a:buClr>
        <a:buFont typeface="Wingdings" pitchFamily="2" charset="2"/>
        <a:buChar char="§"/>
        <a:defRPr sz="2100">
          <a:solidFill>
            <a:schemeClr val="tx1"/>
          </a:solidFill>
          <a:latin typeface="+mj-lt"/>
        </a:defRPr>
      </a:lvl2pPr>
      <a:lvl3pPr marL="1196975" indent="-239713" algn="l" defTabSz="957263" rtl="0" eaLnBrk="0" fontAlgn="base" hangingPunct="0">
        <a:spcBef>
          <a:spcPct val="20000"/>
        </a:spcBef>
        <a:spcAft>
          <a:spcPct val="0"/>
        </a:spcAft>
        <a:buClr>
          <a:schemeClr val="tx1"/>
        </a:buClr>
        <a:buChar char="•"/>
        <a:defRPr sz="2100">
          <a:solidFill>
            <a:schemeClr val="tx1"/>
          </a:solidFill>
          <a:latin typeface="+mj-lt"/>
        </a:defRPr>
      </a:lvl3pPr>
      <a:lvl4pPr marL="1676400" indent="-239713" algn="l" defTabSz="957263" rtl="0" eaLnBrk="0" fontAlgn="base" hangingPunct="0">
        <a:spcBef>
          <a:spcPct val="20000"/>
        </a:spcBef>
        <a:spcAft>
          <a:spcPct val="0"/>
        </a:spcAft>
        <a:buChar char="–"/>
        <a:defRPr sz="2100">
          <a:solidFill>
            <a:schemeClr val="tx1"/>
          </a:solidFill>
          <a:latin typeface="+mj-lt"/>
        </a:defRPr>
      </a:lvl4pPr>
      <a:lvl5pPr marL="2154238" indent="-238125" algn="l" defTabSz="957263" rtl="0" eaLnBrk="0" fontAlgn="base" hangingPunct="0">
        <a:spcBef>
          <a:spcPct val="20000"/>
        </a:spcBef>
        <a:spcAft>
          <a:spcPct val="0"/>
        </a:spcAft>
        <a:buChar char="»"/>
        <a:defRPr sz="2100">
          <a:solidFill>
            <a:schemeClr val="tx1"/>
          </a:solidFill>
          <a:latin typeface="+mj-lt"/>
        </a:defRPr>
      </a:lvl5pPr>
      <a:lvl6pPr marL="2611438" indent="-238125" algn="l" defTabSz="957263" rtl="0" eaLnBrk="1" fontAlgn="base" hangingPunct="1">
        <a:spcBef>
          <a:spcPct val="20000"/>
        </a:spcBef>
        <a:spcAft>
          <a:spcPct val="0"/>
        </a:spcAft>
        <a:buChar char="»"/>
        <a:defRPr sz="2100">
          <a:solidFill>
            <a:schemeClr val="tx1"/>
          </a:solidFill>
          <a:latin typeface="+mj-lt"/>
        </a:defRPr>
      </a:lvl6pPr>
      <a:lvl7pPr marL="3068638" indent="-238125" algn="l" defTabSz="957263" rtl="0" eaLnBrk="1" fontAlgn="base" hangingPunct="1">
        <a:spcBef>
          <a:spcPct val="20000"/>
        </a:spcBef>
        <a:spcAft>
          <a:spcPct val="0"/>
        </a:spcAft>
        <a:buChar char="»"/>
        <a:defRPr sz="2100">
          <a:solidFill>
            <a:schemeClr val="tx1"/>
          </a:solidFill>
          <a:latin typeface="+mj-lt"/>
        </a:defRPr>
      </a:lvl7pPr>
      <a:lvl8pPr marL="3525838" indent="-238125" algn="l" defTabSz="957263" rtl="0" eaLnBrk="1" fontAlgn="base" hangingPunct="1">
        <a:spcBef>
          <a:spcPct val="20000"/>
        </a:spcBef>
        <a:spcAft>
          <a:spcPct val="0"/>
        </a:spcAft>
        <a:buChar char="»"/>
        <a:defRPr sz="2100">
          <a:solidFill>
            <a:schemeClr val="tx1"/>
          </a:solidFill>
          <a:latin typeface="+mj-lt"/>
        </a:defRPr>
      </a:lvl8pPr>
      <a:lvl9pPr marL="3983038" indent="-238125" algn="l" defTabSz="957263" rtl="0" eaLnBrk="1" fontAlgn="base" hangingPunct="1">
        <a:spcBef>
          <a:spcPct val="20000"/>
        </a:spcBef>
        <a:spcAft>
          <a:spcPct val="0"/>
        </a:spcAft>
        <a:buChar char="»"/>
        <a:defRPr sz="2100">
          <a:solidFill>
            <a:schemeClr val="tx1"/>
          </a:solidFill>
          <a:latin typeface="+mj-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7"/>
          <p:cNvSpPr>
            <a:spLocks noChangeArrowheads="1"/>
          </p:cNvSpPr>
          <p:nvPr/>
        </p:nvSpPr>
        <p:spPr bwMode="auto">
          <a:xfrm>
            <a:off x="1689455" y="1490272"/>
            <a:ext cx="5788025" cy="1987082"/>
          </a:xfrm>
          <a:prstGeom prst="rect">
            <a:avLst/>
          </a:prstGeom>
          <a:noFill/>
          <a:ln w="9525">
            <a:noFill/>
            <a:miter lim="800000"/>
            <a:headEnd/>
            <a:tailEnd/>
          </a:ln>
          <a:effectLst/>
        </p:spPr>
        <p:txBody>
          <a:bodyPr anchor="ctr">
            <a:spAutoFit/>
          </a:bodyPr>
          <a:lstStyle/>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مقياس </a:t>
            </a:r>
            <a:r>
              <a:rPr lang="ar-DZ" sz="3600" b="1" dirty="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a:t>
            </a:r>
          </a:p>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التدقيق البنكي</a:t>
            </a:r>
            <a:endPar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endParaRPr>
          </a:p>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السنة ثانية ماستر </a:t>
            </a: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اقتصاد نقدي وبنكي</a:t>
            </a:r>
            <a:endParaRPr lang="ar-DZ" sz="3600" b="1" dirty="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endParaRPr>
          </a:p>
        </p:txBody>
      </p:sp>
      <p:sp>
        <p:nvSpPr>
          <p:cNvPr id="3084" name="Text Box 12"/>
          <p:cNvSpPr txBox="1">
            <a:spLocks noChangeArrowheads="1"/>
          </p:cNvSpPr>
          <p:nvPr/>
        </p:nvSpPr>
        <p:spPr bwMode="auto">
          <a:xfrm>
            <a:off x="1068137" y="3624638"/>
            <a:ext cx="7143800" cy="707886"/>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ar-DZ" sz="4000" b="1" i="1" dirty="0" smtClean="0">
                <a:solidFill>
                  <a:schemeClr val="accent5">
                    <a:lumMod val="50000"/>
                  </a:schemeClr>
                </a:solidFill>
              </a:rPr>
              <a:t>نظام الرقابة الداخلية في البنوك</a:t>
            </a:r>
            <a:endParaRPr lang="en-US" sz="4000" dirty="0">
              <a:solidFill>
                <a:schemeClr val="accent5">
                  <a:lumMod val="50000"/>
                </a:schemeClr>
              </a:solidFill>
            </a:endParaRPr>
          </a:p>
        </p:txBody>
      </p:sp>
      <p:sp>
        <p:nvSpPr>
          <p:cNvPr id="10" name="ZoneTexte 9"/>
          <p:cNvSpPr txBox="1"/>
          <p:nvPr/>
        </p:nvSpPr>
        <p:spPr>
          <a:xfrm>
            <a:off x="1496787" y="351242"/>
            <a:ext cx="6286500" cy="1200329"/>
          </a:xfrm>
          <a:prstGeom prst="rect">
            <a:avLst/>
          </a:prstGeom>
          <a:noFill/>
        </p:spPr>
        <p:txBody>
          <a:bodyPr>
            <a:spAutoFit/>
          </a:bodyPr>
          <a:lstStyle/>
          <a:p>
            <a:pPr algn="ctr" eaLnBrk="1" hangingPunct="1">
              <a:defRPr/>
            </a:pPr>
            <a:r>
              <a:rPr lang="ar-DZ" sz="2400" b="1" dirty="0">
                <a:solidFill>
                  <a:schemeClr val="tx1">
                    <a:lumMod val="50000"/>
                  </a:schemeClr>
                </a:solidFill>
                <a:latin typeface="Copperplate Gothic Light" pitchFamily="34" charset="0"/>
              </a:rPr>
              <a:t>المركز الجامعي مرسلي عبد الله تيبازة</a:t>
            </a:r>
          </a:p>
          <a:p>
            <a:pPr algn="ctr" eaLnBrk="1" hangingPunct="1">
              <a:defRPr/>
            </a:pPr>
            <a:r>
              <a:rPr lang="ar-DZ" sz="2400" b="1" dirty="0">
                <a:solidFill>
                  <a:schemeClr val="tx1">
                    <a:lumMod val="50000"/>
                  </a:schemeClr>
                </a:solidFill>
                <a:latin typeface="Copperplate Gothic Light" pitchFamily="34" charset="0"/>
              </a:rPr>
              <a:t>معهد العلوم الاقتصادية والتجارية </a:t>
            </a:r>
            <a:r>
              <a:rPr lang="ar-DZ" sz="2400" b="1" dirty="0" smtClean="0">
                <a:solidFill>
                  <a:schemeClr val="tx1">
                    <a:lumMod val="50000"/>
                  </a:schemeClr>
                </a:solidFill>
                <a:latin typeface="Copperplate Gothic Light" pitchFamily="34" charset="0"/>
              </a:rPr>
              <a:t>وعلوم التسيير</a:t>
            </a:r>
            <a:endParaRPr lang="ar-DZ" sz="2400" b="1" dirty="0">
              <a:solidFill>
                <a:schemeClr val="tx1">
                  <a:lumMod val="50000"/>
                </a:schemeClr>
              </a:solidFill>
              <a:latin typeface="Copperplate Gothic Light" pitchFamily="34" charset="0"/>
            </a:endParaRPr>
          </a:p>
          <a:p>
            <a:pPr algn="ctr" eaLnBrk="1" hangingPunct="1">
              <a:defRPr/>
            </a:pPr>
            <a:r>
              <a:rPr lang="ar-DZ" sz="2400" b="1" dirty="0" smtClean="0">
                <a:solidFill>
                  <a:schemeClr val="tx1">
                    <a:lumMod val="50000"/>
                  </a:schemeClr>
                </a:solidFill>
                <a:latin typeface="Copperplate Gothic Light" pitchFamily="34" charset="0"/>
              </a:rPr>
              <a:t>.</a:t>
            </a:r>
            <a:endParaRPr lang="ar-DZ" sz="2400" b="1" dirty="0">
              <a:solidFill>
                <a:schemeClr val="tx1">
                  <a:lumMod val="50000"/>
                </a:schemeClr>
              </a:solidFill>
              <a:latin typeface="Copperplate Gothic Light" pitchFamily="34" charset="0"/>
            </a:endParaRPr>
          </a:p>
        </p:txBody>
      </p:sp>
      <p:sp>
        <p:nvSpPr>
          <p:cNvPr id="13" name="Rectangle 12"/>
          <p:cNvSpPr>
            <a:spLocks noChangeArrowheads="1"/>
          </p:cNvSpPr>
          <p:nvPr/>
        </p:nvSpPr>
        <p:spPr bwMode="auto">
          <a:xfrm>
            <a:off x="368300" y="3408363"/>
            <a:ext cx="2259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eaLnBrk="1" hangingPunct="1"/>
            <a:r>
              <a:rPr lang="ar-DZ" altLang="ar-DZ" sz="2400" b="1">
                <a:solidFill>
                  <a:schemeClr val="bg1"/>
                </a:solidFill>
                <a:latin typeface="Arabic Typesetting" pitchFamily="66" charset="-78"/>
                <a:cs typeface="Arabic Typesetting" pitchFamily="66" charset="-78"/>
              </a:rPr>
              <a:t>من إنجاز المترشح: شاوش حجة</a:t>
            </a:r>
            <a:endParaRPr lang="fr-FR" altLang="ar-DZ" sz="2400" b="1">
              <a:solidFill>
                <a:schemeClr val="bg1"/>
              </a:solidFill>
              <a:latin typeface="Arabic Typesetting" pitchFamily="66" charset="-78"/>
              <a:cs typeface="Arabic Typesetting" pitchFamily="66" charset="-78"/>
            </a:endParaRPr>
          </a:p>
        </p:txBody>
      </p:sp>
      <p:graphicFrame>
        <p:nvGraphicFramePr>
          <p:cNvPr id="2" name="Tableau 1"/>
          <p:cNvGraphicFramePr>
            <a:graphicFrameLocks noGrp="1"/>
          </p:cNvGraphicFramePr>
          <p:nvPr>
            <p:extLst>
              <p:ext uri="{D42A27DB-BD31-4B8C-83A1-F6EECF244321}">
                <p14:modId xmlns:p14="http://schemas.microsoft.com/office/powerpoint/2010/main" val="3830774210"/>
              </p:ext>
            </p:extLst>
          </p:nvPr>
        </p:nvGraphicFramePr>
        <p:xfrm>
          <a:off x="755576" y="5140673"/>
          <a:ext cx="6721904" cy="736600"/>
        </p:xfrm>
        <a:graphic>
          <a:graphicData uri="http://schemas.openxmlformats.org/drawingml/2006/table">
            <a:tbl>
              <a:tblPr firstRow="1" bandRow="1">
                <a:tableStyleId>{93296810-A885-4BE3-A3E7-6D5BEEA58F35}</a:tableStyleId>
              </a:tblPr>
              <a:tblGrid>
                <a:gridCol w="4608512"/>
                <a:gridCol w="2113392"/>
              </a:tblGrid>
              <a:tr h="370840">
                <a:tc>
                  <a:txBody>
                    <a:bodyPr/>
                    <a:lstStyle/>
                    <a:p>
                      <a:r>
                        <a:rPr lang="fr-FR" sz="1800" b="0" i="0" kern="1200" dirty="0" smtClean="0">
                          <a:solidFill>
                            <a:schemeClr val="lt1"/>
                          </a:solidFill>
                          <a:effectLst/>
                          <a:latin typeface="+mn-lt"/>
                          <a:ea typeface="+mn-ea"/>
                          <a:cs typeface="+mn-cs"/>
                        </a:rPr>
                        <a:t>ahmadyacine.chaouche@gmail.com</a:t>
                      </a:r>
                      <a:endParaRPr lang="fr-FR" sz="1400" dirty="0"/>
                    </a:p>
                  </a:txBody>
                  <a:tcPr/>
                </a:tc>
                <a:tc>
                  <a:txBody>
                    <a:bodyPr/>
                    <a:lstStyle/>
                    <a:p>
                      <a:pPr algn="r" rtl="1"/>
                      <a:r>
                        <a:rPr lang="ar-DZ" dirty="0" smtClean="0"/>
                        <a:t>الاستاذ:</a:t>
                      </a:r>
                      <a:r>
                        <a:rPr lang="ar-DZ" baseline="0" dirty="0" smtClean="0"/>
                        <a:t> شاوش </a:t>
                      </a:r>
                      <a:r>
                        <a:rPr lang="ar-DZ" baseline="0" dirty="0" smtClean="0"/>
                        <a:t>,ح</a:t>
                      </a:r>
                      <a:endParaRPr lang="fr-FR" dirty="0"/>
                    </a:p>
                  </a:txBody>
                  <a:tcPr/>
                </a:tc>
              </a:tr>
              <a:tr h="277232">
                <a:tc>
                  <a:txBody>
                    <a:bodyPr/>
                    <a:lstStyle/>
                    <a:p>
                      <a:pPr algn="r"/>
                      <a:r>
                        <a:rPr lang="ar-DZ" dirty="0" smtClean="0"/>
                        <a:t>2020-2021</a:t>
                      </a:r>
                      <a:endParaRPr lang="fr-FR" dirty="0"/>
                    </a:p>
                  </a:txBody>
                  <a:tcPr/>
                </a:tc>
                <a:tc>
                  <a:txBody>
                    <a:bodyPr/>
                    <a:lstStyle/>
                    <a:p>
                      <a:pPr algn="r" rtl="1"/>
                      <a:r>
                        <a:rPr lang="ar-DZ" sz="1800" b="1" kern="1200" baseline="0" dirty="0" smtClean="0">
                          <a:solidFill>
                            <a:schemeClr val="lt1"/>
                          </a:solidFill>
                          <a:latin typeface="+mn-lt"/>
                          <a:ea typeface="+mn-ea"/>
                          <a:cs typeface="+mn-cs"/>
                        </a:rPr>
                        <a:t>الموسم الدراسي</a:t>
                      </a:r>
                      <a:endParaRPr lang="fr-FR" sz="1800" b="1" kern="1200" baseline="0" dirty="0">
                        <a:solidFill>
                          <a:schemeClr val="lt1"/>
                        </a:solidFill>
                        <a:latin typeface="+mn-lt"/>
                        <a:ea typeface="+mn-ea"/>
                        <a:cs typeface="+mn-cs"/>
                      </a:endParaRPr>
                    </a:p>
                  </a:txBody>
                  <a:tcPr/>
                </a:tc>
              </a:tr>
            </a:tbl>
          </a:graphicData>
        </a:graphic>
      </p:graphicFrame>
      <p:pic>
        <p:nvPicPr>
          <p:cNvPr id="7" name="Image 6"/>
          <p:cNvPicPr/>
          <p:nvPr/>
        </p:nvPicPr>
        <p:blipFill>
          <a:blip r:embed="rId3" cstate="print"/>
          <a:srcRect/>
          <a:stretch>
            <a:fillRect/>
          </a:stretch>
        </p:blipFill>
        <p:spPr bwMode="auto">
          <a:xfrm>
            <a:off x="368300" y="351599"/>
            <a:ext cx="1379220" cy="1101090"/>
          </a:xfrm>
          <a:prstGeom prst="rect">
            <a:avLst/>
          </a:prstGeom>
          <a:ln>
            <a:noFill/>
          </a:ln>
          <a:effectLst>
            <a:outerShdw blurRad="292100" dist="139700" dir="2700000" algn="tl" rotWithShape="0">
              <a:srgbClr val="333333">
                <a:alpha val="65000"/>
              </a:srgbClr>
            </a:outerShdw>
          </a:effectLst>
        </p:spPr>
      </p:pic>
      <p:pic>
        <p:nvPicPr>
          <p:cNvPr id="8" name="Image 7"/>
          <p:cNvPicPr/>
          <p:nvPr/>
        </p:nvPicPr>
        <p:blipFill>
          <a:blip r:embed="rId3" cstate="print"/>
          <a:srcRect/>
          <a:stretch>
            <a:fillRect/>
          </a:stretch>
        </p:blipFill>
        <p:spPr bwMode="auto">
          <a:xfrm>
            <a:off x="7510949" y="481515"/>
            <a:ext cx="1379220" cy="110109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3084"/>
                                        </p:tgtEl>
                                        <p:attrNameLst>
                                          <p:attrName>style.visibility</p:attrName>
                                        </p:attrNameLst>
                                      </p:cBhvr>
                                      <p:to>
                                        <p:strVal val="visible"/>
                                      </p:to>
                                    </p:set>
                                    <p:animEffect transition="in" filter="slide(fromBottom)">
                                      <p:cBhvr>
                                        <p:cTn id="11" dur="500"/>
                                        <p:tgtEl>
                                          <p:spTgt spid="3084"/>
                                        </p:tgtEl>
                                      </p:cBhvr>
                                    </p:animEffect>
                                  </p:childTnLst>
                                </p:cTn>
                              </p:par>
                            </p:childTnLst>
                          </p:cTn>
                        </p:par>
                        <p:par>
                          <p:cTn id="12" fill="hold" nodeType="afterGroup">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fr-FR" sz="2400" dirty="0" smtClean="0"/>
              <a:t/>
            </a:r>
            <a:br>
              <a:rPr lang="fr-FR" sz="2400" dirty="0" smtClean="0"/>
            </a:br>
            <a:r>
              <a:rPr lang="fr-FR" sz="2400" dirty="0"/>
              <a:t/>
            </a:r>
            <a:br>
              <a:rPr lang="fr-FR" sz="2400" dirty="0"/>
            </a:br>
            <a:r>
              <a:rPr lang="ar-DZ" sz="4000" dirty="0" smtClean="0">
                <a:solidFill>
                  <a:schemeClr val="tx1">
                    <a:lumMod val="60000"/>
                    <a:lumOff val="40000"/>
                  </a:schemeClr>
                </a:solidFill>
                <a:latin typeface="Traditional Arabic" pitchFamily="18" charset="-78"/>
                <a:cs typeface="Traditional Arabic" pitchFamily="18" charset="-78"/>
              </a:rPr>
              <a:t>نظام </a:t>
            </a:r>
            <a:r>
              <a:rPr lang="ar-DZ" sz="4000" dirty="0">
                <a:solidFill>
                  <a:schemeClr val="tx1">
                    <a:lumMod val="60000"/>
                    <a:lumOff val="40000"/>
                  </a:schemeClr>
                </a:solidFill>
                <a:latin typeface="Traditional Arabic" pitchFamily="18" charset="-78"/>
                <a:cs typeface="Traditional Arabic" pitchFamily="18" charset="-78"/>
              </a:rPr>
              <a:t>الرقابة الداخلية وفق 11-08 </a:t>
            </a:r>
            <a:br>
              <a:rPr lang="ar-DZ" sz="4000" dirty="0">
                <a:solidFill>
                  <a:schemeClr val="tx1">
                    <a:lumMod val="60000"/>
                    <a:lumOff val="40000"/>
                  </a:schemeClr>
                </a:solidFill>
                <a:latin typeface="Traditional Arabic" pitchFamily="18" charset="-78"/>
                <a:cs typeface="Traditional Arabic" pitchFamily="18" charset="-78"/>
              </a:rPr>
            </a:b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10</a:t>
            </a:fld>
            <a:endParaRPr lang="en-US" altLang="ar-DZ" sz="1300" smtClean="0">
              <a:solidFill>
                <a:srgbClr val="000066"/>
              </a:solidFill>
            </a:endParaRPr>
          </a:p>
        </p:txBody>
      </p:sp>
      <p:sp>
        <p:nvSpPr>
          <p:cNvPr id="3" name="Rectangle 2"/>
          <p:cNvSpPr/>
          <p:nvPr/>
        </p:nvSpPr>
        <p:spPr>
          <a:xfrm>
            <a:off x="386801" y="1412776"/>
            <a:ext cx="8424936" cy="5016758"/>
          </a:xfrm>
          <a:prstGeom prst="rect">
            <a:avLst/>
          </a:prstGeom>
        </p:spPr>
        <p:txBody>
          <a:bodyPr wrap="square">
            <a:spAutoFit/>
          </a:bodyPr>
          <a:lstStyle/>
          <a:p>
            <a:pPr algn="just" rtl="1"/>
            <a:r>
              <a:rPr lang="ar-DZ" sz="3200" dirty="0" smtClean="0">
                <a:solidFill>
                  <a:srgbClr val="000066"/>
                </a:solidFill>
                <a:latin typeface="Times New Roman"/>
                <a:ea typeface="Calibri"/>
                <a:cs typeface="Traditional Arabic"/>
              </a:rPr>
              <a:t>عرف نظام الرقابة الداخلية في </a:t>
            </a:r>
            <a:r>
              <a:rPr lang="ar-DZ" sz="3200" dirty="0">
                <a:solidFill>
                  <a:srgbClr val="000066"/>
                </a:solidFill>
                <a:latin typeface="Times New Roman"/>
                <a:ea typeface="Calibri"/>
                <a:cs typeface="Traditional Arabic"/>
              </a:rPr>
              <a:t>المادة 3 من النظام على أنها: " تتشكل الرقابة الداخلية للبنوك والمؤسسات المالية من مجموع العمليات والمناهج والإجراءات التي تهدف على الخصوص إلى ضمان : </a:t>
            </a:r>
          </a:p>
          <a:p>
            <a:pPr algn="just" rtl="1"/>
            <a:r>
              <a:rPr lang="ar-DZ" sz="3200" dirty="0">
                <a:solidFill>
                  <a:srgbClr val="000066"/>
                </a:solidFill>
                <a:latin typeface="Times New Roman"/>
                <a:ea typeface="Calibri"/>
                <a:cs typeface="Traditional Arabic"/>
              </a:rPr>
              <a:t>-	التحكم في النشاطات؛</a:t>
            </a:r>
          </a:p>
          <a:p>
            <a:pPr algn="just" rtl="1"/>
            <a:r>
              <a:rPr lang="ar-DZ" sz="3200" dirty="0">
                <a:solidFill>
                  <a:srgbClr val="000066"/>
                </a:solidFill>
                <a:latin typeface="Times New Roman"/>
                <a:ea typeface="Calibri"/>
                <a:cs typeface="Traditional Arabic"/>
              </a:rPr>
              <a:t>-	السير الجيد للعمليات الداخلية؛</a:t>
            </a:r>
          </a:p>
          <a:p>
            <a:pPr algn="just" rtl="1"/>
            <a:r>
              <a:rPr lang="ar-DZ" sz="3200" dirty="0">
                <a:solidFill>
                  <a:srgbClr val="000066"/>
                </a:solidFill>
                <a:latin typeface="Times New Roman"/>
                <a:ea typeface="Calibri"/>
                <a:cs typeface="Traditional Arabic"/>
              </a:rPr>
              <a:t>-	الأخذ بعين </a:t>
            </a:r>
            <a:r>
              <a:rPr lang="ar-DZ" sz="3200" dirty="0" err="1">
                <a:solidFill>
                  <a:srgbClr val="000066"/>
                </a:solidFill>
                <a:latin typeface="Times New Roman"/>
                <a:ea typeface="Calibri"/>
                <a:cs typeface="Traditional Arabic"/>
              </a:rPr>
              <a:t>الإعتبار</a:t>
            </a:r>
            <a:r>
              <a:rPr lang="ar-DZ" sz="3200" dirty="0">
                <a:solidFill>
                  <a:srgbClr val="000066"/>
                </a:solidFill>
                <a:latin typeface="Times New Roman"/>
                <a:ea typeface="Calibri"/>
                <a:cs typeface="Traditional Arabic"/>
              </a:rPr>
              <a:t> بشكل ملائم جميع المخاطر بما فيها المخاطر </a:t>
            </a:r>
            <a:r>
              <a:rPr lang="ar-DZ" sz="3200" dirty="0" err="1">
                <a:solidFill>
                  <a:srgbClr val="000066"/>
                </a:solidFill>
                <a:latin typeface="Times New Roman"/>
                <a:ea typeface="Calibri"/>
                <a:cs typeface="Traditional Arabic"/>
              </a:rPr>
              <a:t>العملياتية</a:t>
            </a:r>
            <a:r>
              <a:rPr lang="ar-DZ" sz="3200" dirty="0">
                <a:solidFill>
                  <a:srgbClr val="000066"/>
                </a:solidFill>
                <a:latin typeface="Times New Roman"/>
                <a:ea typeface="Calibri"/>
                <a:cs typeface="Traditional Arabic"/>
              </a:rPr>
              <a:t>؛</a:t>
            </a:r>
          </a:p>
          <a:p>
            <a:pPr algn="just" rtl="1"/>
            <a:r>
              <a:rPr lang="ar-DZ" sz="3200" dirty="0">
                <a:solidFill>
                  <a:srgbClr val="000066"/>
                </a:solidFill>
                <a:latin typeface="Times New Roman"/>
                <a:ea typeface="Calibri"/>
                <a:cs typeface="Traditional Arabic"/>
              </a:rPr>
              <a:t>-	</a:t>
            </a:r>
            <a:r>
              <a:rPr lang="ar-DZ" sz="3200" dirty="0" err="1">
                <a:solidFill>
                  <a:srgbClr val="000066"/>
                </a:solidFill>
                <a:latin typeface="Times New Roman"/>
                <a:ea typeface="Calibri"/>
                <a:cs typeface="Traditional Arabic"/>
              </a:rPr>
              <a:t>إحترام</a:t>
            </a:r>
            <a:r>
              <a:rPr lang="ar-DZ" sz="3200" dirty="0">
                <a:solidFill>
                  <a:srgbClr val="000066"/>
                </a:solidFill>
                <a:latin typeface="Times New Roman"/>
                <a:ea typeface="Calibri"/>
                <a:cs typeface="Traditional Arabic"/>
              </a:rPr>
              <a:t> الإجراءات الداخلية؛</a:t>
            </a:r>
          </a:p>
          <a:p>
            <a:pPr algn="just" rtl="1"/>
            <a:r>
              <a:rPr lang="ar-DZ" sz="3200" dirty="0">
                <a:solidFill>
                  <a:srgbClr val="000066"/>
                </a:solidFill>
                <a:latin typeface="Times New Roman"/>
                <a:ea typeface="Calibri"/>
                <a:cs typeface="Traditional Arabic"/>
              </a:rPr>
              <a:t>-	المطابقة مع الأنظمة والقوانين؛</a:t>
            </a:r>
          </a:p>
          <a:p>
            <a:pPr algn="just" rtl="1"/>
            <a:r>
              <a:rPr lang="ar-DZ" sz="3200" dirty="0">
                <a:solidFill>
                  <a:srgbClr val="000066"/>
                </a:solidFill>
                <a:latin typeface="Times New Roman"/>
                <a:ea typeface="Calibri"/>
                <a:cs typeface="Traditional Arabic"/>
              </a:rPr>
              <a:t>-	الشفافية ومتابعة العمليات المصرفية".</a:t>
            </a:r>
          </a:p>
        </p:txBody>
      </p:sp>
    </p:spTree>
    <p:extLst>
      <p:ext uri="{BB962C8B-B14F-4D97-AF65-F5344CB8AC3E}">
        <p14:creationId xmlns:p14="http://schemas.microsoft.com/office/powerpoint/2010/main" val="3509382843"/>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fr-FR" sz="2400" dirty="0" smtClean="0"/>
              <a:t/>
            </a:r>
            <a:br>
              <a:rPr lang="fr-FR" sz="2400" dirty="0" smtClean="0"/>
            </a:br>
            <a:r>
              <a:rPr lang="fr-FR" sz="2400" dirty="0"/>
              <a:t/>
            </a:r>
            <a:br>
              <a:rPr lang="fr-FR" sz="2400" dirty="0"/>
            </a:br>
            <a:r>
              <a:rPr lang="ar-DZ" sz="4000" dirty="0" smtClean="0">
                <a:solidFill>
                  <a:schemeClr val="tx1">
                    <a:lumMod val="60000"/>
                    <a:lumOff val="40000"/>
                  </a:schemeClr>
                </a:solidFill>
                <a:latin typeface="Traditional Arabic" pitchFamily="18" charset="-78"/>
                <a:cs typeface="Traditional Arabic" pitchFamily="18" charset="-78"/>
              </a:rPr>
              <a:t>نظام </a:t>
            </a:r>
            <a:r>
              <a:rPr lang="ar-DZ" sz="4000" dirty="0">
                <a:solidFill>
                  <a:schemeClr val="tx1">
                    <a:lumMod val="60000"/>
                    <a:lumOff val="40000"/>
                  </a:schemeClr>
                </a:solidFill>
                <a:latin typeface="Traditional Arabic" pitchFamily="18" charset="-78"/>
                <a:cs typeface="Traditional Arabic" pitchFamily="18" charset="-78"/>
              </a:rPr>
              <a:t>الرقابة الداخلية وفق 11-08 </a:t>
            </a:r>
            <a:br>
              <a:rPr lang="ar-DZ" sz="4000" dirty="0">
                <a:solidFill>
                  <a:schemeClr val="tx1">
                    <a:lumMod val="60000"/>
                    <a:lumOff val="40000"/>
                  </a:schemeClr>
                </a:solidFill>
                <a:latin typeface="Traditional Arabic" pitchFamily="18" charset="-78"/>
                <a:cs typeface="Traditional Arabic" pitchFamily="18" charset="-78"/>
              </a:rPr>
            </a:b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11</a:t>
            </a:fld>
            <a:endParaRPr lang="en-US" altLang="ar-DZ" sz="1300" smtClean="0">
              <a:solidFill>
                <a:srgbClr val="000066"/>
              </a:solidFill>
            </a:endParaRPr>
          </a:p>
        </p:txBody>
      </p:sp>
      <p:sp>
        <p:nvSpPr>
          <p:cNvPr id="3" name="Rectangle 2"/>
          <p:cNvSpPr/>
          <p:nvPr/>
        </p:nvSpPr>
        <p:spPr>
          <a:xfrm>
            <a:off x="386801" y="1412776"/>
            <a:ext cx="8424936" cy="5016758"/>
          </a:xfrm>
          <a:prstGeom prst="rect">
            <a:avLst/>
          </a:prstGeom>
        </p:spPr>
        <p:txBody>
          <a:bodyPr wrap="square">
            <a:spAutoFit/>
          </a:bodyPr>
          <a:lstStyle/>
          <a:p>
            <a:pPr algn="just" rtl="1"/>
            <a:r>
              <a:rPr lang="ar-DZ" sz="3200" dirty="0">
                <a:solidFill>
                  <a:srgbClr val="000066"/>
                </a:solidFill>
                <a:latin typeface="Times New Roman"/>
                <a:ea typeface="Calibri"/>
                <a:cs typeface="Traditional Arabic"/>
              </a:rPr>
              <a:t>وقد بين هذا النظام ما يجب أن يحتويه جهار الرقابة الداخلية الواجب على المؤسسات المالية والبنوك وضْعُه فحدده في المادة 4 من نفس النظام في التالي :</a:t>
            </a:r>
          </a:p>
          <a:p>
            <a:pPr algn="just" rtl="1"/>
            <a:r>
              <a:rPr lang="ar-DZ" sz="3200" dirty="0">
                <a:solidFill>
                  <a:srgbClr val="000066"/>
                </a:solidFill>
                <a:latin typeface="Times New Roman"/>
                <a:ea typeface="Calibri"/>
                <a:cs typeface="Traditional Arabic"/>
              </a:rPr>
              <a:t>-	نظام رقابة العمليات والإجراءات الداخلية؛</a:t>
            </a:r>
          </a:p>
          <a:p>
            <a:pPr algn="just" rtl="1"/>
            <a:r>
              <a:rPr lang="ar-DZ" sz="3200" dirty="0">
                <a:solidFill>
                  <a:srgbClr val="000066"/>
                </a:solidFill>
                <a:latin typeface="Times New Roman"/>
                <a:ea typeface="Calibri"/>
                <a:cs typeface="Traditional Arabic"/>
              </a:rPr>
              <a:t>-	هيئة المحاسبة ومعالجة المعلومات؛</a:t>
            </a:r>
          </a:p>
          <a:p>
            <a:pPr algn="just" rtl="1"/>
            <a:r>
              <a:rPr lang="ar-DZ" sz="3200" dirty="0">
                <a:solidFill>
                  <a:srgbClr val="000066"/>
                </a:solidFill>
                <a:latin typeface="Times New Roman"/>
                <a:ea typeface="Calibri"/>
                <a:cs typeface="Traditional Arabic"/>
              </a:rPr>
              <a:t>-	أنظمة قياس المخاطر والنتائج؛</a:t>
            </a:r>
          </a:p>
          <a:p>
            <a:pPr algn="just" rtl="1"/>
            <a:r>
              <a:rPr lang="ar-DZ" sz="3200" dirty="0">
                <a:solidFill>
                  <a:srgbClr val="000066"/>
                </a:solidFill>
                <a:latin typeface="Times New Roman"/>
                <a:ea typeface="Calibri"/>
                <a:cs typeface="Traditional Arabic"/>
              </a:rPr>
              <a:t>-	أنظمة المراقبة والتحكم في المخاطر؛</a:t>
            </a:r>
          </a:p>
          <a:p>
            <a:pPr algn="just" rtl="1"/>
            <a:r>
              <a:rPr lang="ar-DZ" sz="3200" dirty="0">
                <a:solidFill>
                  <a:srgbClr val="000066"/>
                </a:solidFill>
                <a:latin typeface="Times New Roman"/>
                <a:ea typeface="Calibri"/>
                <a:cs typeface="Traditional Arabic"/>
              </a:rPr>
              <a:t>-	نظام حفظ الوثائق والأرشيف.</a:t>
            </a:r>
          </a:p>
          <a:p>
            <a:pPr algn="just" rtl="1"/>
            <a:r>
              <a:rPr lang="ar-DZ" sz="3200" dirty="0">
                <a:solidFill>
                  <a:srgbClr val="000066"/>
                </a:solidFill>
                <a:latin typeface="Times New Roman"/>
                <a:ea typeface="Calibri"/>
                <a:cs typeface="Traditional Arabic"/>
              </a:rPr>
              <a:t>أما من ناحية عمل وسيرورة نظام الرقابة الداخلية فقد تطرق إليه في جزء نظام رقابة العمليات والإجراءات الداخلية تحت عنوان الأحكام العامة في نصوص المواد من 6 إلى المادة 18</a:t>
            </a:r>
            <a:endParaRPr lang="ar-DZ" sz="3200" dirty="0" smtClean="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4009042097"/>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fr-FR" sz="2400" dirty="0" smtClean="0"/>
              <a:t/>
            </a:r>
            <a:br>
              <a:rPr lang="fr-FR" sz="2400" dirty="0" smtClean="0"/>
            </a:br>
            <a:r>
              <a:rPr lang="fr-FR" sz="2400" dirty="0"/>
              <a:t/>
            </a:r>
            <a:br>
              <a:rPr lang="fr-FR" sz="2400" dirty="0"/>
            </a:br>
            <a:r>
              <a:rPr lang="ar-DZ" sz="4000" dirty="0" smtClean="0">
                <a:solidFill>
                  <a:schemeClr val="tx1">
                    <a:lumMod val="60000"/>
                    <a:lumOff val="40000"/>
                  </a:schemeClr>
                </a:solidFill>
                <a:latin typeface="Traditional Arabic" pitchFamily="18" charset="-78"/>
                <a:cs typeface="Traditional Arabic" pitchFamily="18" charset="-78"/>
              </a:rPr>
              <a:t>نظام </a:t>
            </a:r>
            <a:r>
              <a:rPr lang="ar-DZ" sz="4000" dirty="0">
                <a:solidFill>
                  <a:schemeClr val="tx1">
                    <a:lumMod val="60000"/>
                    <a:lumOff val="40000"/>
                  </a:schemeClr>
                </a:solidFill>
                <a:latin typeface="Traditional Arabic" pitchFamily="18" charset="-78"/>
                <a:cs typeface="Traditional Arabic" pitchFamily="18" charset="-78"/>
              </a:rPr>
              <a:t>الرقابة الداخلية وفق 11-08 </a:t>
            </a:r>
            <a:br>
              <a:rPr lang="ar-DZ" sz="4000" dirty="0">
                <a:solidFill>
                  <a:schemeClr val="tx1">
                    <a:lumMod val="60000"/>
                    <a:lumOff val="40000"/>
                  </a:schemeClr>
                </a:solidFill>
                <a:latin typeface="Traditional Arabic" pitchFamily="18" charset="-78"/>
                <a:cs typeface="Traditional Arabic" pitchFamily="18" charset="-78"/>
              </a:rPr>
            </a:b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12</a:t>
            </a:fld>
            <a:endParaRPr lang="en-US" altLang="ar-DZ" sz="1300" smtClean="0">
              <a:solidFill>
                <a:srgbClr val="000066"/>
              </a:solidFill>
            </a:endParaRPr>
          </a:p>
        </p:txBody>
      </p:sp>
      <p:sp>
        <p:nvSpPr>
          <p:cNvPr id="3" name="Rectangle 2"/>
          <p:cNvSpPr/>
          <p:nvPr/>
        </p:nvSpPr>
        <p:spPr>
          <a:xfrm>
            <a:off x="386801" y="1412776"/>
            <a:ext cx="8424936" cy="4031873"/>
          </a:xfrm>
          <a:prstGeom prst="rect">
            <a:avLst/>
          </a:prstGeom>
        </p:spPr>
        <p:txBody>
          <a:bodyPr wrap="square">
            <a:spAutoFit/>
          </a:bodyPr>
          <a:lstStyle/>
          <a:p>
            <a:pPr algn="just" rtl="1"/>
            <a:r>
              <a:rPr lang="ar-DZ" sz="3200" dirty="0">
                <a:solidFill>
                  <a:srgbClr val="000066"/>
                </a:solidFill>
                <a:latin typeface="Times New Roman"/>
                <a:ea typeface="Calibri"/>
                <a:cs typeface="Traditional Arabic"/>
              </a:rPr>
              <a:t>أما من ناحية عمل وسيرورة نظام الرقابة الداخلية فقد تطرق إليه في جزء نظام رقابة العمليات والإجراءات الداخلية تحت عنوان الأحكام العامة في نصوص المواد من 6 إلى المادة 18، أين نص على وجوب دورية الرقابة الداخلية وديمومتها، وأوجب على البنوك والمؤسسات تعيين مسؤولين مكلفين عن التنسيق وبالسهر على توافق وفعالية الرقابة الدورية، وأوجب أن يقدم المسؤولون عن الرقابة الدائمة والدورية تقريرا عن ممارسة مهامهم إلى الجهاز التنفيذي ، أوجب النظام كذلك على الممارسين للرقابة الدورية أن يكون في مستوى الكفاءة المطلوبة ووفق الهيكل التنظيمي للمؤسسة وإمكانية ممارسة مهامهم بصورة مستقلة تجاه الهيئات المراقبة .</a:t>
            </a:r>
            <a:endParaRPr lang="ar-DZ" sz="3200" dirty="0" smtClean="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1323430975"/>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875506" y="332656"/>
            <a:ext cx="7392987" cy="1008856"/>
          </a:xfrm>
        </p:spPr>
        <p:txBody>
          <a:bodyPr/>
          <a:lstStyle/>
          <a:p>
            <a:pPr rtl="1"/>
            <a:r>
              <a:rPr lang="ar-DZ" sz="4000" kern="1200" dirty="0">
                <a:solidFill>
                  <a:schemeClr val="tx1"/>
                </a:solidFill>
                <a:latin typeface="Traditional Arabic" pitchFamily="18" charset="-78"/>
                <a:ea typeface="+mn-ea"/>
                <a:cs typeface="Traditional Arabic" pitchFamily="18" charset="-78"/>
              </a:rPr>
              <a:t>المفاهيم المرتبطة </a:t>
            </a:r>
            <a:r>
              <a:rPr lang="ar-DZ" sz="4000" kern="1200" dirty="0">
                <a:solidFill>
                  <a:schemeClr val="tx1"/>
                </a:solidFill>
                <a:latin typeface="Traditional Arabic" pitchFamily="18" charset="-78"/>
                <a:ea typeface="+mn-ea"/>
                <a:cs typeface="Traditional Arabic" pitchFamily="18" charset="-78"/>
              </a:rPr>
              <a:t>بنظام </a:t>
            </a:r>
            <a:r>
              <a:rPr lang="ar-DZ" sz="4000" kern="1200" dirty="0">
                <a:solidFill>
                  <a:schemeClr val="tx1"/>
                </a:solidFill>
                <a:latin typeface="Traditional Arabic" pitchFamily="18" charset="-78"/>
                <a:ea typeface="+mn-ea"/>
                <a:cs typeface="Traditional Arabic" pitchFamily="18" charset="-78"/>
              </a:rPr>
              <a:t>الرقابة </a:t>
            </a:r>
            <a:r>
              <a:rPr lang="ar-DZ" sz="4000" kern="1200" dirty="0" smtClean="0">
                <a:solidFill>
                  <a:schemeClr val="tx1"/>
                </a:solidFill>
                <a:latin typeface="Traditional Arabic" pitchFamily="18" charset="-78"/>
                <a:ea typeface="+mn-ea"/>
                <a:cs typeface="Traditional Arabic" pitchFamily="18" charset="-78"/>
              </a:rPr>
              <a:t>الداخلية</a:t>
            </a:r>
            <a:endParaRPr lang="ar-DZ" sz="4000" kern="1200" dirty="0">
              <a:solidFill>
                <a:schemeClr val="tx1"/>
              </a:solidFill>
              <a:latin typeface="Traditional Arabic" pitchFamily="18" charset="-78"/>
              <a:ea typeface="+mn-ea"/>
              <a:cs typeface="Traditional Arabic" pitchFamily="18" charset="-78"/>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2</a:t>
            </a:fld>
            <a:endParaRPr lang="en-US" altLang="ar-DZ" sz="1300" smtClean="0"/>
          </a:p>
        </p:txBody>
      </p:sp>
      <p:sp>
        <p:nvSpPr>
          <p:cNvPr id="2" name="Rectangle 1"/>
          <p:cNvSpPr/>
          <p:nvPr/>
        </p:nvSpPr>
        <p:spPr>
          <a:xfrm>
            <a:off x="395536" y="1412776"/>
            <a:ext cx="8136904" cy="2554545"/>
          </a:xfrm>
          <a:prstGeom prst="rect">
            <a:avLst/>
          </a:prstGeom>
        </p:spPr>
        <p:txBody>
          <a:bodyPr wrap="square">
            <a:spAutoFit/>
          </a:bodyPr>
          <a:lstStyle/>
          <a:p>
            <a:pPr algn="just" rtl="1"/>
            <a:r>
              <a:rPr lang="ar-DZ" sz="3200" dirty="0" smtClean="0">
                <a:latin typeface="Traditional Arabic" pitchFamily="18" charset="-78"/>
                <a:cs typeface="Traditional Arabic" pitchFamily="18" charset="-78"/>
              </a:rPr>
              <a:t>قامت </a:t>
            </a:r>
            <a:r>
              <a:rPr lang="ar-DZ" sz="3200" dirty="0">
                <a:latin typeface="Traditional Arabic" pitchFamily="18" charset="-78"/>
                <a:cs typeface="Traditional Arabic" pitchFamily="18" charset="-78"/>
              </a:rPr>
              <a:t>لجنة </a:t>
            </a:r>
            <a:r>
              <a:rPr lang="fr-FR" sz="3200" dirty="0">
                <a:latin typeface="Traditional Arabic" pitchFamily="18" charset="-78"/>
                <a:cs typeface="Traditional Arabic" pitchFamily="18" charset="-78"/>
              </a:rPr>
              <a:t>COSO </a:t>
            </a:r>
            <a:r>
              <a:rPr lang="ar-DZ" sz="3200" dirty="0">
                <a:latin typeface="Traditional Arabic" pitchFamily="18" charset="-78"/>
                <a:cs typeface="Traditional Arabic" pitchFamily="18" charset="-78"/>
              </a:rPr>
              <a:t>بتقديم </a:t>
            </a:r>
            <a:r>
              <a:rPr lang="ar-DZ" sz="3200" dirty="0" smtClean="0">
                <a:latin typeface="Traditional Arabic" pitchFamily="18" charset="-78"/>
                <a:cs typeface="Traditional Arabic" pitchFamily="18" charset="-78"/>
              </a:rPr>
              <a:t>تعريف </a:t>
            </a:r>
            <a:r>
              <a:rPr lang="ar-DZ" sz="3200" dirty="0">
                <a:latin typeface="Traditional Arabic" pitchFamily="18" charset="-78"/>
                <a:cs typeface="Traditional Arabic" pitchFamily="18" charset="-78"/>
              </a:rPr>
              <a:t>للرقابة الداخلية وهو:" أنها الرقابة الداخلية عمليات تتأثر بمجلس إدارة المؤسسة والإدارة والأفراد الآخرين في المؤسسة والتي تم تصميمها لتعطي تأكيدا معقولا حول تحقيق المؤسسة لأهدافها في النواحي التالية: مدى كفاءة وفاعلية العمليات التشغيلية، مدى </a:t>
            </a:r>
            <a:r>
              <a:rPr lang="ar-DZ" sz="3200" dirty="0" err="1">
                <a:latin typeface="Traditional Arabic" pitchFamily="18" charset="-78"/>
                <a:cs typeface="Traditional Arabic" pitchFamily="18" charset="-78"/>
              </a:rPr>
              <a:t>الإعتماد</a:t>
            </a:r>
            <a:r>
              <a:rPr lang="ar-DZ" sz="3200" dirty="0">
                <a:latin typeface="Traditional Arabic" pitchFamily="18" charset="-78"/>
                <a:cs typeface="Traditional Arabic" pitchFamily="18" charset="-78"/>
              </a:rPr>
              <a:t> على التقارير المالية ومدى </a:t>
            </a:r>
            <a:r>
              <a:rPr lang="ar-DZ" sz="3200" dirty="0" err="1">
                <a:latin typeface="Traditional Arabic" pitchFamily="18" charset="-78"/>
                <a:cs typeface="Traditional Arabic" pitchFamily="18" charset="-78"/>
              </a:rPr>
              <a:t>الإلتزام</a:t>
            </a:r>
            <a:r>
              <a:rPr lang="ar-DZ" sz="3200" dirty="0">
                <a:latin typeface="Traditional Arabic" pitchFamily="18" charset="-78"/>
                <a:cs typeface="Traditional Arabic" pitchFamily="18" charset="-78"/>
              </a:rPr>
              <a:t> بالقوانين والأنظمة المعمول </a:t>
            </a:r>
            <a:r>
              <a:rPr lang="ar-DZ" sz="3200" dirty="0" smtClean="0">
                <a:latin typeface="Traditional Arabic" pitchFamily="18" charset="-78"/>
                <a:cs typeface="Traditional Arabic" pitchFamily="18" charset="-78"/>
              </a:rPr>
              <a:t>بها</a:t>
            </a:r>
            <a:endParaRPr lang="fr-FR" sz="3200" dirty="0" smtClean="0">
              <a:latin typeface="Traditional Arabic" pitchFamily="18" charset="-78"/>
              <a:cs typeface="Traditional Arabic" pitchFamily="18" charset="-78"/>
            </a:endParaRPr>
          </a:p>
        </p:txBody>
      </p:sp>
      <p:sp>
        <p:nvSpPr>
          <p:cNvPr id="3" name="Rectangle à coins arrondis 2"/>
          <p:cNvSpPr/>
          <p:nvPr/>
        </p:nvSpPr>
        <p:spPr bwMode="auto">
          <a:xfrm>
            <a:off x="899592" y="5301208"/>
            <a:ext cx="7992888" cy="792088"/>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rtl="1"/>
            <a:r>
              <a:rPr lang="en-US" sz="1600" dirty="0"/>
              <a:t>Committee of Sponsoring Organizations of the </a:t>
            </a:r>
            <a:r>
              <a:rPr lang="en-US" sz="1600" dirty="0" err="1"/>
              <a:t>Treadway</a:t>
            </a:r>
            <a:r>
              <a:rPr lang="en-US" sz="1600" dirty="0"/>
              <a:t> Commission (COSO)</a:t>
            </a:r>
            <a:r>
              <a:rPr lang="fr-FR" sz="3200" dirty="0">
                <a:latin typeface="Traditional Arabic" pitchFamily="18" charset="-78"/>
                <a:cs typeface="Traditional Arabic" pitchFamily="18" charset="-78"/>
              </a:rPr>
              <a:t>)</a:t>
            </a:r>
            <a:endParaRPr lang="ar-DZ"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17980657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874713" y="115888"/>
            <a:ext cx="7392987" cy="563562"/>
          </a:xfrm>
        </p:spPr>
        <p:txBody>
          <a:bodyPr/>
          <a:lstStyle/>
          <a:p>
            <a:pPr rtl="1" eaLnBrk="1" hangingPunct="1"/>
            <a:r>
              <a:rPr lang="ar-DZ" sz="4400" dirty="0" smtClean="0"/>
              <a:t/>
            </a:r>
            <a:br>
              <a:rPr lang="ar-DZ" sz="4400" dirty="0" smtClean="0"/>
            </a:br>
            <a:r>
              <a:rPr lang="fr-FR" sz="5400" dirty="0"/>
              <a:t/>
            </a:r>
            <a:br>
              <a:rPr lang="fr-FR" sz="5400" dirty="0"/>
            </a:br>
            <a:endParaRPr lang="fr-FR" sz="5400" dirty="0" smtClean="0">
              <a:latin typeface="Traditional Arabic" pitchFamily="18" charset="-78"/>
              <a:cs typeface="Traditional Arabic" pitchFamily="18" charset="-78"/>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3</a:t>
            </a:fld>
            <a:endParaRPr lang="en-US" altLang="ar-DZ" sz="1300" smtClean="0"/>
          </a:p>
        </p:txBody>
      </p:sp>
      <p:sp>
        <p:nvSpPr>
          <p:cNvPr id="3" name="Rectangle 2"/>
          <p:cNvSpPr/>
          <p:nvPr/>
        </p:nvSpPr>
        <p:spPr>
          <a:xfrm>
            <a:off x="611560" y="1556792"/>
            <a:ext cx="7920880" cy="3046988"/>
          </a:xfrm>
          <a:prstGeom prst="rect">
            <a:avLst/>
          </a:prstGeom>
        </p:spPr>
        <p:txBody>
          <a:bodyPr wrap="square">
            <a:spAutoFit/>
          </a:bodyPr>
          <a:lstStyle/>
          <a:p>
            <a:pPr algn="r" rtl="1"/>
            <a:r>
              <a:rPr lang="ar-JO" sz="3200" dirty="0" smtClean="0">
                <a:latin typeface="Traditional Arabic" pitchFamily="18" charset="-78"/>
                <a:cs typeface="Traditional Arabic" pitchFamily="18" charset="-78"/>
              </a:rPr>
              <a:t>من التعريف السابق يتضح لنا أن الرقابة الداخلية تعتبر جزء من العمليات الإدارية داخل المؤسسة، وتُسير من طرف الأشخاص العاملين داخلها عبر مختلف المستويات المحددة للمهام والمسؤوليات أي:</a:t>
            </a:r>
          </a:p>
          <a:p>
            <a:pPr algn="r" rtl="1"/>
            <a:r>
              <a:rPr lang="ar-JO" sz="3200" dirty="0" smtClean="0">
                <a:latin typeface="Traditional Arabic" pitchFamily="18" charset="-78"/>
                <a:cs typeface="Traditional Arabic" pitchFamily="18" charset="-78"/>
              </a:rPr>
              <a:t>-	الرقابة الداخلية جزء أساسي من العمليات الإدارية داخل المؤسسة.</a:t>
            </a:r>
          </a:p>
          <a:p>
            <a:pPr algn="r" rtl="1"/>
            <a:r>
              <a:rPr lang="ar-JO" sz="3200" dirty="0" smtClean="0">
                <a:latin typeface="Traditional Arabic" pitchFamily="18" charset="-78"/>
                <a:cs typeface="Traditional Arabic" pitchFamily="18" charset="-78"/>
              </a:rPr>
              <a:t>-	ينفذها ويقوم بها أشخاص من داخل المؤسسة.</a:t>
            </a:r>
          </a:p>
          <a:p>
            <a:pPr algn="r" rtl="1"/>
            <a:r>
              <a:rPr lang="ar-JO" sz="3200" dirty="0" smtClean="0">
                <a:latin typeface="Traditional Arabic" pitchFamily="18" charset="-78"/>
                <a:cs typeface="Traditional Arabic" pitchFamily="18" charset="-78"/>
              </a:rPr>
              <a:t>-	تهدف إلى تحقيق الفعالة والكفاءة وموثوقية المعلومات المالية.</a:t>
            </a:r>
            <a:endParaRPr lang="ar-JO" sz="3200" dirty="0">
              <a:latin typeface="Traditional Arabic" pitchFamily="18" charset="-78"/>
              <a:cs typeface="Traditional Arabic" pitchFamily="18" charset="-78"/>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a:t/>
            </a:r>
            <a:br>
              <a:rPr lang="ar-DZ" sz="2400" dirty="0"/>
            </a:br>
            <a:r>
              <a:rPr lang="ar-DZ" sz="4000" dirty="0">
                <a:solidFill>
                  <a:schemeClr val="tx1">
                    <a:lumMod val="60000"/>
                    <a:lumOff val="40000"/>
                  </a:schemeClr>
                </a:solidFill>
                <a:latin typeface="Traditional Arabic" pitchFamily="18" charset="-78"/>
                <a:cs typeface="Traditional Arabic" pitchFamily="18" charset="-78"/>
              </a:rPr>
              <a:t>أهداف نظام الرقابة </a:t>
            </a:r>
            <a:r>
              <a:rPr lang="ar-DZ" sz="4000" dirty="0" smtClean="0">
                <a:solidFill>
                  <a:schemeClr val="tx1">
                    <a:lumMod val="60000"/>
                    <a:lumOff val="40000"/>
                  </a:schemeClr>
                </a:solidFill>
                <a:latin typeface="Traditional Arabic" pitchFamily="18" charset="-78"/>
                <a:cs typeface="Traditional Arabic" pitchFamily="18" charset="-78"/>
              </a:rPr>
              <a:t>الداخلية</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4</a:t>
            </a:fld>
            <a:endParaRPr lang="en-US" altLang="ar-DZ" sz="1300" smtClean="0"/>
          </a:p>
        </p:txBody>
      </p:sp>
      <p:sp>
        <p:nvSpPr>
          <p:cNvPr id="3" name="Rectangle 2"/>
          <p:cNvSpPr/>
          <p:nvPr/>
        </p:nvSpPr>
        <p:spPr>
          <a:xfrm>
            <a:off x="827583" y="1412776"/>
            <a:ext cx="7984153" cy="2554545"/>
          </a:xfrm>
          <a:prstGeom prst="rect">
            <a:avLst/>
          </a:prstGeom>
        </p:spPr>
        <p:txBody>
          <a:bodyPr wrap="square">
            <a:spAutoFit/>
          </a:bodyPr>
          <a:lstStyle/>
          <a:p>
            <a:pPr lvl="0" algn="r" rtl="1"/>
            <a:r>
              <a:rPr lang="ar-DZ" sz="3200" b="1" dirty="0" smtClean="0"/>
              <a:t>تحقيق </a:t>
            </a:r>
            <a:r>
              <a:rPr lang="ar-DZ" sz="3200" b="1" dirty="0"/>
              <a:t>كفاءة وفعالية العمليات </a:t>
            </a:r>
            <a:r>
              <a:rPr lang="ar-DZ" sz="3200" b="1" dirty="0" smtClean="0"/>
              <a:t>التشغيلية</a:t>
            </a:r>
            <a:endParaRPr lang="ar-DZ" sz="3200" b="1" dirty="0"/>
          </a:p>
          <a:p>
            <a:pPr lvl="0" algn="r" rtl="1"/>
            <a:endParaRPr lang="ar-DZ" sz="3200" b="1" dirty="0" smtClean="0"/>
          </a:p>
          <a:p>
            <a:pPr algn="r" rtl="1"/>
            <a:r>
              <a:rPr lang="ar-DZ" sz="3200" b="1" dirty="0"/>
              <a:t>الثقة في التقارير </a:t>
            </a:r>
            <a:r>
              <a:rPr lang="ar-DZ" sz="3200" b="1" dirty="0" smtClean="0"/>
              <a:t>المالية</a:t>
            </a:r>
          </a:p>
          <a:p>
            <a:pPr algn="r" rtl="1"/>
            <a:endParaRPr lang="fr-FR" sz="3200" dirty="0"/>
          </a:p>
          <a:p>
            <a:pPr algn="r" rtl="1"/>
            <a:r>
              <a:rPr lang="ar-DZ" sz="3200" b="1" dirty="0" err="1"/>
              <a:t>الإلتزام</a:t>
            </a:r>
            <a:r>
              <a:rPr lang="ar-DZ" sz="3200" b="1" dirty="0"/>
              <a:t> بالقوانين والقواعد </a:t>
            </a:r>
            <a:r>
              <a:rPr lang="ar-DZ" sz="3200" b="1" dirty="0" smtClean="0"/>
              <a:t>التنظيمية</a:t>
            </a:r>
            <a:endParaRPr lang="fr-FR" sz="3200" dirty="0"/>
          </a:p>
        </p:txBody>
      </p:sp>
    </p:spTree>
    <p:extLst>
      <p:ext uri="{BB962C8B-B14F-4D97-AF65-F5344CB8AC3E}">
        <p14:creationId xmlns:p14="http://schemas.microsoft.com/office/powerpoint/2010/main" val="130740447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5</a:t>
            </a:fld>
            <a:endParaRPr lang="en-US" altLang="ar-DZ" sz="1300" smtClean="0"/>
          </a:p>
        </p:txBody>
      </p:sp>
      <p:sp>
        <p:nvSpPr>
          <p:cNvPr id="3" name="Rectangle 2"/>
          <p:cNvSpPr/>
          <p:nvPr/>
        </p:nvSpPr>
        <p:spPr>
          <a:xfrm>
            <a:off x="386801" y="1412776"/>
            <a:ext cx="8424936" cy="5016758"/>
          </a:xfrm>
          <a:prstGeom prst="rect">
            <a:avLst/>
          </a:prstGeom>
        </p:spPr>
        <p:txBody>
          <a:bodyPr wrap="square">
            <a:spAutoFit/>
          </a:bodyPr>
          <a:lstStyle/>
          <a:p>
            <a:pPr lvl="0" algn="r" rtl="1"/>
            <a:r>
              <a:rPr lang="ar-DZ" sz="3200" dirty="0">
                <a:latin typeface="Traditional Arabic" pitchFamily="18" charset="-78"/>
                <a:cs typeface="Traditional Arabic" pitchFamily="18" charset="-78"/>
              </a:rPr>
              <a:t>بالإضافة لما سبق هناك أهداف أخرى </a:t>
            </a:r>
            <a:endParaRPr lang="ar-DZ" sz="3200" dirty="0" smtClean="0">
              <a:latin typeface="Traditional Arabic" pitchFamily="18" charset="-78"/>
              <a:cs typeface="Traditional Arabic" pitchFamily="18" charset="-78"/>
            </a:endParaRPr>
          </a:p>
          <a:p>
            <a:pPr lvl="0" algn="r" rtl="1"/>
            <a:r>
              <a:rPr lang="ar-DZ" sz="3200" dirty="0" smtClean="0">
                <a:latin typeface="Traditional Arabic" pitchFamily="18" charset="-78"/>
                <a:cs typeface="Traditional Arabic" pitchFamily="18" charset="-78"/>
              </a:rPr>
              <a:t>تحسين </a:t>
            </a:r>
            <a:r>
              <a:rPr lang="ar-DZ" sz="3200" dirty="0">
                <a:latin typeface="Traditional Arabic" pitchFamily="18" charset="-78"/>
                <a:cs typeface="Traditional Arabic" pitchFamily="18" charset="-78"/>
              </a:rPr>
              <a:t>نوعية التقرير المالي عبر التركيز على إدارة الشركات، وكذا الرقابة الداخلية وكل من المعايير الأخلاقية </a:t>
            </a:r>
            <a:r>
              <a:rPr lang="ar-DZ" sz="3200" dirty="0" err="1">
                <a:latin typeface="Traditional Arabic" pitchFamily="18" charset="-78"/>
                <a:cs typeface="Traditional Arabic" pitchFamily="18" charset="-78"/>
              </a:rPr>
              <a:t>والحوكمة</a:t>
            </a:r>
            <a:r>
              <a:rPr lang="ar-DZ" sz="3200" dirty="0">
                <a:latin typeface="Traditional Arabic" pitchFamily="18" charset="-78"/>
                <a:cs typeface="Traditional Arabic" pitchFamily="18" charset="-78"/>
              </a:rPr>
              <a:t>؛</a:t>
            </a:r>
            <a:endParaRPr lang="fr-FR" sz="3200" dirty="0">
              <a:latin typeface="Traditional Arabic" pitchFamily="18" charset="-78"/>
              <a:cs typeface="Traditional Arabic" pitchFamily="18" charset="-78"/>
            </a:endParaRPr>
          </a:p>
          <a:p>
            <a:pPr lvl="0" algn="r" rtl="1"/>
            <a:r>
              <a:rPr lang="ar-DZ" sz="3200" dirty="0">
                <a:latin typeface="Traditional Arabic" pitchFamily="18" charset="-78"/>
                <a:cs typeface="Traditional Arabic" pitchFamily="18" charset="-78"/>
              </a:rPr>
              <a:t>وضع مفهوم موحد للرقابة الداخلية والنظر في التفسيرات المختلفة؛</a:t>
            </a:r>
            <a:endParaRPr lang="fr-FR" sz="3200" dirty="0">
              <a:latin typeface="Traditional Arabic" pitchFamily="18" charset="-78"/>
              <a:cs typeface="Traditional Arabic" pitchFamily="18" charset="-78"/>
            </a:endParaRPr>
          </a:p>
          <a:p>
            <a:pPr lvl="0" algn="r" rtl="1"/>
            <a:r>
              <a:rPr lang="ar-DZ" sz="3200" dirty="0">
                <a:latin typeface="Traditional Arabic" pitchFamily="18" charset="-78"/>
                <a:cs typeface="Traditional Arabic" pitchFamily="18" charset="-78"/>
              </a:rPr>
              <a:t>تحقق أهداف الهدف الأساسي للمؤسسة الاقتصادية والمتمثل في تحقيق الأرباح</a:t>
            </a:r>
            <a:r>
              <a:rPr lang="ar-DZ" sz="3200" dirty="0" smtClean="0">
                <a:latin typeface="Traditional Arabic" pitchFamily="18" charset="-78"/>
                <a:cs typeface="Traditional Arabic" pitchFamily="18" charset="-78"/>
              </a:rPr>
              <a:t>؛</a:t>
            </a:r>
          </a:p>
          <a:p>
            <a:pPr lvl="0" algn="r" rtl="1"/>
            <a:r>
              <a:rPr lang="ar-DZ" sz="3200" dirty="0" err="1">
                <a:latin typeface="Traditional Arabic" pitchFamily="18" charset="-78"/>
                <a:cs typeface="Traditional Arabic" pitchFamily="18" charset="-78"/>
              </a:rPr>
              <a:t>إستخدام</a:t>
            </a:r>
            <a:r>
              <a:rPr lang="ar-DZ" sz="3200" dirty="0">
                <a:latin typeface="Traditional Arabic" pitchFamily="18" charset="-78"/>
                <a:cs typeface="Traditional Arabic" pitchFamily="18" charset="-78"/>
              </a:rPr>
              <a:t> الوسائل الرقابية التي تضن محاسبة سليمة للعناصر المحاسبية؛</a:t>
            </a:r>
            <a:endParaRPr lang="fr-FR" sz="3200" dirty="0">
              <a:latin typeface="Traditional Arabic" pitchFamily="18" charset="-78"/>
              <a:cs typeface="Traditional Arabic" pitchFamily="18" charset="-78"/>
            </a:endParaRPr>
          </a:p>
          <a:p>
            <a:pPr lvl="0" algn="r" rtl="1"/>
            <a:r>
              <a:rPr lang="ar-DZ" sz="3200" dirty="0">
                <a:latin typeface="Traditional Arabic" pitchFamily="18" charset="-78"/>
                <a:cs typeface="Traditional Arabic" pitchFamily="18" charset="-78"/>
              </a:rPr>
              <a:t>تخفيض التكاليف الإضافية لعملية التسيير بمعنى أنه إذا توفر رقابة فعالة سيضمن ذلك عدم وجود أخطاء أو عمليات غش تُضخم الأعباء على حساب الأرباح؛</a:t>
            </a:r>
            <a:endParaRPr lang="fr-FR" sz="3200" dirty="0">
              <a:latin typeface="Traditional Arabic" pitchFamily="18" charset="-78"/>
              <a:cs typeface="Traditional Arabic" pitchFamily="18" charset="-78"/>
            </a:endParaRPr>
          </a:p>
          <a:p>
            <a:pPr lvl="0" algn="r" rtl="1"/>
            <a:r>
              <a:rPr lang="ar-DZ" sz="3200" dirty="0">
                <a:latin typeface="Traditional Arabic" pitchFamily="18" charset="-78"/>
                <a:cs typeface="Traditional Arabic" pitchFamily="18" charset="-78"/>
              </a:rPr>
              <a:t>رفع معدلات الأداء التشغيلية الحقيقية الفعلية.</a:t>
            </a:r>
            <a:endParaRPr lang="fr-FR" sz="3200" dirty="0">
              <a:latin typeface="Traditional Arabic" pitchFamily="18" charset="-78"/>
              <a:cs typeface="Traditional Arabic" pitchFamily="18" charset="-78"/>
            </a:endParaRPr>
          </a:p>
          <a:p>
            <a:pPr lvl="0" algn="r" rtl="1"/>
            <a:endParaRPr lang="fr-FR" sz="3200" dirty="0"/>
          </a:p>
        </p:txBody>
      </p:sp>
      <p:sp>
        <p:nvSpPr>
          <p:cNvPr id="2" name="Titre 1"/>
          <p:cNvSpPr>
            <a:spLocks noGrp="1"/>
          </p:cNvSpPr>
          <p:nvPr>
            <p:ph type="title"/>
          </p:nvPr>
        </p:nvSpPr>
        <p:spPr/>
        <p:txBody>
          <a:bodyPr/>
          <a:lstStyle/>
          <a:p>
            <a:endParaRPr lang="fr-FR"/>
          </a:p>
        </p:txBody>
      </p:sp>
    </p:spTree>
    <p:extLst>
      <p:ext uri="{BB962C8B-B14F-4D97-AF65-F5344CB8AC3E}">
        <p14:creationId xmlns:p14="http://schemas.microsoft.com/office/powerpoint/2010/main" val="196405643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a:t/>
            </a:r>
            <a:br>
              <a:rPr lang="ar-DZ" sz="2400" dirty="0"/>
            </a:br>
            <a:r>
              <a:rPr lang="ar-DZ" sz="4000" dirty="0">
                <a:solidFill>
                  <a:schemeClr val="tx1">
                    <a:lumMod val="60000"/>
                    <a:lumOff val="40000"/>
                  </a:schemeClr>
                </a:solidFill>
                <a:latin typeface="Traditional Arabic" pitchFamily="18" charset="-78"/>
                <a:cs typeface="Traditional Arabic" pitchFamily="18" charset="-78"/>
              </a:rPr>
              <a:t>مبادئ </a:t>
            </a:r>
            <a:r>
              <a:rPr lang="ar-DZ" sz="4000" dirty="0" smtClean="0">
                <a:solidFill>
                  <a:schemeClr val="tx1">
                    <a:lumMod val="60000"/>
                    <a:lumOff val="40000"/>
                  </a:schemeClr>
                </a:solidFill>
                <a:latin typeface="Traditional Arabic" pitchFamily="18" charset="-78"/>
                <a:cs typeface="Traditional Arabic" pitchFamily="18" charset="-78"/>
              </a:rPr>
              <a:t>نظام الرقابة الداخلية </a:t>
            </a:r>
            <a:r>
              <a:rPr lang="fr-FR" sz="4000" dirty="0" err="1" smtClean="0">
                <a:solidFill>
                  <a:schemeClr val="tx1">
                    <a:lumMod val="60000"/>
                    <a:lumOff val="40000"/>
                  </a:schemeClr>
                </a:solidFill>
                <a:latin typeface="Traditional Arabic" pitchFamily="18" charset="-78"/>
                <a:cs typeface="Traditional Arabic" pitchFamily="18" charset="-78"/>
              </a:rPr>
              <a:t>coso</a:t>
            </a:r>
            <a:r>
              <a:rPr lang="fr-FR" sz="4000" dirty="0" smtClean="0">
                <a:solidFill>
                  <a:schemeClr val="tx1">
                    <a:lumMod val="60000"/>
                    <a:lumOff val="40000"/>
                  </a:schemeClr>
                </a:solidFill>
                <a:latin typeface="Traditional Arabic" pitchFamily="18" charset="-78"/>
                <a:cs typeface="Traditional Arabic" pitchFamily="18" charset="-78"/>
              </a:rPr>
              <a:t> </a:t>
            </a:r>
            <a:r>
              <a:rPr lang="fr-FR" sz="2000" dirty="0" smtClean="0">
                <a:solidFill>
                  <a:schemeClr val="tx1">
                    <a:lumMod val="60000"/>
                    <a:lumOff val="40000"/>
                  </a:schemeClr>
                </a:solidFill>
                <a:latin typeface="Traditional Arabic" pitchFamily="18" charset="-78"/>
                <a:cs typeface="Traditional Arabic" pitchFamily="18" charset="-78"/>
              </a:rPr>
              <a:t>2013</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6</a:t>
            </a:fld>
            <a:endParaRPr lang="en-US" altLang="ar-DZ" sz="1300" smtClean="0"/>
          </a:p>
        </p:txBody>
      </p:sp>
      <p:graphicFrame>
        <p:nvGraphicFramePr>
          <p:cNvPr id="2" name="Tableau 1"/>
          <p:cNvGraphicFramePr>
            <a:graphicFrameLocks noGrp="1"/>
          </p:cNvGraphicFramePr>
          <p:nvPr>
            <p:extLst>
              <p:ext uri="{D42A27DB-BD31-4B8C-83A1-F6EECF244321}">
                <p14:modId xmlns:p14="http://schemas.microsoft.com/office/powerpoint/2010/main" val="1389272987"/>
              </p:ext>
            </p:extLst>
          </p:nvPr>
        </p:nvGraphicFramePr>
        <p:xfrm>
          <a:off x="971600" y="1124745"/>
          <a:ext cx="7157576" cy="5190998"/>
        </p:xfrm>
        <a:graphic>
          <a:graphicData uri="http://schemas.openxmlformats.org/drawingml/2006/table">
            <a:tbl>
              <a:tblPr rtl="1" firstRow="1" firstCol="1" bandRow="1">
                <a:tableStyleId>{5C22544A-7EE6-4342-B048-85BDC9FD1C3A}</a:tableStyleId>
              </a:tblPr>
              <a:tblGrid>
                <a:gridCol w="2271213"/>
                <a:gridCol w="4886363"/>
              </a:tblGrid>
              <a:tr h="275951">
                <a:tc>
                  <a:txBody>
                    <a:bodyPr/>
                    <a:lstStyle/>
                    <a:p>
                      <a:pPr algn="ctr" rtl="1">
                        <a:lnSpc>
                          <a:spcPct val="115000"/>
                        </a:lnSpc>
                        <a:spcAft>
                          <a:spcPts val="0"/>
                        </a:spcAft>
                      </a:pPr>
                      <a:r>
                        <a:rPr lang="ar-DZ" sz="1400">
                          <a:effectLst/>
                        </a:rPr>
                        <a:t>العناصر</a:t>
                      </a:r>
                      <a:endParaRPr lang="fr-FR" sz="1100">
                        <a:effectLst/>
                        <a:latin typeface="Calibri"/>
                        <a:ea typeface="Calibri"/>
                        <a:cs typeface="Arial"/>
                      </a:endParaRPr>
                    </a:p>
                  </a:txBody>
                  <a:tcPr marL="68580" marR="68580" marT="0" marB="0"/>
                </a:tc>
                <a:tc>
                  <a:txBody>
                    <a:bodyPr/>
                    <a:lstStyle/>
                    <a:p>
                      <a:pPr algn="ctr" rtl="1">
                        <a:lnSpc>
                          <a:spcPct val="115000"/>
                        </a:lnSpc>
                        <a:spcAft>
                          <a:spcPts val="0"/>
                        </a:spcAft>
                      </a:pPr>
                      <a:r>
                        <a:rPr lang="ar-DZ" sz="1400">
                          <a:effectLst/>
                        </a:rPr>
                        <a:t>المبادئ </a:t>
                      </a:r>
                      <a:endParaRPr lang="fr-FR" sz="1100">
                        <a:effectLst/>
                        <a:latin typeface="Calibri"/>
                        <a:ea typeface="Calibri"/>
                        <a:cs typeface="Arial"/>
                      </a:endParaRPr>
                    </a:p>
                  </a:txBody>
                  <a:tcPr marL="68580" marR="68580" marT="0" marB="0"/>
                </a:tc>
              </a:tr>
              <a:tr h="1454942">
                <a:tc>
                  <a:txBody>
                    <a:bodyPr/>
                    <a:lstStyle/>
                    <a:p>
                      <a:pPr algn="ctr" rtl="1">
                        <a:lnSpc>
                          <a:spcPct val="115000"/>
                        </a:lnSpc>
                        <a:spcAft>
                          <a:spcPts val="0"/>
                        </a:spcAft>
                      </a:pPr>
                      <a:r>
                        <a:rPr lang="ar-DZ" sz="1400" dirty="0">
                          <a:effectLst/>
                        </a:rPr>
                        <a:t> </a:t>
                      </a:r>
                      <a:endParaRPr lang="fr-FR" sz="1100" dirty="0">
                        <a:effectLst/>
                      </a:endParaRPr>
                    </a:p>
                    <a:p>
                      <a:pPr algn="ctr" rtl="1">
                        <a:lnSpc>
                          <a:spcPct val="115000"/>
                        </a:lnSpc>
                        <a:spcAft>
                          <a:spcPts val="0"/>
                        </a:spcAft>
                      </a:pPr>
                      <a:r>
                        <a:rPr lang="ar-DZ" sz="1400" dirty="0">
                          <a:effectLst/>
                        </a:rPr>
                        <a:t> </a:t>
                      </a:r>
                      <a:endParaRPr lang="fr-FR" sz="1100" dirty="0">
                        <a:effectLst/>
                      </a:endParaRPr>
                    </a:p>
                    <a:p>
                      <a:pPr algn="ctr" rtl="1">
                        <a:lnSpc>
                          <a:spcPct val="115000"/>
                        </a:lnSpc>
                        <a:spcAft>
                          <a:spcPts val="0"/>
                        </a:spcAft>
                      </a:pPr>
                      <a:r>
                        <a:rPr lang="ar-DZ" sz="1400" dirty="0">
                          <a:effectLst/>
                        </a:rPr>
                        <a:t>بــــيئــة الرقـــابة</a:t>
                      </a:r>
                      <a:endParaRPr lang="fr-FR" sz="1100" dirty="0">
                        <a:effectLst/>
                        <a:latin typeface="Calibri"/>
                        <a:ea typeface="Calibri"/>
                        <a:cs typeface="Arial"/>
                      </a:endParaRPr>
                    </a:p>
                  </a:txBody>
                  <a:tcPr marL="68580" marR="68580" marT="0" marB="0"/>
                </a:tc>
                <a:tc>
                  <a:txBody>
                    <a:bodyPr/>
                    <a:lstStyle/>
                    <a:p>
                      <a:pPr marL="342900" lvl="0" indent="-342900" algn="r" rtl="1">
                        <a:lnSpc>
                          <a:spcPct val="115000"/>
                        </a:lnSpc>
                        <a:spcAft>
                          <a:spcPts val="0"/>
                        </a:spcAft>
                        <a:buFont typeface="+mj-lt"/>
                        <a:buAutoNum type="arabicPeriod"/>
                      </a:pPr>
                      <a:r>
                        <a:rPr lang="ar-DZ" sz="1400">
                          <a:effectLst/>
                        </a:rPr>
                        <a:t>الإلتزام بالنزاهة والقيم الأخلاقية</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ممارسة مسؤولية الإشراف</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تشكيل الهيكل التنظيمي وتحديد المسؤوليات</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الإلتزام بالكفاءة</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تعزيز المساءلة</a:t>
                      </a:r>
                      <a:r>
                        <a:rPr lang="fr-FR" sz="1400">
                          <a:effectLst/>
                        </a:rPr>
                        <a:t>.</a:t>
                      </a:r>
                      <a:endParaRPr lang="fr-FR" sz="1100">
                        <a:effectLst/>
                        <a:latin typeface="Calibri"/>
                        <a:ea typeface="Calibri"/>
                        <a:cs typeface="Arial"/>
                      </a:endParaRPr>
                    </a:p>
                  </a:txBody>
                  <a:tcPr marL="68580" marR="68580" marT="0" marB="0"/>
                </a:tc>
              </a:tr>
              <a:tr h="1159984">
                <a:tc>
                  <a:txBody>
                    <a:bodyPr/>
                    <a:lstStyle/>
                    <a:p>
                      <a:pPr algn="ctr" rtl="1">
                        <a:lnSpc>
                          <a:spcPct val="115000"/>
                        </a:lnSpc>
                        <a:spcAft>
                          <a:spcPts val="0"/>
                        </a:spcAft>
                      </a:pPr>
                      <a:r>
                        <a:rPr lang="ar-DZ" sz="1400">
                          <a:effectLst/>
                        </a:rPr>
                        <a:t> </a:t>
                      </a:r>
                      <a:endParaRPr lang="fr-FR" sz="1100">
                        <a:effectLst/>
                      </a:endParaRPr>
                    </a:p>
                    <a:p>
                      <a:pPr algn="ctr" rtl="1">
                        <a:lnSpc>
                          <a:spcPct val="115000"/>
                        </a:lnSpc>
                        <a:spcAft>
                          <a:spcPts val="0"/>
                        </a:spcAft>
                      </a:pPr>
                      <a:r>
                        <a:rPr lang="ar-DZ" sz="1400">
                          <a:effectLst/>
                        </a:rPr>
                        <a:t>تقيــيم المخــاطر</a:t>
                      </a:r>
                      <a:endParaRPr lang="fr-FR" sz="1100">
                        <a:effectLst/>
                        <a:latin typeface="Calibri"/>
                        <a:ea typeface="Calibri"/>
                        <a:cs typeface="Arial"/>
                      </a:endParaRPr>
                    </a:p>
                  </a:txBody>
                  <a:tcPr marL="68580" marR="68580" marT="0" marB="0"/>
                </a:tc>
                <a:tc>
                  <a:txBody>
                    <a:bodyPr/>
                    <a:lstStyle/>
                    <a:p>
                      <a:pPr marL="342900" lvl="0" indent="-342900" algn="r" rtl="1">
                        <a:lnSpc>
                          <a:spcPct val="115000"/>
                        </a:lnSpc>
                        <a:spcAft>
                          <a:spcPts val="0"/>
                        </a:spcAft>
                        <a:buFont typeface="+mj-lt"/>
                        <a:buAutoNum type="arabicPeriod"/>
                      </a:pPr>
                      <a:r>
                        <a:rPr lang="ar-DZ" sz="1400">
                          <a:effectLst/>
                        </a:rPr>
                        <a:t>تسطير الأهداف المرغوبة والمناسبة</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تحديد وتحليل المخاطر</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تقييم مخاطر الإحتيال والغش</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تحديد وتحليل التغييرات</a:t>
                      </a:r>
                      <a:r>
                        <a:rPr lang="fr-FR" sz="1400">
                          <a:effectLst/>
                        </a:rPr>
                        <a:t>.</a:t>
                      </a:r>
                      <a:endParaRPr lang="fr-FR" sz="1100">
                        <a:effectLst/>
                        <a:latin typeface="Calibri"/>
                        <a:ea typeface="Calibri"/>
                        <a:cs typeface="Arial"/>
                      </a:endParaRPr>
                    </a:p>
                  </a:txBody>
                  <a:tcPr marL="68580" marR="68580" marT="0" marB="0"/>
                </a:tc>
              </a:tr>
              <a:tr h="865026">
                <a:tc>
                  <a:txBody>
                    <a:bodyPr/>
                    <a:lstStyle/>
                    <a:p>
                      <a:pPr algn="ctr" rtl="1">
                        <a:lnSpc>
                          <a:spcPct val="115000"/>
                        </a:lnSpc>
                        <a:spcAft>
                          <a:spcPts val="0"/>
                        </a:spcAft>
                      </a:pPr>
                      <a:r>
                        <a:rPr lang="ar-DZ" sz="1400">
                          <a:effectLst/>
                        </a:rPr>
                        <a:t> </a:t>
                      </a:r>
                      <a:endParaRPr lang="fr-FR" sz="1100">
                        <a:effectLst/>
                      </a:endParaRPr>
                    </a:p>
                    <a:p>
                      <a:pPr algn="ctr" rtl="1">
                        <a:lnSpc>
                          <a:spcPct val="115000"/>
                        </a:lnSpc>
                        <a:spcAft>
                          <a:spcPts val="0"/>
                        </a:spcAft>
                      </a:pPr>
                      <a:r>
                        <a:rPr lang="ar-DZ" sz="1400">
                          <a:effectLst/>
                        </a:rPr>
                        <a:t>أنظمة المــعلومـات والإتــصـال</a:t>
                      </a:r>
                      <a:endParaRPr lang="fr-FR" sz="1100">
                        <a:effectLst/>
                        <a:latin typeface="Calibri"/>
                        <a:ea typeface="Calibri"/>
                        <a:cs typeface="Arial"/>
                      </a:endParaRPr>
                    </a:p>
                  </a:txBody>
                  <a:tcPr marL="68580" marR="68580" marT="0" marB="0"/>
                </a:tc>
                <a:tc>
                  <a:txBody>
                    <a:bodyPr/>
                    <a:lstStyle/>
                    <a:p>
                      <a:pPr marL="342900" lvl="0" indent="-342900" algn="r" rtl="1">
                        <a:lnSpc>
                          <a:spcPct val="115000"/>
                        </a:lnSpc>
                        <a:spcAft>
                          <a:spcPts val="0"/>
                        </a:spcAft>
                        <a:buFont typeface="+mj-lt"/>
                        <a:buAutoNum type="arabicPeriod"/>
                      </a:pPr>
                      <a:r>
                        <a:rPr lang="ar-DZ" sz="1400">
                          <a:effectLst/>
                        </a:rPr>
                        <a:t>إختيار وتطوير أنشطة الرقابة</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إختيار وتطوير أنشطة الرقابة العامة على تكنولوجيا المعلومات</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نشر السياسات والإجراءات داخل المؤسسة</a:t>
                      </a:r>
                      <a:r>
                        <a:rPr lang="fr-FR" sz="1400">
                          <a:effectLst/>
                        </a:rPr>
                        <a:t>.</a:t>
                      </a:r>
                      <a:endParaRPr lang="fr-FR" sz="1100">
                        <a:effectLst/>
                        <a:latin typeface="Calibri"/>
                        <a:ea typeface="Calibri"/>
                        <a:cs typeface="Arial"/>
                      </a:endParaRPr>
                    </a:p>
                  </a:txBody>
                  <a:tcPr marL="68580" marR="68580" marT="0" marB="0"/>
                </a:tc>
              </a:tr>
              <a:tr h="865026">
                <a:tc>
                  <a:txBody>
                    <a:bodyPr/>
                    <a:lstStyle/>
                    <a:p>
                      <a:pPr algn="ctr" rtl="1">
                        <a:lnSpc>
                          <a:spcPct val="115000"/>
                        </a:lnSpc>
                        <a:spcAft>
                          <a:spcPts val="0"/>
                        </a:spcAft>
                      </a:pPr>
                      <a:r>
                        <a:rPr lang="ar-DZ" sz="1400">
                          <a:effectLst/>
                        </a:rPr>
                        <a:t> </a:t>
                      </a:r>
                      <a:endParaRPr lang="fr-FR" sz="1100">
                        <a:effectLst/>
                      </a:endParaRPr>
                    </a:p>
                    <a:p>
                      <a:pPr algn="ctr" rtl="1">
                        <a:lnSpc>
                          <a:spcPct val="115000"/>
                        </a:lnSpc>
                        <a:spcAft>
                          <a:spcPts val="0"/>
                        </a:spcAft>
                      </a:pPr>
                      <a:r>
                        <a:rPr lang="ar-DZ" sz="1400">
                          <a:effectLst/>
                        </a:rPr>
                        <a:t>أنـــــشـطة الرقـــابة</a:t>
                      </a:r>
                      <a:endParaRPr lang="fr-FR" sz="1100">
                        <a:effectLst/>
                        <a:latin typeface="Calibri"/>
                        <a:ea typeface="Calibri"/>
                        <a:cs typeface="Arial"/>
                      </a:endParaRPr>
                    </a:p>
                  </a:txBody>
                  <a:tcPr marL="68580" marR="68580" marT="0" marB="0"/>
                </a:tc>
                <a:tc>
                  <a:txBody>
                    <a:bodyPr/>
                    <a:lstStyle/>
                    <a:p>
                      <a:pPr marL="342900" lvl="0" indent="-342900" algn="r" rtl="1">
                        <a:lnSpc>
                          <a:spcPct val="115000"/>
                        </a:lnSpc>
                        <a:spcAft>
                          <a:spcPts val="0"/>
                        </a:spcAft>
                        <a:buFont typeface="+mj-lt"/>
                        <a:buAutoNum type="arabicPeriod"/>
                      </a:pPr>
                      <a:r>
                        <a:rPr lang="ar-DZ" sz="1400">
                          <a:effectLst/>
                        </a:rPr>
                        <a:t>إستعمال المعلومات ذات الصلة.</a:t>
                      </a:r>
                      <a:endParaRPr lang="fr-FR" sz="1100">
                        <a:effectLst/>
                      </a:endParaRPr>
                    </a:p>
                    <a:p>
                      <a:pPr marL="342900" lvl="0" indent="-342900" algn="r" rtl="1">
                        <a:lnSpc>
                          <a:spcPct val="115000"/>
                        </a:lnSpc>
                        <a:spcAft>
                          <a:spcPts val="0"/>
                        </a:spcAft>
                        <a:buFont typeface="+mj-lt"/>
                        <a:buAutoNum type="arabicPeriod"/>
                      </a:pPr>
                      <a:r>
                        <a:rPr lang="ar-DZ" sz="1400">
                          <a:effectLst/>
                        </a:rPr>
                        <a:t>ضرورية وجود التواصل الداخلي</a:t>
                      </a:r>
                      <a:r>
                        <a:rPr lang="fr-FR" sz="1400">
                          <a:effectLst/>
                        </a:rPr>
                        <a:t>.</a:t>
                      </a:r>
                      <a:endParaRPr lang="fr-FR" sz="1100">
                        <a:effectLst/>
                      </a:endParaRPr>
                    </a:p>
                    <a:p>
                      <a:pPr marL="342900" lvl="0" indent="-342900" algn="r" rtl="1">
                        <a:lnSpc>
                          <a:spcPct val="115000"/>
                        </a:lnSpc>
                        <a:spcAft>
                          <a:spcPts val="0"/>
                        </a:spcAft>
                        <a:buFont typeface="+mj-lt"/>
                        <a:buAutoNum type="arabicPeriod"/>
                      </a:pPr>
                      <a:r>
                        <a:rPr lang="ar-DZ" sz="1400">
                          <a:effectLst/>
                        </a:rPr>
                        <a:t>ضرورة وجود تواصل خارجي</a:t>
                      </a:r>
                      <a:r>
                        <a:rPr lang="fr-FR" sz="1400">
                          <a:effectLst/>
                        </a:rPr>
                        <a:t>.</a:t>
                      </a:r>
                      <a:endParaRPr lang="fr-FR" sz="1100">
                        <a:effectLst/>
                        <a:latin typeface="Calibri"/>
                        <a:ea typeface="Calibri"/>
                        <a:cs typeface="Arial"/>
                      </a:endParaRPr>
                    </a:p>
                  </a:txBody>
                  <a:tcPr marL="68580" marR="68580" marT="0" marB="0"/>
                </a:tc>
              </a:tr>
              <a:tr h="570069">
                <a:tc>
                  <a:txBody>
                    <a:bodyPr/>
                    <a:lstStyle/>
                    <a:p>
                      <a:pPr algn="ctr" rtl="1">
                        <a:lnSpc>
                          <a:spcPct val="115000"/>
                        </a:lnSpc>
                        <a:spcAft>
                          <a:spcPts val="0"/>
                        </a:spcAft>
                      </a:pPr>
                      <a:r>
                        <a:rPr lang="ar-DZ" sz="1400">
                          <a:effectLst/>
                        </a:rPr>
                        <a:t>أنـــشطة المــــتابــعة</a:t>
                      </a:r>
                      <a:endParaRPr lang="fr-FR" sz="1100">
                        <a:effectLst/>
                        <a:latin typeface="Calibri"/>
                        <a:ea typeface="Calibri"/>
                        <a:cs typeface="Arial"/>
                      </a:endParaRPr>
                    </a:p>
                  </a:txBody>
                  <a:tcPr marL="68580" marR="68580" marT="0" marB="0"/>
                </a:tc>
                <a:tc>
                  <a:txBody>
                    <a:bodyPr/>
                    <a:lstStyle/>
                    <a:p>
                      <a:pPr marL="342900" lvl="0" indent="-342900" algn="r" rtl="1">
                        <a:lnSpc>
                          <a:spcPct val="115000"/>
                        </a:lnSpc>
                        <a:spcAft>
                          <a:spcPts val="0"/>
                        </a:spcAft>
                        <a:buFont typeface="+mj-lt"/>
                        <a:buAutoNum type="arabicPeriod"/>
                      </a:pPr>
                      <a:r>
                        <a:rPr lang="ar-DZ" sz="1400" dirty="0">
                          <a:effectLst/>
                        </a:rPr>
                        <a:t>إجراء عمليات تقييم دورية أو متقطعة</a:t>
                      </a:r>
                      <a:r>
                        <a:rPr lang="fr-FR" sz="1400" dirty="0">
                          <a:effectLst/>
                        </a:rPr>
                        <a:t>.</a:t>
                      </a:r>
                      <a:endParaRPr lang="fr-FR" sz="1100" dirty="0">
                        <a:effectLst/>
                      </a:endParaRPr>
                    </a:p>
                    <a:p>
                      <a:pPr marL="342900" lvl="0" indent="-342900" algn="r" rtl="1">
                        <a:lnSpc>
                          <a:spcPct val="115000"/>
                        </a:lnSpc>
                        <a:spcAft>
                          <a:spcPts val="0"/>
                        </a:spcAft>
                        <a:buFont typeface="+mj-lt"/>
                        <a:buAutoNum type="arabicPeriod"/>
                      </a:pPr>
                      <a:r>
                        <a:rPr lang="ar-DZ" sz="1400" dirty="0">
                          <a:effectLst/>
                        </a:rPr>
                        <a:t>تقييم </a:t>
                      </a:r>
                      <a:r>
                        <a:rPr lang="ar-DZ" sz="1400" dirty="0" err="1">
                          <a:effectLst/>
                        </a:rPr>
                        <a:t>الإختلالات</a:t>
                      </a:r>
                      <a:r>
                        <a:rPr lang="ar-DZ" sz="1400" dirty="0">
                          <a:effectLst/>
                        </a:rPr>
                        <a:t> والإبلاغ عنها</a:t>
                      </a:r>
                      <a:r>
                        <a:rPr lang="fr-FR" sz="1400" dirty="0">
                          <a:effectLst/>
                        </a:rPr>
                        <a:t>.</a:t>
                      </a:r>
                      <a:endParaRPr lang="fr-FR" sz="11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45694237"/>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a:solidFill>
                  <a:schemeClr val="tx1">
                    <a:lumMod val="60000"/>
                    <a:lumOff val="40000"/>
                  </a:schemeClr>
                </a:solidFill>
                <a:latin typeface="Traditional Arabic" pitchFamily="18" charset="-78"/>
                <a:cs typeface="Traditional Arabic" pitchFamily="18" charset="-78"/>
              </a:rPr>
              <a:t>مقومات نظام الرقابة الداخلية</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7</a:t>
            </a:fld>
            <a:endParaRPr lang="en-US" altLang="ar-DZ" sz="1300" smtClean="0">
              <a:solidFill>
                <a:srgbClr val="000066"/>
              </a:solidFill>
            </a:endParaRPr>
          </a:p>
        </p:txBody>
      </p:sp>
      <p:sp>
        <p:nvSpPr>
          <p:cNvPr id="2" name="Rectangle 1"/>
          <p:cNvSpPr/>
          <p:nvPr/>
        </p:nvSpPr>
        <p:spPr>
          <a:xfrm>
            <a:off x="1115616" y="1340768"/>
            <a:ext cx="7651029" cy="4678204"/>
          </a:xfrm>
          <a:prstGeom prst="rect">
            <a:avLst/>
          </a:prstGeom>
        </p:spPr>
        <p:txBody>
          <a:bodyPr wrap="square">
            <a:spAutoFit/>
          </a:bodyPr>
          <a:lstStyle/>
          <a:p>
            <a:pPr algn="r" rtl="1"/>
            <a:r>
              <a:rPr lang="ar-DZ" sz="3200" b="1" dirty="0"/>
              <a:t>أولا: المقومات الادارية</a:t>
            </a:r>
            <a:r>
              <a:rPr lang="ar-DZ" sz="3200" b="1" dirty="0" smtClean="0"/>
              <a:t>:</a:t>
            </a:r>
            <a:endParaRPr lang="fr-FR" sz="3200" b="1" dirty="0" smtClean="0"/>
          </a:p>
          <a:p>
            <a:pPr algn="r" rtl="1"/>
            <a:r>
              <a:rPr lang="ar-DZ" b="1" dirty="0"/>
              <a:t>فصل </a:t>
            </a:r>
            <a:r>
              <a:rPr lang="ar-DZ" b="1" dirty="0" smtClean="0"/>
              <a:t>المهام</a:t>
            </a:r>
            <a:endParaRPr lang="fr-FR" b="1" dirty="0" smtClean="0"/>
          </a:p>
          <a:p>
            <a:pPr algn="r" rtl="1"/>
            <a:r>
              <a:rPr lang="ar-DZ" b="1" dirty="0"/>
              <a:t>الهيكل </a:t>
            </a:r>
            <a:r>
              <a:rPr lang="ar-DZ" b="1" dirty="0" smtClean="0"/>
              <a:t>التنظيمي</a:t>
            </a:r>
            <a:endParaRPr lang="fr-FR" b="1" dirty="0" smtClean="0"/>
          </a:p>
          <a:p>
            <a:pPr algn="r" rtl="1"/>
            <a:r>
              <a:rPr lang="ar-DZ" b="1" dirty="0"/>
              <a:t>عمليات </a:t>
            </a:r>
            <a:r>
              <a:rPr lang="ar-DZ" b="1" dirty="0" smtClean="0"/>
              <a:t>المراقبة</a:t>
            </a:r>
            <a:endParaRPr lang="fr-FR" b="1" dirty="0" smtClean="0"/>
          </a:p>
          <a:p>
            <a:pPr algn="r" rtl="1"/>
            <a:r>
              <a:rPr lang="ar-DZ" b="1" dirty="0" smtClean="0"/>
              <a:t>الموظفين</a:t>
            </a:r>
            <a:endParaRPr lang="fr-FR" b="1" dirty="0" smtClean="0"/>
          </a:p>
          <a:p>
            <a:pPr algn="r" rtl="1"/>
            <a:r>
              <a:rPr lang="ar-DZ" b="1" dirty="0"/>
              <a:t> </a:t>
            </a:r>
            <a:r>
              <a:rPr lang="ar-DZ" b="1" dirty="0" smtClean="0"/>
              <a:t>التيسير</a:t>
            </a:r>
            <a:endParaRPr lang="fr-FR" b="1" dirty="0" smtClean="0"/>
          </a:p>
          <a:p>
            <a:pPr algn="r" rtl="1"/>
            <a:r>
              <a:rPr lang="ar-DZ" b="1" dirty="0"/>
              <a:t>الإشراف على </a:t>
            </a:r>
            <a:r>
              <a:rPr lang="ar-DZ" b="1" dirty="0" smtClean="0"/>
              <a:t>العمل</a:t>
            </a:r>
            <a:endParaRPr lang="fr-FR" b="1" dirty="0" smtClean="0"/>
          </a:p>
          <a:p>
            <a:pPr algn="r" rtl="1"/>
            <a:r>
              <a:rPr lang="ar-DZ" b="1" dirty="0"/>
              <a:t>المراقب </a:t>
            </a:r>
            <a:r>
              <a:rPr lang="ar-DZ" b="1" dirty="0" smtClean="0"/>
              <a:t>المالي</a:t>
            </a:r>
            <a:endParaRPr lang="fr-FR" b="1" dirty="0" smtClean="0"/>
          </a:p>
          <a:p>
            <a:pPr algn="r" rtl="1"/>
            <a:r>
              <a:rPr lang="ar-DZ" sz="3200" b="1" dirty="0"/>
              <a:t>المقومات </a:t>
            </a:r>
            <a:r>
              <a:rPr lang="ar-DZ" sz="3200" b="1" dirty="0" smtClean="0"/>
              <a:t>المحاسبية</a:t>
            </a:r>
            <a:endParaRPr lang="fr-FR" sz="3200" b="1" dirty="0" smtClean="0"/>
          </a:p>
          <a:p>
            <a:pPr algn="r" rtl="1"/>
            <a:r>
              <a:rPr lang="ar-DZ" b="1" dirty="0"/>
              <a:t>المجموعة الدفترية</a:t>
            </a:r>
            <a:endParaRPr lang="fr-FR" b="1" dirty="0"/>
          </a:p>
          <a:p>
            <a:pPr algn="r" rtl="1"/>
            <a:r>
              <a:rPr lang="ar-DZ" b="1" dirty="0"/>
              <a:t>الدورة </a:t>
            </a:r>
            <a:r>
              <a:rPr lang="ar-DZ" b="1" dirty="0" err="1" smtClean="0"/>
              <a:t>المستندية</a:t>
            </a:r>
            <a:endParaRPr lang="fr-FR" b="1" dirty="0" smtClean="0"/>
          </a:p>
          <a:p>
            <a:pPr algn="r" rtl="1"/>
            <a:r>
              <a:rPr lang="ar-DZ" b="1" dirty="0"/>
              <a:t>الدليل </a:t>
            </a:r>
            <a:r>
              <a:rPr lang="ar-DZ" b="1" dirty="0" smtClean="0"/>
              <a:t>المحاسبي</a:t>
            </a:r>
            <a:endParaRPr lang="fr-FR" b="1" dirty="0" smtClean="0"/>
          </a:p>
          <a:p>
            <a:pPr algn="r" rtl="1"/>
            <a:r>
              <a:rPr lang="ar-DZ" b="1" dirty="0"/>
              <a:t>الوسائل الآلية الإلكترونية </a:t>
            </a:r>
            <a:r>
              <a:rPr lang="ar-DZ" b="1" dirty="0" smtClean="0"/>
              <a:t>المستعملة</a:t>
            </a:r>
            <a:endParaRPr lang="fr-FR" b="1" dirty="0" smtClean="0"/>
          </a:p>
          <a:p>
            <a:pPr algn="r" rtl="1"/>
            <a:r>
              <a:rPr lang="ar-DZ" b="1" dirty="0"/>
              <a:t>الجرد الفعلي </a:t>
            </a:r>
            <a:r>
              <a:rPr lang="ar-DZ" b="1" dirty="0" smtClean="0"/>
              <a:t>للأصول</a:t>
            </a:r>
            <a:endParaRPr lang="fr-FR" b="1" dirty="0" smtClean="0"/>
          </a:p>
          <a:p>
            <a:pPr algn="r" rtl="1"/>
            <a:r>
              <a:rPr lang="ar-DZ" b="1" dirty="0"/>
              <a:t>الموازنات التخطيطية</a:t>
            </a:r>
            <a:endParaRPr lang="fr-FR" dirty="0"/>
          </a:p>
        </p:txBody>
      </p:sp>
    </p:spTree>
    <p:extLst>
      <p:ext uri="{BB962C8B-B14F-4D97-AF65-F5344CB8AC3E}">
        <p14:creationId xmlns:p14="http://schemas.microsoft.com/office/powerpoint/2010/main" val="2969714160"/>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a:t/>
            </a:r>
            <a:br>
              <a:rPr lang="ar-DZ" sz="2400" dirty="0"/>
            </a:br>
            <a:r>
              <a:rPr lang="ar-DZ" sz="4000" dirty="0">
                <a:solidFill>
                  <a:schemeClr val="tx1">
                    <a:lumMod val="60000"/>
                    <a:lumOff val="40000"/>
                  </a:schemeClr>
                </a:solidFill>
                <a:latin typeface="Traditional Arabic" pitchFamily="18" charset="-78"/>
                <a:cs typeface="Traditional Arabic" pitchFamily="18" charset="-78"/>
              </a:rPr>
              <a:t>مكعب </a:t>
            </a:r>
            <a:r>
              <a:rPr lang="fr-FR" sz="4000" dirty="0">
                <a:solidFill>
                  <a:schemeClr val="tx1">
                    <a:lumMod val="60000"/>
                    <a:lumOff val="40000"/>
                  </a:schemeClr>
                </a:solidFill>
                <a:latin typeface="Traditional Arabic" pitchFamily="18" charset="-78"/>
                <a:cs typeface="Traditional Arabic" pitchFamily="18" charset="-78"/>
              </a:rPr>
              <a:t>COSO </a:t>
            </a:r>
            <a:r>
              <a:rPr lang="ar-DZ" sz="4000" dirty="0">
                <a:solidFill>
                  <a:schemeClr val="tx1">
                    <a:lumMod val="60000"/>
                    <a:lumOff val="40000"/>
                  </a:schemeClr>
                </a:solidFill>
                <a:latin typeface="Traditional Arabic" pitchFamily="18" charset="-78"/>
                <a:cs typeface="Traditional Arabic" pitchFamily="18" charset="-78"/>
              </a:rPr>
              <a:t>لمكونات الرقابة الداخلية</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8</a:t>
            </a:fld>
            <a:endParaRPr lang="en-US" altLang="ar-DZ" sz="1300" smtClean="0">
              <a:solidFill>
                <a:srgbClr val="000066"/>
              </a:solidFill>
            </a:endParaRPr>
          </a:p>
        </p:txBody>
      </p:sp>
      <p:sp>
        <p:nvSpPr>
          <p:cNvPr id="3" name="Rectangle 2"/>
          <p:cNvSpPr/>
          <p:nvPr/>
        </p:nvSpPr>
        <p:spPr>
          <a:xfrm>
            <a:off x="386801" y="1412776"/>
            <a:ext cx="8424936" cy="4031873"/>
          </a:xfrm>
          <a:prstGeom prst="rect">
            <a:avLst/>
          </a:prstGeom>
        </p:spPr>
        <p:txBody>
          <a:bodyPr wrap="square">
            <a:spAutoFit/>
          </a:bodyPr>
          <a:lstStyle/>
          <a:p>
            <a:pPr algn="just" rtl="1"/>
            <a:endParaRPr lang="fr-FR" sz="3200" dirty="0" smtClean="0">
              <a:solidFill>
                <a:srgbClr val="000066"/>
              </a:solidFill>
              <a:latin typeface="Traditional Arabic" pitchFamily="18" charset="-78"/>
              <a:cs typeface="Traditional Arabic" pitchFamily="18" charset="-78"/>
            </a:endParaRPr>
          </a:p>
          <a:p>
            <a:pPr algn="just" rtl="1"/>
            <a:endParaRPr lang="fr-FR" sz="3200" dirty="0">
              <a:solidFill>
                <a:srgbClr val="000066"/>
              </a:solidFill>
              <a:latin typeface="Traditional Arabic" pitchFamily="18" charset="-78"/>
              <a:cs typeface="Traditional Arabic" pitchFamily="18" charset="-78"/>
            </a:endParaRPr>
          </a:p>
          <a:p>
            <a:pPr algn="just" rtl="1"/>
            <a:endParaRPr lang="fr-FR" sz="3200" dirty="0" smtClean="0">
              <a:solidFill>
                <a:srgbClr val="000066"/>
              </a:solidFill>
              <a:latin typeface="Traditional Arabic" pitchFamily="18" charset="-78"/>
              <a:cs typeface="Traditional Arabic" pitchFamily="18" charset="-78"/>
            </a:endParaRPr>
          </a:p>
          <a:p>
            <a:pPr algn="just" rtl="1"/>
            <a:endParaRPr lang="fr-FR" sz="3200" dirty="0">
              <a:solidFill>
                <a:srgbClr val="000066"/>
              </a:solidFill>
              <a:latin typeface="Traditional Arabic" pitchFamily="18" charset="-78"/>
              <a:cs typeface="Traditional Arabic" pitchFamily="18" charset="-78"/>
            </a:endParaRPr>
          </a:p>
          <a:p>
            <a:pPr algn="just" rtl="1"/>
            <a:endParaRPr lang="fr-FR" sz="3200" dirty="0" smtClean="0">
              <a:solidFill>
                <a:srgbClr val="000066"/>
              </a:solidFill>
              <a:latin typeface="Traditional Arabic" pitchFamily="18" charset="-78"/>
              <a:cs typeface="Traditional Arabic" pitchFamily="18" charset="-78"/>
            </a:endParaRPr>
          </a:p>
          <a:p>
            <a:pPr algn="just" rtl="1"/>
            <a:endParaRPr lang="fr-FR" sz="3200" dirty="0">
              <a:solidFill>
                <a:srgbClr val="000066"/>
              </a:solidFill>
              <a:latin typeface="Traditional Arabic" pitchFamily="18" charset="-78"/>
              <a:cs typeface="Traditional Arabic" pitchFamily="18" charset="-78"/>
            </a:endParaRPr>
          </a:p>
          <a:p>
            <a:pPr algn="just" rtl="1"/>
            <a:endParaRPr lang="fr-FR" sz="3200" dirty="0" smtClean="0">
              <a:solidFill>
                <a:srgbClr val="000066"/>
              </a:solidFill>
              <a:latin typeface="Traditional Arabic" pitchFamily="18" charset="-78"/>
              <a:cs typeface="Traditional Arabic" pitchFamily="18" charset="-78"/>
            </a:endParaRPr>
          </a:p>
          <a:p>
            <a:pPr algn="just" rtl="1"/>
            <a:endParaRPr lang="ar-DZ" sz="3200" dirty="0" smtClean="0">
              <a:solidFill>
                <a:srgbClr val="000066"/>
              </a:solidFill>
              <a:latin typeface="Traditional Arabic" pitchFamily="18" charset="-78"/>
              <a:cs typeface="Traditional Arabic" pitchFamily="18" charset="-78"/>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8810" y="2446039"/>
            <a:ext cx="3425017" cy="299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5610" y="2859613"/>
            <a:ext cx="1560766" cy="2287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895" y="1700808"/>
            <a:ext cx="2907931" cy="745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2859613"/>
            <a:ext cx="1409700" cy="2585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9391691"/>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fr-FR" sz="2400" dirty="0" smtClean="0"/>
              <a:t/>
            </a:r>
            <a:br>
              <a:rPr lang="fr-FR" sz="2400" dirty="0" smtClean="0"/>
            </a:br>
            <a:r>
              <a:rPr lang="fr-FR" sz="2400" dirty="0"/>
              <a:t/>
            </a:r>
            <a:br>
              <a:rPr lang="fr-FR" sz="2400" dirty="0"/>
            </a:br>
            <a:r>
              <a:rPr lang="ar-DZ" sz="4000" dirty="0" smtClean="0">
                <a:solidFill>
                  <a:schemeClr val="tx1">
                    <a:lumMod val="60000"/>
                    <a:lumOff val="40000"/>
                  </a:schemeClr>
                </a:solidFill>
                <a:latin typeface="Traditional Arabic" pitchFamily="18" charset="-78"/>
                <a:cs typeface="Traditional Arabic" pitchFamily="18" charset="-78"/>
              </a:rPr>
              <a:t>نظام </a:t>
            </a:r>
            <a:r>
              <a:rPr lang="ar-DZ" sz="4000" dirty="0">
                <a:solidFill>
                  <a:schemeClr val="tx1">
                    <a:lumMod val="60000"/>
                    <a:lumOff val="40000"/>
                  </a:schemeClr>
                </a:solidFill>
                <a:latin typeface="Traditional Arabic" pitchFamily="18" charset="-78"/>
                <a:cs typeface="Traditional Arabic" pitchFamily="18" charset="-78"/>
              </a:rPr>
              <a:t>الرقابة الداخلية وفق 11-08 </a:t>
            </a:r>
            <a:br>
              <a:rPr lang="ar-DZ" sz="4000" dirty="0">
                <a:solidFill>
                  <a:schemeClr val="tx1">
                    <a:lumMod val="60000"/>
                    <a:lumOff val="40000"/>
                  </a:schemeClr>
                </a:solidFill>
                <a:latin typeface="Traditional Arabic" pitchFamily="18" charset="-78"/>
                <a:cs typeface="Traditional Arabic" pitchFamily="18" charset="-78"/>
              </a:rPr>
            </a:b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9</a:t>
            </a:fld>
            <a:endParaRPr lang="en-US" altLang="ar-DZ" sz="1300" smtClean="0">
              <a:solidFill>
                <a:srgbClr val="000066"/>
              </a:solidFill>
            </a:endParaRPr>
          </a:p>
        </p:txBody>
      </p:sp>
      <p:sp>
        <p:nvSpPr>
          <p:cNvPr id="3" name="Rectangle 2"/>
          <p:cNvSpPr/>
          <p:nvPr/>
        </p:nvSpPr>
        <p:spPr>
          <a:xfrm>
            <a:off x="386801" y="1412776"/>
            <a:ext cx="8424936" cy="4031873"/>
          </a:xfrm>
          <a:prstGeom prst="rect">
            <a:avLst/>
          </a:prstGeom>
        </p:spPr>
        <p:txBody>
          <a:bodyPr wrap="square">
            <a:spAutoFit/>
          </a:bodyPr>
          <a:lstStyle/>
          <a:p>
            <a:pPr algn="just" rtl="1"/>
            <a:r>
              <a:rPr lang="ar-DZ" sz="3200" dirty="0" smtClean="0">
                <a:solidFill>
                  <a:srgbClr val="000066"/>
                </a:solidFill>
                <a:latin typeface="Times New Roman"/>
                <a:ea typeface="Calibri"/>
                <a:cs typeface="Traditional Arabic"/>
              </a:rPr>
              <a:t>عبارة </a:t>
            </a:r>
            <a:r>
              <a:rPr lang="ar-DZ" sz="3200" dirty="0">
                <a:solidFill>
                  <a:srgbClr val="000066"/>
                </a:solidFill>
                <a:latin typeface="Times New Roman"/>
                <a:ea typeface="Calibri"/>
                <a:cs typeface="Traditional Arabic"/>
              </a:rPr>
              <a:t>عن مجموعة العمليات و المناهج و الإجراءات التي تهدف إلى ضمان التحكم في النشطات، السير الجد للعمليات الداخلية ولأخذ بعين الاعتبار بشكل ملائم جميع مخاطر العمليات، احترام الإجراءات الداخلية، المطابقة مع لأنظمة و القوانين، الشفافية و متابعة العمليات المصرفية، موثوقية المعلومات المالية، الحفاظ على الأصول، الاستعمال الفعال للموارد، كما تتضمن الرقابة على العمليات و الإجراءات الداخلية رقابة دائمة للمطابقة ولأمن و المصادقة على العمليات المحققة ورقابة دورية على انتظام وأمن العمليات و احترام الإجراءات الداخلية وفعالية الرقابة الداخلية ومستوى الخطر</a:t>
            </a:r>
            <a:endParaRPr lang="ar-DZ" sz="3200" dirty="0" smtClean="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1631568238"/>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F030TGp">
  <a:themeElements>
    <a:clrScheme name="1_021TGp_bizmedical_light 3">
      <a:dk1>
        <a:srgbClr val="000066"/>
      </a:dk1>
      <a:lt1>
        <a:srgbClr val="FFFFFF"/>
      </a:lt1>
      <a:dk2>
        <a:srgbClr val="1C74CC"/>
      </a:dk2>
      <a:lt2>
        <a:srgbClr val="B2B2B2"/>
      </a:lt2>
      <a:accent1>
        <a:srgbClr val="A2CCFA"/>
      </a:accent1>
      <a:accent2>
        <a:srgbClr val="E26052"/>
      </a:accent2>
      <a:accent3>
        <a:srgbClr val="FFFFFF"/>
      </a:accent3>
      <a:accent4>
        <a:srgbClr val="000056"/>
      </a:accent4>
      <a:accent5>
        <a:srgbClr val="CEE2FC"/>
      </a:accent5>
      <a:accent6>
        <a:srgbClr val="CD5649"/>
      </a:accent6>
      <a:hlink>
        <a:srgbClr val="3FA3DB"/>
      </a:hlink>
      <a:folHlink>
        <a:srgbClr val="2C98A0"/>
      </a:folHlink>
    </a:clrScheme>
    <a:fontScheme name="1_021TGp_bizmedical_light">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pitchFamily="34" charset="0"/>
          </a:defRPr>
        </a:defPPr>
      </a:lstStyle>
      <a:style>
        <a:lnRef idx="2">
          <a:schemeClr val="accent2"/>
        </a:lnRef>
        <a:fillRef idx="1">
          <a:schemeClr val="lt1"/>
        </a:fillRef>
        <a:effectRef idx="0">
          <a:schemeClr val="accent2"/>
        </a:effectRef>
        <a:fontRef idx="minor">
          <a:schemeClr val="dk1"/>
        </a:fontRef>
      </a:style>
    </a:spDef>
    <a:lnDef>
      <a:spPr bwMode="auto">
        <a:ln>
          <a:headEnd type="none" w="med" len="med"/>
          <a:tailEnd type="arrow"/>
        </a:ln>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1_021TGp_bizmedical_light 1">
        <a:dk1>
          <a:srgbClr val="000066"/>
        </a:dk1>
        <a:lt1>
          <a:srgbClr val="FFFFFF"/>
        </a:lt1>
        <a:dk2>
          <a:srgbClr val="1EA491"/>
        </a:dk2>
        <a:lt2>
          <a:srgbClr val="B2B2B2"/>
        </a:lt2>
        <a:accent1>
          <a:srgbClr val="A3D5A8"/>
        </a:accent1>
        <a:accent2>
          <a:srgbClr val="99CC00"/>
        </a:accent2>
        <a:accent3>
          <a:srgbClr val="FFFFFF"/>
        </a:accent3>
        <a:accent4>
          <a:srgbClr val="000056"/>
        </a:accent4>
        <a:accent5>
          <a:srgbClr val="CEE7D1"/>
        </a:accent5>
        <a:accent6>
          <a:srgbClr val="8AB900"/>
        </a:accent6>
        <a:hlink>
          <a:srgbClr val="6CAE87"/>
        </a:hlink>
        <a:folHlink>
          <a:srgbClr val="386B21"/>
        </a:folHlink>
      </a:clrScheme>
      <a:clrMap bg1="lt1" tx1="dk1" bg2="lt2" tx2="dk2" accent1="accent1" accent2="accent2" accent3="accent3" accent4="accent4" accent5="accent5" accent6="accent6" hlink="hlink" folHlink="folHlink"/>
    </a:extraClrScheme>
    <a:extraClrScheme>
      <a:clrScheme name="1_021TGp_bizmedical_light 2">
        <a:dk1>
          <a:srgbClr val="000066"/>
        </a:dk1>
        <a:lt1>
          <a:srgbClr val="FFFFFF"/>
        </a:lt1>
        <a:dk2>
          <a:srgbClr val="1074A6"/>
        </a:dk2>
        <a:lt2>
          <a:srgbClr val="B2B2B2"/>
        </a:lt2>
        <a:accent1>
          <a:srgbClr val="96DAF2"/>
        </a:accent1>
        <a:accent2>
          <a:srgbClr val="D98E5B"/>
        </a:accent2>
        <a:accent3>
          <a:srgbClr val="FFFFFF"/>
        </a:accent3>
        <a:accent4>
          <a:srgbClr val="000056"/>
        </a:accent4>
        <a:accent5>
          <a:srgbClr val="C9EAF7"/>
        </a:accent5>
        <a:accent6>
          <a:srgbClr val="C48052"/>
        </a:accent6>
        <a:hlink>
          <a:srgbClr val="6847D3"/>
        </a:hlink>
        <a:folHlink>
          <a:srgbClr val="00CC99"/>
        </a:folHlink>
      </a:clrScheme>
      <a:clrMap bg1="lt1" tx1="dk1" bg2="lt2" tx2="dk2" accent1="accent1" accent2="accent2" accent3="accent3" accent4="accent4" accent5="accent5" accent6="accent6" hlink="hlink" folHlink="folHlink"/>
    </a:extraClrScheme>
    <a:extraClrScheme>
      <a:clrScheme name="1_021TGp_bizmedical_light 3">
        <a:dk1>
          <a:srgbClr val="000066"/>
        </a:dk1>
        <a:lt1>
          <a:srgbClr val="FFFFFF"/>
        </a:lt1>
        <a:dk2>
          <a:srgbClr val="1C74CC"/>
        </a:dk2>
        <a:lt2>
          <a:srgbClr val="B2B2B2"/>
        </a:lt2>
        <a:accent1>
          <a:srgbClr val="A2CCFA"/>
        </a:accent1>
        <a:accent2>
          <a:srgbClr val="E26052"/>
        </a:accent2>
        <a:accent3>
          <a:srgbClr val="FFFFFF"/>
        </a:accent3>
        <a:accent4>
          <a:srgbClr val="000056"/>
        </a:accent4>
        <a:accent5>
          <a:srgbClr val="CEE2FC"/>
        </a:accent5>
        <a:accent6>
          <a:srgbClr val="CD5649"/>
        </a:accent6>
        <a:hlink>
          <a:srgbClr val="3FA3DB"/>
        </a:hlink>
        <a:folHlink>
          <a:srgbClr val="2C98A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db2004c019l">
  <a:themeElements>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fontScheme name="sampl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lnDef>
  </a:objectDefaults>
  <a:extraClrSchemeLst>
    <a:extraClrScheme>
      <a:clrScheme name="sample 1">
        <a:dk1>
          <a:srgbClr val="000066"/>
        </a:dk1>
        <a:lt1>
          <a:srgbClr val="FFFFFF"/>
        </a:lt1>
        <a:dk2>
          <a:srgbClr val="58A252"/>
        </a:dk2>
        <a:lt2>
          <a:srgbClr val="B2B2B2"/>
        </a:lt2>
        <a:accent1>
          <a:srgbClr val="33CCCC"/>
        </a:accent1>
        <a:accent2>
          <a:srgbClr val="0099CC"/>
        </a:accent2>
        <a:accent3>
          <a:srgbClr val="FFFFFF"/>
        </a:accent3>
        <a:accent4>
          <a:srgbClr val="000056"/>
        </a:accent4>
        <a:accent5>
          <a:srgbClr val="ADE2E2"/>
        </a:accent5>
        <a:accent6>
          <a:srgbClr val="008AB9"/>
        </a:accent6>
        <a:hlink>
          <a:srgbClr val="6A9EB0"/>
        </a:hlink>
        <a:folHlink>
          <a:srgbClr val="6666FF"/>
        </a:folHlink>
      </a:clrScheme>
      <a:clrMap bg1="lt1" tx1="dk1" bg2="lt2" tx2="dk2" accent1="accent1" accent2="accent2" accent3="accent3" accent4="accent4" accent5="accent5" accent6="accent6" hlink="hlink" folHlink="folHlink"/>
    </a:extraClrScheme>
    <a:extraClrScheme>
      <a:clrScheme name="sample 2">
        <a:dk1>
          <a:srgbClr val="000066"/>
        </a:dk1>
        <a:lt1>
          <a:srgbClr val="FFFFFF"/>
        </a:lt1>
        <a:dk2>
          <a:srgbClr val="415CB3"/>
        </a:dk2>
        <a:lt2>
          <a:srgbClr val="B2B2B2"/>
        </a:lt2>
        <a:accent1>
          <a:srgbClr val="55AEEB"/>
        </a:accent1>
        <a:accent2>
          <a:srgbClr val="FF9933"/>
        </a:accent2>
        <a:accent3>
          <a:srgbClr val="FFFFFF"/>
        </a:accent3>
        <a:accent4>
          <a:srgbClr val="000056"/>
        </a:accent4>
        <a:accent5>
          <a:srgbClr val="B4D3F3"/>
        </a:accent5>
        <a:accent6>
          <a:srgbClr val="E78A2D"/>
        </a:accent6>
        <a:hlink>
          <a:srgbClr val="4D7AB5"/>
        </a:hlink>
        <a:folHlink>
          <a:srgbClr val="9964A2"/>
        </a:folHlink>
      </a:clrScheme>
      <a:clrMap bg1="lt1" tx1="dk1" bg2="lt2" tx2="dk2" accent1="accent1" accent2="accent2" accent3="accent3" accent4="accent4" accent5="accent5" accent6="accent6" hlink="hlink" folHlink="folHlink"/>
    </a:extraClrScheme>
    <a:extraClrScheme>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30331</TotalTime>
  <Words>641</Words>
  <Application>Microsoft Office PowerPoint</Application>
  <PresentationFormat>Affichage à l'écran (4:3)</PresentationFormat>
  <Paragraphs>129</Paragraphs>
  <Slides>12</Slides>
  <Notes>12</Notes>
  <HiddenSlides>0</HiddenSlides>
  <MMClips>0</MMClips>
  <ScaleCrop>false</ScaleCrop>
  <HeadingPairs>
    <vt:vector size="4" baseType="variant">
      <vt:variant>
        <vt:lpstr>Thème</vt:lpstr>
      </vt:variant>
      <vt:variant>
        <vt:i4>2</vt:i4>
      </vt:variant>
      <vt:variant>
        <vt:lpstr>Titres des diapositives</vt:lpstr>
      </vt:variant>
      <vt:variant>
        <vt:i4>12</vt:i4>
      </vt:variant>
    </vt:vector>
  </HeadingPairs>
  <TitlesOfParts>
    <vt:vector size="14" baseType="lpstr">
      <vt:lpstr>F030TGp</vt:lpstr>
      <vt:lpstr>cdb2004c019l</vt:lpstr>
      <vt:lpstr>Présentation PowerPoint</vt:lpstr>
      <vt:lpstr>المفاهيم المرتبطة بنظام الرقابة الداخلية</vt:lpstr>
      <vt:lpstr>  </vt:lpstr>
      <vt:lpstr>  أهداف نظام الرقابة الداخلية  </vt:lpstr>
      <vt:lpstr>Présentation PowerPoint</vt:lpstr>
      <vt:lpstr>  مبادئ نظام الرقابة الداخلية coso 2013  </vt:lpstr>
      <vt:lpstr>  مقومات نظام الرقابة الداخلية  </vt:lpstr>
      <vt:lpstr>  مكعب COSO لمكونات الرقابة الداخلية  </vt:lpstr>
      <vt:lpstr>    نظام الرقابة الداخلية وفق 11-08    </vt:lpstr>
      <vt:lpstr>    نظام الرقابة الداخلية وفق 11-08    </vt:lpstr>
      <vt:lpstr>    نظام الرقابة الداخلية وفق 11-08    </vt:lpstr>
      <vt:lpstr>    نظام الرقابة الداخلية وفق 11-08    </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c:creator>
  <cp:lastModifiedBy>User</cp:lastModifiedBy>
  <cp:revision>1385</cp:revision>
  <dcterms:created xsi:type="dcterms:W3CDTF">2007-12-28T17:51:28Z</dcterms:created>
  <dcterms:modified xsi:type="dcterms:W3CDTF">2021-12-04T19:30:20Z</dcterms:modified>
</cp:coreProperties>
</file>