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89" r:id="rId2"/>
    <p:sldId id="303" r:id="rId3"/>
    <p:sldId id="306" r:id="rId4"/>
    <p:sldId id="307" r:id="rId5"/>
    <p:sldId id="308" r:id="rId6"/>
    <p:sldId id="310" r:id="rId7"/>
    <p:sldId id="311" r:id="rId8"/>
    <p:sldId id="309" r:id="rId9"/>
    <p:sldId id="312" r:id="rId10"/>
    <p:sldId id="314" r:id="rId11"/>
    <p:sldId id="313" r:id="rId12"/>
    <p:sldId id="315" r:id="rId13"/>
    <p:sldId id="304" r:id="rId14"/>
    <p:sldId id="316" r:id="rId15"/>
    <p:sldId id="317" r:id="rId16"/>
    <p:sldId id="339" r:id="rId17"/>
    <p:sldId id="340" r:id="rId18"/>
    <p:sldId id="319" r:id="rId19"/>
    <p:sldId id="341" r:id="rId20"/>
    <p:sldId id="342" r:id="rId21"/>
    <p:sldId id="343" r:id="rId22"/>
    <p:sldId id="328" r:id="rId23"/>
    <p:sldId id="329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3" autoAdjust="0"/>
    <p:restoredTop sz="82944" autoAdjust="0"/>
  </p:normalViewPr>
  <p:slideViewPr>
    <p:cSldViewPr snapToGrid="0" showGuides="1">
      <p:cViewPr varScale="1">
        <p:scale>
          <a:sx n="58" d="100"/>
          <a:sy n="58" d="100"/>
        </p:scale>
        <p:origin x="1578" y="48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91369-FCBA-4326-9840-7679370C7E4D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75355-A294-4119-A0B8-0C53E35A69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38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D223C-104B-4A56-BDAB-1D3CEDC5402F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1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sz="1200" b="1" dirty="0" smtClean="0">
                <a:solidFill>
                  <a:srgbClr val="FF0000"/>
                </a:solidFill>
              </a:rPr>
              <a:t>1. La fixation: </a:t>
            </a:r>
            <a:r>
              <a:rPr lang="fr-FR" sz="1200" dirty="0" smtClean="0"/>
              <a:t>Les fixateurs classiques ne suffisent pas car ils tendent à coaguler les protéines et à détruire les structures fines. Il faut utiliser ici des agents chimiques qui réalisent des pontages entre les molécules voisines (</a:t>
            </a:r>
            <a:r>
              <a:rPr lang="fr-FR" sz="1200" b="1" dirty="0" smtClean="0"/>
              <a:t>le permanganate de potassium </a:t>
            </a:r>
            <a:r>
              <a:rPr lang="fr-FR" sz="1200" dirty="0" smtClean="0"/>
              <a:t>assure une excellente conservation des membranes lipoprotéiques, mais les acides nucléiques sont très mal fixées ; </a:t>
            </a:r>
            <a:r>
              <a:rPr lang="fr-FR" sz="1200" b="1" dirty="0" smtClean="0"/>
              <a:t>le </a:t>
            </a:r>
            <a:r>
              <a:rPr lang="fr-FR" sz="1200" b="1" dirty="0" err="1" smtClean="0"/>
              <a:t>tétroxyde</a:t>
            </a:r>
            <a:r>
              <a:rPr lang="fr-FR" sz="1200" b="1" dirty="0" smtClean="0"/>
              <a:t> d'osmium </a:t>
            </a:r>
            <a:r>
              <a:rPr lang="fr-FR" sz="1200" dirty="0" smtClean="0"/>
              <a:t>il pénètre mal dans les cellules ; </a:t>
            </a:r>
            <a:r>
              <a:rPr lang="fr-FR" sz="1200" b="1" dirty="0" smtClean="0"/>
              <a:t>le </a:t>
            </a:r>
            <a:r>
              <a:rPr lang="fr-FR" sz="1200" b="1" dirty="0" err="1" smtClean="0"/>
              <a:t>glutaraldéhyde</a:t>
            </a:r>
            <a:r>
              <a:rPr lang="fr-FR" sz="1200" b="1" dirty="0" smtClean="0"/>
              <a:t> </a:t>
            </a:r>
            <a:r>
              <a:rPr lang="fr-FR" sz="1200" dirty="0" smtClean="0"/>
              <a:t>pénètre bien dans les cellules, fixe efficacement de nombreuses structures, sauf les membranes). </a:t>
            </a:r>
          </a:p>
          <a:p>
            <a:r>
              <a:rPr lang="fr-FR" sz="1200" b="1" dirty="0" smtClean="0">
                <a:solidFill>
                  <a:srgbClr val="FF0000"/>
                </a:solidFill>
              </a:rPr>
              <a:t>2, Inclusion en résine </a:t>
            </a:r>
            <a:r>
              <a:rPr lang="fr-FR" sz="1200" dirty="0" smtClean="0"/>
              <a:t>: Le principe est le même que pour l'histologie classique, à la différence presque la déshydratation préalable doit se terminer dans un solvant de la résine utilisée pour l'inclusion. On obtient des petits blocs solides et très durs, incluant et imprégnant l'échantillon à analyser </a:t>
            </a:r>
            <a:r>
              <a:rPr lang="fr-FR" sz="1200" b="1" dirty="0" smtClean="0">
                <a:solidFill>
                  <a:srgbClr val="FF0000"/>
                </a:solidFill>
              </a:rPr>
              <a:t>. </a:t>
            </a:r>
          </a:p>
          <a:p>
            <a:r>
              <a:rPr lang="fr-FR" sz="1200" b="1" dirty="0" smtClean="0">
                <a:solidFill>
                  <a:srgbClr val="FF0000"/>
                </a:solidFill>
              </a:rPr>
              <a:t>3,Coupe :</a:t>
            </a:r>
            <a:r>
              <a:rPr lang="fr-FR" sz="1200" b="1" dirty="0" smtClean="0"/>
              <a:t> </a:t>
            </a:r>
            <a:r>
              <a:rPr lang="fr-FR" sz="1200" b="1" dirty="0" smtClean="0">
                <a:solidFill>
                  <a:srgbClr val="FF0000"/>
                </a:solidFill>
              </a:rPr>
              <a:t>les coupes ultrafines </a:t>
            </a:r>
            <a:r>
              <a:rPr lang="fr-FR" sz="1200" dirty="0" smtClean="0"/>
              <a:t>sont réalisées grâce à un </a:t>
            </a:r>
            <a:r>
              <a:rPr lang="fr-FR" sz="1200" dirty="0" err="1" smtClean="0"/>
              <a:t>ultramicrotome</a:t>
            </a:r>
            <a:r>
              <a:rPr lang="fr-FR" sz="1200" dirty="0" smtClean="0"/>
              <a:t>, il s’agit d’un appareil qui permet d’obtenir des coupes d’une épaisseur de 30 à 50 nm. Les coupes sont récupérées sur des grilles </a:t>
            </a:r>
            <a:r>
              <a:rPr lang="fr-FR" sz="1200" dirty="0" err="1" smtClean="0"/>
              <a:t>métaliques</a:t>
            </a:r>
            <a:r>
              <a:rPr lang="fr-FR" sz="1200" dirty="0" smtClean="0"/>
              <a:t> permettant le passage des électrons.</a:t>
            </a:r>
          </a:p>
          <a:p>
            <a:endParaRPr lang="fr-FR" sz="1200" dirty="0" smtClean="0"/>
          </a:p>
          <a:p>
            <a:r>
              <a:rPr lang="fr-FR" sz="1200" b="1" dirty="0" smtClean="0">
                <a:solidFill>
                  <a:srgbClr val="FF0000"/>
                </a:solidFill>
              </a:rPr>
              <a:t>4. La coloration </a:t>
            </a:r>
            <a:r>
              <a:rPr lang="fr-FR" sz="1200" dirty="0" smtClean="0">
                <a:solidFill>
                  <a:srgbClr val="FF0000"/>
                </a:solidFill>
              </a:rPr>
              <a:t>: </a:t>
            </a:r>
            <a:r>
              <a:rPr lang="fr-FR" sz="1200" dirty="0" smtClean="0"/>
              <a:t>Cette étape consiste en un simple renforcement des contrastes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75355-A294-4119-A0B8-0C53E35A698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454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D223C-104B-4A56-BDAB-1D3CEDC5402F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7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D223C-104B-4A56-BDAB-1D3CEDC5402F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29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45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67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93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67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4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00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57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89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83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37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E0F82-0A8E-46BE-A4CE-13A3912154AA}" type="datetimeFigureOut">
              <a:rPr lang="fr-FR" smtClean="0"/>
              <a:t>14/01/2024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B03D8-1498-4BA0-AC45-4425E232EF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54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2786050" y="500042"/>
            <a:ext cx="2928958" cy="12144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Chapitre </a:t>
            </a:r>
            <a:r>
              <a:rPr lang="fr-FR" sz="4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partie 2</a:t>
            </a:r>
            <a:endParaRPr lang="fr-FR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376518" y="1857792"/>
            <a:ext cx="8310282" cy="107157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dirty="0" smtClean="0">
                <a:solidFill>
                  <a:schemeClr val="tx1"/>
                </a:solidFill>
              </a:rPr>
              <a:t>I- METHODES D’ETUDE DE LA CELLULE</a:t>
            </a:r>
            <a:endParaRPr lang="fr-FR" sz="3600" b="1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F064FFFA-A9A7-41E2-B9A4-1546151DEC6A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7" name="Image 6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268" y="3755781"/>
            <a:ext cx="3000396" cy="2019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931405" y="5775081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/>
              <a:t>Dr DEBIB Aicha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88596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8680" y="435820"/>
            <a:ext cx="8425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6: Déparaffinage et la réhydratation   </a:t>
            </a:r>
            <a:endParaRPr lang="fr-FR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893" y="2134280"/>
            <a:ext cx="573949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 smtClean="0"/>
              <a:t> Le </a:t>
            </a:r>
            <a:r>
              <a:rPr lang="fr-FR" sz="2000" dirty="0"/>
              <a:t>déparaffinage consiste à éliminer la paraffine, c'est-à-dire le milieu d’inclusion. Les lames sont placées sur une plaque chauffante (de 45 à 60°C) pendant 15 min. afin d’obtenir la liquéfaction et donc l’élimination de la paraffine périphérique</a:t>
            </a:r>
            <a:r>
              <a:rPr lang="fr-FR" sz="2000" dirty="0" smtClean="0"/>
              <a:t>.</a:t>
            </a:r>
          </a:p>
          <a:p>
            <a:endParaRPr lang="fr-FR" sz="20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Avant la réhydratation un passage par un solvant xylène ou toluène est nécessaire. La réhydratation a pour but de réintroduire l’eau au sein de la cellule et qui va s’effectuer dans des concentrations d’alcool décroissantes c’est-à-dire (100°,99°, 95°, 90°,80°,70°, et 50) Et enfin une étape finale par le trempage à l’eau distillée. 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0" y="4389383"/>
            <a:ext cx="3181350" cy="18383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2059538"/>
            <a:ext cx="3181350" cy="21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2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ChangeArrowheads="1"/>
          </p:cNvSpPr>
          <p:nvPr/>
        </p:nvSpPr>
        <p:spPr>
          <a:xfrm>
            <a:off x="1178947" y="50304"/>
            <a:ext cx="6545262" cy="515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7 : La coloration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24738" y="2231484"/>
            <a:ext cx="4032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70C0"/>
                </a:solidFill>
              </a:rPr>
              <a:t>Colorants vitaux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 smtClean="0">
                <a:solidFill>
                  <a:srgbClr val="0070C0"/>
                </a:solidFill>
              </a:rPr>
              <a:t>Ils </a:t>
            </a:r>
            <a:r>
              <a:rPr lang="fr-FR" altLang="fr-FR" sz="1800" dirty="0">
                <a:solidFill>
                  <a:srgbClr val="0070C0"/>
                </a:solidFill>
              </a:rPr>
              <a:t>ne tuent pas les cellules mais sont peu nombreux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70C0"/>
                </a:solidFill>
              </a:rPr>
              <a:t>Ex: rouge neutre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3" y="3687901"/>
            <a:ext cx="3264661" cy="174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264941" y="1882300"/>
            <a:ext cx="3529013" cy="17543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800" dirty="0">
                <a:solidFill>
                  <a:srgbClr val="0070C0"/>
                </a:solidFill>
              </a:rPr>
              <a:t>Colorants non vitaux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800" dirty="0" smtClean="0">
                <a:solidFill>
                  <a:srgbClr val="0070C0"/>
                </a:solidFill>
              </a:rPr>
              <a:t>Ils </a:t>
            </a:r>
            <a:r>
              <a:rPr lang="fr-FR" altLang="fr-FR" sz="1800" dirty="0">
                <a:solidFill>
                  <a:srgbClr val="0070C0"/>
                </a:solidFill>
              </a:rPr>
              <a:t>tuent la cellule et nécessitent une fixation de la cellule au préalable.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800" dirty="0">
              <a:solidFill>
                <a:srgbClr val="0070C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800" dirty="0">
              <a:solidFill>
                <a:srgbClr val="0070C0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04544" y="5483106"/>
            <a:ext cx="31686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/>
              <a:t>Observation de cellules d’oignons au microscope photonique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14899" y="3687901"/>
            <a:ext cx="42291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Exemple coloration </a:t>
            </a:r>
            <a:r>
              <a:rPr lang="fr-FR" sz="2000" dirty="0"/>
              <a:t>à l'hématoxyline et à l'éosine</a:t>
            </a:r>
            <a:r>
              <a:rPr lang="fr-FR" sz="2000" dirty="0" smtClean="0"/>
              <a:t>:</a:t>
            </a:r>
          </a:p>
          <a:p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b="1" dirty="0">
                <a:solidFill>
                  <a:srgbClr val="FF0000"/>
                </a:solidFill>
              </a:rPr>
              <a:t>- </a:t>
            </a:r>
            <a:r>
              <a:rPr lang="fr-FR" sz="2000" b="1" dirty="0" smtClean="0">
                <a:solidFill>
                  <a:srgbClr val="FF0000"/>
                </a:solidFill>
              </a:rPr>
              <a:t>l’hématoxyline </a:t>
            </a:r>
            <a:r>
              <a:rPr lang="fr-FR" sz="2000" dirty="0" smtClean="0"/>
              <a:t>est </a:t>
            </a:r>
            <a:r>
              <a:rPr lang="fr-FR" sz="2000" dirty="0"/>
              <a:t>un colorant basique se fixe par affinité aux molécules acides (ADN) permettant de colorer le noyau bleu/violet. </a:t>
            </a:r>
            <a:endParaRPr lang="fr-FR" sz="2000" dirty="0" smtClean="0"/>
          </a:p>
          <a:p>
            <a:r>
              <a:rPr lang="fr-FR" sz="2000" b="1" dirty="0" smtClean="0">
                <a:solidFill>
                  <a:srgbClr val="FF0000"/>
                </a:solidFill>
              </a:rPr>
              <a:t>- </a:t>
            </a:r>
            <a:r>
              <a:rPr lang="fr-FR" sz="2000" b="1" dirty="0">
                <a:solidFill>
                  <a:srgbClr val="FF0000"/>
                </a:solidFill>
              </a:rPr>
              <a:t>l’éosine </a:t>
            </a:r>
            <a:r>
              <a:rPr lang="fr-FR" sz="2000" dirty="0"/>
              <a:t>est un colorant acide se fixe par affinité aux molécules basiques permettant de colorer le cytoplasme en rose</a:t>
            </a:r>
          </a:p>
        </p:txBody>
      </p:sp>
      <p:sp>
        <p:nvSpPr>
          <p:cNvPr id="11" name="Flèche vers le bas 10"/>
          <p:cNvSpPr/>
          <p:nvPr/>
        </p:nvSpPr>
        <p:spPr>
          <a:xfrm>
            <a:off x="6825341" y="3067482"/>
            <a:ext cx="408214" cy="728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24738" y="757209"/>
            <a:ext cx="891926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La plupart des tissus sont </a:t>
            </a:r>
            <a:r>
              <a:rPr lang="fr-FR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transparents, les </a:t>
            </a:r>
            <a:r>
              <a:rPr lang="fr-FR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colorations réalisées sur lames, accentuent les contrastes pour pouvoir reconnaître différents éléments du tissu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288869" y="1501696"/>
            <a:ext cx="470660" cy="6192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074229" y="1465095"/>
            <a:ext cx="751112" cy="417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8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922" y="1955539"/>
            <a:ext cx="3412671" cy="4565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2" y="755210"/>
            <a:ext cx="9307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fr-FR" sz="2400" b="1" dirty="0"/>
              <a:t>Les coupes colorées sont montées entre lame et lamelle, on obtient, ainsi, une préparation histologique (lame histologique) prête à être observée au microscope optique. 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1886" y="3843736"/>
            <a:ext cx="4898571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000" b="1" dirty="0"/>
              <a:t>Le </a:t>
            </a:r>
            <a:r>
              <a:rPr lang="fr-FR" sz="2000" b="1" dirty="0">
                <a:solidFill>
                  <a:srgbClr val="FF0000"/>
                </a:solidFill>
              </a:rPr>
              <a:t>grossissement  G  total du microscope </a:t>
            </a:r>
            <a:r>
              <a:rPr lang="fr-FR" sz="2000" b="1" dirty="0" smtClean="0">
                <a:solidFill>
                  <a:srgbClr val="FF0000"/>
                </a:solidFill>
              </a:rPr>
              <a:t> </a:t>
            </a:r>
            <a:r>
              <a:rPr lang="fr-FR" sz="2000" b="1" dirty="0" smtClean="0"/>
              <a:t>qui </a:t>
            </a:r>
            <a:r>
              <a:rPr lang="fr-FR" sz="2000" b="1" dirty="0"/>
              <a:t>a permis de réaliser l’observation est égal  au produit du grossissement de l’objectif par  le grossissement  de l’oculaire .     </a:t>
            </a:r>
            <a:r>
              <a:rPr lang="fr-FR" sz="2000" b="1" dirty="0" smtClean="0"/>
              <a:t>                                                      </a:t>
            </a:r>
            <a:r>
              <a:rPr lang="fr-FR" sz="2000" b="1" dirty="0" smtClean="0">
                <a:solidFill>
                  <a:srgbClr val="FF0000"/>
                </a:solidFill>
              </a:rPr>
              <a:t>G </a:t>
            </a:r>
            <a:r>
              <a:rPr lang="fr-FR" sz="2000" b="1" dirty="0">
                <a:solidFill>
                  <a:srgbClr val="FF0000"/>
                </a:solidFill>
              </a:rPr>
              <a:t>total = G  de l’objectif  X G de l’oculaire          </a:t>
            </a:r>
          </a:p>
        </p:txBody>
      </p:sp>
    </p:spTree>
    <p:extLst>
      <p:ext uri="{BB962C8B-B14F-4D97-AF65-F5344CB8AC3E}">
        <p14:creationId xmlns:p14="http://schemas.microsoft.com/office/powerpoint/2010/main" val="34384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55075"/>
            <a:ext cx="9093115" cy="670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0918" y="2591191"/>
            <a:ext cx="5562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URWClassico-Bol"/>
              </a:rPr>
              <a:t>3.Technique </a:t>
            </a:r>
            <a:r>
              <a:rPr lang="fr-FR" sz="3600" b="1" dirty="0">
                <a:solidFill>
                  <a:srgbClr val="FF0000"/>
                </a:solidFill>
                <a:latin typeface="URWClassico-Bol"/>
              </a:rPr>
              <a:t>cytologique</a:t>
            </a:r>
            <a:endParaRPr lang="fr-F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Coupes cytologiques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400" dirty="0" smtClean="0"/>
              <a:t>La </a:t>
            </a:r>
            <a:r>
              <a:rPr lang="fr-FR" sz="2400" dirty="0"/>
              <a:t>préparation de tels échantillons adaptés à la microscopie </a:t>
            </a:r>
            <a:r>
              <a:rPr lang="fr-FR" sz="2400" dirty="0" smtClean="0"/>
              <a:t>électronique nécessite </a:t>
            </a:r>
            <a:r>
              <a:rPr lang="fr-FR" sz="2400" dirty="0"/>
              <a:t>l’apport de </a:t>
            </a:r>
            <a:r>
              <a:rPr lang="fr-FR" sz="2400" dirty="0" smtClean="0"/>
              <a:t>modifications au </a:t>
            </a:r>
            <a:r>
              <a:rPr lang="fr-FR" sz="2400" dirty="0"/>
              <a:t>protocole </a:t>
            </a:r>
            <a:r>
              <a:rPr lang="fr-FR" sz="2400" dirty="0" smtClean="0"/>
              <a:t>précédent (coupes histologiques</a:t>
            </a:r>
            <a:r>
              <a:rPr lang="fr-FR" sz="2400" dirty="0" smtClean="0">
                <a:solidFill>
                  <a:srgbClr val="FF0000"/>
                </a:solidFill>
              </a:rPr>
              <a:t>), </a:t>
            </a:r>
            <a:r>
              <a:rPr lang="fr-FR" sz="2400" dirty="0">
                <a:solidFill>
                  <a:srgbClr val="FF0000"/>
                </a:solidFill>
              </a:rPr>
              <a:t>mais les grandes lignes restent </a:t>
            </a:r>
            <a:r>
              <a:rPr lang="fr-FR" sz="2400" dirty="0" smtClean="0">
                <a:solidFill>
                  <a:srgbClr val="FF0000"/>
                </a:solidFill>
              </a:rPr>
              <a:t>conservées,</a:t>
            </a:r>
          </a:p>
          <a:p>
            <a:pPr algn="just"/>
            <a:r>
              <a:rPr lang="fr-FR" sz="2400" dirty="0"/>
              <a:t>La fixation et l'inclusion sont des opérations cruciales. De plus, la réalisation de coupes ultrafines </a:t>
            </a:r>
            <a:r>
              <a:rPr lang="fr-FR" sz="2400" dirty="0" smtClean="0"/>
              <a:t>a conduit à </a:t>
            </a:r>
            <a:r>
              <a:rPr lang="fr-FR" sz="2400" dirty="0"/>
              <a:t>la fabrication </a:t>
            </a:r>
            <a:r>
              <a:rPr lang="fr-FR" sz="2400" dirty="0">
                <a:solidFill>
                  <a:srgbClr val="FF0000"/>
                </a:solidFill>
              </a:rPr>
              <a:t>d'ultra- microtomes </a:t>
            </a:r>
            <a:r>
              <a:rPr lang="fr-FR" sz="2400" dirty="0"/>
              <a:t>très sophistiqués (coupes de 50 nm d'épaisseur). </a:t>
            </a:r>
            <a:endParaRPr lang="fr-FR" sz="2400" dirty="0" smtClean="0"/>
          </a:p>
          <a:p>
            <a:pPr algn="just"/>
            <a:r>
              <a:rPr lang="fr-FR" sz="2400" dirty="0" smtClean="0"/>
              <a:t>L'observation </a:t>
            </a:r>
            <a:r>
              <a:rPr lang="fr-FR" sz="2400" dirty="0"/>
              <a:t>directe se fait sur un écran fluorescent situé dans l'axe du faisceau d'électrons : </a:t>
            </a:r>
            <a:endParaRPr lang="fr-FR" sz="2400" dirty="0">
              <a:solidFill>
                <a:srgbClr val="FF0000"/>
              </a:solidFill>
            </a:endParaRP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097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9632" y="984408"/>
            <a:ext cx="5779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87205" y="333406"/>
            <a:ext cx="7974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u="sng" dirty="0">
                <a:solidFill>
                  <a:srgbClr val="002060"/>
                </a:solidFill>
              </a:rPr>
              <a:t>Les étapes de la technique de coupes minces :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2892" y="1512913"/>
            <a:ext cx="6337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Le  </a:t>
            </a:r>
            <a:r>
              <a:rPr lang="fr-FR" b="1" dirty="0">
                <a:solidFill>
                  <a:srgbClr val="FF0000"/>
                </a:solidFill>
              </a:rPr>
              <a:t>principe </a:t>
            </a:r>
            <a:r>
              <a:rPr lang="fr-FR" b="1" dirty="0"/>
              <a:t> et le </a:t>
            </a:r>
            <a:r>
              <a:rPr lang="fr-FR" b="1" dirty="0">
                <a:solidFill>
                  <a:srgbClr val="FF0000"/>
                </a:solidFill>
              </a:rPr>
              <a:t>procédé  </a:t>
            </a:r>
            <a:r>
              <a:rPr lang="fr-FR" b="1" dirty="0"/>
              <a:t>sont les mêmes  que pour la technique histologique , la différence est  dans les  produits  et les  outils utilisés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1645" y="2350357"/>
            <a:ext cx="7042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fr-FR" b="1" dirty="0"/>
              <a:t>Fixation double aux aldéhydes(formaldéhyde – </a:t>
            </a:r>
            <a:r>
              <a:rPr lang="fr-FR" b="1" dirty="0" err="1"/>
              <a:t>glutaraldéhyde</a:t>
            </a:r>
            <a:r>
              <a:rPr lang="fr-FR" b="1" dirty="0"/>
              <a:t>) + </a:t>
            </a:r>
            <a:r>
              <a:rPr lang="fr-FR" b="1" dirty="0" err="1"/>
              <a:t>tétroxyde</a:t>
            </a:r>
            <a:r>
              <a:rPr lang="fr-FR" b="1" dirty="0"/>
              <a:t> d’osmium 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2808" y="2955047"/>
            <a:ext cx="6368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fr-FR" b="1" dirty="0"/>
              <a:t>Déshydratation  à l’alcool + solvant de la résine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99177" y="3315498"/>
            <a:ext cx="5732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fr-FR" b="1" dirty="0"/>
              <a:t>imprégnation / Inclusion  à la résine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2808" y="3683869"/>
            <a:ext cx="6478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fr-FR" b="1" dirty="0"/>
              <a:t>Coupes ultrafines de 300 – 600 Å sur </a:t>
            </a:r>
            <a:r>
              <a:rPr lang="fr-FR" b="1" dirty="0" err="1"/>
              <a:t>Ultramicrotome</a:t>
            </a:r>
            <a:r>
              <a:rPr lang="fr-FR" b="1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1748" y="4052708"/>
            <a:ext cx="4848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fr-FR" b="1" dirty="0"/>
              <a:t>Coupes étalées sur grille métallique(en cuivre)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71748" y="4409416"/>
            <a:ext cx="5378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fr-FR" b="1" dirty="0"/>
              <a:t>Contraste aux sels de métaux lourds , tel  l’acétate  d’</a:t>
            </a:r>
            <a:r>
              <a:rPr lang="fr-FR" b="1" dirty="0" err="1"/>
              <a:t>uranyl</a:t>
            </a:r>
            <a:r>
              <a:rPr lang="fr-FR" b="1" dirty="0"/>
              <a:t>  et le citrate de plomb …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04932" y="5074512"/>
            <a:ext cx="5250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§"/>
            </a:pPr>
            <a:r>
              <a:rPr lang="fr-FR" b="1" dirty="0"/>
              <a:t>Observation   en  noir et blanc</a:t>
            </a:r>
          </a:p>
        </p:txBody>
      </p:sp>
    </p:spTree>
    <p:extLst>
      <p:ext uri="{BB962C8B-B14F-4D97-AF65-F5344CB8AC3E}">
        <p14:creationId xmlns:p14="http://schemas.microsoft.com/office/powerpoint/2010/main" val="23354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56354" y="1013158"/>
            <a:ext cx="1548581" cy="5539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Imprégnation  dans  de la résine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77400" y="1031424"/>
            <a:ext cx="844278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500" b="1" dirty="0">
                <a:solidFill>
                  <a:srgbClr val="FF0000"/>
                </a:solidFill>
              </a:rPr>
              <a:t>Blocs de résine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6490" y="1694010"/>
            <a:ext cx="1836175" cy="1784767"/>
          </a:xfrm>
          <a:prstGeom prst="rect">
            <a:avLst/>
          </a:prstGeom>
        </p:spPr>
      </p:pic>
      <p:sp>
        <p:nvSpPr>
          <p:cNvPr id="6" name="Flèche courbée vers la gauche 5"/>
          <p:cNvSpPr/>
          <p:nvPr/>
        </p:nvSpPr>
        <p:spPr>
          <a:xfrm rot="20208165">
            <a:off x="7794266" y="1259576"/>
            <a:ext cx="386630" cy="63122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6338119" y="1200150"/>
            <a:ext cx="320777" cy="221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284" y="3615418"/>
            <a:ext cx="2359040" cy="218534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149" y="3755309"/>
            <a:ext cx="2102435" cy="206846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380" y="3788492"/>
            <a:ext cx="2059229" cy="20574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192" y="3821677"/>
            <a:ext cx="1710251" cy="19136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59534" y="3655523"/>
            <a:ext cx="18176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b="1" dirty="0" err="1"/>
              <a:t>Ultramicrotomie</a:t>
            </a:r>
            <a:r>
              <a:rPr lang="fr-FR" b="1" dirty="0"/>
              <a:t> </a:t>
            </a:r>
          </a:p>
        </p:txBody>
      </p:sp>
      <p:sp>
        <p:nvSpPr>
          <p:cNvPr id="14" name="Flèche vers le bas 13"/>
          <p:cNvSpPr/>
          <p:nvPr/>
        </p:nvSpPr>
        <p:spPr>
          <a:xfrm>
            <a:off x="7753965" y="3080569"/>
            <a:ext cx="121675" cy="153752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Rectangle 14"/>
          <p:cNvSpPr/>
          <p:nvPr/>
        </p:nvSpPr>
        <p:spPr>
          <a:xfrm>
            <a:off x="534402" y="3489603"/>
            <a:ext cx="158936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>
                <a:solidFill>
                  <a:srgbClr val="FF0000"/>
                </a:solidFill>
              </a:rPr>
              <a:t>Coupes ultrafines de 300 à 600 Å</a:t>
            </a:r>
          </a:p>
        </p:txBody>
      </p:sp>
      <p:sp>
        <p:nvSpPr>
          <p:cNvPr id="17" name="Flèche vers le bas 16"/>
          <p:cNvSpPr/>
          <p:nvPr/>
        </p:nvSpPr>
        <p:spPr>
          <a:xfrm>
            <a:off x="1205681" y="4031841"/>
            <a:ext cx="34289" cy="342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Flèche vers le bas 17"/>
          <p:cNvSpPr/>
          <p:nvPr/>
        </p:nvSpPr>
        <p:spPr>
          <a:xfrm>
            <a:off x="1349477" y="4098208"/>
            <a:ext cx="165920" cy="641555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44" y="1672484"/>
            <a:ext cx="2282821" cy="177310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4950" y="1133550"/>
            <a:ext cx="1417310" cy="507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350" b="1" dirty="0"/>
              <a:t>Récupération des coupes sur grille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1017" y="2140127"/>
            <a:ext cx="1802154" cy="507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350" b="1" dirty="0"/>
              <a:t>Puis  contraste aux  sels  de métaux lourds </a:t>
            </a:r>
          </a:p>
        </p:txBody>
      </p:sp>
      <p:sp>
        <p:nvSpPr>
          <p:cNvPr id="22" name="Flèche gauche 21"/>
          <p:cNvSpPr/>
          <p:nvPr/>
        </p:nvSpPr>
        <p:spPr>
          <a:xfrm flipV="1">
            <a:off x="5928851" y="4651273"/>
            <a:ext cx="1769807" cy="87385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Flèche gauche 22"/>
          <p:cNvSpPr/>
          <p:nvPr/>
        </p:nvSpPr>
        <p:spPr>
          <a:xfrm>
            <a:off x="4103739" y="4739764"/>
            <a:ext cx="508819" cy="165920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Virage 23"/>
          <p:cNvSpPr/>
          <p:nvPr/>
        </p:nvSpPr>
        <p:spPr>
          <a:xfrm>
            <a:off x="431391" y="2693424"/>
            <a:ext cx="265471" cy="807475"/>
          </a:xfrm>
          <a:prstGeom prst="ben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sp>
        <p:nvSpPr>
          <p:cNvPr id="25" name="Flèche courbée vers le bas 24"/>
          <p:cNvSpPr/>
          <p:nvPr/>
        </p:nvSpPr>
        <p:spPr>
          <a:xfrm rot="2345673">
            <a:off x="2295814" y="1537770"/>
            <a:ext cx="1187387" cy="265601"/>
          </a:xfrm>
          <a:prstGeom prst="curved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sp>
        <p:nvSpPr>
          <p:cNvPr id="26" name="Flèche vers le bas 25"/>
          <p:cNvSpPr/>
          <p:nvPr/>
        </p:nvSpPr>
        <p:spPr>
          <a:xfrm>
            <a:off x="3760839" y="2704486"/>
            <a:ext cx="121674" cy="2654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7" name="ZoneTexte 26"/>
          <p:cNvSpPr txBox="1"/>
          <p:nvPr/>
        </p:nvSpPr>
        <p:spPr>
          <a:xfrm>
            <a:off x="3075039" y="2969957"/>
            <a:ext cx="1758746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Observation au MET</a:t>
            </a:r>
          </a:p>
        </p:txBody>
      </p:sp>
    </p:spTree>
    <p:extLst>
      <p:ext uri="{BB962C8B-B14F-4D97-AF65-F5344CB8AC3E}">
        <p14:creationId xmlns:p14="http://schemas.microsoft.com/office/powerpoint/2010/main" val="69160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7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81075"/>
            <a:ext cx="8358187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395288" y="107950"/>
            <a:ext cx="8034337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b="1">
                <a:latin typeface="Arial" panose="020B0604020202020204" pitchFamily="34" charset="0"/>
              </a:rPr>
              <a:t>la méthode de coupe, M. Electronique</a:t>
            </a:r>
          </a:p>
        </p:txBody>
      </p:sp>
    </p:spTree>
    <p:extLst>
      <p:ext uri="{BB962C8B-B14F-4D97-AF65-F5344CB8AC3E}">
        <p14:creationId xmlns:p14="http://schemas.microsoft.com/office/powerpoint/2010/main" val="5520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529" y="315180"/>
            <a:ext cx="867047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b="1" dirty="0" smtClean="0"/>
              <a:t>3- Procédés  </a:t>
            </a:r>
            <a:r>
              <a:rPr lang="fr-FR" sz="2800" b="1" dirty="0"/>
              <a:t>de contraste  électronique ( coloration  positive , coloration  négative , </a:t>
            </a:r>
            <a:r>
              <a:rPr lang="fr-FR" sz="2800" b="1" dirty="0" smtClean="0"/>
              <a:t>l</a:t>
            </a:r>
            <a:r>
              <a:rPr lang="fr-FR" sz="2800" b="1" dirty="0"/>
              <a:t>’ ombrage métallique  ) </a:t>
            </a:r>
          </a:p>
        </p:txBody>
      </p:sp>
      <p:sp>
        <p:nvSpPr>
          <p:cNvPr id="3" name="Rectangle 2"/>
          <p:cNvSpPr/>
          <p:nvPr/>
        </p:nvSpPr>
        <p:spPr>
          <a:xfrm>
            <a:off x="2683491" y="2073172"/>
            <a:ext cx="440679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  Les procédés de contraste électronique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4820" y="3248732"/>
            <a:ext cx="163432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/>
              <a:t>  Le contraste  (coloration ) positif   </a:t>
            </a:r>
          </a:p>
        </p:txBody>
      </p:sp>
      <p:sp>
        <p:nvSpPr>
          <p:cNvPr id="5" name="Flèche vers le bas 4"/>
          <p:cNvSpPr/>
          <p:nvPr/>
        </p:nvSpPr>
        <p:spPr>
          <a:xfrm>
            <a:off x="2806692" y="2565527"/>
            <a:ext cx="233348" cy="594327"/>
          </a:xfrm>
          <a:prstGeom prst="downArrow">
            <a:avLst>
              <a:gd name="adj1" fmla="val 3873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Rectangle 5"/>
          <p:cNvSpPr/>
          <p:nvPr/>
        </p:nvSpPr>
        <p:spPr>
          <a:xfrm>
            <a:off x="3989164" y="3277391"/>
            <a:ext cx="1596788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/>
              <a:t>  Le contraste                                    ( coloration) négatif   </a:t>
            </a:r>
          </a:p>
        </p:txBody>
      </p:sp>
      <p:sp>
        <p:nvSpPr>
          <p:cNvPr id="7" name="Flèche vers le bas 6"/>
          <p:cNvSpPr/>
          <p:nvPr/>
        </p:nvSpPr>
        <p:spPr>
          <a:xfrm>
            <a:off x="4647062" y="2565527"/>
            <a:ext cx="184245" cy="5943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Flèche vers le bas 9"/>
          <p:cNvSpPr/>
          <p:nvPr/>
        </p:nvSpPr>
        <p:spPr>
          <a:xfrm>
            <a:off x="6909179" y="2572217"/>
            <a:ext cx="214952" cy="5943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ZoneTexte 10"/>
          <p:cNvSpPr txBox="1"/>
          <p:nvPr/>
        </p:nvSpPr>
        <p:spPr>
          <a:xfrm>
            <a:off x="6313521" y="3421376"/>
            <a:ext cx="141254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 L’ombrage métallique </a:t>
            </a:r>
          </a:p>
        </p:txBody>
      </p:sp>
    </p:spTree>
    <p:extLst>
      <p:ext uri="{BB962C8B-B14F-4D97-AF65-F5344CB8AC3E}">
        <p14:creationId xmlns:p14="http://schemas.microsoft.com/office/powerpoint/2010/main" val="386238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24291"/>
            <a:ext cx="8458200" cy="238760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Technique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histologique</a:t>
            </a:r>
          </a:p>
        </p:txBody>
      </p:sp>
    </p:spTree>
    <p:extLst>
      <p:ext uri="{BB962C8B-B14F-4D97-AF65-F5344CB8AC3E}">
        <p14:creationId xmlns:p14="http://schemas.microsoft.com/office/powerpoint/2010/main" val="131438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70" y="2656941"/>
            <a:ext cx="3720788" cy="22044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404" y="5093490"/>
            <a:ext cx="6072881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FR" sz="1500" b="1" dirty="0"/>
              <a:t>Contraste aux  sels  de métaux lourds (</a:t>
            </a:r>
            <a:r>
              <a:rPr lang="fr-FR" sz="1500" b="1" dirty="0" err="1"/>
              <a:t>acetate</a:t>
            </a:r>
            <a:r>
              <a:rPr lang="fr-FR" sz="1500" b="1" dirty="0"/>
              <a:t> d’</a:t>
            </a:r>
            <a:r>
              <a:rPr lang="fr-FR" sz="1500" b="1" dirty="0" err="1"/>
              <a:t>uranyl</a:t>
            </a:r>
            <a:r>
              <a:rPr lang="fr-FR" sz="1500" b="1" dirty="0"/>
              <a:t> ,citrate de plomb ) </a:t>
            </a:r>
          </a:p>
        </p:txBody>
      </p:sp>
      <p:sp>
        <p:nvSpPr>
          <p:cNvPr id="5" name="Flèche courbée vers la droite 4"/>
          <p:cNvSpPr/>
          <p:nvPr/>
        </p:nvSpPr>
        <p:spPr>
          <a:xfrm>
            <a:off x="2455606" y="4275190"/>
            <a:ext cx="442452" cy="873842"/>
          </a:xfrm>
          <a:prstGeom prst="curv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8685" y="5464538"/>
            <a:ext cx="6081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ou  </a:t>
            </a:r>
            <a:r>
              <a:rPr lang="fr-FR" b="1" dirty="0">
                <a:solidFill>
                  <a:srgbClr val="FF0000"/>
                </a:solidFill>
              </a:rPr>
              <a:t>Contraste positif </a:t>
            </a:r>
            <a:r>
              <a:rPr lang="fr-FR" b="1" dirty="0"/>
              <a:t>(contraste d'intensité entre noir et blanc)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6403" y="1600540"/>
            <a:ext cx="6850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Les atomes majeurs de la matière  biologique sont transparents    aux  électrons  d ’ou la nécessité d’utiliser des sels de métaux lourds ; l’Acétate d’</a:t>
            </a:r>
            <a:r>
              <a:rPr lang="fr-FR" b="1" dirty="0" err="1"/>
              <a:t>Uranyl</a:t>
            </a:r>
            <a:r>
              <a:rPr lang="fr-FR" b="1" dirty="0"/>
              <a:t> , Citrate de Plomb 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479460" y="1133783"/>
            <a:ext cx="40180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/>
              <a:t>A  -  Le contraste  (coloration ) positif :   </a:t>
            </a:r>
          </a:p>
        </p:txBody>
      </p:sp>
    </p:spTree>
    <p:extLst>
      <p:ext uri="{BB962C8B-B14F-4D97-AF65-F5344CB8AC3E}">
        <p14:creationId xmlns:p14="http://schemas.microsoft.com/office/powerpoint/2010/main" val="20367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8736" y="857250"/>
            <a:ext cx="637025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1761865" y="1002731"/>
            <a:ext cx="38906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FR" b="1" dirty="0"/>
              <a:t>B - La technique de coloration négative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874" y="2284157"/>
            <a:ext cx="4749331" cy="3008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09894" y="373064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1316" y="1368253"/>
            <a:ext cx="6360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Le </a:t>
            </a:r>
            <a:r>
              <a:rPr lang="fr-FR" b="1" dirty="0">
                <a:solidFill>
                  <a:srgbClr val="FF0000"/>
                </a:solidFill>
              </a:rPr>
              <a:t>contraste négatif  </a:t>
            </a:r>
            <a:r>
              <a:rPr lang="fr-FR" b="1" dirty="0"/>
              <a:t>permet d'assombrir le fond sans colorer l'objet lui-même . Les  structures apparaissent en </a:t>
            </a:r>
            <a:r>
              <a:rPr lang="fr-FR" b="1" dirty="0">
                <a:solidFill>
                  <a:srgbClr val="FF0000"/>
                </a:solidFill>
              </a:rPr>
              <a:t>« négatif » </a:t>
            </a:r>
            <a:r>
              <a:rPr lang="fr-FR" b="1" dirty="0"/>
              <a:t>/ en </a:t>
            </a:r>
            <a:r>
              <a:rPr lang="fr-FR" b="1" dirty="0">
                <a:solidFill>
                  <a:srgbClr val="FF0000"/>
                </a:solidFill>
              </a:rPr>
              <a:t>clair  </a:t>
            </a:r>
            <a:r>
              <a:rPr lang="fr-FR" b="1" dirty="0"/>
              <a:t>sur </a:t>
            </a:r>
            <a:r>
              <a:rPr lang="fr-FR" b="1" dirty="0">
                <a:solidFill>
                  <a:srgbClr val="FF0000"/>
                </a:solidFill>
              </a:rPr>
              <a:t>fond sombre  </a:t>
            </a:r>
            <a:r>
              <a:rPr lang="fr-F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28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91243"/>
            <a:ext cx="87249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21" y="901745"/>
            <a:ext cx="8920579" cy="44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9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57826" y="1048430"/>
            <a:ext cx="4862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C - La technique d’ombrage métallique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88690" y="1467802"/>
            <a:ext cx="650772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100" b="1" dirty="0">
              <a:solidFill>
                <a:srgbClr val="FF00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03" y="2545572"/>
            <a:ext cx="3869358" cy="306803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78468" y="5088931"/>
            <a:ext cx="159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Grille couverte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rot="10800000">
            <a:off x="5448054" y="5225722"/>
            <a:ext cx="697230" cy="704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648133" y="1534170"/>
            <a:ext cx="65261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Consiste à vaporiser sous vide et sous un angle donné une très fine couche métallique (platine ..  ) se déposant sur la surface  de petites </a:t>
            </a:r>
            <a:r>
              <a:rPr lang="fr-FR" b="1" dirty="0">
                <a:solidFill>
                  <a:srgbClr val="FF0000"/>
                </a:solidFill>
              </a:rPr>
              <a:t>particules isolées</a:t>
            </a:r>
            <a:r>
              <a:rPr lang="fr-FR" b="1" dirty="0"/>
              <a:t> , créant un </a:t>
            </a:r>
            <a:r>
              <a:rPr lang="fr-FR" b="1" dirty="0">
                <a:solidFill>
                  <a:srgbClr val="FF0000"/>
                </a:solidFill>
              </a:rPr>
              <a:t>effet d’ombre </a:t>
            </a:r>
          </a:p>
        </p:txBody>
      </p:sp>
    </p:spTree>
    <p:extLst>
      <p:ext uri="{BB962C8B-B14F-4D97-AF65-F5344CB8AC3E}">
        <p14:creationId xmlns:p14="http://schemas.microsoft.com/office/powerpoint/2010/main" val="21175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</a:t>
            </a:r>
            <a:r>
              <a:rPr lang="fr-FR" b="1" dirty="0" smtClean="0">
                <a:solidFill>
                  <a:srgbClr val="FF0000"/>
                </a:solidFill>
              </a:rPr>
              <a:t>nalyse </a:t>
            </a:r>
            <a:r>
              <a:rPr lang="fr-FR" b="1" dirty="0">
                <a:solidFill>
                  <a:srgbClr val="FF0000"/>
                </a:solidFill>
              </a:rPr>
              <a:t>morphologique </a:t>
            </a:r>
            <a:r>
              <a:rPr lang="fr-FR" b="1" dirty="0" smtClean="0">
                <a:solidFill>
                  <a:srgbClr val="FF0000"/>
                </a:solidFill>
              </a:rPr>
              <a:t>dans chaque cas  </a:t>
            </a:r>
            <a:r>
              <a:rPr lang="fr-FR" b="1" dirty="0">
                <a:solidFill>
                  <a:srgbClr val="FF0000"/>
                </a:solidFill>
              </a:rPr>
              <a:t>(</a:t>
            </a:r>
            <a:r>
              <a:rPr lang="fr-FR" b="1" dirty="0" smtClean="0">
                <a:solidFill>
                  <a:srgbClr val="FF0000"/>
                </a:solidFill>
              </a:rPr>
              <a:t>Exemple)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54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6395" y="834398"/>
            <a:ext cx="5762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A – le contraste (coloration ) positif :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6926" y="2233075"/>
            <a:ext cx="5251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>
                <a:solidFill>
                  <a:srgbClr val="0070C0"/>
                </a:solidFill>
              </a:rPr>
              <a:t>But </a:t>
            </a:r>
            <a:r>
              <a:rPr lang="fr-FR" b="1" dirty="0"/>
              <a:t> : Décrire </a:t>
            </a:r>
            <a:r>
              <a:rPr lang="fr-FR" b="1" dirty="0">
                <a:solidFill>
                  <a:srgbClr val="FF0000"/>
                </a:solidFill>
              </a:rPr>
              <a:t>finement</a:t>
            </a:r>
            <a:r>
              <a:rPr lang="fr-FR" b="1" dirty="0"/>
              <a:t>  les structures intracellulaires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91059" y="2698474"/>
            <a:ext cx="405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Donc réaliser une </a:t>
            </a:r>
            <a:r>
              <a:rPr lang="fr-FR" b="1" dirty="0">
                <a:solidFill>
                  <a:srgbClr val="FF0000"/>
                </a:solidFill>
              </a:rPr>
              <a:t>étude ultra structurale</a:t>
            </a:r>
          </a:p>
        </p:txBody>
      </p:sp>
      <p:sp>
        <p:nvSpPr>
          <p:cNvPr id="6" name="Flèche vers le bas 5"/>
          <p:cNvSpPr/>
          <p:nvPr/>
        </p:nvSpPr>
        <p:spPr>
          <a:xfrm>
            <a:off x="3672019" y="2535079"/>
            <a:ext cx="199433" cy="2136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974" y="3422342"/>
            <a:ext cx="3289990" cy="23903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5150" y="3124581"/>
            <a:ext cx="4109971" cy="3231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sz="1500" b="1" dirty="0" err="1"/>
              <a:t>Ultrastructure</a:t>
            </a:r>
            <a:r>
              <a:rPr lang="fr-FR" sz="1500" b="1" dirty="0"/>
              <a:t> d’un monocyte sanguin    X 20 000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91740" y="3666585"/>
            <a:ext cx="11038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rgbClr val="002060"/>
                </a:solidFill>
              </a:rPr>
              <a:t>Zones claires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35091" y="4064790"/>
            <a:ext cx="9262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rgbClr val="002060"/>
                </a:solidFill>
              </a:rPr>
              <a:t>é transmis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34838" y="4562550"/>
            <a:ext cx="13339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b="1" dirty="0">
                <a:solidFill>
                  <a:schemeClr val="accent6">
                    <a:lumMod val="50000"/>
                  </a:schemeClr>
                </a:solidFill>
              </a:rPr>
              <a:t>Zones sombres opaques aux é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57330" y="5370023"/>
            <a:ext cx="8126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b="1" dirty="0">
                <a:solidFill>
                  <a:schemeClr val="accent6">
                    <a:lumMod val="50000"/>
                  </a:schemeClr>
                </a:solidFill>
              </a:rPr>
              <a:t>é arrêtés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4358149" y="3778621"/>
            <a:ext cx="962332" cy="430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490884" y="3854860"/>
            <a:ext cx="929149" cy="3318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 vers le bas 17"/>
          <p:cNvSpPr/>
          <p:nvPr/>
        </p:nvSpPr>
        <p:spPr>
          <a:xfrm>
            <a:off x="3937820" y="3921227"/>
            <a:ext cx="110613" cy="210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4369210" y="4474293"/>
            <a:ext cx="818536" cy="2765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4634681" y="4684457"/>
            <a:ext cx="1360539" cy="5420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èche vers le bas 22"/>
          <p:cNvSpPr/>
          <p:nvPr/>
        </p:nvSpPr>
        <p:spPr>
          <a:xfrm>
            <a:off x="3871451" y="5027357"/>
            <a:ext cx="110613" cy="365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352339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32" y="1561870"/>
            <a:ext cx="2456597" cy="22416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69409" y="1732778"/>
            <a:ext cx="261415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sz="1500" b="1" dirty="0" err="1"/>
              <a:t>Ultrastructure</a:t>
            </a:r>
            <a:r>
              <a:rPr lang="fr-FR" sz="1500" b="1" dirty="0"/>
              <a:t> de membrane plasmique du globule rouge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9236" y="1149219"/>
            <a:ext cx="3912866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FR" sz="1500" b="1" dirty="0"/>
              <a:t>Ultra structure du noyau  de cellule glandulaire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59588" y="2728506"/>
            <a:ext cx="951932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nucléole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95935" y="2027931"/>
            <a:ext cx="1115705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chromatine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74917" y="5295194"/>
            <a:ext cx="1448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921" y="2217754"/>
            <a:ext cx="2749042" cy="145546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753" y="4231333"/>
            <a:ext cx="2749042" cy="176941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538" y="4312207"/>
            <a:ext cx="2839458" cy="15447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81765" y="3854860"/>
            <a:ext cx="2875936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fr-FR" sz="1500" b="1" dirty="0" err="1"/>
              <a:t>Ultrastructure</a:t>
            </a:r>
            <a:r>
              <a:rPr lang="fr-FR" sz="1500" b="1" dirty="0"/>
              <a:t>  Appareil de Golgi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22260" y="3898871"/>
            <a:ext cx="2922147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FR" sz="1500" b="1" dirty="0" err="1"/>
              <a:t>Ultrastructure</a:t>
            </a:r>
            <a:r>
              <a:rPr lang="fr-FR" sz="1500" b="1" dirty="0"/>
              <a:t> REG / mitochondrie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039465" y="1023170"/>
            <a:ext cx="241136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Observation plus fine</a:t>
            </a:r>
          </a:p>
        </p:txBody>
      </p:sp>
    </p:spTree>
    <p:extLst>
      <p:ext uri="{BB962C8B-B14F-4D97-AF65-F5344CB8AC3E}">
        <p14:creationId xmlns:p14="http://schemas.microsoft.com/office/powerpoint/2010/main" val="103364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3082751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350" dirty="0"/>
              <a:t> 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216" y="1997315"/>
            <a:ext cx="2566220" cy="19017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33768" y="1437810"/>
            <a:ext cx="2170420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  Bactérie  en scissiparité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75827" y="1378285"/>
            <a:ext cx="132641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  </a:t>
            </a:r>
            <a:r>
              <a:rPr lang="fr-FR" sz="1500" b="1" dirty="0"/>
              <a:t>VIH  au MET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068" y="2010003"/>
            <a:ext cx="2361063" cy="17010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745" y="4372755"/>
            <a:ext cx="3118068" cy="162799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37509" y="3879530"/>
            <a:ext cx="2310924" cy="323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 </a:t>
            </a:r>
            <a:r>
              <a:rPr lang="fr-FR" sz="1500" b="1" dirty="0" err="1"/>
              <a:t>Bacillus</a:t>
            </a:r>
            <a:r>
              <a:rPr lang="fr-FR" sz="1500" b="1" dirty="0"/>
              <a:t> </a:t>
            </a:r>
            <a:r>
              <a:rPr lang="fr-FR" sz="1500" b="1" dirty="0" err="1"/>
              <a:t>Subtilis</a:t>
            </a:r>
            <a:r>
              <a:rPr lang="fr-FR" sz="1500" b="1" dirty="0"/>
              <a:t> (32000X 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007" y="4478431"/>
            <a:ext cx="2234369" cy="15100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55132" y="4372136"/>
            <a:ext cx="944681" cy="416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Flèche droite 12"/>
          <p:cNvSpPr/>
          <p:nvPr/>
        </p:nvSpPr>
        <p:spPr>
          <a:xfrm>
            <a:off x="4544705" y="4634268"/>
            <a:ext cx="529302" cy="163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6810234" y="4493811"/>
            <a:ext cx="747215" cy="3510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7242698" y="5074409"/>
            <a:ext cx="448671" cy="204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>
            <a:off x="6762467" y="5583632"/>
            <a:ext cx="10752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5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8595" y="1117473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endParaRPr lang="fr-FR" b="1" dirty="0"/>
          </a:p>
        </p:txBody>
      </p:sp>
      <p:sp>
        <p:nvSpPr>
          <p:cNvPr id="3" name="Rectangle 2"/>
          <p:cNvSpPr/>
          <p:nvPr/>
        </p:nvSpPr>
        <p:spPr>
          <a:xfrm>
            <a:off x="987317" y="381178"/>
            <a:ext cx="5666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B - Technique de coloration négative 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7061" y="1781362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>
                <a:solidFill>
                  <a:srgbClr val="0070C0"/>
                </a:solidFill>
              </a:rPr>
              <a:t>BUT</a:t>
            </a:r>
            <a:r>
              <a:rPr lang="fr-FR" u="sng" dirty="0">
                <a:solidFill>
                  <a:srgbClr val="0070C0"/>
                </a:solidFill>
              </a:rPr>
              <a:t>  :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8571" y="2363769"/>
            <a:ext cx="63749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Description morphologique </a:t>
            </a:r>
            <a:r>
              <a:rPr lang="fr-FR" b="1" dirty="0"/>
              <a:t>(</a:t>
            </a:r>
            <a:r>
              <a:rPr lang="fr-FR" b="1" dirty="0">
                <a:solidFill>
                  <a:srgbClr val="FF0000"/>
                </a:solidFill>
              </a:rPr>
              <a:t>morphologie externe </a:t>
            </a:r>
            <a:r>
              <a:rPr lang="fr-FR" b="1" dirty="0"/>
              <a:t>) de macromolécules(ATP </a:t>
            </a:r>
            <a:r>
              <a:rPr lang="fr-FR" b="1" dirty="0" err="1"/>
              <a:t>osomes</a:t>
            </a:r>
            <a:r>
              <a:rPr lang="fr-FR" b="1" dirty="0"/>
              <a:t> ) ou d’organites  (ex :les ribosomes ), de virus , bactérie, mais </a:t>
            </a:r>
            <a:r>
              <a:rPr lang="fr-FR" b="1" dirty="0">
                <a:solidFill>
                  <a:srgbClr val="FF0000"/>
                </a:solidFill>
              </a:rPr>
              <a:t>après isolement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75387" y="3614897"/>
            <a:ext cx="6618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Architecture moléculaire  </a:t>
            </a:r>
            <a:r>
              <a:rPr lang="fr-FR" b="1" dirty="0"/>
              <a:t>des éléments  du cytosquelette (microtubules , microfilament d’actine..),de la chromatine,   des pores nucléaires ,mais  </a:t>
            </a:r>
            <a:r>
              <a:rPr lang="fr-FR" b="1" dirty="0">
                <a:solidFill>
                  <a:srgbClr val="FF0000"/>
                </a:solidFill>
              </a:rPr>
              <a:t>après  isolement   .</a:t>
            </a:r>
          </a:p>
        </p:txBody>
      </p:sp>
    </p:spTree>
    <p:extLst>
      <p:ext uri="{BB962C8B-B14F-4D97-AF65-F5344CB8AC3E}">
        <p14:creationId xmlns:p14="http://schemas.microsoft.com/office/powerpoint/2010/main" val="15015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495527" y="965147"/>
            <a:ext cx="7721146" cy="4038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dirty="0" smtClean="0"/>
              <a:t>L’observation par transmission exige que les rayons lumineux traversent l’objet.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r-FR" dirty="0" smtClean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fr-FR" dirty="0" smtClean="0"/>
          </a:p>
          <a:p>
            <a:pPr algn="ctr">
              <a:defRPr/>
            </a:pPr>
            <a:r>
              <a:rPr lang="fr-FR" dirty="0" smtClean="0"/>
              <a:t>Ainsi l’objet doit être de faible épaisseur </a:t>
            </a:r>
          </a:p>
          <a:p>
            <a:pPr algn="ctr">
              <a:defRPr/>
            </a:pPr>
            <a:r>
              <a:rPr lang="fr-FR" dirty="0" smtClean="0"/>
              <a:t>(</a:t>
            </a:r>
            <a:r>
              <a:rPr lang="fr-FR" dirty="0"/>
              <a:t>2 à 10 </a:t>
            </a:r>
            <a:r>
              <a:rPr lang="fr-FR" dirty="0" smtClean="0"/>
              <a:t>µm</a:t>
            </a:r>
            <a:r>
              <a:rPr lang="fr-FR" dirty="0"/>
              <a:t>)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762000" y="234626"/>
            <a:ext cx="7696200" cy="11430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alt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Techniques d’examen microscopique</a:t>
            </a:r>
            <a:br>
              <a:rPr lang="fr-FR" alt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alt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Down Arrow 7"/>
          <p:cNvSpPr>
            <a:spLocks noChangeArrowheads="1"/>
          </p:cNvSpPr>
          <p:nvPr/>
        </p:nvSpPr>
        <p:spPr bwMode="auto">
          <a:xfrm>
            <a:off x="4356100" y="1860137"/>
            <a:ext cx="431800" cy="936625"/>
          </a:xfrm>
          <a:prstGeom prst="downArrow">
            <a:avLst>
              <a:gd name="adj1" fmla="val 50000"/>
              <a:gd name="adj2" fmla="val 5006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356100" y="4067122"/>
            <a:ext cx="431800" cy="936625"/>
          </a:xfrm>
          <a:prstGeom prst="downArrow">
            <a:avLst>
              <a:gd name="adj1" fmla="val 50000"/>
              <a:gd name="adj2" fmla="val 5006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9" name="Rectangle 8"/>
          <p:cNvSpPr/>
          <p:nvPr/>
        </p:nvSpPr>
        <p:spPr>
          <a:xfrm>
            <a:off x="409575" y="5515313"/>
            <a:ext cx="8401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Classico-Reg"/>
              </a:rPr>
              <a:t>Lorsque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Classico-Reg"/>
              </a:rPr>
              <a:t>le matériel biologique est massif (tissus animaux ou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Classico-Reg"/>
              </a:rPr>
              <a:t>végétaux)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RWClassico-Reg"/>
            </a:endParaRPr>
          </a:p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Classico-Reg"/>
              </a:rPr>
              <a:t>il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Classico-Reg"/>
              </a:rPr>
              <a:t>faut préalablement le débiter en tranches fines 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Classico-Reg"/>
              </a:rPr>
              <a:t>et régulières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Classico-Reg"/>
              </a:rPr>
              <a:t>, que l’on appelle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RWClassico-Ita"/>
              </a:rPr>
              <a:t>coupes histologiques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224" y="3357563"/>
            <a:ext cx="1803939" cy="198834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29" y="3303984"/>
            <a:ext cx="25336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4680" y="900860"/>
            <a:ext cx="55136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-2275" b="12511"/>
          <a:stretch/>
        </p:blipFill>
        <p:spPr>
          <a:xfrm>
            <a:off x="1838925" y="1841705"/>
            <a:ext cx="2432515" cy="17873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207" y="1952318"/>
            <a:ext cx="2455377" cy="16656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49" y="4046946"/>
            <a:ext cx="2377646" cy="17192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704" y="4046947"/>
            <a:ext cx="2612663" cy="17192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5397" y="1253828"/>
            <a:ext cx="65261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b="1" dirty="0"/>
              <a:t>Morphologie  externe de virus isolés à partir de cellules infectées 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6913" y="3355400"/>
            <a:ext cx="1991774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500" b="1" dirty="0"/>
              <a:t>Ces différents virus  apparaissent en clair sur un fond sombre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00169" y="1994313"/>
            <a:ext cx="1054291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Virus Ebola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977364" y="3858904"/>
            <a:ext cx="696035" cy="323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  VMT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94620" y="1924720"/>
            <a:ext cx="1349477" cy="323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Bactériophage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294171" y="3695633"/>
            <a:ext cx="951272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Influenza  virus</a:t>
            </a:r>
          </a:p>
        </p:txBody>
      </p:sp>
    </p:spTree>
    <p:extLst>
      <p:ext uri="{BB962C8B-B14F-4D97-AF65-F5344CB8AC3E}">
        <p14:creationId xmlns:p14="http://schemas.microsoft.com/office/powerpoint/2010/main" val="40613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4114" y="1180406"/>
            <a:ext cx="60971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304" y="2847535"/>
            <a:ext cx="2514818" cy="29651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60" y="2759046"/>
            <a:ext cx="1920407" cy="25193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964" y="2963023"/>
            <a:ext cx="1819814" cy="243708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885597" y="3334319"/>
            <a:ext cx="614149" cy="522027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6571398" y="3805167"/>
            <a:ext cx="716507" cy="7165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758745" y="1628981"/>
            <a:ext cx="271001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Architecture moléculaire </a:t>
            </a:r>
            <a:r>
              <a:rPr lang="fr-FR" b="1" dirty="0"/>
              <a:t>des microfilaments d’actine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76467" y="1529429"/>
            <a:ext cx="243893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Morphologie externe </a:t>
            </a:r>
            <a:r>
              <a:rPr lang="fr-FR" b="1" dirty="0"/>
              <a:t>des ATP </a:t>
            </a:r>
            <a:r>
              <a:rPr lang="fr-FR" b="1" dirty="0" err="1"/>
              <a:t>osomes</a:t>
            </a:r>
            <a:r>
              <a:rPr lang="fr-FR" b="1" dirty="0"/>
              <a:t> mitochondriales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956645" y="2956914"/>
            <a:ext cx="1187355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500" b="1" dirty="0"/>
              <a:t>ATP </a:t>
            </a:r>
            <a:r>
              <a:rPr lang="fr-FR" sz="1500" b="1" dirty="0" err="1"/>
              <a:t>osomes</a:t>
            </a:r>
            <a:endParaRPr lang="fr-FR" sz="15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855407" y="1828084"/>
            <a:ext cx="164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Après isolement par UCD -UGD</a:t>
            </a:r>
          </a:p>
        </p:txBody>
      </p:sp>
      <p:sp>
        <p:nvSpPr>
          <p:cNvPr id="13" name="Flèche gauche 12"/>
          <p:cNvSpPr/>
          <p:nvPr/>
        </p:nvSpPr>
        <p:spPr>
          <a:xfrm>
            <a:off x="4383065" y="2488112"/>
            <a:ext cx="426075" cy="2168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Flèche droite 13"/>
          <p:cNvSpPr/>
          <p:nvPr/>
        </p:nvSpPr>
        <p:spPr>
          <a:xfrm>
            <a:off x="6047510" y="2488112"/>
            <a:ext cx="329407" cy="216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14653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37120" y="1244573"/>
            <a:ext cx="442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C  - Technique d’ ombrage métallique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917312" y="1699767"/>
            <a:ext cx="3027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>
                <a:solidFill>
                  <a:srgbClr val="0070C0"/>
                </a:solidFill>
              </a:rPr>
              <a:t>But </a:t>
            </a:r>
            <a:r>
              <a:rPr lang="fr-FR" b="1" dirty="0"/>
              <a:t>: obtenir un </a:t>
            </a:r>
            <a:r>
              <a:rPr lang="fr-FR" b="1" dirty="0">
                <a:solidFill>
                  <a:srgbClr val="FF0000"/>
                </a:solidFill>
              </a:rPr>
              <a:t>effet</a:t>
            </a:r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d’ombre</a:t>
            </a:r>
            <a:r>
              <a:rPr lang="fr-FR" b="1" dirty="0"/>
              <a:t> de la surface des petites particules </a:t>
            </a:r>
            <a:r>
              <a:rPr lang="fr-FR" b="1" u="sng" dirty="0"/>
              <a:t>isolées</a:t>
            </a:r>
            <a:r>
              <a:rPr lang="fr-FR" b="1" dirty="0"/>
              <a:t> ;  </a:t>
            </a:r>
            <a:r>
              <a:rPr lang="fr-FR" b="1" u="sng" dirty="0"/>
              <a:t>bactéries</a:t>
            </a:r>
            <a:r>
              <a:rPr lang="fr-FR" b="1" dirty="0"/>
              <a:t> , virus , ADN protéines…  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Aspect morphologique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213" y="2051869"/>
            <a:ext cx="4234998" cy="3103061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5995220" y="2903589"/>
            <a:ext cx="254409" cy="143797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040" t="12363" r="12161" b="11539"/>
          <a:stretch>
            <a:fillRect/>
          </a:stretch>
        </p:blipFill>
        <p:spPr bwMode="auto">
          <a:xfrm rot="16200000">
            <a:off x="6547942" y="2948658"/>
            <a:ext cx="1811903" cy="292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56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916350" y="1695605"/>
            <a:ext cx="3074761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Comic Sans MS" panose="030F0702030302020204" pitchFamily="66" charset="0"/>
              </a:rPr>
              <a:t>Fixation pour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Comic Sans MS" panose="030F0702030302020204" pitchFamily="66" charset="0"/>
              </a:rPr>
              <a:t>consolider</a:t>
            </a:r>
          </a:p>
        </p:txBody>
      </p:sp>
      <p:sp>
        <p:nvSpPr>
          <p:cNvPr id="6" name="Down Arrow 2"/>
          <p:cNvSpPr>
            <a:spLocks noChangeArrowheads="1"/>
          </p:cNvSpPr>
          <p:nvPr/>
        </p:nvSpPr>
        <p:spPr bwMode="auto">
          <a:xfrm>
            <a:off x="4297363" y="2374375"/>
            <a:ext cx="274637" cy="760414"/>
          </a:xfrm>
          <a:prstGeom prst="downArrow">
            <a:avLst>
              <a:gd name="adj1" fmla="val 50000"/>
              <a:gd name="adj2" fmla="val 5011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916350" y="3105943"/>
            <a:ext cx="3228975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Comic Sans MS" panose="030F0702030302020204" pitchFamily="66" charset="0"/>
              </a:rPr>
              <a:t>Inclusion pour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Comic Sans MS" panose="030F0702030302020204" pitchFamily="66" charset="0"/>
              </a:rPr>
              <a:t>durcir l’échantillon</a:t>
            </a:r>
          </a:p>
        </p:txBody>
      </p:sp>
      <p:sp>
        <p:nvSpPr>
          <p:cNvPr id="8" name="Down Arrow 9"/>
          <p:cNvSpPr>
            <a:spLocks noChangeArrowheads="1"/>
          </p:cNvSpPr>
          <p:nvPr/>
        </p:nvSpPr>
        <p:spPr bwMode="auto">
          <a:xfrm>
            <a:off x="4306888" y="3899014"/>
            <a:ext cx="265112" cy="499949"/>
          </a:xfrm>
          <a:prstGeom prst="downArrow">
            <a:avLst>
              <a:gd name="adj1" fmla="val 50000"/>
              <a:gd name="adj2" fmla="val 4999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059112" y="4376737"/>
            <a:ext cx="3025775" cy="646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Comic Sans MS" panose="030F0702030302020204" pitchFamily="66" charset="0"/>
              </a:rPr>
              <a:t>Microtomie pour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Comic Sans MS" panose="030F0702030302020204" pitchFamily="66" charset="0"/>
              </a:rPr>
              <a:t>couper</a:t>
            </a:r>
          </a:p>
        </p:txBody>
      </p:sp>
      <p:sp>
        <p:nvSpPr>
          <p:cNvPr id="10" name="Down Arrow 11"/>
          <p:cNvSpPr>
            <a:spLocks noChangeArrowheads="1"/>
          </p:cNvSpPr>
          <p:nvPr/>
        </p:nvSpPr>
        <p:spPr bwMode="auto">
          <a:xfrm>
            <a:off x="4321175" y="5045075"/>
            <a:ext cx="265113" cy="306388"/>
          </a:xfrm>
          <a:prstGeom prst="downArrow">
            <a:avLst>
              <a:gd name="adj1" fmla="val 50000"/>
              <a:gd name="adj2" fmla="val 4981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366633" y="5500572"/>
            <a:ext cx="2410732" cy="647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Comic Sans MS" panose="030F0702030302020204" pitchFamily="66" charset="0"/>
              </a:rPr>
              <a:t>Coloration pour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latin typeface="Comic Sans MS" panose="030F0702030302020204" pitchFamily="66" charset="0"/>
              </a:rPr>
              <a:t>le contraste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6047" y="261257"/>
            <a:ext cx="8043409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3"/>
              </a:rPr>
              <a:t>Les échantillons doivent être préparés selon un protocole précis, qui doit à la fois conserver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DFont+F3"/>
              </a:rPr>
              <a:t>sa structure généralement il comporte 4 étapes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5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ChangeArrowheads="1"/>
          </p:cNvSpPr>
          <p:nvPr/>
        </p:nvSpPr>
        <p:spPr>
          <a:xfrm>
            <a:off x="533400" y="304007"/>
            <a:ext cx="7410450" cy="731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1: la fixation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616C49-F72B-4759-86DE-C7EF88904EAE}" type="slidenum">
              <a:rPr lang="fr-FR" altLang="fr-FR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fr-FR" altLang="fr-FR" sz="1400"/>
          </a:p>
        </p:txBody>
      </p:sp>
      <p:sp>
        <p:nvSpPr>
          <p:cNvPr id="8" name="Rectangle 7"/>
          <p:cNvSpPr/>
          <p:nvPr/>
        </p:nvSpPr>
        <p:spPr>
          <a:xfrm>
            <a:off x="478970" y="1133355"/>
            <a:ext cx="8186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La fixation a pour buts la conservation des structures et le durcissement des tissus. Elle doit se faire immédiatement après le </a:t>
            </a:r>
            <a:r>
              <a:rPr lang="fr-FR" sz="2400" dirty="0" smtClean="0"/>
              <a:t>prélèvement.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563335" y="2474416"/>
            <a:ext cx="80173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fr-FR" sz="2000" dirty="0">
                <a:solidFill>
                  <a:srgbClr val="333333"/>
                </a:solidFill>
                <a:latin typeface="Gotham Rounded"/>
              </a:rPr>
              <a:t>Elle peut être réalisée </a:t>
            </a:r>
            <a:r>
              <a:rPr lang="fr-FR" sz="2000" b="1" dirty="0">
                <a:solidFill>
                  <a:srgbClr val="FF0000"/>
                </a:solidFill>
                <a:latin typeface="Gotham Rounded"/>
              </a:rPr>
              <a:t>par un liquide fixateur</a:t>
            </a:r>
            <a:r>
              <a:rPr lang="fr-FR" sz="2000" dirty="0">
                <a:solidFill>
                  <a:srgbClr val="FF0000"/>
                </a:solidFill>
                <a:latin typeface="Gotham Rounded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Gotham Rounded"/>
              </a:rPr>
              <a:t>(fixation chimique) </a:t>
            </a:r>
            <a:r>
              <a:rPr lang="fr-FR" sz="2000" dirty="0" smtClean="0">
                <a:solidFill>
                  <a:srgbClr val="333333"/>
                </a:solidFill>
                <a:latin typeface="Gotham Rounded"/>
              </a:rPr>
              <a:t>ou </a:t>
            </a:r>
            <a:r>
              <a:rPr lang="fr-FR" sz="2000" dirty="0">
                <a:solidFill>
                  <a:srgbClr val="333333"/>
                </a:solidFill>
                <a:latin typeface="Gotham Rounded"/>
              </a:rPr>
              <a:t>par </a:t>
            </a:r>
            <a:r>
              <a:rPr lang="fr-FR" sz="2000" dirty="0" smtClean="0">
                <a:solidFill>
                  <a:srgbClr val="FF0000"/>
                </a:solidFill>
                <a:latin typeface="Gotham Rounded"/>
              </a:rPr>
              <a:t>congélation (fixation liquide)</a:t>
            </a:r>
            <a:r>
              <a:rPr lang="fr-FR" sz="2000" dirty="0" smtClean="0">
                <a:solidFill>
                  <a:srgbClr val="333333"/>
                </a:solidFill>
                <a:latin typeface="Gotham Rounded"/>
              </a:rPr>
              <a:t>.</a:t>
            </a:r>
            <a:endParaRPr lang="fr-FR" sz="2000" dirty="0">
              <a:solidFill>
                <a:srgbClr val="333333"/>
              </a:solidFill>
              <a:latin typeface="Gotham Rounded"/>
            </a:endParaRPr>
          </a:p>
          <a:p>
            <a:pPr algn="just" fontAlgn="base">
              <a:lnSpc>
                <a:spcPct val="150000"/>
              </a:lnSpc>
            </a:pPr>
            <a:r>
              <a:rPr lang="fr-FR" sz="2000" dirty="0">
                <a:solidFill>
                  <a:srgbClr val="333333"/>
                </a:solidFill>
                <a:latin typeface="Gotham Rounded"/>
              </a:rPr>
              <a:t>– La </a:t>
            </a:r>
            <a:r>
              <a:rPr lang="fr-FR" sz="2000" b="1" dirty="0">
                <a:solidFill>
                  <a:srgbClr val="145699"/>
                </a:solidFill>
                <a:latin typeface="inherit"/>
              </a:rPr>
              <a:t>fixation en liquide fixateur</a:t>
            </a:r>
            <a:r>
              <a:rPr lang="fr-FR" sz="2000" dirty="0">
                <a:solidFill>
                  <a:srgbClr val="333333"/>
                </a:solidFill>
                <a:latin typeface="Gotham Rounded"/>
              </a:rPr>
              <a:t> est réalisée en plongeant le matériel biologique dans une solution de formol.</a:t>
            </a:r>
          </a:p>
          <a:p>
            <a:pPr algn="just" fontAlgn="base">
              <a:lnSpc>
                <a:spcPct val="150000"/>
              </a:lnSpc>
            </a:pPr>
            <a:r>
              <a:rPr lang="fr-FR" sz="2000" dirty="0">
                <a:solidFill>
                  <a:srgbClr val="333333"/>
                </a:solidFill>
                <a:latin typeface="Gotham Rounded"/>
              </a:rPr>
              <a:t>– La </a:t>
            </a:r>
            <a:r>
              <a:rPr lang="fr-FR" sz="2000" b="1" dirty="0">
                <a:solidFill>
                  <a:srgbClr val="145699"/>
                </a:solidFill>
                <a:latin typeface="inherit"/>
              </a:rPr>
              <a:t>fixation par congélation</a:t>
            </a:r>
            <a:r>
              <a:rPr lang="fr-FR" sz="2000" dirty="0">
                <a:solidFill>
                  <a:srgbClr val="333333"/>
                </a:solidFill>
                <a:latin typeface="Gotham Rounded"/>
              </a:rPr>
              <a:t> consiste à plonger l’échantillon dans un milieu de congélation des tissus (liquide à température ambiante et solide à -20°C). Le tout est ensuite refroidi dans de l’azote liquide. L’échantillon congelé est conservé jusqu’à la réalisation des coupes</a:t>
            </a:r>
            <a:endParaRPr lang="fr-FR" sz="2000" b="0" i="0" dirty="0">
              <a:solidFill>
                <a:srgbClr val="333333"/>
              </a:solidFill>
              <a:effectLst/>
              <a:latin typeface="Gotham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5898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ChangeArrowheads="1"/>
          </p:cNvSpPr>
          <p:nvPr/>
        </p:nvSpPr>
        <p:spPr>
          <a:xfrm>
            <a:off x="323850" y="353785"/>
            <a:ext cx="7410450" cy="731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Etape 2: </a:t>
            </a:r>
            <a:r>
              <a:rPr lang="fr-F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Déshydratation </a:t>
            </a:r>
            <a:endParaRPr lang="fr-FR" altLang="fr-F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3"/>
          <p:cNvSpPr txBox="1">
            <a:spLocks noChangeArrowheads="1"/>
          </p:cNvSpPr>
          <p:nvPr/>
        </p:nvSpPr>
        <p:spPr>
          <a:xfrm>
            <a:off x="561636" y="1557338"/>
            <a:ext cx="4535488" cy="1800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sz="2400" dirty="0"/>
              <a:t>Pour durcir un tissu afin de pouvoir le couper par le </a:t>
            </a:r>
            <a:r>
              <a:rPr lang="fr-FR" sz="2400" dirty="0" err="1"/>
              <a:t>microtome,il</a:t>
            </a:r>
            <a:r>
              <a:rPr lang="fr-FR" sz="2400" dirty="0"/>
              <a:t> faut substituer l’eau qui est à l’intérieur des cellules par la paraffine pour rendre la structure rigide. La déshydratation : consiste à débarrassé le tissu de l’eau qu’il contient. Elle se fait par le passage dans des bains d’alcool « éthanol » de concentration </a:t>
            </a:r>
            <a:r>
              <a:rPr lang="fr-FR" sz="2400" dirty="0" smtClean="0"/>
              <a:t>croissante (50,70</a:t>
            </a:r>
            <a:r>
              <a:rPr lang="fr-FR" sz="2400" dirty="0"/>
              <a:t>°, 80°, 90°, 95°, 99° et 100°)</a:t>
            </a:r>
            <a:endParaRPr lang="fr-FR" altLang="fr-FR" sz="2400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089" y="1984142"/>
            <a:ext cx="2524125" cy="27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8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ChangeArrowheads="1"/>
          </p:cNvSpPr>
          <p:nvPr/>
        </p:nvSpPr>
        <p:spPr>
          <a:xfrm>
            <a:off x="323850" y="353785"/>
            <a:ext cx="7410450" cy="731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sz="3200" b="1" dirty="0" smtClean="0">
                <a:solidFill>
                  <a:srgbClr val="FF0000"/>
                </a:solidFill>
              </a:rPr>
              <a:t>Etape 3: </a:t>
            </a:r>
            <a:r>
              <a:rPr lang="fr-FR" sz="3200" b="1" dirty="0">
                <a:solidFill>
                  <a:srgbClr val="FF0000"/>
                </a:solidFill>
              </a:rPr>
              <a:t>Imprégnation </a:t>
            </a:r>
            <a:endParaRPr lang="fr-FR" altLang="fr-FR" sz="3200" b="1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199" y="2388067"/>
            <a:ext cx="51271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La paraffine n’étant pas miscible à l’alcool, l’alcool est substituée par un solvant qui est le toluène ou le xylène</a:t>
            </a:r>
            <a:r>
              <a:rPr lang="fr-FR" sz="2400" dirty="0" smtClean="0"/>
              <a:t>.</a:t>
            </a:r>
          </a:p>
          <a:p>
            <a:endParaRPr lang="fr-FR" sz="2400" dirty="0" smtClean="0"/>
          </a:p>
          <a:p>
            <a:r>
              <a:rPr lang="fr-FR" sz="2400" b="1" dirty="0" smtClean="0">
                <a:solidFill>
                  <a:srgbClr val="FF0000"/>
                </a:solidFill>
              </a:rPr>
              <a:t>La </a:t>
            </a:r>
            <a:r>
              <a:rPr lang="fr-FR" sz="2400" b="1" dirty="0">
                <a:solidFill>
                  <a:srgbClr val="FF0000"/>
                </a:solidFill>
              </a:rPr>
              <a:t>miscibilité : </a:t>
            </a:r>
            <a:r>
              <a:rPr lang="fr-FR" sz="2400" dirty="0"/>
              <a:t>désigne la capacité de divers liquides à former un mélange homogène)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867" y="2010848"/>
            <a:ext cx="2238375" cy="269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2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ChangeArrowheads="1"/>
          </p:cNvSpPr>
          <p:nvPr/>
        </p:nvSpPr>
        <p:spPr>
          <a:xfrm>
            <a:off x="323850" y="353785"/>
            <a:ext cx="7410450" cy="731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Etape 4: </a:t>
            </a:r>
            <a:r>
              <a:rPr lang="fr-FR" b="1" dirty="0">
                <a:solidFill>
                  <a:srgbClr val="FF0000"/>
                </a:solidFill>
              </a:rPr>
              <a:t>Inclusion et mise en bloc </a:t>
            </a:r>
            <a:endParaRPr lang="fr-FR" altLang="fr-FR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3"/>
          <p:cNvSpPr txBox="1">
            <a:spLocks noChangeArrowheads="1"/>
          </p:cNvSpPr>
          <p:nvPr/>
        </p:nvSpPr>
        <p:spPr>
          <a:xfrm>
            <a:off x="323850" y="1557338"/>
            <a:ext cx="5381965" cy="1800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Le milieu d’inclusion utilisé est la </a:t>
            </a:r>
            <a:r>
              <a:rPr lang="fr-FR" sz="2400" dirty="0" smtClean="0"/>
              <a:t>paraffine.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smtClean="0"/>
              <a:t>Le </a:t>
            </a:r>
            <a:r>
              <a:rPr lang="fr-FR" sz="2400" dirty="0"/>
              <a:t>prélèvement baigne dans de la paraffine fondue (chauffée à 56°C pendant 4h dans une étuve) et qui infiltre alors toutes les </a:t>
            </a:r>
            <a:r>
              <a:rPr lang="fr-FR" sz="2400" dirty="0" smtClean="0"/>
              <a:t>cellules puis </a:t>
            </a:r>
            <a:r>
              <a:rPr lang="fr-FR" sz="2400" dirty="0"/>
              <a:t>mis à l’air libre ou le froid pour son durcissement. </a:t>
            </a:r>
            <a:endParaRPr lang="fr-FR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fr-FR" sz="2400" dirty="0" smtClean="0"/>
              <a:t>L’inclusion </a:t>
            </a:r>
            <a:r>
              <a:rPr lang="fr-FR" sz="2400" dirty="0"/>
              <a:t>et la mise en bloc par la </a:t>
            </a:r>
            <a:r>
              <a:rPr lang="fr-FR" sz="2400" dirty="0" smtClean="0"/>
              <a:t>paraffine a </a:t>
            </a:r>
            <a:r>
              <a:rPr lang="fr-FR" sz="2400" dirty="0"/>
              <a:t>pour but de permettre la réalisation de coupes fines (d’une épaisseur de 2 à 5 µm) et régulières. </a:t>
            </a:r>
            <a:endParaRPr lang="fr-FR" altLang="fr-FR" sz="2400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43" y="1073150"/>
            <a:ext cx="306637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6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3266400"/>
            <a:ext cx="4049485" cy="377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988559" y="864512"/>
            <a:ext cx="69056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dirty="0">
                <a:latin typeface="Comic Sans MS" panose="030F0702030302020204" pitchFamily="66" charset="0"/>
              </a:rPr>
              <a:t>On utilise un microtome : rasoir d’acier</a:t>
            </a:r>
            <a:endParaRPr lang="fr-FR" altLang="fr-FR" sz="1800" dirty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dirty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latin typeface="Comic Sans MS" panose="030F0702030302020204" pitchFamily="66" charset="0"/>
              </a:rPr>
              <a:t>Après inclusion à la paraffine : coupes de 2 à 5 </a:t>
            </a:r>
            <a:r>
              <a:rPr lang="fr-FR" altLang="fr-FR" sz="1800" dirty="0" err="1">
                <a:latin typeface="Comic Sans MS" panose="030F0702030302020204" pitchFamily="66" charset="0"/>
              </a:rPr>
              <a:t>μm</a:t>
            </a:r>
            <a:r>
              <a:rPr lang="fr-FR" altLang="fr-FR" sz="1800" dirty="0">
                <a:latin typeface="Comic Sans MS" panose="030F0702030302020204" pitchFamily="66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latin typeface="Comic Sans MS" panose="030F0702030302020204" pitchFamily="66" charset="0"/>
              </a:rPr>
              <a:t>Après congélation : coupes de 5-10 </a:t>
            </a:r>
            <a:r>
              <a:rPr lang="fr-FR" altLang="fr-FR" sz="1800" dirty="0" err="1">
                <a:latin typeface="Comic Sans MS" panose="030F0702030302020204" pitchFamily="66" charset="0"/>
              </a:rPr>
              <a:t>μm</a:t>
            </a:r>
            <a:r>
              <a:rPr lang="fr-FR" altLang="fr-FR" sz="1800" dirty="0">
                <a:latin typeface="Comic Sans MS" panose="030F0702030302020204" pitchFamily="66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dirty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>
                <a:latin typeface="Comic Sans MS" panose="030F0702030302020204" pitchFamily="66" charset="0"/>
              </a:rPr>
              <a:t>NB  : Lorsqu'on travaille avec des échantillons congelés, le microtome est équipé d'une enceinte maintenue à -20°C.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dirty="0">
              <a:latin typeface="Comic Sans MS" panose="030F0702030302020204" pitchFamily="66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9" y="3490913"/>
            <a:ext cx="4139973" cy="308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 noChangeArrowheads="1"/>
          </p:cNvSpPr>
          <p:nvPr/>
        </p:nvSpPr>
        <p:spPr>
          <a:xfrm>
            <a:off x="736146" y="132674"/>
            <a:ext cx="7410450" cy="731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fr-FR" altLang="fr-F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Etape 5: </a:t>
            </a:r>
            <a:r>
              <a:rPr lang="fr-FR" b="1" dirty="0" smtClean="0">
                <a:solidFill>
                  <a:srgbClr val="FF0000"/>
                </a:solidFill>
              </a:rPr>
              <a:t>Microtomie </a:t>
            </a:r>
            <a:endParaRPr lang="fr-FR" altLang="fr-FR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7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1088</TotalTime>
  <Words>1533</Words>
  <Application>Microsoft Office PowerPoint</Application>
  <PresentationFormat>Affichage à l'écran (4:3)</PresentationFormat>
  <Paragraphs>146</Paragraphs>
  <Slides>32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CIDFont+F3</vt:lpstr>
      <vt:lpstr>Comic Sans MS</vt:lpstr>
      <vt:lpstr>Gotham Rounded</vt:lpstr>
      <vt:lpstr>inherit</vt:lpstr>
      <vt:lpstr>Times New Roman</vt:lpstr>
      <vt:lpstr>URWClassico-Bol</vt:lpstr>
      <vt:lpstr>URWClassico-Ita</vt:lpstr>
      <vt:lpstr>URWClassico-Reg</vt:lpstr>
      <vt:lpstr>Wingdings</vt:lpstr>
      <vt:lpstr>Thème Office</vt:lpstr>
      <vt:lpstr>Présentation PowerPoint</vt:lpstr>
      <vt:lpstr>2- Technique histologique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Coupes cytologiques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Analyse morphologique dans chaque cas  (Exemple)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250 G4</dc:creator>
  <cp:lastModifiedBy>250 G4</cp:lastModifiedBy>
  <cp:revision>118</cp:revision>
  <dcterms:created xsi:type="dcterms:W3CDTF">2023-10-07T06:42:47Z</dcterms:created>
  <dcterms:modified xsi:type="dcterms:W3CDTF">2024-01-14T22:11:20Z</dcterms:modified>
</cp:coreProperties>
</file>