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8" r:id="rId3"/>
    <p:sldId id="300" r:id="rId4"/>
    <p:sldId id="286" r:id="rId5"/>
    <p:sldId id="257" r:id="rId6"/>
    <p:sldId id="285" r:id="rId7"/>
    <p:sldId id="259" r:id="rId8"/>
    <p:sldId id="303" r:id="rId9"/>
    <p:sldId id="260" r:id="rId10"/>
    <p:sldId id="261" r:id="rId11"/>
    <p:sldId id="262" r:id="rId12"/>
    <p:sldId id="304" r:id="rId13"/>
    <p:sldId id="263" r:id="rId14"/>
    <p:sldId id="288" r:id="rId15"/>
    <p:sldId id="289" r:id="rId16"/>
    <p:sldId id="290" r:id="rId17"/>
    <p:sldId id="291" r:id="rId18"/>
    <p:sldId id="308" r:id="rId19"/>
    <p:sldId id="309" r:id="rId20"/>
    <p:sldId id="310" r:id="rId21"/>
    <p:sldId id="307" r:id="rId22"/>
    <p:sldId id="292" r:id="rId23"/>
    <p:sldId id="305" r:id="rId24"/>
    <p:sldId id="301" r:id="rId25"/>
    <p:sldId id="311" r:id="rId26"/>
    <p:sldId id="312" r:id="rId27"/>
    <p:sldId id="302" r:id="rId28"/>
    <p:sldId id="294" r:id="rId29"/>
    <p:sldId id="297" r:id="rId30"/>
    <p:sldId id="296" r:id="rId31"/>
    <p:sldId id="298" r:id="rId32"/>
    <p:sldId id="299"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E2D780-52F1-4B1A-98BC-0DCB0B338FDB}" type="datetimeFigureOut">
              <a:rPr lang="fr-FR" smtClean="0"/>
              <a:pPr/>
              <a:t>19/01/2024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2C282-304D-48A7-9453-A17570D4C396}" type="slidenum">
              <a:rPr lang="fr-FR" smtClean="0"/>
              <a:pPr/>
              <a:t>‹N°›</a:t>
            </a:fld>
            <a:endParaRPr lang="fr-FR"/>
          </a:p>
        </p:txBody>
      </p:sp>
    </p:spTree>
    <p:extLst>
      <p:ext uri="{BB962C8B-B14F-4D97-AF65-F5344CB8AC3E}">
        <p14:creationId xmlns:p14="http://schemas.microsoft.com/office/powerpoint/2010/main" val="3045054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7A2C282-304D-48A7-9453-A17570D4C396}" type="slidenum">
              <a:rPr lang="fr-FR" smtClean="0"/>
              <a:pPr/>
              <a:t>22</a:t>
            </a:fld>
            <a:endParaRPr lang="fr-FR"/>
          </a:p>
        </p:txBody>
      </p:sp>
    </p:spTree>
    <p:extLst>
      <p:ext uri="{BB962C8B-B14F-4D97-AF65-F5344CB8AC3E}">
        <p14:creationId xmlns:p14="http://schemas.microsoft.com/office/powerpoint/2010/main" val="19894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F72FA218-8CDC-4E11-8B3B-AFC45D31B7C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2FA218-8CDC-4E11-8B3B-AFC45D31B7C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7EB0083-5764-4A36-917C-B1990596CE17}"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72FA218-8CDC-4E11-8B3B-AFC45D31B7C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EB0083-5764-4A36-917C-B1990596CE17}" type="datetimeFigureOut">
              <a:rPr lang="fr-FR" smtClean="0"/>
              <a:pPr/>
              <a:t>19/01/2024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2FA218-8CDC-4E11-8B3B-AFC45D31B7C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290"/>
            <a:ext cx="9358346" cy="3170099"/>
          </a:xfrm>
          <a:prstGeom prst="rect">
            <a:avLst/>
          </a:prstGeom>
        </p:spPr>
        <p:txBody>
          <a:bodyPr wrap="square">
            <a:spAutoFit/>
          </a:bodyPr>
          <a:lstStyle/>
          <a:p>
            <a:pPr algn="ctr"/>
            <a:r>
              <a:rPr lang="fr-FR" sz="4000" i="1" dirty="0" smtClean="0"/>
              <a:t>Centre Universitaire de Tipaza</a:t>
            </a:r>
            <a:endParaRPr lang="fr-FR" sz="4000" b="1" dirty="0" smtClean="0">
              <a:solidFill>
                <a:srgbClr val="FFC000"/>
              </a:solidFill>
            </a:endParaRPr>
          </a:p>
          <a:p>
            <a:pPr algn="ctr"/>
            <a:r>
              <a:rPr lang="fr-FR" sz="4000" b="1" dirty="0" smtClean="0">
                <a:solidFill>
                  <a:srgbClr val="FFC000"/>
                </a:solidFill>
              </a:rPr>
              <a:t> LA CLASSIFICATION BACTÉRIENNE</a:t>
            </a:r>
            <a:endParaRPr lang="fr-FR" sz="4000" i="1" dirty="0" smtClean="0">
              <a:solidFill>
                <a:srgbClr val="FFC000"/>
              </a:solidFill>
            </a:endParaRPr>
          </a:p>
          <a:p>
            <a:pPr algn="ctr"/>
            <a:endParaRPr lang="fr-FR" sz="4000" i="1" dirty="0" smtClean="0"/>
          </a:p>
          <a:p>
            <a:pPr algn="ctr"/>
            <a:r>
              <a:rPr lang="fr-FR" sz="4000" i="1" dirty="0" smtClean="0"/>
              <a:t>Préparé par</a:t>
            </a:r>
          </a:p>
          <a:p>
            <a:pPr algn="ctr"/>
            <a:r>
              <a:rPr lang="fr-FR" sz="4000" i="1" dirty="0" smtClean="0"/>
              <a:t>Mme DEBIB A</a:t>
            </a:r>
            <a:r>
              <a:rPr lang="fr-FR" sz="4000" i="1" smtClean="0"/>
              <a:t>. </a:t>
            </a:r>
            <a:endParaRPr lang="fr-FR"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1143000"/>
          </a:xfrm>
        </p:spPr>
        <p:txBody>
          <a:bodyPr>
            <a:normAutofit/>
          </a:bodyPr>
          <a:lstStyle/>
          <a:p>
            <a:r>
              <a:rPr lang="fr-FR" sz="3600" b="1" dirty="0" smtClean="0">
                <a:solidFill>
                  <a:schemeClr val="tx1"/>
                </a:solidFill>
              </a:rPr>
              <a:t>Ecriture des nomenclatures bactériennes</a:t>
            </a:r>
            <a:r>
              <a:rPr lang="fr-FR" sz="3600" dirty="0" smtClean="0">
                <a:solidFill>
                  <a:schemeClr val="tx1"/>
                </a:solidFill>
              </a:rPr>
              <a:t> </a:t>
            </a:r>
            <a:br>
              <a:rPr lang="fr-FR" sz="3600" dirty="0" smtClean="0">
                <a:solidFill>
                  <a:schemeClr val="tx1"/>
                </a:solidFill>
              </a:rPr>
            </a:br>
            <a:endParaRPr lang="fr-FR" sz="3600" dirty="0">
              <a:solidFill>
                <a:schemeClr val="tx1"/>
              </a:solidFill>
            </a:endParaRPr>
          </a:p>
        </p:txBody>
      </p:sp>
      <p:sp>
        <p:nvSpPr>
          <p:cNvPr id="3" name="Espace réservé du contenu 2"/>
          <p:cNvSpPr>
            <a:spLocks noGrp="1"/>
          </p:cNvSpPr>
          <p:nvPr>
            <p:ph idx="1"/>
          </p:nvPr>
        </p:nvSpPr>
        <p:spPr/>
        <p:txBody>
          <a:bodyPr/>
          <a:lstStyle/>
          <a:p>
            <a:pPr lvl="0"/>
            <a:r>
              <a:rPr lang="fr-FR" dirty="0" smtClean="0"/>
              <a:t>Les noms </a:t>
            </a:r>
            <a:r>
              <a:rPr lang="fr-FR" dirty="0" smtClean="0">
                <a:solidFill>
                  <a:srgbClr val="FF0000"/>
                </a:solidFill>
              </a:rPr>
              <a:t>des genres </a:t>
            </a:r>
            <a:r>
              <a:rPr lang="fr-FR" dirty="0" smtClean="0"/>
              <a:t>et des </a:t>
            </a:r>
            <a:r>
              <a:rPr lang="fr-FR" dirty="0" smtClean="0">
                <a:solidFill>
                  <a:srgbClr val="FF0000"/>
                </a:solidFill>
              </a:rPr>
              <a:t>sous-genres</a:t>
            </a:r>
            <a:r>
              <a:rPr lang="fr-FR" dirty="0" smtClean="0"/>
              <a:t> sont au singulier, ils prennent une majuscule.</a:t>
            </a:r>
            <a:br>
              <a:rPr lang="fr-FR" dirty="0" smtClean="0"/>
            </a:br>
            <a:r>
              <a:rPr lang="fr-FR" dirty="0" smtClean="0"/>
              <a:t>Exemples : les genres </a:t>
            </a:r>
            <a:r>
              <a:rPr lang="fr-FR" i="1" dirty="0" smtClean="0"/>
              <a:t>Escherichi</a:t>
            </a:r>
            <a:r>
              <a:rPr lang="fr-FR" i="1" dirty="0" smtClean="0">
                <a:solidFill>
                  <a:srgbClr val="FF0000"/>
                </a:solidFill>
              </a:rPr>
              <a:t>a (Féminin) </a:t>
            </a:r>
            <a:r>
              <a:rPr lang="fr-FR" dirty="0" smtClean="0"/>
              <a:t>, </a:t>
            </a:r>
            <a:r>
              <a:rPr lang="fr-FR" i="1" dirty="0" err="1" smtClean="0"/>
              <a:t>Staphylococc</a:t>
            </a:r>
            <a:r>
              <a:rPr lang="fr-FR" i="1" dirty="0" err="1" smtClean="0">
                <a:solidFill>
                  <a:srgbClr val="FF0000"/>
                </a:solidFill>
              </a:rPr>
              <a:t>us</a:t>
            </a:r>
            <a:r>
              <a:rPr lang="fr-FR" i="1" dirty="0" smtClean="0">
                <a:solidFill>
                  <a:srgbClr val="FF0000"/>
                </a:solidFill>
              </a:rPr>
              <a:t> (masculin)</a:t>
            </a:r>
            <a:r>
              <a:rPr lang="fr-FR" dirty="0" smtClean="0"/>
              <a:t>, </a:t>
            </a:r>
          </a:p>
          <a:p>
            <a:r>
              <a:rPr lang="fr-FR" dirty="0" smtClean="0"/>
              <a:t>Lorsqu'il est suivi d'un nom d'espèce, le nom d'un sous-genre est placé entre parenthèses et il est précédé de l'abréviation "</a:t>
            </a:r>
            <a:r>
              <a:rPr lang="fr-FR" dirty="0" err="1" smtClean="0"/>
              <a:t>subgen</a:t>
            </a:r>
            <a:r>
              <a:rPr lang="fr-FR" dirty="0" smtClean="0"/>
              <a:t>." </a:t>
            </a:r>
            <a:br>
              <a:rPr lang="fr-FR" dirty="0" smtClean="0"/>
            </a:br>
            <a:r>
              <a:rPr lang="fr-FR" dirty="0" smtClean="0"/>
              <a:t>Exemple : </a:t>
            </a:r>
            <a:r>
              <a:rPr lang="fr-FR" i="1" dirty="0" err="1" smtClean="0"/>
              <a:t>Moraxella</a:t>
            </a:r>
            <a:r>
              <a:rPr lang="fr-FR" dirty="0" smtClean="0"/>
              <a:t> (</a:t>
            </a:r>
            <a:r>
              <a:rPr lang="fr-FR" dirty="0" err="1" smtClean="0">
                <a:solidFill>
                  <a:srgbClr val="FF0000"/>
                </a:solidFill>
              </a:rPr>
              <a:t>subgen</a:t>
            </a:r>
            <a:r>
              <a:rPr lang="fr-FR" dirty="0" smtClean="0">
                <a:solidFill>
                  <a:srgbClr val="FF0000"/>
                </a:solidFill>
              </a:rPr>
              <a:t>.</a:t>
            </a:r>
            <a:r>
              <a:rPr lang="fr-FR" dirty="0" smtClean="0"/>
              <a:t> </a:t>
            </a:r>
            <a:r>
              <a:rPr lang="fr-FR" i="1" dirty="0" err="1" smtClean="0"/>
              <a:t>Branhamella</a:t>
            </a:r>
            <a:r>
              <a:rPr lang="fr-FR" dirty="0" smtClean="0"/>
              <a:t>) </a:t>
            </a:r>
            <a:r>
              <a:rPr lang="fr-FR" i="1" dirty="0" err="1" smtClean="0"/>
              <a:t>catarrhalis</a:t>
            </a:r>
            <a:r>
              <a:rPr lang="fr-FR" dirty="0" smtClean="0"/>
              <a:t>. </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8229600" cy="1143000"/>
          </a:xfrm>
        </p:spPr>
        <p:txBody>
          <a:bodyPr>
            <a:normAutofit/>
          </a:bodyPr>
          <a:lstStyle/>
          <a:p>
            <a:r>
              <a:rPr lang="fr-FR" sz="3600" b="1" dirty="0" smtClean="0">
                <a:solidFill>
                  <a:schemeClr val="tx1"/>
                </a:solidFill>
              </a:rPr>
              <a:t>Ecriture des nomenclatures bactériennes</a:t>
            </a:r>
            <a:endParaRPr lang="fr-FR" sz="3600" dirty="0"/>
          </a:p>
        </p:txBody>
      </p:sp>
      <p:sp>
        <p:nvSpPr>
          <p:cNvPr id="3" name="Espace réservé du contenu 2"/>
          <p:cNvSpPr>
            <a:spLocks noGrp="1"/>
          </p:cNvSpPr>
          <p:nvPr>
            <p:ph idx="1"/>
          </p:nvPr>
        </p:nvSpPr>
        <p:spPr>
          <a:xfrm>
            <a:off x="214282" y="1935480"/>
            <a:ext cx="8715436" cy="4389120"/>
          </a:xfrm>
        </p:spPr>
        <p:txBody>
          <a:bodyPr>
            <a:normAutofit/>
          </a:bodyPr>
          <a:lstStyle/>
          <a:p>
            <a:pPr lvl="0"/>
            <a:r>
              <a:rPr lang="fr-FR" sz="2000" dirty="0" smtClean="0"/>
              <a:t>Les noms des espèces sont formés d'une combinaison binaire dont le premier terme est </a:t>
            </a:r>
            <a:r>
              <a:rPr lang="fr-FR" sz="2000" dirty="0" smtClean="0">
                <a:solidFill>
                  <a:srgbClr val="FF0000"/>
                </a:solidFill>
              </a:rPr>
              <a:t>le nom de genre </a:t>
            </a:r>
            <a:r>
              <a:rPr lang="fr-FR" sz="2000" dirty="0" smtClean="0"/>
              <a:t>et le deuxième terme est </a:t>
            </a:r>
            <a:r>
              <a:rPr lang="fr-FR" sz="2000" dirty="0" smtClean="0">
                <a:solidFill>
                  <a:srgbClr val="FF0000"/>
                </a:solidFill>
              </a:rPr>
              <a:t>une épithète (épithète spécifique</a:t>
            </a:r>
            <a:r>
              <a:rPr lang="fr-FR" sz="2000" dirty="0" smtClean="0"/>
              <a:t>). Le premier terme prend une majuscule et le deuxième terme commence par une minuscule. </a:t>
            </a:r>
            <a:br>
              <a:rPr lang="fr-FR" sz="2000" dirty="0" smtClean="0"/>
            </a:br>
            <a:r>
              <a:rPr lang="fr-FR" sz="2000" dirty="0" smtClean="0"/>
              <a:t>Exemples : </a:t>
            </a:r>
            <a:r>
              <a:rPr lang="fr-FR" sz="2000" i="1" dirty="0" err="1" smtClean="0"/>
              <a:t>Staphylococcus</a:t>
            </a:r>
            <a:r>
              <a:rPr lang="fr-FR" sz="2000" dirty="0" smtClean="0"/>
              <a:t> </a:t>
            </a:r>
            <a:r>
              <a:rPr lang="fr-FR" sz="2000" i="1" dirty="0" smtClean="0"/>
              <a:t>aureus</a:t>
            </a:r>
            <a:r>
              <a:rPr lang="fr-FR" sz="2000" dirty="0" smtClean="0"/>
              <a:t>, </a:t>
            </a:r>
            <a:r>
              <a:rPr lang="fr-FR" sz="2000" i="1" dirty="0" smtClean="0"/>
              <a:t>Escherichia</a:t>
            </a:r>
            <a:r>
              <a:rPr lang="fr-FR" sz="2000" dirty="0" smtClean="0"/>
              <a:t> </a:t>
            </a:r>
            <a:r>
              <a:rPr lang="fr-FR" sz="2000" i="1" dirty="0" smtClean="0"/>
              <a:t>coli</a:t>
            </a:r>
            <a:r>
              <a:rPr lang="fr-FR" sz="2000" dirty="0" smtClean="0"/>
              <a:t>, </a:t>
            </a:r>
            <a:r>
              <a:rPr lang="fr-FR" sz="2000" i="1" dirty="0" err="1" smtClean="0"/>
              <a:t>Leptospira</a:t>
            </a:r>
            <a:r>
              <a:rPr lang="fr-FR" sz="2000" dirty="0" smtClean="0"/>
              <a:t> </a:t>
            </a:r>
            <a:r>
              <a:rPr lang="fr-FR" sz="2000" i="1" dirty="0" err="1" smtClean="0"/>
              <a:t>interrogans</a:t>
            </a:r>
            <a:r>
              <a:rPr lang="fr-FR" sz="2000" dirty="0" smtClean="0"/>
              <a:t>. </a:t>
            </a:r>
          </a:p>
          <a:p>
            <a:pPr lvl="0">
              <a:buNone/>
            </a:pPr>
            <a:endParaRPr lang="fr-FR" sz="2000" dirty="0" smtClean="0"/>
          </a:p>
          <a:p>
            <a:r>
              <a:rPr lang="fr-FR" sz="2000" dirty="0" smtClean="0"/>
              <a:t> Les noms des sous-espèces sont formés d'une combinaison ternaire dont le premier terme est le nom de genre, le deuxième est l'épithète spécifique et le troisième une épithète propre à la sous-espèce Les épithètes prennent une minuscule et elles sont séparées par l'abréviation "</a:t>
            </a:r>
            <a:r>
              <a:rPr lang="fr-FR" sz="2000" dirty="0" err="1" smtClean="0"/>
              <a:t>subsp</a:t>
            </a:r>
            <a:r>
              <a:rPr lang="fr-FR" sz="2000" dirty="0" smtClean="0"/>
              <a:t>." </a:t>
            </a:r>
            <a:br>
              <a:rPr lang="fr-FR" sz="2000" dirty="0" smtClean="0"/>
            </a:br>
            <a:r>
              <a:rPr lang="fr-FR" sz="2000" dirty="0" smtClean="0"/>
              <a:t>Exemples : </a:t>
            </a:r>
            <a:r>
              <a:rPr lang="fr-FR" sz="2000" i="1" dirty="0" err="1" smtClean="0">
                <a:solidFill>
                  <a:srgbClr val="FF0000"/>
                </a:solidFill>
              </a:rPr>
              <a:t>Staphylococcus</a:t>
            </a:r>
            <a:r>
              <a:rPr lang="fr-FR" sz="2000" dirty="0" smtClean="0">
                <a:solidFill>
                  <a:srgbClr val="FF0000"/>
                </a:solidFill>
              </a:rPr>
              <a:t> </a:t>
            </a:r>
            <a:r>
              <a:rPr lang="fr-FR" sz="2000" i="1" dirty="0" smtClean="0">
                <a:solidFill>
                  <a:srgbClr val="FF0000"/>
                </a:solidFill>
              </a:rPr>
              <a:t>aureus</a:t>
            </a:r>
            <a:r>
              <a:rPr lang="fr-FR" sz="2000" dirty="0" smtClean="0">
                <a:solidFill>
                  <a:srgbClr val="FF0000"/>
                </a:solidFill>
              </a:rPr>
              <a:t> </a:t>
            </a:r>
            <a:r>
              <a:rPr lang="fr-FR" sz="2000" dirty="0" err="1" smtClean="0">
                <a:solidFill>
                  <a:srgbClr val="FF0000"/>
                </a:solidFill>
              </a:rPr>
              <a:t>subsp</a:t>
            </a:r>
            <a:r>
              <a:rPr lang="fr-FR" sz="2000" dirty="0" smtClean="0">
                <a:solidFill>
                  <a:srgbClr val="FF0000"/>
                </a:solidFill>
              </a:rPr>
              <a:t>. </a:t>
            </a:r>
            <a:r>
              <a:rPr lang="fr-FR" sz="2000" i="1" dirty="0" err="1" smtClean="0">
                <a:solidFill>
                  <a:srgbClr val="FF0000"/>
                </a:solidFill>
              </a:rPr>
              <a:t>anaerobius</a:t>
            </a:r>
            <a:endParaRPr lang="fr-FR" sz="20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852936"/>
            <a:ext cx="6858000" cy="1481175"/>
          </a:xfrm>
          <a:prstGeom prst="rect">
            <a:avLst/>
          </a:prstGeom>
        </p:spPr>
        <p:txBody>
          <a:bodyPr wrap="square">
            <a:spAutoFit/>
          </a:bodyPr>
          <a:lstStyle/>
          <a:p>
            <a:pPr lvl="0" algn="ctr">
              <a:lnSpc>
                <a:spcPct val="150000"/>
              </a:lnSpc>
              <a:tabLst>
                <a:tab pos="457200" algn="l"/>
              </a:tabLst>
            </a:pPr>
            <a:r>
              <a:rPr lang="fr-F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Principes </a:t>
            </a:r>
            <a:r>
              <a:rPr lang="fr-FR"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et méthodes de la taxonomie bactérienne</a:t>
            </a:r>
            <a:endParaRPr lang="fr-FR"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6662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737"/>
            <a:ext cx="8229600" cy="1143000"/>
          </a:xfrm>
        </p:spPr>
        <p:txBody>
          <a:bodyPr>
            <a:normAutofit/>
          </a:bodyPr>
          <a:lstStyle/>
          <a:p>
            <a:pPr lvl="0"/>
            <a:r>
              <a:rPr lang="fr-FR" sz="3600" dirty="0" smtClean="0">
                <a:solidFill>
                  <a:srgbClr val="FF0000"/>
                </a:solidFill>
                <a:effectLst>
                  <a:outerShdw blurRad="38100" dist="38100" dir="2700000" algn="tl">
                    <a:srgbClr val="000000">
                      <a:alpha val="43137"/>
                    </a:srgbClr>
                  </a:outerShdw>
                </a:effectLst>
              </a:rPr>
              <a:t>1- CLASSIFICATION PHENETIQUE </a:t>
            </a:r>
            <a:endParaRPr lang="fr-FR" sz="3600"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340768"/>
            <a:ext cx="8229600" cy="5357826"/>
          </a:xfrm>
        </p:spPr>
        <p:txBody>
          <a:bodyPr>
            <a:normAutofit/>
          </a:bodyPr>
          <a:lstStyle/>
          <a:p>
            <a:pPr marL="0" indent="0">
              <a:buNone/>
            </a:pPr>
            <a:r>
              <a:rPr lang="fr-FR" sz="2000" dirty="0" smtClean="0"/>
              <a:t>Elle est essentiellement basée sur </a:t>
            </a:r>
            <a:r>
              <a:rPr lang="fr-FR" sz="2000" dirty="0" smtClean="0">
                <a:solidFill>
                  <a:srgbClr val="FF0000"/>
                </a:solidFill>
              </a:rPr>
              <a:t>la morphologie </a:t>
            </a:r>
            <a:r>
              <a:rPr lang="fr-FR" sz="2000" dirty="0" smtClean="0"/>
              <a:t>et le </a:t>
            </a:r>
            <a:r>
              <a:rPr lang="fr-FR" sz="2000" dirty="0" smtClean="0">
                <a:solidFill>
                  <a:srgbClr val="FF0000"/>
                </a:solidFill>
              </a:rPr>
              <a:t>métabolisme principal </a:t>
            </a:r>
            <a:r>
              <a:rPr lang="fr-FR" sz="2000" dirty="0" smtClean="0"/>
              <a:t>des espèces Les bactéries dans cette classification peuvent être classées selon :       </a:t>
            </a:r>
          </a:p>
          <a:p>
            <a:pPr marL="457200" indent="-457200">
              <a:buFont typeface="+mj-lt"/>
              <a:buAutoNum type="arabicPeriod"/>
            </a:pPr>
            <a:r>
              <a:rPr lang="fr-FR" sz="2000" dirty="0" smtClean="0"/>
              <a:t> </a:t>
            </a:r>
            <a:r>
              <a:rPr lang="fr-FR" sz="2000" dirty="0"/>
              <a:t>aspect macroscopique des colonies ;</a:t>
            </a:r>
          </a:p>
          <a:p>
            <a:pPr marL="457200" lvl="0" indent="-457200">
              <a:buFont typeface="+mj-lt"/>
              <a:buAutoNum type="arabicPeriod"/>
            </a:pPr>
            <a:r>
              <a:rPr lang="fr-FR" sz="2000" dirty="0"/>
              <a:t>morphologie et structure de la cellule (forme, Gram, flagelle, capsule, spore…) ;</a:t>
            </a:r>
          </a:p>
          <a:p>
            <a:pPr marL="457200" lvl="0" indent="-457200">
              <a:buFont typeface="+mj-lt"/>
              <a:buAutoNum type="arabicPeriod"/>
            </a:pPr>
            <a:r>
              <a:rPr lang="fr-FR" sz="2000" dirty="0"/>
              <a:t>conditions de culture (type trophique, type respiratoire, température optimale, pH optimal, concentration en dioxygène, exigences nutritionnelles particulières…) ;</a:t>
            </a:r>
          </a:p>
          <a:p>
            <a:pPr marL="457200" lvl="0" indent="-457200">
              <a:buFont typeface="+mj-lt"/>
              <a:buAutoNum type="arabicPeriod"/>
            </a:pPr>
            <a:r>
              <a:rPr lang="fr-FR" sz="2000" dirty="0"/>
              <a:t>caractères biochimiques (ONPG, mannitol, indole, TDA…) ;</a:t>
            </a:r>
          </a:p>
          <a:p>
            <a:pPr marL="457200" lvl="0" indent="-457200">
              <a:buFont typeface="+mj-lt"/>
              <a:buAutoNum type="arabicPeriod"/>
            </a:pPr>
            <a:r>
              <a:rPr lang="fr-FR" sz="2000" dirty="0" err="1"/>
              <a:t>Sérotypie</a:t>
            </a:r>
            <a:r>
              <a:rPr lang="fr-FR" sz="2000" dirty="0"/>
              <a:t> (antigènes O et H des entérobactéries, antigènes des streptocoques…) ;</a:t>
            </a:r>
          </a:p>
          <a:p>
            <a:pPr marL="457200" lvl="0" indent="-457200">
              <a:buFont typeface="+mj-lt"/>
              <a:buAutoNum type="arabicPeriod"/>
            </a:pPr>
            <a:r>
              <a:rPr lang="fr-FR" sz="2000" dirty="0" err="1"/>
              <a:t>Lysotypie</a:t>
            </a:r>
            <a:r>
              <a:rPr lang="fr-FR" sz="2000" dirty="0"/>
              <a:t> (sensibilité aux </a:t>
            </a:r>
            <a:r>
              <a:rPr lang="fr-FR" sz="2000" dirty="0" err="1" smtClean="0"/>
              <a:t>bacteriophages</a:t>
            </a:r>
            <a:r>
              <a:rPr lang="fr-FR" sz="2000" dirty="0" smtClean="0"/>
              <a:t>) ;</a:t>
            </a:r>
          </a:p>
          <a:p>
            <a:pPr marL="457200" lvl="0" indent="-457200">
              <a:buFont typeface="+mj-lt"/>
              <a:buAutoNum type="arabicPeriod"/>
            </a:pPr>
            <a:r>
              <a:rPr lang="fr-FR" sz="2000" dirty="0" err="1" smtClean="0"/>
              <a:t>Antibiotypie</a:t>
            </a:r>
            <a:r>
              <a:rPr lang="fr-FR" sz="2000" dirty="0" smtClean="0"/>
              <a:t> (sensibilité aux antibiotiques).</a:t>
            </a:r>
          </a:p>
          <a:p>
            <a:endParaRPr lang="fr-FR" sz="2000" dirty="0"/>
          </a:p>
        </p:txBody>
      </p:sp>
      <p:pic>
        <p:nvPicPr>
          <p:cNvPr id="2051" name="Picture 3"/>
          <p:cNvPicPr>
            <a:picLocks noChangeAspect="1" noChangeArrowheads="1"/>
          </p:cNvPicPr>
          <p:nvPr/>
        </p:nvPicPr>
        <p:blipFill>
          <a:blip r:embed="rId2"/>
          <a:srcRect/>
          <a:stretch>
            <a:fillRect/>
          </a:stretch>
        </p:blipFill>
        <p:spPr bwMode="auto">
          <a:xfrm>
            <a:off x="7596335" y="-99392"/>
            <a:ext cx="1583415" cy="1413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95536" y="1305342"/>
            <a:ext cx="857252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kumimoji="0" lang="fr-FR" sz="2000" b="1" i="0" u="none" strike="noStrike" cap="none" normalizeH="0" baseline="0" dirty="0" smtClean="0">
                <a:ln>
                  <a:noFill/>
                </a:ln>
                <a:solidFill>
                  <a:schemeClr val="tx1"/>
                </a:solidFill>
                <a:effectLst/>
                <a:ea typeface="Times New Roman" pitchFamily="18" charset="0"/>
                <a:cs typeface="Arial" pitchFamily="34" charset="0"/>
              </a:rPr>
              <a:t>Une classification </a:t>
            </a:r>
            <a:r>
              <a:rPr kumimoji="0" lang="fr-FR" sz="2000" b="1" i="0" u="none" strike="noStrike" cap="none" normalizeH="0" baseline="0" dirty="0" err="1" smtClean="0">
                <a:ln>
                  <a:noFill/>
                </a:ln>
                <a:solidFill>
                  <a:schemeClr val="tx1"/>
                </a:solidFill>
                <a:effectLst/>
                <a:ea typeface="Times New Roman" pitchFamily="18" charset="0"/>
                <a:cs typeface="Arial" pitchFamily="34" charset="0"/>
              </a:rPr>
              <a:t>phénétique</a:t>
            </a:r>
            <a:r>
              <a:rPr kumimoji="0" lang="fr-FR" sz="2000" b="1" i="0" u="none" strike="noStrike" cap="none" normalizeH="0" baseline="0" dirty="0" smtClean="0">
                <a:ln>
                  <a:noFill/>
                </a:ln>
                <a:solidFill>
                  <a:schemeClr val="tx1"/>
                </a:solidFill>
                <a:effectLst/>
                <a:ea typeface="Times New Roman" pitchFamily="18" charset="0"/>
                <a:cs typeface="Arial" pitchFamily="34" charset="0"/>
              </a:rPr>
              <a:t> </a:t>
            </a:r>
            <a:r>
              <a:rPr kumimoji="0" lang="fr-FR" sz="2000" b="0" i="0" u="none" strike="noStrike" cap="none" normalizeH="0" baseline="0" dirty="0" smtClean="0">
                <a:ln>
                  <a:noFill/>
                </a:ln>
                <a:solidFill>
                  <a:schemeClr val="tx1"/>
                </a:solidFill>
                <a:effectLst/>
                <a:ea typeface="Times New Roman" pitchFamily="18" charset="0"/>
                <a:cs typeface="Arial" pitchFamily="34" charset="0"/>
              </a:rPr>
              <a:t>a l'inconvénient de ne refléter qu'une quantité d'information réduite. </a:t>
            </a:r>
            <a:r>
              <a:rPr lang="fr-FR" sz="2000" dirty="0"/>
              <a:t>L</a:t>
            </a:r>
            <a:r>
              <a:rPr lang="fr-FR" sz="2000" dirty="0" smtClean="0"/>
              <a:t>es </a:t>
            </a:r>
            <a:r>
              <a:rPr lang="fr-FR" sz="2000" dirty="0"/>
              <a:t>caractères phénotypiques utilisés sont peu nombreux (une centaine au maximum) par rapport au nombre de gènes habituellement présents chez les bactéries (5 000 environ</a:t>
            </a:r>
            <a:r>
              <a:rPr lang="fr-FR" sz="2000" dirty="0" smtClean="0"/>
              <a:t>).</a:t>
            </a:r>
          </a:p>
          <a:p>
            <a:pPr>
              <a:lnSpc>
                <a:spcPct val="150000"/>
              </a:lnSpc>
            </a:pPr>
            <a:endParaRPr lang="fr-FR" sz="2000" dirty="0"/>
          </a:p>
          <a:p>
            <a:pPr>
              <a:lnSpc>
                <a:spcPct val="150000"/>
              </a:lnSpc>
            </a:pPr>
            <a:r>
              <a:rPr lang="fr-FR" sz="2000" dirty="0"/>
              <a:t>De plus, ces caractères sont hiérarchisés les uns par rapport aux </a:t>
            </a:r>
            <a:r>
              <a:rPr lang="fr-FR" sz="2000" dirty="0" smtClean="0"/>
              <a:t>d’autres. </a:t>
            </a:r>
            <a:r>
              <a:rPr kumimoji="0" lang="fr-FR" sz="2000" b="0" i="0" u="none" strike="noStrike" cap="none" normalizeH="0" baseline="0" dirty="0" smtClean="0">
                <a:ln>
                  <a:noFill/>
                </a:ln>
                <a:solidFill>
                  <a:schemeClr val="tx1"/>
                </a:solidFill>
                <a:effectLst/>
                <a:ea typeface="Times New Roman" pitchFamily="18" charset="0"/>
                <a:cs typeface="Arial" pitchFamily="34" charset="0"/>
              </a:rPr>
              <a:t>De plus le choix des critères qualifiés "d'importants" est subjectif et il peut varier d'un auteur à un autre ce qui est une source potentielle d'instabilité. </a:t>
            </a:r>
          </a:p>
          <a:p>
            <a:pPr>
              <a:lnSpc>
                <a:spcPct val="150000"/>
              </a:lnSpc>
            </a:pPr>
            <a:r>
              <a:rPr lang="fr-FR" sz="2000" dirty="0" smtClean="0"/>
              <a:t>.</a:t>
            </a:r>
            <a:endParaRPr kumimoji="0" lang="fr-FR" sz="2000" b="0" i="0" u="none" strike="noStrike" cap="none" normalizeH="0" baseline="0" dirty="0" smtClean="0">
              <a:ln>
                <a:noFill/>
              </a:ln>
              <a:solidFill>
                <a:schemeClr val="tx1"/>
              </a:solidFill>
              <a:effectLst/>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14314" y="1226280"/>
            <a:ext cx="88582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2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Le traitement des résultats de l’étude </a:t>
            </a:r>
            <a:r>
              <a:rPr kumimoji="0" lang="fr-FR"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phénétqiue</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comportant un nombre important de caractères (plus de 50 caractères rassemblant les données morphologiques et physiologiques ) est possible par la </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taxonomie numérique </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et cela par le </a:t>
            </a:r>
            <a:r>
              <a:rPr kumimoji="0" lang="fr-FR" sz="2000" b="0" i="0" u="none" strike="noStrike" cap="none" normalizeH="0" baseline="0" dirty="0" smtClean="0">
                <a:ln>
                  <a:noFill/>
                </a:ln>
                <a:solidFill>
                  <a:schemeClr val="tx1"/>
                </a:solidFill>
                <a:effectLst/>
                <a:latin typeface="Times New Roman" pitchFamily="18" charset="0"/>
                <a:ea typeface="ArialMT"/>
                <a:cs typeface="Times New Roman" pitchFamily="18" charset="0"/>
              </a:rPr>
              <a:t>calcul des indices de ressemblances entre chaque deux microorganismes. Il y a deux indices diff</a:t>
            </a:r>
            <a:r>
              <a:rPr kumimoji="0" lang="fr-FR" sz="2000" b="0" i="0" u="none" strike="noStrike" cap="none" normalizeH="0" baseline="0" dirty="0" smtClean="0">
                <a:ln>
                  <a:noFill/>
                </a:ln>
                <a:solidFill>
                  <a:schemeClr val="tx1"/>
                </a:solidFill>
                <a:effectLst/>
                <a:latin typeface="Calibri"/>
                <a:ea typeface="ArialMT"/>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ArialMT"/>
                <a:cs typeface="Times New Roman" pitchFamily="18" charset="0"/>
              </a:rPr>
              <a:t>rents:</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ChangeArrowheads="1"/>
          </p:cNvSpPr>
          <p:nvPr/>
        </p:nvSpPr>
        <p:spPr bwMode="auto">
          <a:xfrm>
            <a:off x="357158" y="1214422"/>
            <a:ext cx="8286808"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Coefficient de simple appariement ( S</a:t>
            </a:r>
            <a:r>
              <a:rPr kumimoji="0" lang="fr-FR"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SM</a:t>
            </a:r>
            <a:r>
              <a:rPr kumimoji="0" lang="fr-FR"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pour simple </a:t>
            </a:r>
            <a:r>
              <a:rPr kumimoji="0" lang="fr-FR"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matching</a:t>
            </a:r>
            <a:r>
              <a:rPr kumimoji="0" lang="fr-FR"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est le coefficient le plus utilisé en bactériologie, il représente la proportion de caractères assortis sans tenir compte de l’absence ou de la présence de l’attribut. Il sépare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souvent deux espèces entre elles par un niveau de similarité compris entre 80 et 85%.</a:t>
            </a:r>
          </a:p>
          <a:p>
            <a:pPr marL="0" marR="0" lvl="0" indent="228600" algn="justLow" defTabSz="914400" rtl="0" eaLnBrk="1" fontAlgn="base" latinLnBrk="0" hangingPunct="1">
              <a:lnSpc>
                <a:spcPct val="15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5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S</a:t>
            </a:r>
            <a:r>
              <a:rPr kumimoji="0" lang="en-US" sz="3200"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A,B</a:t>
            </a: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 </a:t>
            </a:r>
            <a:r>
              <a:rPr kumimoji="0" lang="en-US" sz="3200"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Sm</a:t>
            </a:r>
            <a:r>
              <a:rPr kumimoji="0" lang="en-US" sz="3200"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 </a:t>
            </a:r>
            <a:r>
              <a:rPr kumimoji="0" lang="en-US" sz="3200"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Sm</a:t>
            </a:r>
            <a:r>
              <a:rPr kumimoji="0" lang="en-US" sz="3200"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 </a:t>
            </a:r>
            <a:r>
              <a:rPr kumimoji="0" lang="en-US" sz="3200"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Sm</a:t>
            </a:r>
            <a:r>
              <a:rPr kumimoji="0" lang="en-US" sz="3200"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 </a:t>
            </a:r>
            <a:r>
              <a:rPr kumimoji="0" lang="en-US" sz="3200"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Sm</a:t>
            </a:r>
            <a:r>
              <a:rPr kumimoji="0" lang="en-US" sz="3200"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 D</a:t>
            </a:r>
          </a:p>
          <a:p>
            <a:pPr marL="0" marR="0" lvl="0" indent="228600" algn="justLow" defTabSz="914400" rtl="0" eaLnBrk="0" fontAlgn="base" latinLnBrk="0" hangingPunct="0">
              <a:lnSpc>
                <a:spcPct val="15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A,B</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indice de similarité entre les souches A et B</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Sm</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nombre de tests positifs similaire entre A et B</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Sm</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nombre de tests négatifs similaire entre A et B</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 Nombre de tests différents entre A et B</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428628" y="1131404"/>
            <a:ext cx="821533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Low" defTabSz="914400" rtl="0" eaLnBrk="1" fontAlgn="base" latinLnBrk="0" hangingPunct="1">
              <a:lnSpc>
                <a:spcPct val="15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Coefficient de </a:t>
            </a:r>
            <a:r>
              <a:rPr kumimoji="0" lang="fr-FR" sz="2000"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Jaquard</a:t>
            </a:r>
            <a:r>
              <a:rPr kumimoji="0" lang="fr-FR" sz="20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ce coefficient est calculé en ignorant tout caractère négatif chez les deux organismes.</a:t>
            </a:r>
          </a:p>
          <a:p>
            <a:pPr marL="0" marR="0" lvl="0" indent="228600" algn="justLow" defTabSz="914400" rtl="0" eaLnBrk="1" fontAlgn="base" latinLnBrk="0" hangingPunct="1">
              <a:lnSpc>
                <a:spcPct val="150000"/>
              </a:lnSpc>
              <a:spcBef>
                <a:spcPct val="0"/>
              </a:spcBef>
              <a:spcAft>
                <a:spcPct val="0"/>
              </a:spcAft>
              <a:buClrTx/>
              <a:buSzTx/>
              <a:buFontTx/>
              <a:buChar char="•"/>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5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a:t>
            </a:r>
            <a:r>
              <a:rPr kumimoji="0" lang="fr-FR" sz="32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A,B</a:t>
            </a:r>
            <a:r>
              <a:rPr kumimoji="0" lang="fr-F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fr-FR"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Sm</a:t>
            </a:r>
            <a:r>
              <a:rPr kumimoji="0" lang="fr-FR" sz="32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fr-FR"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Sm</a:t>
            </a:r>
            <a:r>
              <a:rPr kumimoji="0" lang="fr-FR" sz="32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a:t>
            </a:r>
            <a:r>
              <a:rPr kumimoji="0" lang="fr-FR"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A,B</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indice de similarité entre les souches A et B</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Sm</a:t>
            </a:r>
            <a:r>
              <a:rPr kumimoji="0" lang="fr-FR"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nombre de tests positifs similaire entre A et B</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 Nombre de tests différents entre A et B</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229600" cy="1571612"/>
          </a:xfrm>
        </p:spPr>
        <p:txBody>
          <a:bodyPr>
            <a:normAutofit/>
          </a:bodyPr>
          <a:lstStyle/>
          <a:p>
            <a:r>
              <a:rPr lang="fr-FR" sz="2800" dirty="0" smtClean="0">
                <a:solidFill>
                  <a:srgbClr val="FF0000"/>
                </a:solidFill>
                <a:effectLst>
                  <a:outerShdw blurRad="38100" dist="38100" dir="2700000" algn="tl">
                    <a:srgbClr val="000000">
                      <a:alpha val="43137"/>
                    </a:srgbClr>
                  </a:outerShdw>
                </a:effectLst>
              </a:rPr>
              <a:t>2- CLASSIFICATION DE BERGEY</a:t>
            </a:r>
            <a:br>
              <a:rPr lang="fr-FR" sz="2800" dirty="0" smtClean="0">
                <a:solidFill>
                  <a:srgbClr val="FF0000"/>
                </a:solidFill>
                <a:effectLst>
                  <a:outerShdw blurRad="38100" dist="38100" dir="2700000" algn="tl">
                    <a:srgbClr val="000000">
                      <a:alpha val="43137"/>
                    </a:srgbClr>
                  </a:outerShdw>
                </a:effectLst>
              </a:rPr>
            </a:br>
            <a:endParaRPr lang="fr-FR" sz="2800" dirty="0">
              <a:solidFill>
                <a:srgbClr val="FF00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srcRect/>
          <a:stretch>
            <a:fillRect/>
          </a:stretch>
        </p:blipFill>
        <p:spPr bwMode="auto">
          <a:xfrm>
            <a:off x="6858016" y="2285992"/>
            <a:ext cx="2285984" cy="3357586"/>
          </a:xfrm>
          <a:prstGeom prst="rect">
            <a:avLst/>
          </a:prstGeom>
          <a:noFill/>
          <a:ln w="9525">
            <a:noFill/>
            <a:miter lim="800000"/>
            <a:headEnd/>
            <a:tailEnd/>
          </a:ln>
          <a:effectLst/>
        </p:spPr>
      </p:pic>
      <p:sp>
        <p:nvSpPr>
          <p:cNvPr id="34817" name="Rectangle 1"/>
          <p:cNvSpPr>
            <a:spLocks noChangeArrowheads="1"/>
          </p:cNvSpPr>
          <p:nvPr/>
        </p:nvSpPr>
        <p:spPr bwMode="auto">
          <a:xfrm>
            <a:off x="214314" y="1285860"/>
            <a:ext cx="642938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 1923, David </a:t>
            </a:r>
            <a:r>
              <a:rPr kumimoji="0" lang="fr-FR"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Bergey</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Professeur de bactériologie à l’université de Pennsylvanie, et quatre de ses collègues publièrent une classification des bactéries qui pouvait être utilisée pour l’identification des espèces bactériennes, b</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ien qu’il n’existe pas de livre officiel de systématique bactérienne, le «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Bergey’s</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Manual</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Systematic</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Bacteriology</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est considéré comme l’ouvrage de référence. </a:t>
            </a:r>
          </a:p>
          <a:p>
            <a:pPr marL="0" marR="0" lvl="0" indent="0" algn="justLow" defTabSz="914400" rtl="0" eaLnBrk="1" fontAlgn="base" latinLnBrk="0" hangingPunct="1">
              <a:lnSpc>
                <a:spcPct val="15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manuel de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Bergey</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 un ouvrage de référence pour l’identification des bactéries au laboratoire. Cet ouvrage présente l’ensemble du monde bactérien, à intérêt médical ou non.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2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4817"/>
                                        </p:tgtEl>
                                        <p:attrNameLst>
                                          <p:attrName>style.visibility</p:attrName>
                                        </p:attrNameLst>
                                      </p:cBhvr>
                                      <p:to>
                                        <p:strVal val="visible"/>
                                      </p:to>
                                    </p:set>
                                    <p:anim calcmode="lin" valueType="num">
                                      <p:cBhvr>
                                        <p:cTn id="17" dur="500" fill="hold"/>
                                        <p:tgtEl>
                                          <p:spTgt spid="34817"/>
                                        </p:tgtEl>
                                        <p:attrNameLst>
                                          <p:attrName>ppt_w</p:attrName>
                                        </p:attrNameLst>
                                      </p:cBhvr>
                                      <p:tavLst>
                                        <p:tav tm="0">
                                          <p:val>
                                            <p:fltVal val="0"/>
                                          </p:val>
                                        </p:tav>
                                        <p:tav tm="100000">
                                          <p:val>
                                            <p:strVal val="#ppt_w"/>
                                          </p:val>
                                        </p:tav>
                                      </p:tavLst>
                                    </p:anim>
                                    <p:anim calcmode="lin" valueType="num">
                                      <p:cBhvr>
                                        <p:cTn id="18" dur="500" fill="hold"/>
                                        <p:tgtEl>
                                          <p:spTgt spid="348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214282" y="714356"/>
            <a:ext cx="871540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première édition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ce manuel est parue en 1994</a:t>
            </a:r>
            <a:r>
              <a:rPr kumimoji="0" lang="fr-FR"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La classification des procaryotes est basée dans cette édition sur les caractères phénotypique 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els que la forme et la morphologie générale, les propriétés de coloration de Gram, la dépendance vis-à-vis de l’oxygène, la mobilité, la présence d’endospore…etc. </a:t>
            </a:r>
          </a:p>
          <a:p>
            <a:pPr marL="0" marR="0" lvl="0" indent="0" algn="justLow" defTabSz="914400" rtl="0" eaLnBrk="1" fontAlgn="base" latinLnBrk="0" hangingPunct="1">
              <a:lnSpc>
                <a:spcPct val="150000"/>
              </a:lnSpc>
              <a:spcBef>
                <a:spcPct val="0"/>
              </a:spcBef>
              <a:spcAft>
                <a:spcPct val="0"/>
              </a:spcAft>
              <a:buClrTx/>
              <a:buSzTx/>
              <a:buFontTx/>
              <a:buNone/>
              <a:tabLst/>
            </a:pPr>
            <a:endParaRPr lang="fr-FR" dirty="0" smtClean="0">
              <a:latin typeface="Times New Roman" pitchFamily="18" charset="0"/>
              <a:cs typeface="Times New Roman" pitchFamily="18" charset="0"/>
            </a:endParaRPr>
          </a:p>
          <a:p>
            <a:pPr marL="0" marR="0" lvl="0" indent="0" algn="justLow" defTabSz="914400" rtl="0" eaLnBrk="1" fontAlgn="base" latinLnBrk="0" hangingPunct="1">
              <a:lnSpc>
                <a:spcPct val="15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285720" y="3473753"/>
            <a:ext cx="8643998" cy="2169825"/>
          </a:xfrm>
          <a:prstGeom prst="rect">
            <a:avLst/>
          </a:prstGeom>
        </p:spPr>
        <p:txBody>
          <a:bodyPr wrap="square">
            <a:spAutoFit/>
          </a:bodyPr>
          <a:lstStyle/>
          <a:p>
            <a:pPr lvl="0" algn="justLow" eaLnBrk="0" fontAlgn="base" hangingPunct="0">
              <a:lnSpc>
                <a:spcPct val="150000"/>
              </a:lnSpc>
              <a:spcBef>
                <a:spcPct val="0"/>
              </a:spcBef>
              <a:spcAft>
                <a:spcPct val="0"/>
              </a:spcAft>
            </a:pPr>
            <a:r>
              <a:rPr lang="fr-FR" b="1" dirty="0" smtClean="0">
                <a:latin typeface="Times New Roman" pitchFamily="18" charset="0"/>
                <a:ea typeface="Times New Roman" pitchFamily="18" charset="0"/>
                <a:cs typeface="Times New Roman" pitchFamily="18" charset="0"/>
              </a:rPr>
              <a:t>La deuxième édition</a:t>
            </a:r>
            <a:r>
              <a:rPr lang="fr-FR" dirty="0" smtClean="0">
                <a:latin typeface="Times New Roman" pitchFamily="18" charset="0"/>
                <a:ea typeface="Times New Roman" pitchFamily="18" charset="0"/>
                <a:cs typeface="Times New Roman" pitchFamily="18" charset="0"/>
              </a:rPr>
              <a:t> de ce manuel est répartie en 5 volumes, le volume 1 est paru en 2001, le volume 2 en 2005, les volumes 3, 4 et 5 en 2007</a:t>
            </a:r>
            <a:r>
              <a:rPr lang="fr-FR" b="1" dirty="0" smtClean="0">
                <a:solidFill>
                  <a:srgbClr val="FF0000"/>
                </a:solidFill>
                <a:latin typeface="Times New Roman" pitchFamily="18" charset="0"/>
                <a:ea typeface="Times New Roman" pitchFamily="18" charset="0"/>
                <a:cs typeface="Times New Roman" pitchFamily="18" charset="0"/>
              </a:rPr>
              <a:t>. La classification des procaryotes est basée sur des caractères phylogénétiques. </a:t>
            </a:r>
          </a:p>
          <a:p>
            <a:pPr lvl="0" algn="justLow" eaLnBrk="0" fontAlgn="base" hangingPunct="0">
              <a:lnSpc>
                <a:spcPct val="150000"/>
              </a:lnSpc>
              <a:spcBef>
                <a:spcPct val="0"/>
              </a:spcBef>
              <a:spcAft>
                <a:spcPct val="0"/>
              </a:spcAft>
            </a:pPr>
            <a:r>
              <a:rPr lang="fr-FR" dirty="0" smtClean="0">
                <a:latin typeface="Times New Roman" pitchFamily="18" charset="0"/>
                <a:ea typeface="Times New Roman" pitchFamily="18" charset="0"/>
                <a:cs typeface="Times New Roman" pitchFamily="18" charset="0"/>
              </a:rPr>
              <a:t>Malgré que la coloration de Gram est considérée comme étant un caractère phénotypique mais elle joue un rôle important dans la classification phylogénétique des microbes.  </a:t>
            </a:r>
            <a:endParaRPr lang="fr-F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3539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21"/>
                                        </p:tgtEl>
                                        <p:attrNameLst>
                                          <p:attrName>style.visibility</p:attrName>
                                        </p:attrNameLst>
                                      </p:cBhvr>
                                      <p:to>
                                        <p:strVal val="visible"/>
                                      </p:to>
                                    </p:set>
                                    <p:anim calcmode="lin" valueType="num">
                                      <p:cBhvr>
                                        <p:cTn id="7" dur="500" fill="hold"/>
                                        <p:tgtEl>
                                          <p:spTgt spid="81921"/>
                                        </p:tgtEl>
                                        <p:attrNameLst>
                                          <p:attrName>ppt_w</p:attrName>
                                        </p:attrNameLst>
                                      </p:cBhvr>
                                      <p:tavLst>
                                        <p:tav tm="0">
                                          <p:val>
                                            <p:fltVal val="0"/>
                                          </p:val>
                                        </p:tav>
                                        <p:tav tm="100000">
                                          <p:val>
                                            <p:strVal val="#ppt_w"/>
                                          </p:val>
                                        </p:tav>
                                      </p:tavLst>
                                    </p:anim>
                                    <p:anim calcmode="lin" valueType="num">
                                      <p:cBhvr>
                                        <p:cTn id="8" dur="500" fill="hold"/>
                                        <p:tgtEl>
                                          <p:spTgt spid="819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t>INTRODUCTION</a:t>
            </a:r>
            <a:r>
              <a:rPr lang="fr-FR" dirty="0" smtClean="0"/>
              <a:t> </a:t>
            </a:r>
            <a:br>
              <a:rPr lang="fr-FR" dirty="0" smtClean="0"/>
            </a:br>
            <a:endParaRPr lang="fr-FR" dirty="0"/>
          </a:p>
        </p:txBody>
      </p:sp>
      <p:sp>
        <p:nvSpPr>
          <p:cNvPr id="8" name="Rectangle 7"/>
          <p:cNvSpPr/>
          <p:nvPr/>
        </p:nvSpPr>
        <p:spPr>
          <a:xfrm>
            <a:off x="285720" y="1285860"/>
            <a:ext cx="835824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800" b="1" dirty="0" smtClean="0">
                <a:solidFill>
                  <a:srgbClr val="FFFF00"/>
                </a:solidFill>
                <a:latin typeface="Calibri" pitchFamily="34" charset="0"/>
                <a:ea typeface="Times New Roman" pitchFamily="18" charset="0"/>
                <a:cs typeface="Arial" pitchFamily="34" charset="0"/>
              </a:rPr>
              <a:t>La systématique a pour but de classer les êtres vivants de manière rationnelle et de leur attribuer un nom.</a:t>
            </a:r>
            <a:endParaRPr lang="fr-FR" sz="2800" b="1" dirty="0">
              <a:solidFill>
                <a:srgbClr val="FFFF00"/>
              </a:solidFill>
            </a:endParaRPr>
          </a:p>
        </p:txBody>
      </p:sp>
      <p:sp>
        <p:nvSpPr>
          <p:cNvPr id="10" name="Rectangle 9"/>
          <p:cNvSpPr/>
          <p:nvPr/>
        </p:nvSpPr>
        <p:spPr>
          <a:xfrm>
            <a:off x="214282" y="3643314"/>
            <a:ext cx="2428892" cy="1200329"/>
          </a:xfrm>
          <a:prstGeom prst="rect">
            <a:avLst/>
          </a:prstGeom>
        </p:spPr>
        <p:txBody>
          <a:bodyPr wrap="square">
            <a:spAutoFit/>
          </a:bodyPr>
          <a:lstStyle/>
          <a:p>
            <a:pPr algn="ctr"/>
            <a:r>
              <a:rPr lang="fr-FR" sz="2400" b="1" dirty="0" smtClean="0">
                <a:solidFill>
                  <a:srgbClr val="FF0000"/>
                </a:solidFill>
                <a:latin typeface="Calibri" pitchFamily="34" charset="0"/>
                <a:ea typeface="Times New Roman" pitchFamily="18" charset="0"/>
                <a:cs typeface="Arial" pitchFamily="34" charset="0"/>
              </a:rPr>
              <a:t>Systématique</a:t>
            </a:r>
            <a:r>
              <a:rPr lang="fr-FR" sz="2400" b="1" dirty="0" smtClean="0">
                <a:latin typeface="Calibri" pitchFamily="34" charset="0"/>
                <a:ea typeface="Times New Roman" pitchFamily="18" charset="0"/>
                <a:cs typeface="Arial" pitchFamily="34" charset="0"/>
              </a:rPr>
              <a:t> </a:t>
            </a:r>
            <a:r>
              <a:rPr lang="fr-FR" sz="2400" dirty="0" smtClean="0">
                <a:latin typeface="Calibri" pitchFamily="34" charset="0"/>
                <a:ea typeface="Times New Roman" pitchFamily="18" charset="0"/>
                <a:cs typeface="Arial" pitchFamily="34" charset="0"/>
              </a:rPr>
              <a:t>repose sur deux disciplines</a:t>
            </a:r>
            <a:endParaRPr lang="fr-FR" sz="2400" dirty="0"/>
          </a:p>
        </p:txBody>
      </p:sp>
      <p:sp>
        <p:nvSpPr>
          <p:cNvPr id="11" name="Rectangle 10"/>
          <p:cNvSpPr/>
          <p:nvPr/>
        </p:nvSpPr>
        <p:spPr>
          <a:xfrm>
            <a:off x="3714744" y="2571744"/>
            <a:ext cx="4286280" cy="1015663"/>
          </a:xfrm>
          <a:prstGeom prst="rect">
            <a:avLst/>
          </a:prstGeom>
        </p:spPr>
        <p:txBody>
          <a:bodyPr wrap="square">
            <a:spAutoFit/>
          </a:bodyPr>
          <a:lstStyle/>
          <a:p>
            <a:r>
              <a:rPr lang="fr-FR" sz="2000" b="1" dirty="0" smtClean="0">
                <a:solidFill>
                  <a:srgbClr val="FF0000"/>
                </a:solidFill>
                <a:latin typeface="Calibri" pitchFamily="34" charset="0"/>
                <a:ea typeface="Times New Roman" pitchFamily="18" charset="0"/>
                <a:cs typeface="Arial" pitchFamily="34" charset="0"/>
              </a:rPr>
              <a:t>La taxonomie</a:t>
            </a:r>
            <a:r>
              <a:rPr lang="fr-FR" sz="2000" dirty="0" smtClean="0">
                <a:solidFill>
                  <a:srgbClr val="FF0000"/>
                </a:solidFill>
                <a:latin typeface="Calibri" pitchFamily="34" charset="0"/>
                <a:ea typeface="Times New Roman" pitchFamily="18" charset="0"/>
                <a:cs typeface="Arial" pitchFamily="34" charset="0"/>
              </a:rPr>
              <a:t> </a:t>
            </a:r>
            <a:r>
              <a:rPr lang="fr-FR" sz="2000" dirty="0" smtClean="0">
                <a:latin typeface="Calibri" pitchFamily="34" charset="0"/>
                <a:ea typeface="Times New Roman" pitchFamily="18" charset="0"/>
                <a:cs typeface="Arial" pitchFamily="34" charset="0"/>
              </a:rPr>
              <a:t>: la science qui permet de classer les organismes en groupes d'affinité ou taxons </a:t>
            </a:r>
            <a:endParaRPr lang="fr-FR" sz="2000" dirty="0"/>
          </a:p>
        </p:txBody>
      </p:sp>
      <p:sp>
        <p:nvSpPr>
          <p:cNvPr id="12" name="Rectangle 11"/>
          <p:cNvSpPr/>
          <p:nvPr/>
        </p:nvSpPr>
        <p:spPr>
          <a:xfrm>
            <a:off x="3714744" y="4429132"/>
            <a:ext cx="4000496" cy="923330"/>
          </a:xfrm>
          <a:prstGeom prst="rect">
            <a:avLst/>
          </a:prstGeom>
        </p:spPr>
        <p:txBody>
          <a:bodyPr wrap="square">
            <a:spAutoFit/>
          </a:bodyPr>
          <a:lstStyle/>
          <a:p>
            <a:r>
              <a:rPr lang="fr-FR" b="1" dirty="0" smtClean="0">
                <a:solidFill>
                  <a:srgbClr val="FF0000"/>
                </a:solidFill>
                <a:latin typeface="Calibri" pitchFamily="34" charset="0"/>
                <a:ea typeface="Times New Roman" pitchFamily="18" charset="0"/>
                <a:cs typeface="Arial" pitchFamily="34" charset="0"/>
              </a:rPr>
              <a:t>La nomenclature</a:t>
            </a:r>
            <a:r>
              <a:rPr lang="fr-FR" dirty="0" smtClean="0">
                <a:solidFill>
                  <a:srgbClr val="FF0000"/>
                </a:solidFill>
                <a:latin typeface="Calibri" pitchFamily="34" charset="0"/>
                <a:ea typeface="Times New Roman" pitchFamily="18" charset="0"/>
                <a:cs typeface="Arial" pitchFamily="34" charset="0"/>
              </a:rPr>
              <a:t> </a:t>
            </a:r>
            <a:r>
              <a:rPr lang="fr-FR" dirty="0" smtClean="0">
                <a:latin typeface="Calibri" pitchFamily="34" charset="0"/>
                <a:ea typeface="Times New Roman" pitchFamily="18" charset="0"/>
                <a:cs typeface="Arial" pitchFamily="34" charset="0"/>
              </a:rPr>
              <a:t>est un ensemble de règles gouvernant l'attribution d'un nom à un taxon.</a:t>
            </a:r>
            <a:endParaRPr lang="fr-FR" dirty="0"/>
          </a:p>
        </p:txBody>
      </p:sp>
      <p:sp>
        <p:nvSpPr>
          <p:cNvPr id="16" name="Flèche angle droit à deux pointes 15"/>
          <p:cNvSpPr/>
          <p:nvPr/>
        </p:nvSpPr>
        <p:spPr>
          <a:xfrm rot="8204524">
            <a:off x="2353137" y="3290649"/>
            <a:ext cx="1508771" cy="1419708"/>
          </a:xfrm>
          <a:prstGeom prst="leftUpArrow">
            <a:avLst>
              <a:gd name="adj1" fmla="val 16095"/>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p:bldP spid="11" grpId="0"/>
      <p:bldP spid="12"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988840"/>
            <a:ext cx="4572000" cy="3046988"/>
          </a:xfrm>
          <a:prstGeom prst="rect">
            <a:avLst/>
          </a:prstGeom>
        </p:spPr>
        <p:txBody>
          <a:bodyPr>
            <a:spAutoFit/>
          </a:bodyPr>
          <a:lstStyle/>
          <a:p>
            <a:r>
              <a:rPr lang="fr-FR" sz="3200" dirty="0" smtClean="0"/>
              <a:t>Actuellement </a:t>
            </a:r>
            <a:r>
              <a:rPr lang="fr-FR" sz="3200" dirty="0" err="1"/>
              <a:t>Bergey's</a:t>
            </a:r>
            <a:r>
              <a:rPr lang="fr-FR" sz="3200" dirty="0"/>
              <a:t> </a:t>
            </a:r>
            <a:r>
              <a:rPr lang="fr-FR" sz="3200" dirty="0" err="1"/>
              <a:t>Manual</a:t>
            </a:r>
            <a:r>
              <a:rPr lang="fr-FR" sz="3200" dirty="0"/>
              <a:t> of </a:t>
            </a:r>
            <a:r>
              <a:rPr lang="fr-FR" sz="3200" dirty="0" err="1"/>
              <a:t>Systematics</a:t>
            </a:r>
            <a:r>
              <a:rPr lang="fr-FR" sz="3200" dirty="0"/>
              <a:t> of </a:t>
            </a:r>
            <a:r>
              <a:rPr lang="fr-FR" sz="3200" dirty="0" err="1"/>
              <a:t>Archaeaand</a:t>
            </a:r>
            <a:r>
              <a:rPr lang="fr-FR" sz="3200" dirty="0"/>
              <a:t> </a:t>
            </a:r>
            <a:r>
              <a:rPr lang="fr-FR" sz="3200" dirty="0" err="1"/>
              <a:t>Bacteria</a:t>
            </a:r>
            <a:r>
              <a:rPr lang="fr-FR" sz="3200" dirty="0"/>
              <a:t> (2015), un livre en ligne, remplace l'ensemble de cinq volumes.</a:t>
            </a:r>
          </a:p>
        </p:txBody>
      </p:sp>
      <p:pic>
        <p:nvPicPr>
          <p:cNvPr id="3" name="Image 2"/>
          <p:cNvPicPr>
            <a:picLocks noChangeAspect="1"/>
          </p:cNvPicPr>
          <p:nvPr/>
        </p:nvPicPr>
        <p:blipFill>
          <a:blip r:embed="rId2"/>
          <a:stretch>
            <a:fillRect/>
          </a:stretch>
        </p:blipFill>
        <p:spPr>
          <a:xfrm>
            <a:off x="4997772" y="1028058"/>
            <a:ext cx="3860458" cy="4968552"/>
          </a:xfrm>
          <a:prstGeom prst="rect">
            <a:avLst/>
          </a:prstGeom>
        </p:spPr>
      </p:pic>
    </p:spTree>
    <p:extLst>
      <p:ext uri="{BB962C8B-B14F-4D97-AF65-F5344CB8AC3E}">
        <p14:creationId xmlns:p14="http://schemas.microsoft.com/office/powerpoint/2010/main" val="461336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7158" y="214290"/>
            <a:ext cx="8229600" cy="114300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FR" sz="2800" b="1" dirty="0" smtClean="0">
                <a:solidFill>
                  <a:srgbClr val="FF0000"/>
                </a:solidFill>
                <a:effectLst>
                  <a:outerShdw blurRad="38100" dist="38100" dir="2700000" algn="tl">
                    <a:srgbClr val="000000">
                      <a:alpha val="43137"/>
                    </a:srgbClr>
                  </a:outerShdw>
                </a:effectLst>
              </a:rPr>
              <a:t>2- CLASSIFICATION PHYLOGENIQUE </a:t>
            </a:r>
            <a:r>
              <a:rPr lang="fr-FR" sz="2800" dirty="0" smtClean="0">
                <a:solidFill>
                  <a:schemeClr val="tx1"/>
                </a:solidFill>
              </a:rPr>
              <a:t/>
            </a:r>
            <a:br>
              <a:rPr lang="fr-FR" sz="2800" dirty="0" smtClean="0">
                <a:solidFill>
                  <a:schemeClr val="tx1"/>
                </a:solidFill>
              </a:rPr>
            </a:br>
            <a:endParaRPr lang="fr-FR" sz="2800" dirty="0">
              <a:solidFill>
                <a:schemeClr val="tx1"/>
              </a:solidFill>
            </a:endParaRPr>
          </a:p>
        </p:txBody>
      </p:sp>
      <p:sp>
        <p:nvSpPr>
          <p:cNvPr id="3" name="Espace réservé du contenu 2"/>
          <p:cNvSpPr txBox="1">
            <a:spLocks/>
          </p:cNvSpPr>
          <p:nvPr/>
        </p:nvSpPr>
        <p:spPr>
          <a:xfrm>
            <a:off x="500034" y="857232"/>
            <a:ext cx="8229600" cy="5181616"/>
          </a:xfrm>
          <a:prstGeom prst="rect">
            <a:avLst/>
          </a:prstGeom>
        </p:spPr>
        <p:txBody>
          <a:bodyPr>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fr-FR" dirty="0" smtClean="0"/>
              <a:t>A la suite de la publication en 1859 de l’œuvre de Darwin de l’origine des espèces,</a:t>
            </a:r>
          </a:p>
          <a:p>
            <a:endParaRPr lang="fr-FR" dirty="0" smtClean="0"/>
          </a:p>
          <a:p>
            <a:r>
              <a:rPr lang="fr-FR" dirty="0" smtClean="0"/>
              <a:t>les biologistes ont développé des systèmes de classification phylogénique.</a:t>
            </a:r>
          </a:p>
          <a:p>
            <a:endParaRPr lang="fr-FR" dirty="0" smtClean="0"/>
          </a:p>
          <a:p>
            <a:r>
              <a:rPr lang="fr-FR" dirty="0" smtClean="0"/>
              <a:t> Il s’agit de systèmes basés sur des relations évolutives plutôt que sur une ressemblance générale </a:t>
            </a:r>
          </a:p>
          <a:p>
            <a:endParaRPr lang="fr-FR" dirty="0" smtClean="0"/>
          </a:p>
          <a:p>
            <a:r>
              <a:rPr lang="fr-FR" dirty="0" smtClean="0"/>
              <a:t>le terme phylogénie [du grec </a:t>
            </a:r>
            <a:r>
              <a:rPr lang="fr-FR" i="1" dirty="0" err="1" smtClean="0"/>
              <a:t>phylon</a:t>
            </a:r>
            <a:r>
              <a:rPr lang="fr-FR" dirty="0" smtClean="0"/>
              <a:t>, tribu ou race et </a:t>
            </a:r>
            <a:r>
              <a:rPr lang="fr-FR" i="1" dirty="0" err="1" smtClean="0"/>
              <a:t>genesis</a:t>
            </a:r>
            <a:r>
              <a:rPr lang="fr-FR" i="1" dirty="0" smtClean="0"/>
              <a:t>,</a:t>
            </a:r>
            <a:r>
              <a:rPr lang="fr-FR" dirty="0" smtClean="0"/>
              <a:t> génération ou origine] se rapporte au développement évolutif d’une espèce). </a:t>
            </a:r>
          </a:p>
          <a:p>
            <a:endParaRPr lang="fr-FR" dirty="0" smtClean="0"/>
          </a:p>
          <a:p>
            <a:r>
              <a:rPr lang="fr-FR" dirty="0" smtClean="0">
                <a:solidFill>
                  <a:srgbClr val="FF0000"/>
                </a:solidFill>
              </a:rPr>
              <a:t>NB:</a:t>
            </a:r>
            <a:r>
              <a:rPr lang="fr-FR" dirty="0" smtClean="0"/>
              <a:t> Ceci s’est avéré difficile dans le cas des bactéries. Principalement à cause du manque de fossiles adéquats. Cependant, la comparaison directe du matériel génétique et des gènes (ARN et protéines) a permis de surmonter certains de ces problèmes.           </a:t>
            </a:r>
          </a:p>
          <a:p>
            <a:endParaRPr lang="fr-FR" dirty="0"/>
          </a:p>
        </p:txBody>
      </p:sp>
      <p:sp>
        <p:nvSpPr>
          <p:cNvPr id="4" name="ZoneTexte 3"/>
          <p:cNvSpPr txBox="1"/>
          <p:nvPr/>
        </p:nvSpPr>
        <p:spPr>
          <a:xfrm>
            <a:off x="1357290" y="5786454"/>
            <a:ext cx="5929354" cy="369332"/>
          </a:xfrm>
          <a:prstGeom prst="rect">
            <a:avLst/>
          </a:prstGeom>
          <a:noFill/>
        </p:spPr>
        <p:txBody>
          <a:bodyPr wrap="square" rtlCol="0">
            <a:spAutoFit/>
          </a:bodyPr>
          <a:lstStyle/>
          <a:p>
            <a:endParaRPr lang="fr-FR" dirty="0"/>
          </a:p>
        </p:txBody>
      </p:sp>
      <p:pic>
        <p:nvPicPr>
          <p:cNvPr id="5" name="Picture 4"/>
          <p:cNvPicPr>
            <a:picLocks noChangeAspect="1" noChangeArrowheads="1"/>
          </p:cNvPicPr>
          <p:nvPr/>
        </p:nvPicPr>
        <p:blipFill>
          <a:blip r:embed="rId2"/>
          <a:srcRect/>
          <a:stretch>
            <a:fillRect/>
          </a:stretch>
        </p:blipFill>
        <p:spPr bwMode="auto">
          <a:xfrm>
            <a:off x="5157734" y="5512856"/>
            <a:ext cx="3571900" cy="1285860"/>
          </a:xfrm>
          <a:prstGeom prst="rect">
            <a:avLst/>
          </a:prstGeom>
          <a:noFill/>
          <a:ln w="9525">
            <a:noFill/>
            <a:miter lim="800000"/>
            <a:headEnd/>
            <a:tailEnd/>
          </a:ln>
          <a:effectLst/>
        </p:spPr>
      </p:pic>
    </p:spTree>
    <p:extLst>
      <p:ext uri="{BB962C8B-B14F-4D97-AF65-F5344CB8AC3E}">
        <p14:creationId xmlns:p14="http://schemas.microsoft.com/office/powerpoint/2010/main" val="414433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7422" y="1500174"/>
            <a:ext cx="1714512" cy="646331"/>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fr-FR" b="1" dirty="0" err="1" smtClean="0">
                <a:solidFill>
                  <a:schemeClr val="tx1"/>
                </a:solidFill>
              </a:rPr>
              <a:t>monera</a:t>
            </a:r>
            <a:r>
              <a:rPr lang="fr-FR" b="1" dirty="0" smtClean="0">
                <a:solidFill>
                  <a:schemeClr val="tx1"/>
                </a:solidFill>
              </a:rPr>
              <a:t> </a:t>
            </a:r>
          </a:p>
          <a:p>
            <a:pPr algn="ctr"/>
            <a:r>
              <a:rPr lang="fr-FR" b="1" dirty="0" smtClean="0">
                <a:solidFill>
                  <a:schemeClr val="tx1"/>
                </a:solidFill>
              </a:rPr>
              <a:t>(procaryotes) </a:t>
            </a:r>
            <a:endParaRPr lang="fr-FR" b="1" dirty="0">
              <a:solidFill>
                <a:schemeClr val="tx1"/>
              </a:solidFill>
            </a:endParaRPr>
          </a:p>
        </p:txBody>
      </p:sp>
      <p:sp>
        <p:nvSpPr>
          <p:cNvPr id="5" name="Rectangle 4"/>
          <p:cNvSpPr/>
          <p:nvPr/>
        </p:nvSpPr>
        <p:spPr>
          <a:xfrm>
            <a:off x="1000100" y="1500174"/>
            <a:ext cx="905825" cy="369332"/>
          </a:xfrm>
          <a:prstGeom prst="rect">
            <a:avLst/>
          </a:prstGeom>
          <a:solidFill>
            <a:srgbClr val="FFC000"/>
          </a:solidFill>
          <a:ln>
            <a:solidFill>
              <a:schemeClr val="tx1"/>
            </a:solidFill>
          </a:ln>
        </p:spPr>
        <p:txBody>
          <a:bodyPr wrap="none">
            <a:spAutoFit/>
          </a:bodyPr>
          <a:lstStyle/>
          <a:p>
            <a:r>
              <a:rPr lang="fr-FR" dirty="0" smtClean="0"/>
              <a:t>plantes</a:t>
            </a:r>
            <a:endParaRPr lang="fr-FR" dirty="0"/>
          </a:p>
        </p:txBody>
      </p:sp>
      <p:sp>
        <p:nvSpPr>
          <p:cNvPr id="6" name="Rectangle 5"/>
          <p:cNvSpPr/>
          <p:nvPr/>
        </p:nvSpPr>
        <p:spPr>
          <a:xfrm>
            <a:off x="857224" y="1000108"/>
            <a:ext cx="1107996" cy="369332"/>
          </a:xfrm>
          <a:prstGeom prst="rect">
            <a:avLst/>
          </a:prstGeom>
          <a:solidFill>
            <a:srgbClr val="FFC000"/>
          </a:solidFill>
          <a:ln>
            <a:solidFill>
              <a:schemeClr val="tx1"/>
            </a:solidFill>
          </a:ln>
        </p:spPr>
        <p:txBody>
          <a:bodyPr wrap="none">
            <a:spAutoFit/>
          </a:bodyPr>
          <a:lstStyle/>
          <a:p>
            <a:r>
              <a:rPr lang="fr-FR" dirty="0" smtClean="0"/>
              <a:t>animaux,</a:t>
            </a:r>
            <a:endParaRPr lang="fr-FR" dirty="0"/>
          </a:p>
        </p:txBody>
      </p:sp>
      <p:sp>
        <p:nvSpPr>
          <p:cNvPr id="7" name="Rectangle 6"/>
          <p:cNvSpPr/>
          <p:nvPr/>
        </p:nvSpPr>
        <p:spPr>
          <a:xfrm>
            <a:off x="857224" y="2071678"/>
            <a:ext cx="1441420" cy="369332"/>
          </a:xfrm>
          <a:prstGeom prst="rect">
            <a:avLst/>
          </a:prstGeom>
          <a:solidFill>
            <a:srgbClr val="FFC000"/>
          </a:solidFill>
          <a:ln>
            <a:solidFill>
              <a:schemeClr val="tx1"/>
            </a:solidFill>
          </a:ln>
        </p:spPr>
        <p:txBody>
          <a:bodyPr wrap="none">
            <a:spAutoFit/>
          </a:bodyPr>
          <a:lstStyle/>
          <a:p>
            <a:r>
              <a:rPr lang="fr-FR" dirty="0" smtClean="0"/>
              <a:t>champignon</a:t>
            </a:r>
            <a:endParaRPr lang="fr-FR" dirty="0"/>
          </a:p>
        </p:txBody>
      </p:sp>
      <p:sp>
        <p:nvSpPr>
          <p:cNvPr id="8" name="Rectangle 7"/>
          <p:cNvSpPr/>
          <p:nvPr/>
        </p:nvSpPr>
        <p:spPr>
          <a:xfrm>
            <a:off x="2214546" y="1000108"/>
            <a:ext cx="1099916" cy="369332"/>
          </a:xfrm>
          <a:prstGeom prst="rect">
            <a:avLst/>
          </a:prstGeom>
          <a:solidFill>
            <a:srgbClr val="FFC000"/>
          </a:solidFill>
          <a:ln>
            <a:solidFill>
              <a:schemeClr val="tx1"/>
            </a:solidFill>
          </a:ln>
        </p:spPr>
        <p:txBody>
          <a:bodyPr wrap="none">
            <a:spAutoFit/>
          </a:bodyPr>
          <a:lstStyle/>
          <a:p>
            <a:r>
              <a:rPr lang="fr-FR" dirty="0" smtClean="0"/>
              <a:t>protistes </a:t>
            </a:r>
            <a:endParaRPr lang="fr-FR" dirty="0"/>
          </a:p>
        </p:txBody>
      </p:sp>
      <p:sp>
        <p:nvSpPr>
          <p:cNvPr id="9" name="Rectangle 8"/>
          <p:cNvSpPr/>
          <p:nvPr/>
        </p:nvSpPr>
        <p:spPr>
          <a:xfrm>
            <a:off x="5929354" y="928670"/>
            <a:ext cx="2857488" cy="1200329"/>
          </a:xfrm>
          <a:prstGeom prst="rect">
            <a:avLst/>
          </a:prstGeom>
        </p:spPr>
        <p:txBody>
          <a:bodyPr wrap="square">
            <a:spAutoFit/>
          </a:bodyPr>
          <a:lstStyle/>
          <a:p>
            <a:pPr algn="ctr"/>
            <a:r>
              <a:rPr lang="fr-FR" b="1" dirty="0" smtClean="0"/>
              <a:t>Par le passé, les biologistes ont regroupé les organismes vivants en cinq royaumes</a:t>
            </a:r>
            <a:r>
              <a:rPr lang="fr-FR" dirty="0" smtClean="0"/>
              <a:t> </a:t>
            </a:r>
            <a:endParaRPr lang="fr-FR" b="1" dirty="0"/>
          </a:p>
        </p:txBody>
      </p:sp>
      <p:sp>
        <p:nvSpPr>
          <p:cNvPr id="10" name="Nuage 9"/>
          <p:cNvSpPr/>
          <p:nvPr/>
        </p:nvSpPr>
        <p:spPr>
          <a:xfrm>
            <a:off x="357190" y="357166"/>
            <a:ext cx="4286248" cy="2857520"/>
          </a:xfrm>
          <a:prstGeom prst="cloud">
            <a:avLst/>
          </a:prstGeom>
          <a:noFill/>
          <a:ln w="31750">
            <a:solidFill>
              <a:srgbClr val="FF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Plus 10"/>
          <p:cNvSpPr/>
          <p:nvPr/>
        </p:nvSpPr>
        <p:spPr>
          <a:xfrm rot="18717050">
            <a:off x="792899" y="-39474"/>
            <a:ext cx="3451147" cy="3670578"/>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14282" y="3786190"/>
            <a:ext cx="4000528" cy="1200329"/>
          </a:xfrm>
          <a:prstGeom prst="rect">
            <a:avLst/>
          </a:prstGeom>
        </p:spPr>
        <p:txBody>
          <a:bodyPr wrap="square">
            <a:spAutoFit/>
          </a:bodyPr>
          <a:lstStyle/>
          <a:p>
            <a:pPr algn="ctr"/>
            <a:r>
              <a:rPr lang="fr-FR" b="1" dirty="0" smtClean="0"/>
              <a:t>la phylogénie moléculaire a révélé que les cinq royaumes ne représentaient pas cinq lignées majeures de l’évolution</a:t>
            </a:r>
            <a:endParaRPr lang="fr-FR" b="1" dirty="0"/>
          </a:p>
        </p:txBody>
      </p:sp>
      <p:sp>
        <p:nvSpPr>
          <p:cNvPr id="13" name="Rectangle 12"/>
          <p:cNvSpPr/>
          <p:nvPr/>
        </p:nvSpPr>
        <p:spPr>
          <a:xfrm>
            <a:off x="4143404" y="2714620"/>
            <a:ext cx="4572000" cy="1200329"/>
          </a:xfrm>
          <a:prstGeom prst="rect">
            <a:avLst/>
          </a:prstGeom>
        </p:spPr>
        <p:txBody>
          <a:bodyPr>
            <a:spAutoFit/>
          </a:bodyPr>
          <a:lstStyle/>
          <a:p>
            <a:pPr algn="ctr"/>
            <a:r>
              <a:rPr lang="fr-FR" b="1" dirty="0" smtClean="0"/>
              <a:t>Au contraire, d’après Carl R. </a:t>
            </a:r>
            <a:r>
              <a:rPr lang="fr-FR" b="1" dirty="0" err="1" smtClean="0"/>
              <a:t>Woese</a:t>
            </a:r>
            <a:r>
              <a:rPr lang="fr-FR" b="1" dirty="0" smtClean="0"/>
              <a:t> en 1978, la vie cellulaire sur terre a évolué selon trois lignés majeurs, nommées domaines</a:t>
            </a:r>
            <a:endParaRPr lang="fr-FR" b="1" dirty="0"/>
          </a:p>
        </p:txBody>
      </p:sp>
      <p:cxnSp>
        <p:nvCxnSpPr>
          <p:cNvPr id="19" name="Connecteur droit avec flèche 18"/>
          <p:cNvCxnSpPr/>
          <p:nvPr/>
        </p:nvCxnSpPr>
        <p:spPr>
          <a:xfrm rot="10800000" flipV="1">
            <a:off x="4786314" y="1785926"/>
            <a:ext cx="1071570"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357686" y="4631304"/>
            <a:ext cx="1571636" cy="369332"/>
          </a:xfrm>
          <a:prstGeom prst="rect">
            <a:avLst/>
          </a:prstGeom>
          <a:noFill/>
        </p:spPr>
        <p:txBody>
          <a:bodyPr wrap="square" rtlCol="0">
            <a:spAutoFit/>
          </a:bodyPr>
          <a:lstStyle/>
          <a:p>
            <a:r>
              <a:rPr lang="fr-FR" b="1" dirty="0" smtClean="0"/>
              <a:t>Procaryotes </a:t>
            </a:r>
            <a:endParaRPr lang="fr-FR" b="1" dirty="0"/>
          </a:p>
        </p:txBody>
      </p:sp>
      <p:sp>
        <p:nvSpPr>
          <p:cNvPr id="23" name="ZoneTexte 22"/>
          <p:cNvSpPr txBox="1"/>
          <p:nvPr/>
        </p:nvSpPr>
        <p:spPr>
          <a:xfrm>
            <a:off x="7143768" y="4702742"/>
            <a:ext cx="1571636" cy="369332"/>
          </a:xfrm>
          <a:prstGeom prst="rect">
            <a:avLst/>
          </a:prstGeom>
          <a:noFill/>
        </p:spPr>
        <p:txBody>
          <a:bodyPr wrap="square" rtlCol="0">
            <a:spAutoFit/>
          </a:bodyPr>
          <a:lstStyle/>
          <a:p>
            <a:r>
              <a:rPr lang="fr-FR" b="1" dirty="0" smtClean="0"/>
              <a:t>Eucaryotes</a:t>
            </a:r>
            <a:endParaRPr lang="fr-FR" b="1" dirty="0"/>
          </a:p>
        </p:txBody>
      </p:sp>
      <p:sp>
        <p:nvSpPr>
          <p:cNvPr id="24" name="ZoneTexte 23"/>
          <p:cNvSpPr txBox="1"/>
          <p:nvPr/>
        </p:nvSpPr>
        <p:spPr>
          <a:xfrm>
            <a:off x="3643306" y="5500702"/>
            <a:ext cx="1571636" cy="369332"/>
          </a:xfrm>
          <a:prstGeom prst="rect">
            <a:avLst/>
          </a:prstGeom>
          <a:noFill/>
        </p:spPr>
        <p:txBody>
          <a:bodyPr wrap="square" rtlCol="0">
            <a:spAutoFit/>
          </a:bodyPr>
          <a:lstStyle/>
          <a:p>
            <a:r>
              <a:rPr lang="fr-FR" b="1" i="1" dirty="0" err="1" smtClean="0"/>
              <a:t>Bacteria</a:t>
            </a:r>
            <a:endParaRPr lang="fr-FR" b="1" i="1" dirty="0"/>
          </a:p>
        </p:txBody>
      </p:sp>
      <p:sp>
        <p:nvSpPr>
          <p:cNvPr id="25" name="ZoneTexte 24"/>
          <p:cNvSpPr txBox="1"/>
          <p:nvPr/>
        </p:nvSpPr>
        <p:spPr>
          <a:xfrm>
            <a:off x="5286380" y="5500702"/>
            <a:ext cx="1571636" cy="369332"/>
          </a:xfrm>
          <a:prstGeom prst="rect">
            <a:avLst/>
          </a:prstGeom>
          <a:noFill/>
        </p:spPr>
        <p:txBody>
          <a:bodyPr wrap="square" rtlCol="0">
            <a:spAutoFit/>
          </a:bodyPr>
          <a:lstStyle/>
          <a:p>
            <a:r>
              <a:rPr lang="fr-FR" b="1" i="1" dirty="0" err="1" smtClean="0"/>
              <a:t>Archeae</a:t>
            </a:r>
            <a:endParaRPr lang="fr-FR" b="1" i="1" dirty="0"/>
          </a:p>
        </p:txBody>
      </p:sp>
      <p:sp>
        <p:nvSpPr>
          <p:cNvPr id="26" name="ZoneTexte 25"/>
          <p:cNvSpPr txBox="1"/>
          <p:nvPr/>
        </p:nvSpPr>
        <p:spPr>
          <a:xfrm>
            <a:off x="7358082" y="5488560"/>
            <a:ext cx="1571636" cy="369332"/>
          </a:xfrm>
          <a:prstGeom prst="rect">
            <a:avLst/>
          </a:prstGeom>
          <a:noFill/>
        </p:spPr>
        <p:txBody>
          <a:bodyPr wrap="square" rtlCol="0">
            <a:spAutoFit/>
          </a:bodyPr>
          <a:lstStyle/>
          <a:p>
            <a:r>
              <a:rPr lang="fr-FR" b="1" i="1" dirty="0" err="1" smtClean="0"/>
              <a:t>Eucarya</a:t>
            </a:r>
            <a:endParaRPr lang="fr-FR" b="1" i="1" dirty="0"/>
          </a:p>
        </p:txBody>
      </p:sp>
      <p:cxnSp>
        <p:nvCxnSpPr>
          <p:cNvPr id="27" name="Connecteur droit avec flèche 26"/>
          <p:cNvCxnSpPr>
            <a:stCxn id="22" idx="2"/>
            <a:endCxn id="24" idx="0"/>
          </p:cNvCxnSpPr>
          <p:nvPr/>
        </p:nvCxnSpPr>
        <p:spPr>
          <a:xfrm rot="5400000">
            <a:off x="4536281" y="4893479"/>
            <a:ext cx="500066" cy="714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endCxn id="25" idx="0"/>
          </p:cNvCxnSpPr>
          <p:nvPr/>
        </p:nvCxnSpPr>
        <p:spPr>
          <a:xfrm>
            <a:off x="5214942" y="5000636"/>
            <a:ext cx="857256" cy="500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5400000">
            <a:off x="7679553" y="5250669"/>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643570" y="6286520"/>
            <a:ext cx="1563248" cy="369332"/>
          </a:xfrm>
          <a:prstGeom prst="rect">
            <a:avLst/>
          </a:prstGeom>
        </p:spPr>
        <p:txBody>
          <a:bodyPr wrap="none">
            <a:spAutoFit/>
          </a:bodyPr>
          <a:lstStyle/>
          <a:p>
            <a:r>
              <a:rPr lang="fr-FR" b="1" dirty="0" smtClean="0">
                <a:latin typeface="Times New Roman" pitchFamily="18" charset="0"/>
                <a:cs typeface="Times New Roman" pitchFamily="18" charset="0"/>
              </a:rPr>
              <a:t>=3 </a:t>
            </a:r>
            <a:r>
              <a:rPr lang="fr-FR" b="1" dirty="0" smtClean="0"/>
              <a:t>domaines</a:t>
            </a:r>
            <a:endParaRPr lang="fr-FR" dirty="0"/>
          </a:p>
        </p:txBody>
      </p:sp>
      <p:sp>
        <p:nvSpPr>
          <p:cNvPr id="36" name="Ellipse 35"/>
          <p:cNvSpPr/>
          <p:nvPr/>
        </p:nvSpPr>
        <p:spPr>
          <a:xfrm>
            <a:off x="3500430" y="5500702"/>
            <a:ext cx="1357322"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5143504" y="5500702"/>
            <a:ext cx="1357322"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7215206" y="5500702"/>
            <a:ext cx="1357322"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5500694" y="6286520"/>
            <a:ext cx="1857388"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897" name="Rectangle 1"/>
          <p:cNvSpPr>
            <a:spLocks noChangeArrowheads="1"/>
          </p:cNvSpPr>
          <p:nvPr/>
        </p:nvSpPr>
        <p:spPr bwMode="auto">
          <a:xfrm>
            <a:off x="0" y="-24"/>
            <a:ext cx="707233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CLASSIFICATION PHYLOGENIQUE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897"/>
                                        </p:tgtEl>
                                        <p:attrNameLst>
                                          <p:attrName>style.visibility</p:attrName>
                                        </p:attrNameLst>
                                      </p:cBhvr>
                                      <p:to>
                                        <p:strVal val="visible"/>
                                      </p:to>
                                    </p:set>
                                    <p:anim calcmode="lin" valueType="num">
                                      <p:cBhvr>
                                        <p:cTn id="7" dur="500" fill="hold"/>
                                        <p:tgtEl>
                                          <p:spTgt spid="80897"/>
                                        </p:tgtEl>
                                        <p:attrNameLst>
                                          <p:attrName>ppt_w</p:attrName>
                                        </p:attrNameLst>
                                      </p:cBhvr>
                                      <p:tavLst>
                                        <p:tav tm="0">
                                          <p:val>
                                            <p:fltVal val="0"/>
                                          </p:val>
                                        </p:tav>
                                        <p:tav tm="100000">
                                          <p:val>
                                            <p:strVal val="#ppt_w"/>
                                          </p:val>
                                        </p:tav>
                                      </p:tavLst>
                                    </p:anim>
                                    <p:anim calcmode="lin" valueType="num">
                                      <p:cBhvr>
                                        <p:cTn id="8" dur="500" fill="hold"/>
                                        <p:tgtEl>
                                          <p:spTgt spid="8089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1"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1"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p:cTn id="111" dur="500" fill="hold"/>
                                        <p:tgtEl>
                                          <p:spTgt spid="38"/>
                                        </p:tgtEl>
                                        <p:attrNameLst>
                                          <p:attrName>ppt_w</p:attrName>
                                        </p:attrNameLst>
                                      </p:cBhvr>
                                      <p:tavLst>
                                        <p:tav tm="0">
                                          <p:val>
                                            <p:fltVal val="0"/>
                                          </p:val>
                                        </p:tav>
                                        <p:tav tm="100000">
                                          <p:val>
                                            <p:strVal val="#ppt_w"/>
                                          </p:val>
                                        </p:tav>
                                      </p:tavLst>
                                    </p:anim>
                                    <p:anim calcmode="lin" valueType="num">
                                      <p:cBhvr>
                                        <p:cTn id="112" dur="500" fill="hold"/>
                                        <p:tgtEl>
                                          <p:spTgt spid="38"/>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fltVal val="0"/>
                                          </p:val>
                                        </p:tav>
                                        <p:tav tm="100000">
                                          <p:val>
                                            <p:strVal val="#ppt_w"/>
                                          </p:val>
                                        </p:tav>
                                      </p:tavLst>
                                    </p:anim>
                                    <p:anim calcmode="lin" valueType="num">
                                      <p:cBhvr>
                                        <p:cTn id="1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p:cTn id="121" dur="500" fill="hold"/>
                                        <p:tgtEl>
                                          <p:spTgt spid="35"/>
                                        </p:tgtEl>
                                        <p:attrNameLst>
                                          <p:attrName>ppt_w</p:attrName>
                                        </p:attrNameLst>
                                      </p:cBhvr>
                                      <p:tavLst>
                                        <p:tav tm="0">
                                          <p:val>
                                            <p:fltVal val="0"/>
                                          </p:val>
                                        </p:tav>
                                        <p:tav tm="100000">
                                          <p:val>
                                            <p:strVal val="#ppt_w"/>
                                          </p:val>
                                        </p:tav>
                                      </p:tavLst>
                                    </p:anim>
                                    <p:anim calcmode="lin" valueType="num">
                                      <p:cBhvr>
                                        <p:cTn id="122" dur="500" fill="hold"/>
                                        <p:tgtEl>
                                          <p:spTgt spid="35"/>
                                        </p:tgtEl>
                                        <p:attrNameLst>
                                          <p:attrName>ppt_h</p:attrName>
                                        </p:attrNameLst>
                                      </p:cBhvr>
                                      <p:tavLst>
                                        <p:tav tm="0">
                                          <p:val>
                                            <p:fltVal val="0"/>
                                          </p:val>
                                        </p:tav>
                                        <p:tav tm="100000">
                                          <p:val>
                                            <p:strVal val="#ppt_h"/>
                                          </p:val>
                                        </p:tav>
                                      </p:tavLst>
                                    </p:anim>
                                  </p:childTnLst>
                                </p:cTn>
                              </p:par>
                              <p:par>
                                <p:cTn id="123" presetID="23" presetClass="entr" presetSubtype="16"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anim calcmode="lin" valueType="num">
                                      <p:cBhvr>
                                        <p:cTn id="125" dur="500" fill="hold"/>
                                        <p:tgtEl>
                                          <p:spTgt spid="39"/>
                                        </p:tgtEl>
                                        <p:attrNameLst>
                                          <p:attrName>ppt_w</p:attrName>
                                        </p:attrNameLst>
                                      </p:cBhvr>
                                      <p:tavLst>
                                        <p:tav tm="0">
                                          <p:val>
                                            <p:fltVal val="0"/>
                                          </p:val>
                                        </p:tav>
                                        <p:tav tm="100000">
                                          <p:val>
                                            <p:strVal val="#ppt_w"/>
                                          </p:val>
                                        </p:tav>
                                      </p:tavLst>
                                    </p:anim>
                                    <p:anim calcmode="lin" valueType="num">
                                      <p:cBhvr>
                                        <p:cTn id="126"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p:bldP spid="13" grpId="0"/>
      <p:bldP spid="22" grpId="0"/>
      <p:bldP spid="22" grpId="1"/>
      <p:bldP spid="23" grpId="0"/>
      <p:bldP spid="23" grpId="1"/>
      <p:bldP spid="24" grpId="0"/>
      <p:bldP spid="25" grpId="0"/>
      <p:bldP spid="26" grpId="0"/>
      <p:bldP spid="35" grpId="0"/>
      <p:bldP spid="36" grpId="0" animBg="1"/>
      <p:bldP spid="37" grpId="0" animBg="1"/>
      <p:bldP spid="38" grpId="0" animBg="1"/>
      <p:bldP spid="39" grpId="0" animBg="1"/>
      <p:bldP spid="808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9512" y="0"/>
            <a:ext cx="8931919" cy="3212976"/>
          </a:xfrm>
          <a:prstGeom prst="rect">
            <a:avLst/>
          </a:prstGeom>
        </p:spPr>
      </p:pic>
      <p:pic>
        <p:nvPicPr>
          <p:cNvPr id="3" name="Image 2"/>
          <p:cNvPicPr>
            <a:picLocks noChangeAspect="1"/>
          </p:cNvPicPr>
          <p:nvPr/>
        </p:nvPicPr>
        <p:blipFill>
          <a:blip r:embed="rId3"/>
          <a:stretch>
            <a:fillRect/>
          </a:stretch>
        </p:blipFill>
        <p:spPr>
          <a:xfrm>
            <a:off x="323528" y="3212976"/>
            <a:ext cx="8280921" cy="3216420"/>
          </a:xfrm>
          <a:prstGeom prst="rect">
            <a:avLst/>
          </a:prstGeom>
        </p:spPr>
      </p:pic>
      <p:sp>
        <p:nvSpPr>
          <p:cNvPr id="4" name="Rectangle 1"/>
          <p:cNvSpPr>
            <a:spLocks noChangeArrowheads="1"/>
          </p:cNvSpPr>
          <p:nvPr/>
        </p:nvSpPr>
        <p:spPr bwMode="auto">
          <a:xfrm>
            <a:off x="1573687" y="6429396"/>
            <a:ext cx="642733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Figure . Arbre phylogénétique universel basé sur les séquences de l’</a:t>
            </a:r>
            <a:r>
              <a:rPr kumimoji="0" lang="fr-FR" sz="16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ARNr</a:t>
            </a: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1229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85721" y="785794"/>
          <a:ext cx="8858279" cy="4041928"/>
        </p:xfrm>
        <a:graphic>
          <a:graphicData uri="http://schemas.openxmlformats.org/drawingml/2006/table">
            <a:tbl>
              <a:tblPr/>
              <a:tblGrid>
                <a:gridCol w="1500197"/>
                <a:gridCol w="3052706"/>
                <a:gridCol w="4305376"/>
              </a:tblGrid>
              <a:tr h="423181">
                <a:tc>
                  <a:txBody>
                    <a:bodyPr/>
                    <a:lstStyle/>
                    <a:p>
                      <a:pPr>
                        <a:lnSpc>
                          <a:spcPct val="115000"/>
                        </a:lnSpc>
                      </a:pPr>
                      <a:endParaRPr lang="fr-FR" sz="1400">
                        <a:latin typeface="Calibri"/>
                        <a:ea typeface="Times New Roman"/>
                        <a:cs typeface="Arial"/>
                      </a:endParaRPr>
                    </a:p>
                  </a:txBody>
                  <a:tcPr marL="73854" marR="73854" marT="9232" marB="1846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2875">
                        <a:lnSpc>
                          <a:spcPct val="115000"/>
                        </a:lnSpc>
                        <a:spcBef>
                          <a:spcPts val="600"/>
                        </a:spcBef>
                        <a:spcAft>
                          <a:spcPts val="0"/>
                        </a:spcAft>
                      </a:pPr>
                      <a:r>
                        <a:rPr lang="fr-FR" sz="1400" b="1">
                          <a:latin typeface="Droid Serif"/>
                          <a:ea typeface="Times New Roman"/>
                          <a:cs typeface="Times New Roman"/>
                        </a:rPr>
                        <a:t>Archaea</a:t>
                      </a:r>
                      <a:endParaRPr lang="fr-FR" sz="1400">
                        <a:latin typeface="Calibri"/>
                        <a:ea typeface="Calibri"/>
                        <a:cs typeface="Arial"/>
                      </a:endParaRPr>
                    </a:p>
                  </a:txBody>
                  <a:tcPr marL="73854" marR="73854" marT="9232" marB="1846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400" b="1">
                          <a:latin typeface="Droid Serif"/>
                          <a:ea typeface="Times New Roman"/>
                          <a:cs typeface="Times New Roman"/>
                        </a:rPr>
                        <a:t>Bactéries</a:t>
                      </a:r>
                      <a:endParaRPr lang="fr-FR" sz="1400">
                        <a:latin typeface="Calibri"/>
                        <a:ea typeface="Calibri"/>
                        <a:cs typeface="Arial"/>
                      </a:endParaRPr>
                    </a:p>
                  </a:txBody>
                  <a:tcPr marL="9232" marR="9232" marT="9232" marB="92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60">
                <a:tc>
                  <a:txBody>
                    <a:bodyPr/>
                    <a:lstStyle/>
                    <a:p>
                      <a:pPr algn="r">
                        <a:lnSpc>
                          <a:spcPct val="115000"/>
                        </a:lnSpc>
                        <a:spcAft>
                          <a:spcPts val="0"/>
                        </a:spcAft>
                      </a:pPr>
                      <a:r>
                        <a:rPr lang="fr-FR" sz="1400" b="1">
                          <a:latin typeface="Georgia"/>
                          <a:ea typeface="Times New Roman"/>
                          <a:cs typeface="Times New Roman"/>
                        </a:rPr>
                        <a:t>Ribosomes</a:t>
                      </a:r>
                      <a:endParaRPr lang="fr-FR" sz="1400">
                        <a:latin typeface="Calibri"/>
                        <a:ea typeface="Calibri"/>
                        <a:cs typeface="Arial"/>
                      </a:endParaRPr>
                    </a:p>
                  </a:txBody>
                  <a:tcPr marL="0" marR="46159" marT="46159" marB="461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présent</a:t>
                      </a:r>
                      <a:endParaRPr lang="fr-FR" sz="1400">
                        <a:latin typeface="Calibri"/>
                        <a:ea typeface="Calibri"/>
                        <a:cs typeface="Arial"/>
                      </a:endParaRPr>
                    </a:p>
                  </a:txBody>
                  <a:tcPr marL="92317" marR="92317"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Présent</a:t>
                      </a:r>
                      <a:endParaRPr lang="fr-FR" sz="1400">
                        <a:latin typeface="Calibri"/>
                        <a:ea typeface="Calibri"/>
                        <a:cs typeface="Arial"/>
                      </a:endParaRPr>
                    </a:p>
                  </a:txBody>
                  <a:tcPr marL="0" marR="46159"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60">
                <a:tc>
                  <a:txBody>
                    <a:bodyPr/>
                    <a:lstStyle/>
                    <a:p>
                      <a:pPr algn="r">
                        <a:lnSpc>
                          <a:spcPct val="115000"/>
                        </a:lnSpc>
                        <a:spcAft>
                          <a:spcPts val="0"/>
                        </a:spcAft>
                      </a:pPr>
                      <a:r>
                        <a:rPr lang="fr-FR" sz="1400" b="1">
                          <a:latin typeface="Georgia"/>
                          <a:ea typeface="Times New Roman"/>
                          <a:cs typeface="Times New Roman"/>
                        </a:rPr>
                        <a:t>paroi cellulaire</a:t>
                      </a:r>
                      <a:endParaRPr lang="fr-FR" sz="1400">
                        <a:latin typeface="Calibri"/>
                        <a:ea typeface="Calibri"/>
                        <a:cs typeface="Arial"/>
                      </a:endParaRPr>
                    </a:p>
                  </a:txBody>
                  <a:tcPr marL="0" marR="46159" marT="46159" marB="461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Pseudopeptidoglycan</a:t>
                      </a:r>
                      <a:endParaRPr lang="fr-FR" sz="1400">
                        <a:latin typeface="Calibri"/>
                        <a:ea typeface="Calibri"/>
                        <a:cs typeface="Arial"/>
                      </a:endParaRPr>
                    </a:p>
                  </a:txBody>
                  <a:tcPr marL="92317" marR="92317"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Peptidoglycane / lipopolysaccharide</a:t>
                      </a:r>
                      <a:endParaRPr lang="fr-FR" sz="1400">
                        <a:latin typeface="Calibri"/>
                        <a:ea typeface="Calibri"/>
                        <a:cs typeface="Arial"/>
                      </a:endParaRPr>
                    </a:p>
                  </a:txBody>
                  <a:tcPr marL="0" marR="46159"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059">
                <a:tc>
                  <a:txBody>
                    <a:bodyPr/>
                    <a:lstStyle/>
                    <a:p>
                      <a:pPr algn="r">
                        <a:lnSpc>
                          <a:spcPct val="115000"/>
                        </a:lnSpc>
                        <a:spcAft>
                          <a:spcPts val="0"/>
                        </a:spcAft>
                      </a:pPr>
                      <a:r>
                        <a:rPr lang="fr-FR" sz="1400" b="1">
                          <a:latin typeface="Georgia"/>
                          <a:ea typeface="Times New Roman"/>
                          <a:cs typeface="Times New Roman"/>
                        </a:rPr>
                        <a:t>Croissance et Reproduction</a:t>
                      </a:r>
                      <a:endParaRPr lang="fr-FR" sz="1400">
                        <a:latin typeface="Calibri"/>
                        <a:ea typeface="Calibri"/>
                        <a:cs typeface="Arial"/>
                      </a:endParaRPr>
                    </a:p>
                  </a:txBody>
                  <a:tcPr marL="0" marR="46159" marT="46159" marB="461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Archae reproduire de manière asexuée par le processus de fission binaire, bourgeonnement et la fragmentation.</a:t>
                      </a:r>
                      <a:endParaRPr lang="fr-FR" sz="1400">
                        <a:latin typeface="Calibri"/>
                        <a:ea typeface="Calibri"/>
                        <a:cs typeface="Arial"/>
                      </a:endParaRPr>
                    </a:p>
                  </a:txBody>
                  <a:tcPr marL="92317" marR="92317"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Eubacteria reproduire de façon asexuée par scissiparité, bourgeonnement, fragmentation, mais eubactéries ont la capacité unique de former des spores à rester en dormance pendant des années, un trait qui n'est pas exposé par Archae.</a:t>
                      </a:r>
                      <a:endParaRPr lang="fr-FR" sz="1400">
                        <a:latin typeface="Calibri"/>
                        <a:ea typeface="Calibri"/>
                        <a:cs typeface="Arial"/>
                      </a:endParaRPr>
                    </a:p>
                  </a:txBody>
                  <a:tcPr marL="0" marR="46159"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4374">
                <a:tc>
                  <a:txBody>
                    <a:bodyPr/>
                    <a:lstStyle/>
                    <a:p>
                      <a:pPr algn="r">
                        <a:lnSpc>
                          <a:spcPct val="115000"/>
                        </a:lnSpc>
                        <a:spcAft>
                          <a:spcPts val="0"/>
                        </a:spcAft>
                      </a:pPr>
                      <a:r>
                        <a:rPr lang="fr-FR" sz="1400" b="1">
                          <a:latin typeface="Georgia"/>
                          <a:ea typeface="Times New Roman"/>
                          <a:cs typeface="Times New Roman"/>
                        </a:rPr>
                        <a:t>Habitat</a:t>
                      </a:r>
                      <a:endParaRPr lang="fr-FR" sz="1400">
                        <a:latin typeface="Calibri"/>
                        <a:ea typeface="Calibri"/>
                        <a:cs typeface="Arial"/>
                      </a:endParaRPr>
                    </a:p>
                  </a:txBody>
                  <a:tcPr marL="0" marR="46159" marT="46159" marB="461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Georgia"/>
                          <a:ea typeface="Times New Roman"/>
                          <a:cs typeface="Times New Roman"/>
                        </a:rPr>
                        <a:t>environnements extrêmes et dures comme des sources chaudes, lacs salés, les marais, les océans, l'intestin des ruminants et des humains</a:t>
                      </a:r>
                      <a:r>
                        <a:rPr lang="fr-FR" sz="1400" dirty="0" smtClean="0">
                          <a:latin typeface="Georgia"/>
                          <a:ea typeface="Times New Roman"/>
                          <a:cs typeface="Times New Roman"/>
                        </a:rPr>
                        <a:t>. (</a:t>
                      </a:r>
                      <a:r>
                        <a:rPr lang="fr-FR" sz="1400" dirty="0" err="1" smtClean="0">
                          <a:latin typeface="Georgia"/>
                          <a:ea typeface="Times New Roman"/>
                          <a:cs typeface="Times New Roman"/>
                        </a:rPr>
                        <a:t>exp</a:t>
                      </a:r>
                      <a:r>
                        <a:rPr lang="fr-FR" sz="1400" dirty="0" smtClean="0">
                          <a:latin typeface="Georgia"/>
                          <a:ea typeface="Times New Roman"/>
                          <a:cs typeface="Times New Roman"/>
                        </a:rPr>
                        <a:t> ; </a:t>
                      </a:r>
                      <a:r>
                        <a:rPr lang="fr-FR" sz="1400" dirty="0" err="1" smtClean="0">
                          <a:latin typeface="Georgia"/>
                          <a:ea typeface="Times New Roman"/>
                          <a:cs typeface="Times New Roman"/>
                        </a:rPr>
                        <a:t>pyrolobus</a:t>
                      </a:r>
                      <a:r>
                        <a:rPr lang="fr-FR" sz="1400" dirty="0" smtClean="0">
                          <a:latin typeface="Georgia"/>
                          <a:ea typeface="Times New Roman"/>
                          <a:cs typeface="Times New Roman"/>
                        </a:rPr>
                        <a:t> (113°C).</a:t>
                      </a:r>
                      <a:endParaRPr lang="fr-FR" sz="1400" dirty="0">
                        <a:latin typeface="Calibri"/>
                        <a:ea typeface="Calibri"/>
                        <a:cs typeface="Arial"/>
                      </a:endParaRPr>
                    </a:p>
                  </a:txBody>
                  <a:tcPr marL="92317" marR="92317"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Georgia"/>
                          <a:ea typeface="Times New Roman"/>
                          <a:cs typeface="Times New Roman"/>
                        </a:rPr>
                        <a:t>, ressorts omniprésents et sont trouvés dans le sol, l'eau chaude des déchets radioactifs, la croûte de la Terre, la matière organique, les organismes de plantes et d'animaux, </a:t>
                      </a:r>
                      <a:r>
                        <a:rPr lang="fr-FR" sz="1400" dirty="0" err="1">
                          <a:latin typeface="Georgia"/>
                          <a:ea typeface="Times New Roman"/>
                          <a:cs typeface="Times New Roman"/>
                        </a:rPr>
                        <a:t>etc</a:t>
                      </a:r>
                      <a:endParaRPr lang="fr-FR" sz="1400" dirty="0">
                        <a:latin typeface="Calibri"/>
                        <a:ea typeface="Calibri"/>
                        <a:cs typeface="Arial"/>
                      </a:endParaRPr>
                    </a:p>
                  </a:txBody>
                  <a:tcPr marL="0" marR="46159"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ZoneTexte 2"/>
          <p:cNvSpPr txBox="1"/>
          <p:nvPr/>
        </p:nvSpPr>
        <p:spPr>
          <a:xfrm>
            <a:off x="500034" y="285728"/>
            <a:ext cx="8429684"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2000" dirty="0" smtClean="0">
                <a:solidFill>
                  <a:schemeClr val="tx1"/>
                </a:solidFill>
              </a:rPr>
              <a:t>Comparaison entre les </a:t>
            </a:r>
            <a:r>
              <a:rPr lang="fr-FR" sz="2000" dirty="0" err="1" smtClean="0">
                <a:solidFill>
                  <a:schemeClr val="tx1"/>
                </a:solidFill>
              </a:rPr>
              <a:t>eubacteria</a:t>
            </a:r>
            <a:r>
              <a:rPr lang="fr-FR" sz="2000" dirty="0" smtClean="0">
                <a:solidFill>
                  <a:schemeClr val="tx1"/>
                </a:solidFill>
              </a:rPr>
              <a:t> et </a:t>
            </a:r>
            <a:r>
              <a:rPr lang="fr-FR" sz="2000" dirty="0" err="1" smtClean="0">
                <a:solidFill>
                  <a:schemeClr val="tx1"/>
                </a:solidFill>
              </a:rPr>
              <a:t>Archaeabacteria</a:t>
            </a:r>
            <a:r>
              <a:rPr lang="fr-FR" sz="2000" dirty="0" smtClean="0">
                <a:solidFill>
                  <a:schemeClr val="tx1"/>
                </a:solidFill>
              </a:rPr>
              <a:t>  </a:t>
            </a:r>
            <a:endParaRPr lang="fr-FR" sz="2000" dirty="0">
              <a:solidFill>
                <a:schemeClr val="tx1"/>
              </a:solidFill>
            </a:endParaRPr>
          </a:p>
        </p:txBody>
      </p:sp>
      <p:pic>
        <p:nvPicPr>
          <p:cNvPr id="1025" name="Picture 1"/>
          <p:cNvPicPr>
            <a:picLocks noChangeAspect="1" noChangeArrowheads="1"/>
          </p:cNvPicPr>
          <p:nvPr/>
        </p:nvPicPr>
        <p:blipFill>
          <a:blip r:embed="rId2" cstate="print"/>
          <a:srcRect/>
          <a:stretch>
            <a:fillRect/>
          </a:stretch>
        </p:blipFill>
        <p:spPr bwMode="auto">
          <a:xfrm>
            <a:off x="3143240" y="5143512"/>
            <a:ext cx="2114543" cy="1714488"/>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886450" y="4929198"/>
            <a:ext cx="3257550" cy="192880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5143512"/>
            <a:ext cx="2324102" cy="1714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différences majores </a:t>
            </a:r>
            <a:endParaRPr lang="fr-FR" dirty="0"/>
          </a:p>
        </p:txBody>
      </p:sp>
      <p:sp>
        <p:nvSpPr>
          <p:cNvPr id="3" name="Espace réservé du contenu 2"/>
          <p:cNvSpPr>
            <a:spLocks noGrp="1"/>
          </p:cNvSpPr>
          <p:nvPr>
            <p:ph idx="1"/>
          </p:nvPr>
        </p:nvSpPr>
        <p:spPr>
          <a:xfrm>
            <a:off x="434330" y="1484784"/>
            <a:ext cx="8229600" cy="4389120"/>
          </a:xfrm>
        </p:spPr>
        <p:txBody>
          <a:bodyPr>
            <a:noAutofit/>
          </a:bodyPr>
          <a:lstStyle/>
          <a:p>
            <a:endParaRPr lang="fr-FR" sz="2000" dirty="0"/>
          </a:p>
          <a:p>
            <a:endParaRPr lang="fr-FR" sz="2000" dirty="0"/>
          </a:p>
          <a:p>
            <a:r>
              <a:rPr lang="fr-FR" sz="2000" b="1" dirty="0"/>
              <a:t>Aucune ne possède de peptidoglycane caractéristique des parois bactériennes. </a:t>
            </a:r>
            <a:endParaRPr lang="fr-FR" sz="2000" dirty="0"/>
          </a:p>
          <a:p>
            <a:r>
              <a:rPr lang="fr-FR" sz="2000" b="1" dirty="0" smtClean="0"/>
              <a:t>Ne </a:t>
            </a:r>
            <a:r>
              <a:rPr lang="fr-FR" sz="2000" b="1" dirty="0"/>
              <a:t>possèdent pas d’acide </a:t>
            </a:r>
            <a:r>
              <a:rPr lang="fr-FR" sz="2000" b="1" dirty="0" err="1"/>
              <a:t>muramique</a:t>
            </a:r>
            <a:r>
              <a:rPr lang="fr-FR" sz="2000" b="1" dirty="0"/>
              <a:t>. </a:t>
            </a:r>
            <a:endParaRPr lang="fr-FR" sz="2000" dirty="0"/>
          </a:p>
          <a:p>
            <a:r>
              <a:rPr lang="fr-FR" sz="2000" b="1" dirty="0" smtClean="0"/>
              <a:t>Ne </a:t>
            </a:r>
            <a:r>
              <a:rPr lang="fr-FR" sz="2000" b="1" dirty="0"/>
              <a:t>possèdent pas d’acides </a:t>
            </a:r>
            <a:r>
              <a:rPr lang="fr-FR" sz="2000" b="1" dirty="0" err="1"/>
              <a:t>D-aminés</a:t>
            </a:r>
            <a:r>
              <a:rPr lang="fr-FR" sz="2000" b="1" dirty="0"/>
              <a:t>. </a:t>
            </a:r>
            <a:endParaRPr lang="fr-FR" sz="2000" dirty="0"/>
          </a:p>
          <a:p>
            <a:r>
              <a:rPr lang="fr-FR" sz="2000" b="1" dirty="0" smtClean="0"/>
              <a:t>Résistent </a:t>
            </a:r>
            <a:r>
              <a:rPr lang="fr-FR" sz="2000" b="1" dirty="0"/>
              <a:t>à l’attaque du lysozyme et des antibiotiques à noyau ß-lactame. </a:t>
            </a:r>
            <a:endParaRPr lang="fr-FR" sz="2000" dirty="0"/>
          </a:p>
          <a:p>
            <a:r>
              <a:rPr lang="fr-FR" sz="2000" b="1" dirty="0" smtClean="0"/>
              <a:t>Certaines </a:t>
            </a:r>
            <a:r>
              <a:rPr lang="fr-FR" sz="2000" b="1" dirty="0"/>
              <a:t>contiennent de la </a:t>
            </a:r>
            <a:r>
              <a:rPr lang="fr-FR" sz="2000" b="1" dirty="0" err="1"/>
              <a:t>pseudomuréine</a:t>
            </a:r>
            <a:r>
              <a:rPr lang="fr-FR" sz="2000" b="1" dirty="0"/>
              <a:t>. </a:t>
            </a:r>
            <a:endParaRPr lang="fr-FR" sz="2000" dirty="0"/>
          </a:p>
          <a:p>
            <a:r>
              <a:rPr lang="fr-FR" sz="2000" b="1" dirty="0" smtClean="0"/>
              <a:t>Polymère </a:t>
            </a:r>
            <a:r>
              <a:rPr lang="fr-FR" sz="2000" b="1" dirty="0"/>
              <a:t>ressemblant au peptidoglycane. </a:t>
            </a:r>
            <a:endParaRPr lang="fr-FR" sz="2000" dirty="0"/>
          </a:p>
          <a:p>
            <a:r>
              <a:rPr lang="fr-FR" sz="2000" b="1" dirty="0" smtClean="0"/>
              <a:t>Contient </a:t>
            </a:r>
            <a:r>
              <a:rPr lang="fr-FR" sz="2000" b="1" dirty="0"/>
              <a:t>des acides </a:t>
            </a:r>
            <a:r>
              <a:rPr lang="fr-FR" sz="2000" b="1" dirty="0" err="1"/>
              <a:t>L-aminés</a:t>
            </a:r>
            <a:r>
              <a:rPr lang="fr-FR" sz="2000" b="1" dirty="0"/>
              <a:t>. </a:t>
            </a:r>
            <a:endParaRPr lang="fr-FR" sz="2000" dirty="0"/>
          </a:p>
          <a:p>
            <a:r>
              <a:rPr lang="fr-FR" sz="2000" b="1" dirty="0" smtClean="0"/>
              <a:t>Peuvent </a:t>
            </a:r>
            <a:r>
              <a:rPr lang="fr-FR" sz="2000" b="1" dirty="0"/>
              <a:t>contenir des polysaccharides, des protéines ou des glycoprotéines. </a:t>
            </a:r>
            <a:endParaRPr lang="fr-FR" sz="2000" dirty="0"/>
          </a:p>
          <a:p>
            <a:endParaRPr lang="fr-FR" sz="2000" dirty="0"/>
          </a:p>
        </p:txBody>
      </p:sp>
    </p:spTree>
    <p:extLst>
      <p:ext uri="{BB962C8B-B14F-4D97-AF65-F5344CB8AC3E}">
        <p14:creationId xmlns:p14="http://schemas.microsoft.com/office/powerpoint/2010/main" val="30687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59826"/>
            <a:ext cx="8964488" cy="6801193"/>
          </a:xfrm>
          <a:prstGeom prst="rect">
            <a:avLst/>
          </a:prstGeom>
        </p:spPr>
      </p:pic>
    </p:spTree>
    <p:extLst>
      <p:ext uri="{BB962C8B-B14F-4D97-AF65-F5344CB8AC3E}">
        <p14:creationId xmlns:p14="http://schemas.microsoft.com/office/powerpoint/2010/main" val="424413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00100" y="1142980"/>
          <a:ext cx="6858048" cy="5214980"/>
        </p:xfrm>
        <a:graphic>
          <a:graphicData uri="http://schemas.openxmlformats.org/drawingml/2006/table">
            <a:tbl>
              <a:tblPr>
                <a:tableStyleId>{3C2FFA5D-87B4-456A-9821-1D502468CF0F}</a:tableStyleId>
              </a:tblPr>
              <a:tblGrid>
                <a:gridCol w="1703499"/>
                <a:gridCol w="1718183"/>
                <a:gridCol w="1718183"/>
                <a:gridCol w="1718183"/>
              </a:tblGrid>
              <a:tr h="521498">
                <a:tc>
                  <a:txBody>
                    <a:bodyPr/>
                    <a:lstStyle/>
                    <a:p>
                      <a:pPr algn="ctr">
                        <a:lnSpc>
                          <a:spcPct val="115000"/>
                        </a:lnSpc>
                        <a:spcAft>
                          <a:spcPts val="0"/>
                        </a:spcAft>
                      </a:pPr>
                      <a:r>
                        <a:rPr lang="fr-FR" sz="1600" dirty="0"/>
                        <a:t>Domaines </a:t>
                      </a:r>
                      <a:endParaRPr lang="fr-FR" sz="1600" dirty="0">
                        <a:latin typeface="Calibri"/>
                        <a:ea typeface="Calibri"/>
                        <a:cs typeface="Arial"/>
                      </a:endParaRPr>
                    </a:p>
                  </a:txBody>
                  <a:tcPr marL="28575" marR="28575" marT="28575" marB="28575" anchor="ctr"/>
                </a:tc>
                <a:tc>
                  <a:txBody>
                    <a:bodyPr/>
                    <a:lstStyle/>
                    <a:p>
                      <a:pPr algn="ctr">
                        <a:lnSpc>
                          <a:spcPct val="115000"/>
                        </a:lnSpc>
                        <a:spcAft>
                          <a:spcPts val="0"/>
                        </a:spcAft>
                      </a:pPr>
                      <a:r>
                        <a:rPr lang="fr-FR" sz="1600"/>
                        <a:t>2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Archaea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dirty="0" err="1"/>
                        <a:t>Bacteria</a:t>
                      </a:r>
                      <a:r>
                        <a:rPr lang="fr-FR" sz="1600" dirty="0"/>
                        <a:t> </a:t>
                      </a:r>
                      <a:endParaRPr lang="fr-FR" sz="1600" dirty="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Phylums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34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5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29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Classes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57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9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48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Sous-Classes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6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0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6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Ordres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119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15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104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Sous-ordres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20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0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20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Familles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292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26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266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Genres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2100 environ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108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2000 environ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Espèces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7 300 environ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250 environ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7 000 environ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Sous-espèces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450 environ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0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dirty="0"/>
                        <a:t>450 environ </a:t>
                      </a:r>
                      <a:endParaRPr lang="fr-FR" sz="1600" dirty="0">
                        <a:latin typeface="Calibri"/>
                        <a:ea typeface="Calibri"/>
                        <a:cs typeface="Arial"/>
                      </a:endParaRPr>
                    </a:p>
                  </a:txBody>
                  <a:tcPr marL="28575" marR="28575" marT="28575" marB="28575"/>
                </a:tc>
              </a:tr>
            </a:tbl>
          </a:graphicData>
        </a:graphic>
      </p:graphicFrame>
      <p:sp>
        <p:nvSpPr>
          <p:cNvPr id="3" name="Rectangle 2"/>
          <p:cNvSpPr>
            <a:spLocks noChangeArrowheads="1"/>
          </p:cNvSpPr>
          <p:nvPr/>
        </p:nvSpPr>
        <p:spPr bwMode="auto">
          <a:xfrm>
            <a:off x="2643174" y="428604"/>
            <a:ext cx="4659289"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Tableau 1.</a:t>
            </a:r>
            <a:r>
              <a:rPr kumimoji="0" lang="fr-FR"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Division des Procaryotes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214282" y="285728"/>
            <a:ext cx="878684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APPORTS DE LA BIOLOGIE MOLECULAIRE A LA CLASSIFICATION PHYLOGENETIQUE .</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Low" defTabSz="914400" rtl="0" eaLnBrk="0" fontAlgn="base" latinLnBrk="0" hangingPunct="0">
              <a:lnSpc>
                <a:spcPct val="100000"/>
              </a:lnSpc>
              <a:spcBef>
                <a:spcPct val="0"/>
              </a:spcBef>
              <a:spcAft>
                <a:spcPct val="0"/>
              </a:spcAft>
              <a:buClrTx/>
              <a:buSzTx/>
              <a:buFontTx/>
              <a:buAutoNum type="arabicPeriod"/>
              <a:tabLst/>
            </a:pPr>
            <a:r>
              <a:rPr kumimoji="0" lang="fr-FR" sz="16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Séquençage des acides nucléiques</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a:t>
            </a:r>
            <a:r>
              <a:rPr kumimoji="0" lang="fr-FR"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ARNr</a:t>
            </a: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(ARN ribosomaux) ont été choisis en taxonomie pour deux raisons principales : </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Ils sont présents dans toutes les cellules </a:t>
            </a:r>
            <a:endParaRPr kumimoji="0" lang="fr-F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Ils ont une </a:t>
            </a:r>
            <a:r>
              <a:rPr kumimoji="0" lang="fr-FR"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structure bien conservée </a:t>
            </a: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car toutes modifications importantes pourraient avoir des conséquences importantes sur les synthèses protéiques. </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a:t>
            </a:r>
            <a:r>
              <a:rPr kumimoji="0" lang="fr-FR"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ARNr</a:t>
            </a: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s'associent à des protéines pour former les ribosomes qui, chez les procaryotes, sont constitués d'une sous-unité 30S et d'une sous-unité 50S. </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2946" name="Picture 2"/>
          <p:cNvPicPr>
            <a:picLocks noChangeAspect="1" noChangeArrowheads="1"/>
          </p:cNvPicPr>
          <p:nvPr/>
        </p:nvPicPr>
        <p:blipFill>
          <a:blip r:embed="rId2"/>
          <a:srcRect/>
          <a:stretch>
            <a:fillRect/>
          </a:stretch>
        </p:blipFill>
        <p:spPr bwMode="auto">
          <a:xfrm>
            <a:off x="85269" y="4071942"/>
            <a:ext cx="1986401" cy="2114556"/>
          </a:xfrm>
          <a:prstGeom prst="rect">
            <a:avLst/>
          </a:prstGeom>
          <a:noFill/>
          <a:ln w="9525">
            <a:noFill/>
            <a:miter lim="800000"/>
            <a:headEnd/>
            <a:tailEnd/>
          </a:ln>
          <a:effectLst/>
        </p:spPr>
      </p:pic>
      <p:pic>
        <p:nvPicPr>
          <p:cNvPr id="82947" name="Picture 3"/>
          <p:cNvPicPr>
            <a:picLocks noChangeAspect="1" noChangeArrowheads="1"/>
          </p:cNvPicPr>
          <p:nvPr/>
        </p:nvPicPr>
        <p:blipFill>
          <a:blip r:embed="rId3"/>
          <a:srcRect/>
          <a:stretch>
            <a:fillRect/>
          </a:stretch>
        </p:blipFill>
        <p:spPr bwMode="auto">
          <a:xfrm>
            <a:off x="2500298" y="3000372"/>
            <a:ext cx="1643064" cy="1886481"/>
          </a:xfrm>
          <a:prstGeom prst="rect">
            <a:avLst/>
          </a:prstGeom>
          <a:noFill/>
          <a:ln w="9525">
            <a:noFill/>
            <a:miter lim="800000"/>
            <a:headEnd/>
            <a:tailEnd/>
          </a:ln>
          <a:effectLst/>
        </p:spPr>
      </p:pic>
      <p:pic>
        <p:nvPicPr>
          <p:cNvPr id="82948" name="Picture 4"/>
          <p:cNvPicPr>
            <a:picLocks noChangeAspect="1" noChangeArrowheads="1"/>
          </p:cNvPicPr>
          <p:nvPr/>
        </p:nvPicPr>
        <p:blipFill>
          <a:blip r:embed="rId4"/>
          <a:srcRect/>
          <a:stretch>
            <a:fillRect/>
          </a:stretch>
        </p:blipFill>
        <p:spPr bwMode="auto">
          <a:xfrm>
            <a:off x="2919070" y="5000636"/>
            <a:ext cx="1081426" cy="1857364"/>
          </a:xfrm>
          <a:prstGeom prst="rect">
            <a:avLst/>
          </a:prstGeom>
          <a:noFill/>
          <a:ln w="9525">
            <a:noFill/>
            <a:miter lim="800000"/>
            <a:headEnd/>
            <a:tailEnd/>
          </a:ln>
          <a:effectLst/>
        </p:spPr>
      </p:pic>
      <p:sp>
        <p:nvSpPr>
          <p:cNvPr id="8" name="Rectangle 7"/>
          <p:cNvSpPr/>
          <p:nvPr/>
        </p:nvSpPr>
        <p:spPr>
          <a:xfrm>
            <a:off x="5000628" y="5643578"/>
            <a:ext cx="3258264" cy="369332"/>
          </a:xfrm>
          <a:prstGeom prst="rect">
            <a:avLst/>
          </a:prstGeom>
        </p:spPr>
        <p:txBody>
          <a:bodyPr wrap="none">
            <a:spAutoFit/>
          </a:bodyPr>
          <a:lstStyle/>
          <a:p>
            <a:r>
              <a:rPr lang="fr-FR" b="1" dirty="0" smtClean="0">
                <a:solidFill>
                  <a:srgbClr val="000000"/>
                </a:solidFill>
                <a:latin typeface="Times New Roman" pitchFamily="18" charset="0"/>
                <a:ea typeface="Times New Roman" pitchFamily="18" charset="0"/>
                <a:cs typeface="Times New Roman" pitchFamily="18" charset="0"/>
              </a:rPr>
              <a:t>l'</a:t>
            </a:r>
            <a:r>
              <a:rPr lang="fr-FR" b="1" dirty="0" err="1" smtClean="0">
                <a:solidFill>
                  <a:srgbClr val="000000"/>
                </a:solidFill>
                <a:latin typeface="Times New Roman" pitchFamily="18" charset="0"/>
                <a:ea typeface="Times New Roman" pitchFamily="18" charset="0"/>
                <a:cs typeface="Times New Roman" pitchFamily="18" charset="0"/>
              </a:rPr>
              <a:t>ARNr</a:t>
            </a:r>
            <a:r>
              <a:rPr lang="fr-FR" b="1" dirty="0" smtClean="0">
                <a:solidFill>
                  <a:srgbClr val="000000"/>
                </a:solidFill>
                <a:latin typeface="Times New Roman" pitchFamily="18" charset="0"/>
                <a:ea typeface="Times New Roman" pitchFamily="18" charset="0"/>
                <a:cs typeface="Times New Roman" pitchFamily="18" charset="0"/>
              </a:rPr>
              <a:t> 16S : 1540 nucléotides  </a:t>
            </a:r>
            <a:endParaRPr lang="fr-FR" b="1" dirty="0"/>
          </a:p>
        </p:txBody>
      </p:sp>
      <p:sp>
        <p:nvSpPr>
          <p:cNvPr id="9" name="Rectangle 8"/>
          <p:cNvSpPr/>
          <p:nvPr/>
        </p:nvSpPr>
        <p:spPr>
          <a:xfrm>
            <a:off x="4929190" y="3714752"/>
            <a:ext cx="3245440" cy="646331"/>
          </a:xfrm>
          <a:prstGeom prst="rect">
            <a:avLst/>
          </a:prstGeom>
        </p:spPr>
        <p:txBody>
          <a:bodyPr wrap="none">
            <a:spAutoFit/>
          </a:bodyPr>
          <a:lstStyle/>
          <a:p>
            <a:r>
              <a:rPr lang="fr-FR" b="1" dirty="0" smtClean="0">
                <a:solidFill>
                  <a:srgbClr val="000000"/>
                </a:solidFill>
                <a:latin typeface="Times New Roman" pitchFamily="18" charset="0"/>
                <a:ea typeface="Times New Roman" pitchFamily="18" charset="0"/>
                <a:cs typeface="Times New Roman" pitchFamily="18" charset="0"/>
              </a:rPr>
              <a:t>l'</a:t>
            </a:r>
            <a:r>
              <a:rPr lang="fr-FR" b="1" dirty="0" err="1" smtClean="0">
                <a:solidFill>
                  <a:srgbClr val="000000"/>
                </a:solidFill>
                <a:latin typeface="Times New Roman" pitchFamily="18" charset="0"/>
                <a:ea typeface="Times New Roman" pitchFamily="18" charset="0"/>
                <a:cs typeface="Times New Roman" pitchFamily="18" charset="0"/>
              </a:rPr>
              <a:t>ARNr</a:t>
            </a:r>
            <a:r>
              <a:rPr lang="fr-FR" b="1" dirty="0" smtClean="0">
                <a:solidFill>
                  <a:srgbClr val="000000"/>
                </a:solidFill>
                <a:latin typeface="Times New Roman" pitchFamily="18" charset="0"/>
                <a:ea typeface="Times New Roman" pitchFamily="18" charset="0"/>
                <a:cs typeface="Times New Roman" pitchFamily="18" charset="0"/>
              </a:rPr>
              <a:t> 5S  : 120 nucléotides</a:t>
            </a:r>
          </a:p>
          <a:p>
            <a:r>
              <a:rPr lang="fr-FR" b="1" dirty="0" smtClean="0">
                <a:solidFill>
                  <a:srgbClr val="000000"/>
                </a:solidFill>
                <a:latin typeface="Times New Roman" pitchFamily="18" charset="0"/>
                <a:ea typeface="Times New Roman" pitchFamily="18" charset="0"/>
                <a:cs typeface="Times New Roman" pitchFamily="18" charset="0"/>
              </a:rPr>
              <a:t> l'</a:t>
            </a:r>
            <a:r>
              <a:rPr lang="fr-FR" b="1" dirty="0" err="1" smtClean="0">
                <a:solidFill>
                  <a:srgbClr val="000000"/>
                </a:solidFill>
                <a:latin typeface="Times New Roman" pitchFamily="18" charset="0"/>
                <a:ea typeface="Times New Roman" pitchFamily="18" charset="0"/>
                <a:cs typeface="Times New Roman" pitchFamily="18" charset="0"/>
              </a:rPr>
              <a:t>ARNr</a:t>
            </a:r>
            <a:r>
              <a:rPr lang="fr-FR" b="1" dirty="0" smtClean="0">
                <a:solidFill>
                  <a:srgbClr val="000000"/>
                </a:solidFill>
                <a:latin typeface="Times New Roman" pitchFamily="18" charset="0"/>
                <a:ea typeface="Times New Roman" pitchFamily="18" charset="0"/>
                <a:cs typeface="Times New Roman" pitchFamily="18" charset="0"/>
              </a:rPr>
              <a:t> 23S: 2900 nucléotides</a:t>
            </a:r>
            <a:endParaRPr lang="fr-FR" b="1" dirty="0"/>
          </a:p>
        </p:txBody>
      </p:sp>
      <p:cxnSp>
        <p:nvCxnSpPr>
          <p:cNvPr id="11" name="Connecteur droit avec flèche 10"/>
          <p:cNvCxnSpPr/>
          <p:nvPr/>
        </p:nvCxnSpPr>
        <p:spPr>
          <a:xfrm flipV="1">
            <a:off x="2000232" y="4214818"/>
            <a:ext cx="857256" cy="28575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928794" y="5643578"/>
            <a:ext cx="1000132" cy="28575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000496" y="4000504"/>
            <a:ext cx="785818"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000496" y="5927742"/>
            <a:ext cx="785818"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45"/>
                                        </p:tgtEl>
                                        <p:attrNameLst>
                                          <p:attrName>style.visibility</p:attrName>
                                        </p:attrNameLst>
                                      </p:cBhvr>
                                      <p:to>
                                        <p:strVal val="visible"/>
                                      </p:to>
                                    </p:set>
                                    <p:anim calcmode="lin" valueType="num">
                                      <p:cBhvr>
                                        <p:cTn id="7" dur="500" fill="hold"/>
                                        <p:tgtEl>
                                          <p:spTgt spid="82945"/>
                                        </p:tgtEl>
                                        <p:attrNameLst>
                                          <p:attrName>ppt_w</p:attrName>
                                        </p:attrNameLst>
                                      </p:cBhvr>
                                      <p:tavLst>
                                        <p:tav tm="0">
                                          <p:val>
                                            <p:fltVal val="0"/>
                                          </p:val>
                                        </p:tav>
                                        <p:tav tm="100000">
                                          <p:val>
                                            <p:strVal val="#ppt_w"/>
                                          </p:val>
                                        </p:tav>
                                      </p:tavLst>
                                    </p:anim>
                                    <p:anim calcmode="lin" valueType="num">
                                      <p:cBhvr>
                                        <p:cTn id="8" dur="500" fill="hold"/>
                                        <p:tgtEl>
                                          <p:spTgt spid="829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2946"/>
                                        </p:tgtEl>
                                        <p:attrNameLst>
                                          <p:attrName>style.visibility</p:attrName>
                                        </p:attrNameLst>
                                      </p:cBhvr>
                                      <p:to>
                                        <p:strVal val="visible"/>
                                      </p:to>
                                    </p:set>
                                    <p:anim calcmode="lin" valueType="num">
                                      <p:cBhvr>
                                        <p:cTn id="13" dur="500" fill="hold"/>
                                        <p:tgtEl>
                                          <p:spTgt spid="82946"/>
                                        </p:tgtEl>
                                        <p:attrNameLst>
                                          <p:attrName>ppt_w</p:attrName>
                                        </p:attrNameLst>
                                      </p:cBhvr>
                                      <p:tavLst>
                                        <p:tav tm="0">
                                          <p:val>
                                            <p:fltVal val="0"/>
                                          </p:val>
                                        </p:tav>
                                        <p:tav tm="100000">
                                          <p:val>
                                            <p:strVal val="#ppt_w"/>
                                          </p:val>
                                        </p:tav>
                                      </p:tavLst>
                                    </p:anim>
                                    <p:anim calcmode="lin" valueType="num">
                                      <p:cBhvr>
                                        <p:cTn id="14" dur="500" fill="hold"/>
                                        <p:tgtEl>
                                          <p:spTgt spid="8294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2947"/>
                                        </p:tgtEl>
                                        <p:attrNameLst>
                                          <p:attrName>style.visibility</p:attrName>
                                        </p:attrNameLst>
                                      </p:cBhvr>
                                      <p:to>
                                        <p:strVal val="visible"/>
                                      </p:to>
                                    </p:set>
                                    <p:anim calcmode="lin" valueType="num">
                                      <p:cBhvr>
                                        <p:cTn id="27" dur="500" fill="hold"/>
                                        <p:tgtEl>
                                          <p:spTgt spid="82947"/>
                                        </p:tgtEl>
                                        <p:attrNameLst>
                                          <p:attrName>ppt_w</p:attrName>
                                        </p:attrNameLst>
                                      </p:cBhvr>
                                      <p:tavLst>
                                        <p:tav tm="0">
                                          <p:val>
                                            <p:fltVal val="0"/>
                                          </p:val>
                                        </p:tav>
                                        <p:tav tm="100000">
                                          <p:val>
                                            <p:strVal val="#ppt_w"/>
                                          </p:val>
                                        </p:tav>
                                      </p:tavLst>
                                    </p:anim>
                                    <p:anim calcmode="lin" valueType="num">
                                      <p:cBhvr>
                                        <p:cTn id="28" dur="500" fill="hold"/>
                                        <p:tgtEl>
                                          <p:spTgt spid="8294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2948"/>
                                        </p:tgtEl>
                                        <p:attrNameLst>
                                          <p:attrName>style.visibility</p:attrName>
                                        </p:attrNameLst>
                                      </p:cBhvr>
                                      <p:to>
                                        <p:strVal val="visible"/>
                                      </p:to>
                                    </p:set>
                                    <p:anim calcmode="lin" valueType="num">
                                      <p:cBhvr>
                                        <p:cTn id="31" dur="500" fill="hold"/>
                                        <p:tgtEl>
                                          <p:spTgt spid="82948"/>
                                        </p:tgtEl>
                                        <p:attrNameLst>
                                          <p:attrName>ppt_w</p:attrName>
                                        </p:attrNameLst>
                                      </p:cBhvr>
                                      <p:tavLst>
                                        <p:tav tm="0">
                                          <p:val>
                                            <p:fltVal val="0"/>
                                          </p:val>
                                        </p:tav>
                                        <p:tav tm="100000">
                                          <p:val>
                                            <p:strVal val="#ppt_w"/>
                                          </p:val>
                                        </p:tav>
                                      </p:tavLst>
                                    </p:anim>
                                    <p:anim calcmode="lin" valueType="num">
                                      <p:cBhvr>
                                        <p:cTn id="32" dur="500" fill="hold"/>
                                        <p:tgtEl>
                                          <p:spTgt spid="8294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5"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3929065"/>
            <a:ext cx="8472518" cy="2425859"/>
          </a:xfrm>
        </p:spPr>
        <p:txBody>
          <a:bodyPr>
            <a:normAutofit fontScale="85000" lnSpcReduction="10000"/>
          </a:bodyPr>
          <a:lstStyle/>
          <a:p>
            <a:r>
              <a:rPr lang="fr-FR" b="1" dirty="0" smtClean="0"/>
              <a:t>. Séquençage et phylogénie du gène de l’ARN </a:t>
            </a:r>
            <a:r>
              <a:rPr lang="fr-FR" b="1" dirty="0" err="1" smtClean="0"/>
              <a:t>ribosomique</a:t>
            </a:r>
            <a:r>
              <a:rPr lang="fr-FR" b="1" dirty="0" smtClean="0"/>
              <a:t> (</a:t>
            </a:r>
            <a:r>
              <a:rPr lang="fr-FR" b="1" dirty="0" err="1" smtClean="0"/>
              <a:t>ARNr</a:t>
            </a:r>
            <a:r>
              <a:rPr lang="fr-FR" b="1" dirty="0" smtClean="0"/>
              <a:t>) . </a:t>
            </a:r>
            <a:r>
              <a:rPr lang="fr-FR" dirty="0" smtClean="0"/>
              <a:t>(a) L’ADN est extrait de cellules issues d’une culture pure ou d’échantillons environnementaux. (b) Le gène codant l’</a:t>
            </a:r>
            <a:r>
              <a:rPr lang="fr-FR" dirty="0" err="1" smtClean="0"/>
              <a:t>ARNr</a:t>
            </a:r>
            <a:r>
              <a:rPr lang="fr-FR" dirty="0" smtClean="0"/>
              <a:t> est spécifiquement amplifié par la technique d’amplification en chaîne par polymérisation (PCR) ; (c) Le gène est séquencé. (d) Les séquences obtenues sont alignées par un logiciel informatique. </a:t>
            </a:r>
            <a:endParaRPr lang="fr-FR" dirty="0"/>
          </a:p>
        </p:txBody>
      </p:sp>
      <p:pic>
        <p:nvPicPr>
          <p:cNvPr id="5" name="Image 4"/>
          <p:cNvPicPr/>
          <p:nvPr/>
        </p:nvPicPr>
        <p:blipFill>
          <a:blip r:embed="rId2"/>
          <a:srcRect/>
          <a:stretch>
            <a:fillRect/>
          </a:stretch>
        </p:blipFill>
        <p:spPr bwMode="auto">
          <a:xfrm>
            <a:off x="0" y="0"/>
            <a:ext cx="9144000" cy="3714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116" y="2241888"/>
            <a:ext cx="892971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2400" dirty="0" smtClean="0">
                <a:effectLst>
                  <a:glow rad="139700">
                    <a:schemeClr val="accent3">
                      <a:satMod val="175000"/>
                      <a:alpha val="40000"/>
                    </a:schemeClr>
                  </a:glow>
                </a:effectLst>
              </a:rPr>
              <a:t>Le mot </a:t>
            </a:r>
            <a:r>
              <a:rPr lang="fr-FR" sz="2400" i="1" dirty="0" smtClean="0">
                <a:effectLst>
                  <a:glow rad="139700">
                    <a:schemeClr val="accent3">
                      <a:satMod val="175000"/>
                      <a:alpha val="40000"/>
                    </a:schemeClr>
                  </a:glow>
                </a:effectLst>
              </a:rPr>
              <a:t>taxinomie</a:t>
            </a:r>
            <a:r>
              <a:rPr lang="fr-FR" sz="2400" dirty="0" smtClean="0">
                <a:effectLst>
                  <a:glow rad="139700">
                    <a:schemeClr val="accent3">
                      <a:satMod val="175000"/>
                      <a:alpha val="40000"/>
                    </a:schemeClr>
                  </a:glow>
                </a:effectLst>
              </a:rPr>
              <a:t> provient </a:t>
            </a:r>
            <a:r>
              <a:rPr lang="fr-FR" sz="2400" dirty="0" smtClean="0">
                <a:solidFill>
                  <a:srgbClr val="FF0000"/>
                </a:solidFill>
                <a:effectLst>
                  <a:glow rad="139700">
                    <a:schemeClr val="accent3">
                      <a:satMod val="175000"/>
                      <a:alpha val="40000"/>
                    </a:schemeClr>
                  </a:glow>
                </a:effectLst>
              </a:rPr>
              <a:t>du grec  </a:t>
            </a:r>
            <a:r>
              <a:rPr lang="fr-FR" sz="2400" dirty="0" err="1" smtClean="0">
                <a:effectLst>
                  <a:glow rad="139700">
                    <a:schemeClr val="accent3">
                      <a:satMod val="175000"/>
                      <a:alpha val="40000"/>
                    </a:schemeClr>
                  </a:glow>
                </a:effectLst>
              </a:rPr>
              <a:t>ταξινομία</a:t>
            </a:r>
            <a:r>
              <a:rPr lang="fr-FR" sz="2400" dirty="0" smtClean="0">
                <a:effectLst>
                  <a:glow rad="139700">
                    <a:schemeClr val="accent3">
                      <a:satMod val="175000"/>
                      <a:alpha val="40000"/>
                    </a:schemeClr>
                  </a:glow>
                </a:effectLst>
              </a:rPr>
              <a:t> (</a:t>
            </a:r>
            <a:r>
              <a:rPr lang="fr-FR" sz="2400" i="1" dirty="0" err="1" smtClean="0">
                <a:effectLst>
                  <a:glow rad="139700">
                    <a:schemeClr val="accent3">
                      <a:satMod val="175000"/>
                      <a:alpha val="40000"/>
                    </a:schemeClr>
                  </a:glow>
                </a:effectLst>
              </a:rPr>
              <a:t>taxinomia</a:t>
            </a:r>
            <a:r>
              <a:rPr lang="fr-FR" sz="2400" dirty="0" smtClean="0">
                <a:effectLst>
                  <a:glow rad="139700">
                    <a:schemeClr val="accent3">
                      <a:satMod val="175000"/>
                      <a:alpha val="40000"/>
                    </a:schemeClr>
                  </a:glow>
                </a:effectLst>
              </a:rPr>
              <a:t>), lui-même composé de </a:t>
            </a:r>
            <a:r>
              <a:rPr lang="fr-FR" sz="2400" i="1" dirty="0" err="1" smtClean="0">
                <a:effectLst>
                  <a:glow rad="139700">
                    <a:schemeClr val="accent3">
                      <a:satMod val="175000"/>
                      <a:alpha val="40000"/>
                    </a:schemeClr>
                  </a:glow>
                </a:effectLst>
              </a:rPr>
              <a:t>τάξις</a:t>
            </a:r>
            <a:r>
              <a:rPr lang="fr-FR" sz="2400" i="1" dirty="0" smtClean="0">
                <a:effectLst>
                  <a:glow rad="139700">
                    <a:schemeClr val="accent3">
                      <a:satMod val="175000"/>
                      <a:alpha val="40000"/>
                    </a:schemeClr>
                  </a:glow>
                </a:effectLst>
              </a:rPr>
              <a:t> (taxis)</a:t>
            </a:r>
            <a:r>
              <a:rPr lang="fr-FR" sz="2400" dirty="0" smtClean="0">
                <a:effectLst>
                  <a:glow rad="139700">
                    <a:schemeClr val="accent3">
                      <a:satMod val="175000"/>
                      <a:alpha val="40000"/>
                    </a:schemeClr>
                  </a:glow>
                </a:effectLst>
              </a:rPr>
              <a:t> « placement », « classement »,, et de </a:t>
            </a:r>
            <a:r>
              <a:rPr lang="fr-FR" sz="2400" i="1" dirty="0" err="1" smtClean="0">
                <a:effectLst>
                  <a:glow rad="139700">
                    <a:schemeClr val="accent3">
                      <a:satMod val="175000"/>
                      <a:alpha val="40000"/>
                    </a:schemeClr>
                  </a:glow>
                </a:effectLst>
              </a:rPr>
              <a:t>νομός</a:t>
            </a:r>
            <a:r>
              <a:rPr lang="fr-FR" sz="2400" i="1" dirty="0" smtClean="0">
                <a:effectLst>
                  <a:glow rad="139700">
                    <a:schemeClr val="accent3">
                      <a:satMod val="175000"/>
                      <a:alpha val="40000"/>
                    </a:schemeClr>
                  </a:glow>
                </a:effectLst>
              </a:rPr>
              <a:t> (</a:t>
            </a:r>
            <a:r>
              <a:rPr lang="fr-FR" sz="2400" i="1" dirty="0" err="1" smtClean="0">
                <a:effectLst>
                  <a:glow rad="139700">
                    <a:schemeClr val="accent3">
                      <a:satMod val="175000"/>
                      <a:alpha val="40000"/>
                    </a:schemeClr>
                  </a:glow>
                </a:effectLst>
              </a:rPr>
              <a:t>nomos</a:t>
            </a:r>
            <a:r>
              <a:rPr lang="fr-FR" sz="2400" i="1" dirty="0" smtClean="0">
                <a:effectLst>
                  <a:glow rad="139700">
                    <a:schemeClr val="accent3">
                      <a:satMod val="175000"/>
                      <a:alpha val="40000"/>
                    </a:schemeClr>
                  </a:glow>
                </a:effectLst>
              </a:rPr>
              <a:t>)</a:t>
            </a:r>
            <a:r>
              <a:rPr lang="fr-FR" sz="2400" dirty="0" smtClean="0">
                <a:effectLst>
                  <a:glow rad="139700">
                    <a:schemeClr val="accent3">
                      <a:satMod val="175000"/>
                      <a:alpha val="40000"/>
                    </a:schemeClr>
                  </a:glow>
                </a:effectLst>
              </a:rPr>
              <a:t> qui signifie « loi », « règle »).</a:t>
            </a:r>
            <a:endParaRPr lang="fr-FR" sz="2400" dirty="0">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4"/>
            <a:ext cx="8429684" cy="2535566"/>
          </a:xfrm>
          <a:prstGeom prst="rect">
            <a:avLst/>
          </a:prstGeom>
        </p:spPr>
        <p:txBody>
          <a:bodyPr wrap="square">
            <a:spAutoFit/>
          </a:bodyPr>
          <a:lstStyle/>
          <a:p>
            <a:pPr>
              <a:lnSpc>
                <a:spcPct val="150000"/>
              </a:lnSpc>
            </a:pPr>
            <a:r>
              <a:rPr lang="fr-FR" b="1" dirty="0" smtClean="0">
                <a:latin typeface="Times New Roman" pitchFamily="18" charset="0"/>
                <a:cs typeface="Times New Roman" pitchFamily="18" charset="0"/>
              </a:rPr>
              <a:t>Étude de la teneur en (G+C) de l'ADN</a:t>
            </a:r>
          </a:p>
          <a:p>
            <a:pPr algn="just">
              <a:lnSpc>
                <a:spcPct val="150000"/>
              </a:lnSpc>
            </a:pPr>
            <a:r>
              <a:rPr lang="fr-FR" dirty="0" smtClean="0">
                <a:latin typeface="Times New Roman" pitchFamily="18" charset="0"/>
                <a:cs typeface="Times New Roman" pitchFamily="18" charset="0"/>
              </a:rPr>
              <a:t>L’introduction du pourcentage de guanine + cytosine dans la taxonomie revient à </a:t>
            </a:r>
            <a:r>
              <a:rPr lang="fr-FR" dirty="0" err="1" smtClean="0">
                <a:latin typeface="Times New Roman" pitchFamily="18" charset="0"/>
                <a:cs typeface="Times New Roman" pitchFamily="18" charset="0"/>
              </a:rPr>
              <a:t>Chargaff</a:t>
            </a:r>
            <a:r>
              <a:rPr lang="fr-FR" dirty="0" smtClean="0">
                <a:latin typeface="Times New Roman" pitchFamily="18" charset="0"/>
                <a:cs typeface="Times New Roman" pitchFamily="18" charset="0"/>
              </a:rPr>
              <a:t> en 1950 qui a montré que le contenu en bases puriques et pyrimidiques de l’ADN peux varier d’un individu à un autre mais est constant pour les individus de la même espèce Ce pourcentage varie entre 25 et 75% chez les bactéries. Actuellement, on admet que :</a:t>
            </a:r>
            <a:endParaRPr lang="fr-FR" dirty="0">
              <a:latin typeface="Times New Roman" pitchFamily="18" charset="0"/>
              <a:cs typeface="Times New Roman" pitchFamily="18" charset="0"/>
            </a:endParaRPr>
          </a:p>
        </p:txBody>
      </p:sp>
      <p:sp>
        <p:nvSpPr>
          <p:cNvPr id="5" name="Rectangle 4"/>
          <p:cNvSpPr/>
          <p:nvPr/>
        </p:nvSpPr>
        <p:spPr>
          <a:xfrm>
            <a:off x="642910" y="2925545"/>
            <a:ext cx="6643734" cy="646331"/>
          </a:xfrm>
          <a:prstGeom prst="rect">
            <a:avLst/>
          </a:prstGeom>
        </p:spPr>
        <p:txBody>
          <a:bodyPr wrap="square">
            <a:spAutoFit/>
          </a:bodyPr>
          <a:lstStyle/>
          <a:p>
            <a:pPr algn="ctr"/>
            <a:r>
              <a:rPr lang="fr-FR" dirty="0" smtClean="0">
                <a:latin typeface="Times New Roman" pitchFamily="18" charset="0"/>
                <a:cs typeface="Times New Roman" pitchFamily="18" charset="0"/>
              </a:rPr>
              <a:t>* des bactéries dont les G + C diffèrent de plus de </a:t>
            </a:r>
            <a:r>
              <a:rPr lang="fr-FR" b="1" dirty="0" smtClean="0">
                <a:latin typeface="Times New Roman" pitchFamily="18" charset="0"/>
                <a:cs typeface="Times New Roman" pitchFamily="18" charset="0"/>
              </a:rPr>
              <a:t>5%</a:t>
            </a:r>
            <a:r>
              <a:rPr lang="fr-FR" dirty="0" smtClean="0">
                <a:latin typeface="Times New Roman" pitchFamily="18" charset="0"/>
                <a:cs typeface="Times New Roman" pitchFamily="18" charset="0"/>
              </a:rPr>
              <a:t> ne peuvent appartenir à une même espèce</a:t>
            </a:r>
            <a:endParaRPr lang="fr-FR" dirty="0">
              <a:latin typeface="Times New Roman" pitchFamily="18" charset="0"/>
              <a:cs typeface="Times New Roman" pitchFamily="18" charset="0"/>
            </a:endParaRPr>
          </a:p>
        </p:txBody>
      </p:sp>
      <p:sp>
        <p:nvSpPr>
          <p:cNvPr id="6" name="Rectangle 5"/>
          <p:cNvSpPr/>
          <p:nvPr/>
        </p:nvSpPr>
        <p:spPr>
          <a:xfrm>
            <a:off x="714348" y="4068553"/>
            <a:ext cx="6715172" cy="646331"/>
          </a:xfrm>
          <a:prstGeom prst="rect">
            <a:avLst/>
          </a:prstGeom>
        </p:spPr>
        <p:txBody>
          <a:bodyPr wrap="square">
            <a:spAutoFit/>
          </a:bodyPr>
          <a:lstStyle/>
          <a:p>
            <a:pPr algn="ctr"/>
            <a:r>
              <a:rPr lang="fr-FR" dirty="0" smtClean="0">
                <a:latin typeface="Times New Roman" pitchFamily="18" charset="0"/>
                <a:cs typeface="Times New Roman" pitchFamily="18" charset="0"/>
              </a:rPr>
              <a:t>* des bactéries dont les G + C diffèrent de plus de </a:t>
            </a:r>
            <a:r>
              <a:rPr lang="fr-FR" b="1" dirty="0" smtClean="0">
                <a:latin typeface="Times New Roman" pitchFamily="18" charset="0"/>
                <a:cs typeface="Times New Roman" pitchFamily="18" charset="0"/>
              </a:rPr>
              <a:t>10%</a:t>
            </a:r>
            <a:r>
              <a:rPr lang="fr-FR" dirty="0" smtClean="0">
                <a:latin typeface="Times New Roman" pitchFamily="18" charset="0"/>
                <a:cs typeface="Times New Roman" pitchFamily="18" charset="0"/>
              </a:rPr>
              <a:t> ne peuvent appartenir à un même genre</a:t>
            </a:r>
            <a:endParaRPr lang="fr-FR" dirty="0">
              <a:latin typeface="Times New Roman" pitchFamily="18" charset="0"/>
              <a:cs typeface="Times New Roman" pitchFamily="18" charset="0"/>
            </a:endParaRPr>
          </a:p>
        </p:txBody>
      </p:sp>
      <p:sp>
        <p:nvSpPr>
          <p:cNvPr id="84993" name="Rectangle 1"/>
          <p:cNvSpPr>
            <a:spLocks noChangeArrowheads="1"/>
          </p:cNvSpPr>
          <p:nvPr/>
        </p:nvSpPr>
        <p:spPr bwMode="auto">
          <a:xfrm>
            <a:off x="785786" y="5143512"/>
            <a:ext cx="692948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 valeurs du pourcentage en G + C identiques n'impliquent pas que les bactéries soient proches entre elles car les bases peuvent être disposées de manière très différente sur l'ADN.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4993"/>
                                        </p:tgtEl>
                                        <p:attrNameLst>
                                          <p:attrName>style.visibility</p:attrName>
                                        </p:attrNameLst>
                                      </p:cBhvr>
                                      <p:to>
                                        <p:strVal val="visible"/>
                                      </p:to>
                                    </p:set>
                                    <p:anim calcmode="lin" valueType="num">
                                      <p:cBhvr>
                                        <p:cTn id="25" dur="500" fill="hold"/>
                                        <p:tgtEl>
                                          <p:spTgt spid="84993"/>
                                        </p:tgtEl>
                                        <p:attrNameLst>
                                          <p:attrName>ppt_w</p:attrName>
                                        </p:attrNameLst>
                                      </p:cBhvr>
                                      <p:tavLst>
                                        <p:tav tm="0">
                                          <p:val>
                                            <p:fltVal val="0"/>
                                          </p:val>
                                        </p:tav>
                                        <p:tav tm="100000">
                                          <p:val>
                                            <p:strVal val="#ppt_w"/>
                                          </p:val>
                                        </p:tav>
                                      </p:tavLst>
                                    </p:anim>
                                    <p:anim calcmode="lin" valueType="num">
                                      <p:cBhvr>
                                        <p:cTn id="26" dur="500" fill="hold"/>
                                        <p:tgtEl>
                                          <p:spTgt spid="849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49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85720" y="142852"/>
            <a:ext cx="842965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200000"/>
              </a:lnSpc>
              <a:spcBef>
                <a:spcPct val="0"/>
              </a:spcBef>
              <a:spcAft>
                <a:spcPct val="0"/>
              </a:spcAft>
              <a:buClrTx/>
              <a:buSzTx/>
              <a:buFontTx/>
              <a:buAutoNum type="arabicPeriod"/>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L’hybridation ADN-ADN</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Low" defTabSz="914400" rtl="0" eaLnBrk="0" fontAlgn="base" latinLnBrk="0" hangingPunct="0">
              <a:lnSpc>
                <a:spcPct val="2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Cette méthode consiste à déterminer le pourcentage de réassociation de l’ADN génomique d’un taxon avec celui des espèces les plus proches. </a:t>
            </a:r>
          </a:p>
          <a:p>
            <a:pPr marL="0" marR="0" lvl="0" indent="449263" algn="justLow" defTabSz="914400" rtl="0" eaLnBrk="0" fontAlgn="base" latinLnBrk="0" hangingPunct="0">
              <a:lnSpc>
                <a:spcPct val="2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Deux espèces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sont considérées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différentes</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 elles ont un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taux de ressemblance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l’ADN génomique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inférieur à 70%. </a:t>
            </a:r>
          </a:p>
          <a:p>
            <a:pPr marL="0" marR="0" lvl="0" indent="449263" algn="justLow" defTabSz="914400" rtl="0" eaLnBrk="0" fontAlgn="base" latinLnBrk="0" hangingPunct="0">
              <a:lnSpc>
                <a:spcPct val="2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Deux genres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sont considérés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différents</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 ils ont un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taux d’hybridation inférieur à 25%. </a:t>
            </a:r>
            <a:endParaRPr kumimoji="0" lang="fr-FR" sz="24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6017"/>
                                        </p:tgtEl>
                                        <p:attrNameLst>
                                          <p:attrName>style.visibility</p:attrName>
                                        </p:attrNameLst>
                                      </p:cBhvr>
                                      <p:to>
                                        <p:strVal val="visible"/>
                                      </p:to>
                                    </p:set>
                                    <p:anim calcmode="lin" valueType="num">
                                      <p:cBhvr>
                                        <p:cTn id="7" dur="500" fill="hold"/>
                                        <p:tgtEl>
                                          <p:spTgt spid="86017"/>
                                        </p:tgtEl>
                                        <p:attrNameLst>
                                          <p:attrName>ppt_w</p:attrName>
                                        </p:attrNameLst>
                                      </p:cBhvr>
                                      <p:tavLst>
                                        <p:tav tm="0">
                                          <p:val>
                                            <p:fltVal val="0"/>
                                          </p:val>
                                        </p:tav>
                                        <p:tav tm="100000">
                                          <p:val>
                                            <p:strVal val="#ppt_w"/>
                                          </p:val>
                                        </p:tav>
                                      </p:tavLst>
                                    </p:anim>
                                    <p:anim calcmode="lin" valueType="num">
                                      <p:cBhvr>
                                        <p:cTn id="8" dur="500" fill="hold"/>
                                        <p:tgtEl>
                                          <p:spTgt spid="860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5468" y="357167"/>
            <a:ext cx="8532811" cy="6172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773652"/>
            <a:ext cx="150019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b="1" dirty="0" smtClean="0">
                <a:solidFill>
                  <a:srgbClr val="FFFF00"/>
                </a:solidFill>
                <a:latin typeface="Times New Roman" pitchFamily="18" charset="0"/>
                <a:cs typeface="Times New Roman" pitchFamily="18" charset="0"/>
              </a:rPr>
              <a:t>2 domaines </a:t>
            </a:r>
            <a:endParaRPr lang="fr-FR" b="1" dirty="0">
              <a:solidFill>
                <a:srgbClr val="FFFF00"/>
              </a:solidFill>
              <a:latin typeface="Times New Roman" pitchFamily="18" charset="0"/>
              <a:cs typeface="Times New Roman" pitchFamily="18" charset="0"/>
            </a:endParaRPr>
          </a:p>
        </p:txBody>
      </p:sp>
      <p:sp>
        <p:nvSpPr>
          <p:cNvPr id="6" name="ZoneTexte 5"/>
          <p:cNvSpPr txBox="1"/>
          <p:nvPr/>
        </p:nvSpPr>
        <p:spPr>
          <a:xfrm>
            <a:off x="3857620" y="642919"/>
            <a:ext cx="1428760" cy="642942"/>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i="1" dirty="0" err="1" smtClean="0"/>
              <a:t>Bacteria</a:t>
            </a:r>
            <a:r>
              <a:rPr lang="fr-FR" dirty="0" smtClean="0"/>
              <a:t> </a:t>
            </a:r>
          </a:p>
          <a:p>
            <a:pPr algn="ctr"/>
            <a:r>
              <a:rPr lang="fr-FR" dirty="0" smtClean="0"/>
              <a:t>(</a:t>
            </a:r>
            <a:r>
              <a:rPr lang="fr-FR" i="1" dirty="0" err="1" smtClean="0"/>
              <a:t>Eubacteria</a:t>
            </a:r>
            <a:r>
              <a:rPr lang="fr-FR" dirty="0" smtClean="0"/>
              <a:t>)</a:t>
            </a:r>
            <a:endParaRPr lang="fr-FR" dirty="0"/>
          </a:p>
        </p:txBody>
      </p:sp>
      <p:sp>
        <p:nvSpPr>
          <p:cNvPr id="7" name="Rectangle 6"/>
          <p:cNvSpPr/>
          <p:nvPr/>
        </p:nvSpPr>
        <p:spPr>
          <a:xfrm>
            <a:off x="6468922" y="639529"/>
            <a:ext cx="1960730" cy="646331"/>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fr-FR" i="1" dirty="0" err="1" smtClean="0"/>
              <a:t>Archaea</a:t>
            </a:r>
            <a:r>
              <a:rPr lang="fr-FR" dirty="0" smtClean="0"/>
              <a:t>  </a:t>
            </a:r>
          </a:p>
          <a:p>
            <a:pPr algn="ctr"/>
            <a:r>
              <a:rPr lang="fr-FR" dirty="0" smtClean="0"/>
              <a:t>(</a:t>
            </a:r>
            <a:r>
              <a:rPr lang="fr-FR" i="1" dirty="0" err="1" smtClean="0"/>
              <a:t>Archaeobacteria</a:t>
            </a:r>
            <a:r>
              <a:rPr lang="fr-FR" i="1" dirty="0" smtClean="0"/>
              <a:t>)</a:t>
            </a:r>
            <a:endParaRPr lang="fr-FR" dirty="0"/>
          </a:p>
        </p:txBody>
      </p:sp>
      <p:sp>
        <p:nvSpPr>
          <p:cNvPr id="9" name="Rectangle 8"/>
          <p:cNvSpPr/>
          <p:nvPr/>
        </p:nvSpPr>
        <p:spPr>
          <a:xfrm>
            <a:off x="1214414" y="1202280"/>
            <a:ext cx="232211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phylums (ou divisions)</a:t>
            </a:r>
            <a:endParaRPr lang="fr-FR" b="1" dirty="0">
              <a:solidFill>
                <a:srgbClr val="FFFF00"/>
              </a:solidFill>
            </a:endParaRPr>
          </a:p>
        </p:txBody>
      </p:sp>
      <p:sp>
        <p:nvSpPr>
          <p:cNvPr id="10" name="Rectangle 9"/>
          <p:cNvSpPr/>
          <p:nvPr/>
        </p:nvSpPr>
        <p:spPr>
          <a:xfrm>
            <a:off x="2428860" y="1630908"/>
            <a:ext cx="840295"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classes</a:t>
            </a:r>
            <a:endParaRPr lang="fr-FR" b="1" dirty="0">
              <a:solidFill>
                <a:srgbClr val="FFFF00"/>
              </a:solidFill>
            </a:endParaRPr>
          </a:p>
        </p:txBody>
      </p:sp>
      <p:sp>
        <p:nvSpPr>
          <p:cNvPr id="11" name="Rectangle 10"/>
          <p:cNvSpPr/>
          <p:nvPr/>
        </p:nvSpPr>
        <p:spPr>
          <a:xfrm>
            <a:off x="2786050" y="2059536"/>
            <a:ext cx="1324402"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sous-classes</a:t>
            </a:r>
            <a:endParaRPr lang="fr-FR" dirty="0"/>
          </a:p>
        </p:txBody>
      </p:sp>
      <p:sp>
        <p:nvSpPr>
          <p:cNvPr id="12" name="Rectangle 11"/>
          <p:cNvSpPr/>
          <p:nvPr/>
        </p:nvSpPr>
        <p:spPr>
          <a:xfrm>
            <a:off x="3643306" y="2488164"/>
            <a:ext cx="79643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ordres</a:t>
            </a:r>
            <a:endParaRPr lang="fr-FR" b="1" dirty="0">
              <a:solidFill>
                <a:srgbClr val="FFFF00"/>
              </a:solidFill>
            </a:endParaRPr>
          </a:p>
        </p:txBody>
      </p:sp>
      <p:sp>
        <p:nvSpPr>
          <p:cNvPr id="13" name="Rectangle 12"/>
          <p:cNvSpPr/>
          <p:nvPr/>
        </p:nvSpPr>
        <p:spPr>
          <a:xfrm>
            <a:off x="3929058" y="2916792"/>
            <a:ext cx="1281376"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sous-ordres</a:t>
            </a:r>
            <a:endParaRPr lang="fr-FR" dirty="0"/>
          </a:p>
        </p:txBody>
      </p:sp>
      <p:sp>
        <p:nvSpPr>
          <p:cNvPr id="14" name="Rectangle 13"/>
          <p:cNvSpPr/>
          <p:nvPr/>
        </p:nvSpPr>
        <p:spPr>
          <a:xfrm>
            <a:off x="4643438" y="3345420"/>
            <a:ext cx="9311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familles</a:t>
            </a:r>
            <a:endParaRPr lang="fr-FR" b="1" dirty="0">
              <a:solidFill>
                <a:srgbClr val="FFFF00"/>
              </a:solidFill>
            </a:endParaRPr>
          </a:p>
        </p:txBody>
      </p:sp>
      <p:sp>
        <p:nvSpPr>
          <p:cNvPr id="15" name="Rectangle 14"/>
          <p:cNvSpPr/>
          <p:nvPr/>
        </p:nvSpPr>
        <p:spPr>
          <a:xfrm>
            <a:off x="5000628" y="3786190"/>
            <a:ext cx="1403269"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sous-familles</a:t>
            </a:r>
            <a:endParaRPr lang="fr-FR" dirty="0"/>
          </a:p>
        </p:txBody>
      </p:sp>
      <p:sp>
        <p:nvSpPr>
          <p:cNvPr id="16" name="Rectangle 15"/>
          <p:cNvSpPr/>
          <p:nvPr/>
        </p:nvSpPr>
        <p:spPr>
          <a:xfrm>
            <a:off x="5857884" y="4214818"/>
            <a:ext cx="728084"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tribus</a:t>
            </a:r>
            <a:endParaRPr lang="fr-FR" dirty="0"/>
          </a:p>
        </p:txBody>
      </p:sp>
      <p:sp>
        <p:nvSpPr>
          <p:cNvPr id="17" name="Rectangle 16"/>
          <p:cNvSpPr/>
          <p:nvPr/>
        </p:nvSpPr>
        <p:spPr>
          <a:xfrm>
            <a:off x="6143636" y="4643446"/>
            <a:ext cx="1221809"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sous-tribus</a:t>
            </a:r>
            <a:endParaRPr lang="fr-FR" dirty="0"/>
          </a:p>
        </p:txBody>
      </p:sp>
      <p:sp>
        <p:nvSpPr>
          <p:cNvPr id="18" name="Rectangle 17"/>
          <p:cNvSpPr/>
          <p:nvPr/>
        </p:nvSpPr>
        <p:spPr>
          <a:xfrm>
            <a:off x="6929454" y="5072074"/>
            <a:ext cx="81131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genres</a:t>
            </a:r>
            <a:endParaRPr lang="fr-FR" b="1" dirty="0">
              <a:solidFill>
                <a:srgbClr val="FFFF00"/>
              </a:solidFill>
            </a:endParaRPr>
          </a:p>
        </p:txBody>
      </p:sp>
      <p:sp>
        <p:nvSpPr>
          <p:cNvPr id="19" name="Rectangle 18"/>
          <p:cNvSpPr/>
          <p:nvPr/>
        </p:nvSpPr>
        <p:spPr>
          <a:xfrm>
            <a:off x="7143768" y="5500702"/>
            <a:ext cx="1305037"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sous-genres</a:t>
            </a:r>
            <a:endParaRPr lang="fr-FR" dirty="0"/>
          </a:p>
        </p:txBody>
      </p:sp>
      <p:sp>
        <p:nvSpPr>
          <p:cNvPr id="20" name="Rectangle 19"/>
          <p:cNvSpPr/>
          <p:nvPr/>
        </p:nvSpPr>
        <p:spPr>
          <a:xfrm>
            <a:off x="7858148" y="5929330"/>
            <a:ext cx="98296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espèces </a:t>
            </a:r>
            <a:endParaRPr lang="fr-FR" b="1" dirty="0">
              <a:solidFill>
                <a:srgbClr val="FFFF00"/>
              </a:solidFill>
            </a:endParaRPr>
          </a:p>
        </p:txBody>
      </p:sp>
      <p:sp>
        <p:nvSpPr>
          <p:cNvPr id="21" name="Rectangle 20"/>
          <p:cNvSpPr/>
          <p:nvPr/>
        </p:nvSpPr>
        <p:spPr>
          <a:xfrm>
            <a:off x="7643834" y="6417254"/>
            <a:ext cx="1423788"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sous-espèces</a:t>
            </a:r>
            <a:endParaRPr lang="fr-FR" dirty="0"/>
          </a:p>
        </p:txBody>
      </p:sp>
      <p:sp>
        <p:nvSpPr>
          <p:cNvPr id="22" name="Rectangle avec flèche vers la droite 21"/>
          <p:cNvSpPr/>
          <p:nvPr/>
        </p:nvSpPr>
        <p:spPr>
          <a:xfrm>
            <a:off x="3786182" y="5715016"/>
            <a:ext cx="3929090" cy="857256"/>
          </a:xfrm>
          <a:prstGeom prst="right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3" name="ZoneTexte 22"/>
          <p:cNvSpPr txBox="1"/>
          <p:nvPr/>
        </p:nvSpPr>
        <p:spPr>
          <a:xfrm>
            <a:off x="3714744" y="5786454"/>
            <a:ext cx="2928958" cy="646331"/>
          </a:xfrm>
          <a:prstGeom prst="rect">
            <a:avLst/>
          </a:prstGeom>
          <a:noFill/>
        </p:spPr>
        <p:txBody>
          <a:bodyPr wrap="square" rtlCol="0">
            <a:spAutoFit/>
          </a:bodyPr>
          <a:lstStyle/>
          <a:p>
            <a:r>
              <a:rPr lang="fr-FR" dirty="0" smtClean="0"/>
              <a:t>Groupe de base  en taxonomie microbienne </a:t>
            </a:r>
            <a:endParaRPr lang="fr-FR" dirty="0"/>
          </a:p>
        </p:txBody>
      </p:sp>
      <p:sp>
        <p:nvSpPr>
          <p:cNvPr id="25" name="Nuage 24"/>
          <p:cNvSpPr/>
          <p:nvPr/>
        </p:nvSpPr>
        <p:spPr>
          <a:xfrm>
            <a:off x="0" y="357190"/>
            <a:ext cx="1643074" cy="642918"/>
          </a:xfrm>
          <a:prstGeom prst="cloud">
            <a:avLst/>
          </a:prstGeom>
          <a:solidFill>
            <a:srgbClr val="FFC000"/>
          </a:solid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71438" y="428628"/>
            <a:ext cx="1500198" cy="369332"/>
          </a:xfrm>
          <a:prstGeom prst="rect">
            <a:avLst/>
          </a:prstGeom>
          <a:noFill/>
        </p:spPr>
        <p:txBody>
          <a:bodyPr wrap="square" rtlCol="0">
            <a:spAutoFit/>
          </a:bodyPr>
          <a:lstStyle/>
          <a:p>
            <a:r>
              <a:rPr lang="fr-FR" b="1" dirty="0" smtClean="0"/>
              <a:t>Procaryotes</a:t>
            </a:r>
            <a:endParaRPr lang="fr-FR" b="1" dirty="0"/>
          </a:p>
        </p:txBody>
      </p:sp>
      <p:sp>
        <p:nvSpPr>
          <p:cNvPr id="26" name="Plus 25"/>
          <p:cNvSpPr/>
          <p:nvPr/>
        </p:nvSpPr>
        <p:spPr>
          <a:xfrm>
            <a:off x="5500694" y="571480"/>
            <a:ext cx="857256" cy="6429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428860" y="59272"/>
            <a:ext cx="6215090" cy="369332"/>
          </a:xfrm>
          <a:prstGeom prst="rect">
            <a:avLst/>
          </a:prstGeom>
        </p:spPr>
        <p:txBody>
          <a:bodyPr wrap="square">
            <a:spAutoFit/>
          </a:bodyPr>
          <a:lstStyle/>
          <a:p>
            <a:r>
              <a:rPr lang="fr-FR" b="1" dirty="0" smtClean="0">
                <a:latin typeface="Times New Roman" pitchFamily="18" charset="0"/>
                <a:cs typeface="Times New Roman" pitchFamily="18" charset="0"/>
              </a:rPr>
              <a:t>2. LES DIFFERENTS RANGS HIERARCHIQUES</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p:cTn id="105" dur="500" fill="hold"/>
                                        <p:tgtEl>
                                          <p:spTgt spid="20"/>
                                        </p:tgtEl>
                                        <p:attrNameLst>
                                          <p:attrName>ppt_w</p:attrName>
                                        </p:attrNameLst>
                                      </p:cBhvr>
                                      <p:tavLst>
                                        <p:tav tm="0">
                                          <p:val>
                                            <p:fltVal val="0"/>
                                          </p:val>
                                        </p:tav>
                                        <p:tav tm="100000">
                                          <p:val>
                                            <p:strVal val="#ppt_w"/>
                                          </p:val>
                                        </p:tav>
                                      </p:tavLst>
                                    </p:anim>
                                    <p:anim calcmode="lin" valueType="num">
                                      <p:cBhvr>
                                        <p:cTn id="10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500" fill="hold"/>
                                        <p:tgtEl>
                                          <p:spTgt spid="21"/>
                                        </p:tgtEl>
                                        <p:attrNameLst>
                                          <p:attrName>ppt_w</p:attrName>
                                        </p:attrNameLst>
                                      </p:cBhvr>
                                      <p:tavLst>
                                        <p:tav tm="0">
                                          <p:val>
                                            <p:fltVal val="0"/>
                                          </p:val>
                                        </p:tav>
                                        <p:tav tm="100000">
                                          <p:val>
                                            <p:strVal val="#ppt_w"/>
                                          </p:val>
                                        </p:tav>
                                      </p:tavLst>
                                    </p:anim>
                                    <p:anim calcmode="lin" valueType="num">
                                      <p:cBhvr>
                                        <p:cTn id="11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p:cTn id="117" dur="500" fill="hold"/>
                                        <p:tgtEl>
                                          <p:spTgt spid="23"/>
                                        </p:tgtEl>
                                        <p:attrNameLst>
                                          <p:attrName>ppt_w</p:attrName>
                                        </p:attrNameLst>
                                      </p:cBhvr>
                                      <p:tavLst>
                                        <p:tav tm="0">
                                          <p:val>
                                            <p:fltVal val="0"/>
                                          </p:val>
                                        </p:tav>
                                        <p:tav tm="100000">
                                          <p:val>
                                            <p:strVal val="#ppt_w"/>
                                          </p:val>
                                        </p:tav>
                                      </p:tavLst>
                                    </p:anim>
                                    <p:anim calcmode="lin" valueType="num">
                                      <p:cBhvr>
                                        <p:cTn id="118" dur="500" fill="hold"/>
                                        <p:tgtEl>
                                          <p:spTgt spid="23"/>
                                        </p:tgtEl>
                                        <p:attrNameLst>
                                          <p:attrName>ppt_h</p:attrName>
                                        </p:attrNameLst>
                                      </p:cBhvr>
                                      <p:tavLst>
                                        <p:tav tm="0">
                                          <p:val>
                                            <p:fltVal val="0"/>
                                          </p:val>
                                        </p:tav>
                                        <p:tav tm="100000">
                                          <p:val>
                                            <p:strVal val="#ppt_h"/>
                                          </p:val>
                                        </p:tav>
                                      </p:tavLst>
                                    </p:anim>
                                  </p:childTnLst>
                                </p:cTn>
                              </p:par>
                              <p:par>
                                <p:cTn id="119" presetID="23" presetClass="entr" presetSubtype="16"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500" fill="hold"/>
                                        <p:tgtEl>
                                          <p:spTgt spid="22"/>
                                        </p:tgtEl>
                                        <p:attrNameLst>
                                          <p:attrName>ppt_w</p:attrName>
                                        </p:attrNameLst>
                                      </p:cBhvr>
                                      <p:tavLst>
                                        <p:tav tm="0">
                                          <p:val>
                                            <p:fltVal val="0"/>
                                          </p:val>
                                        </p:tav>
                                        <p:tav tm="100000">
                                          <p:val>
                                            <p:strVal val="#ppt_w"/>
                                          </p:val>
                                        </p:tav>
                                      </p:tavLst>
                                    </p:anim>
                                    <p:anim calcmode="lin" valueType="num">
                                      <p:cBhvr>
                                        <p:cTn id="12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animBg="1"/>
      <p:bldP spid="4" grpId="0"/>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86439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buFontTx/>
              <a:buChar char="•"/>
            </a:pPr>
            <a:r>
              <a:rPr kumimoji="0" lang="fr-FR"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a:t>
            </a:r>
            <a:r>
              <a:rPr lang="fr-FR" b="1" dirty="0" smtClean="0"/>
              <a:t>xemples</a:t>
            </a:r>
            <a:endParaRPr kumimoji="0" lang="fr-F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au 3"/>
          <p:cNvGraphicFramePr>
            <a:graphicFrameLocks noGrp="1"/>
          </p:cNvGraphicFramePr>
          <p:nvPr/>
        </p:nvGraphicFramePr>
        <p:xfrm>
          <a:off x="1357290" y="175172"/>
          <a:ext cx="7358114" cy="6656688"/>
        </p:xfrm>
        <a:graphic>
          <a:graphicData uri="http://schemas.openxmlformats.org/drawingml/2006/table">
            <a:tbl>
              <a:tblPr>
                <a:tableStyleId>{284E427A-3D55-4303-BF80-6455036E1DE7}</a:tableStyleId>
              </a:tblPr>
              <a:tblGrid>
                <a:gridCol w="1532940"/>
                <a:gridCol w="2682646"/>
                <a:gridCol w="3142528"/>
              </a:tblGrid>
              <a:tr h="494843">
                <a:tc>
                  <a:txBody>
                    <a:bodyPr/>
                    <a:lstStyle/>
                    <a:p>
                      <a:pPr algn="just">
                        <a:lnSpc>
                          <a:spcPct val="115000"/>
                        </a:lnSpc>
                        <a:spcAft>
                          <a:spcPts val="0"/>
                        </a:spcAft>
                      </a:pPr>
                      <a:r>
                        <a:rPr lang="fr-FR" sz="1800" dirty="0"/>
                        <a:t>  </a:t>
                      </a:r>
                      <a:endParaRPr lang="fr-FR" sz="1400"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Arcanobacterium</a:t>
                      </a:r>
                      <a:r>
                        <a:rPr lang="fr-FR" sz="1800" i="1" dirty="0"/>
                        <a:t> </a:t>
                      </a:r>
                      <a:r>
                        <a:rPr lang="fr-FR" sz="1800" i="1" dirty="0" err="1"/>
                        <a:t>pyogenes</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Salmonella </a:t>
                      </a:r>
                      <a:r>
                        <a:rPr lang="fr-FR" sz="1800" i="1" dirty="0" err="1"/>
                        <a:t>enterica</a:t>
                      </a:r>
                      <a:r>
                        <a:rPr lang="fr-FR" sz="1800" i="1" dirty="0"/>
                        <a:t>  </a:t>
                      </a:r>
                      <a:endParaRPr lang="fr-FR" sz="1400" i="1" dirty="0">
                        <a:latin typeface="Calibri"/>
                        <a:ea typeface="Calibri"/>
                        <a:cs typeface="Arial"/>
                      </a:endParaRPr>
                    </a:p>
                  </a:txBody>
                  <a:tcPr marL="34938" marR="34938" marT="34938" marB="34938" anchor="ctr"/>
                </a:tc>
              </a:tr>
              <a:tr h="575427">
                <a:tc>
                  <a:txBody>
                    <a:bodyPr/>
                    <a:lstStyle/>
                    <a:p>
                      <a:pPr algn="just">
                        <a:lnSpc>
                          <a:spcPct val="115000"/>
                        </a:lnSpc>
                        <a:spcAft>
                          <a:spcPts val="0"/>
                        </a:spcAft>
                      </a:pPr>
                      <a:r>
                        <a:rPr lang="fr-FR" sz="1800" b="1" dirty="0"/>
                        <a:t>Domaine</a:t>
                      </a:r>
                      <a:r>
                        <a:rPr lang="fr-FR" sz="1800" dirty="0"/>
                        <a:t> ou empire </a:t>
                      </a:r>
                      <a:endParaRPr lang="fr-FR" sz="1400"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dirty="0"/>
                        <a:t>"</a:t>
                      </a:r>
                      <a:r>
                        <a:rPr lang="fr-FR" sz="1800" i="1" dirty="0" err="1"/>
                        <a:t>Bacteria</a:t>
                      </a:r>
                      <a:r>
                        <a:rPr lang="fr-FR" sz="1800" dirty="0"/>
                        <a:t>" </a:t>
                      </a:r>
                      <a:endParaRPr lang="fr-FR" sz="1400"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0" dirty="0"/>
                        <a:t>"</a:t>
                      </a:r>
                      <a:r>
                        <a:rPr lang="fr-FR" sz="1800" i="1" dirty="0" err="1"/>
                        <a:t>Bacteria</a:t>
                      </a:r>
                      <a:r>
                        <a:rPr lang="fr-FR" sz="1800" dirty="0"/>
                        <a:t>" </a:t>
                      </a:r>
                      <a:endParaRPr lang="fr-FR" sz="1400" dirty="0">
                        <a:latin typeface="Calibri"/>
                        <a:ea typeface="Calibri"/>
                        <a:cs typeface="Arial"/>
                      </a:endParaRPr>
                    </a:p>
                  </a:txBody>
                  <a:tcPr marL="34938" marR="34938" marT="34938" marB="34938" anchor="ctr"/>
                </a:tc>
              </a:tr>
              <a:tr h="575427">
                <a:tc>
                  <a:txBody>
                    <a:bodyPr/>
                    <a:lstStyle/>
                    <a:p>
                      <a:pPr algn="just">
                        <a:lnSpc>
                          <a:spcPct val="115000"/>
                        </a:lnSpc>
                        <a:spcAft>
                          <a:spcPts val="0"/>
                        </a:spcAft>
                      </a:pPr>
                      <a:r>
                        <a:rPr lang="fr-FR" sz="1800" b="1" dirty="0"/>
                        <a:t>Phylum</a:t>
                      </a:r>
                      <a:r>
                        <a:rPr lang="fr-FR" sz="1800" dirty="0"/>
                        <a:t> ou division </a:t>
                      </a:r>
                      <a:endParaRPr lang="fr-FR" sz="1400"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a:t>
                      </a:r>
                      <a:r>
                        <a:rPr lang="fr-FR" sz="1800" i="1" dirty="0" err="1"/>
                        <a:t>Actinobacteria</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a:t>"Proteobacteria" </a:t>
                      </a:r>
                      <a:endParaRPr lang="fr-FR" sz="1400" i="1">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b="1" dirty="0"/>
                        <a:t>Classe </a:t>
                      </a:r>
                      <a:endParaRPr lang="fr-FR" sz="1400" b="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Actinobacteria</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a:t>Gammaproteobacteria </a:t>
                      </a:r>
                      <a:endParaRPr lang="fr-FR" sz="1400" i="1">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Sous-classe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Actinobacteridae</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  </a:t>
                      </a:r>
                      <a:r>
                        <a:rPr lang="fr-FR" sz="1800" i="1" dirty="0" smtClean="0"/>
                        <a:t>Aucune</a:t>
                      </a:r>
                      <a:endParaRPr lang="fr-FR" sz="1400" i="1"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b="1" dirty="0"/>
                        <a:t>Ordre </a:t>
                      </a:r>
                      <a:endParaRPr lang="fr-FR" sz="1400" b="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Actinomycetales</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a:t>
                      </a:r>
                      <a:r>
                        <a:rPr lang="fr-FR" sz="1800" i="1" dirty="0" err="1"/>
                        <a:t>Enterobacteriales</a:t>
                      </a:r>
                      <a:r>
                        <a:rPr lang="fr-FR" sz="1800" i="1" dirty="0"/>
                        <a:t>" </a:t>
                      </a:r>
                      <a:endParaRPr lang="fr-FR" sz="1400" i="1"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Sous-ordre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Actinomycineae</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dirty="0" smtClean="0"/>
                        <a:t>Aucune</a:t>
                      </a:r>
                      <a:endParaRPr lang="fr-FR" sz="1400"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b="1" dirty="0"/>
                        <a:t>Famille </a:t>
                      </a:r>
                      <a:endParaRPr lang="fr-FR" sz="1400" b="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Actinomycetaceae</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Enterobacteriaceae</a:t>
                      </a:r>
                      <a:r>
                        <a:rPr lang="fr-FR" sz="1800" i="1" dirty="0"/>
                        <a:t> </a:t>
                      </a:r>
                      <a:endParaRPr lang="fr-FR" sz="1400" i="1"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Sous-famille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a:t>Aucune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a:t>Aucune </a:t>
                      </a:r>
                      <a:endParaRPr lang="fr-FR" sz="140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Tribu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a:t>Aucune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Salmonelleae</a:t>
                      </a:r>
                      <a:r>
                        <a:rPr lang="fr-FR" sz="1800" i="1" dirty="0"/>
                        <a:t> </a:t>
                      </a:r>
                      <a:endParaRPr lang="fr-FR" sz="1400" i="1"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Sous-tribu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0"/>
                        <a:t>Aucune </a:t>
                      </a:r>
                      <a:endParaRPr lang="fr-FR" sz="1400" i="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0" dirty="0"/>
                        <a:t>Aucune </a:t>
                      </a:r>
                      <a:endParaRPr lang="fr-FR" sz="1400" i="0"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b="1" dirty="0"/>
                        <a:t>Genre </a:t>
                      </a:r>
                      <a:endParaRPr lang="fr-FR" sz="1400" b="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Arcanobacterium</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Salmonella </a:t>
                      </a:r>
                      <a:endParaRPr lang="fr-FR" sz="1400" i="1"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Sous-genre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a:t>Aucun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a:t>Aucun </a:t>
                      </a:r>
                      <a:endParaRPr lang="fr-FR" sz="1400">
                        <a:latin typeface="Calibri"/>
                        <a:ea typeface="Calibri"/>
                        <a:cs typeface="Arial"/>
                      </a:endParaRPr>
                    </a:p>
                  </a:txBody>
                  <a:tcPr marL="34938" marR="34938" marT="34938" marB="34938" anchor="ctr"/>
                </a:tc>
              </a:tr>
              <a:tr h="494843">
                <a:tc>
                  <a:txBody>
                    <a:bodyPr/>
                    <a:lstStyle/>
                    <a:p>
                      <a:pPr algn="just">
                        <a:lnSpc>
                          <a:spcPct val="115000"/>
                        </a:lnSpc>
                        <a:spcAft>
                          <a:spcPts val="0"/>
                        </a:spcAft>
                      </a:pPr>
                      <a:r>
                        <a:rPr lang="fr-FR" sz="1800" b="1" dirty="0"/>
                        <a:t>Espèce </a:t>
                      </a:r>
                      <a:endParaRPr lang="fr-FR" sz="1400" b="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Arcanobacterium</a:t>
                      </a:r>
                      <a:r>
                        <a:rPr lang="fr-FR" sz="1800" i="1" dirty="0"/>
                        <a:t> </a:t>
                      </a:r>
                      <a:r>
                        <a:rPr lang="fr-FR" sz="1800" i="1" dirty="0" err="1"/>
                        <a:t>pyogenes</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Salmonella </a:t>
                      </a:r>
                      <a:r>
                        <a:rPr lang="fr-FR" sz="1800" i="1" dirty="0" err="1"/>
                        <a:t>enterica</a:t>
                      </a:r>
                      <a:r>
                        <a:rPr lang="fr-FR" sz="1800" i="1" dirty="0"/>
                        <a:t> </a:t>
                      </a:r>
                      <a:endParaRPr lang="fr-FR" sz="1400" i="1" dirty="0">
                        <a:latin typeface="Calibri"/>
                        <a:ea typeface="Calibri"/>
                        <a:cs typeface="Arial"/>
                      </a:endParaRPr>
                    </a:p>
                  </a:txBody>
                  <a:tcPr marL="34938" marR="34938" marT="34938" marB="34938"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857224" y="714356"/>
            <a:ext cx="7858180" cy="5286412"/>
          </a:xfrm>
          <a:prstGeom prst="rect">
            <a:avLst/>
          </a:prstGeom>
          <a:noFill/>
          <a:ln w="9525">
            <a:noFill/>
            <a:miter lim="800000"/>
            <a:headEnd/>
            <a:tailEnd/>
          </a:ln>
        </p:spPr>
      </p:pic>
      <p:sp>
        <p:nvSpPr>
          <p:cNvPr id="3" name="Ellipse 2"/>
          <p:cNvSpPr/>
          <p:nvPr/>
        </p:nvSpPr>
        <p:spPr>
          <a:xfrm>
            <a:off x="4500562" y="857232"/>
            <a:ext cx="857256" cy="4286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4357686" y="1428736"/>
            <a:ext cx="1071570" cy="4286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4572000" y="2285992"/>
            <a:ext cx="1071570" cy="4286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6657557" y="3214686"/>
            <a:ext cx="1071570" cy="4286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643702" y="3786214"/>
            <a:ext cx="1071570" cy="4286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357950" y="4572032"/>
            <a:ext cx="1071570" cy="4286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758472" y="5484684"/>
            <a:ext cx="857256"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7286644" y="5500702"/>
            <a:ext cx="857256"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143636" y="5500702"/>
            <a:ext cx="857256"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857752" y="5500702"/>
            <a:ext cx="1000132"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
          <p:cNvSpPr>
            <a:spLocks noChangeArrowheads="1"/>
          </p:cNvSpPr>
          <p:nvPr/>
        </p:nvSpPr>
        <p:spPr bwMode="auto">
          <a:xfrm>
            <a:off x="0" y="0"/>
            <a:ext cx="86439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buFontTx/>
              <a:buChar char="•"/>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a:t>
            </a:r>
            <a:r>
              <a:rPr lang="fr-FR" b="1" dirty="0" smtClean="0"/>
              <a:t>xemples</a:t>
            </a:r>
            <a:endParaRPr kumimoji="0" lang="fr-F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t>NOMENCLATURE</a:t>
            </a:r>
            <a:r>
              <a:rPr lang="fr-FR" dirty="0" smtClean="0"/>
              <a:t> </a:t>
            </a:r>
            <a:br>
              <a:rPr lang="fr-FR" dirty="0" smtClean="0"/>
            </a:br>
            <a:endParaRPr lang="fr-FR" dirty="0"/>
          </a:p>
        </p:txBody>
      </p:sp>
      <p:sp>
        <p:nvSpPr>
          <p:cNvPr id="3" name="Espace réservé du contenu 2"/>
          <p:cNvSpPr>
            <a:spLocks noGrp="1"/>
          </p:cNvSpPr>
          <p:nvPr>
            <p:ph idx="1"/>
          </p:nvPr>
        </p:nvSpPr>
        <p:spPr>
          <a:xfrm>
            <a:off x="457200" y="1142984"/>
            <a:ext cx="8229600" cy="4389120"/>
          </a:xfrm>
        </p:spPr>
        <p:txBody>
          <a:bodyPr/>
          <a:lstStyle/>
          <a:p>
            <a:r>
              <a:rPr lang="fr-FR" dirty="0" smtClean="0"/>
              <a:t>  Le </a:t>
            </a:r>
            <a:r>
              <a:rPr lang="fr-FR" b="1" dirty="0" smtClean="0"/>
              <a:t>but</a:t>
            </a:r>
            <a:r>
              <a:rPr lang="fr-FR" dirty="0" smtClean="0"/>
              <a:t> de la nomenclature est </a:t>
            </a:r>
            <a:r>
              <a:rPr lang="fr-FR" b="1" dirty="0" smtClean="0"/>
              <a:t>d'attribuer un nom à un taxon </a:t>
            </a:r>
            <a:r>
              <a:rPr lang="fr-FR" dirty="0" smtClean="0"/>
              <a:t>de telle manière qu'il n'existe aucun risque de confusion. </a:t>
            </a:r>
          </a:p>
          <a:p>
            <a:r>
              <a:rPr lang="fr-FR" dirty="0" smtClean="0"/>
              <a:t>  Il existe des règles gouvernant la nomenclature bactérienne. Ces règles sont rassemblées dans le "Code International de Nomenclature des Bactéries" établi par le "Comité International de Systématique des Procaryotes" et notamment par sa "Commission Judiciaire". </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2800" dirty="0">
                <a:solidFill>
                  <a:srgbClr val="FF0000"/>
                </a:solidFill>
                <a:effectLst>
                  <a:outerShdw blurRad="38100" dist="38100" dir="2700000" algn="tl">
                    <a:srgbClr val="000000">
                      <a:alpha val="43137"/>
                    </a:srgbClr>
                  </a:outerShdw>
                </a:effectLst>
                <a:latin typeface="+mn-lt"/>
              </a:rPr>
              <a:t>Principales règles de nomenclature</a:t>
            </a:r>
            <a:br>
              <a:rPr lang="fr-FR" sz="2800" dirty="0">
                <a:solidFill>
                  <a:srgbClr val="FF0000"/>
                </a:solidFill>
                <a:effectLst>
                  <a:outerShdw blurRad="38100" dist="38100" dir="2700000" algn="tl">
                    <a:srgbClr val="000000">
                      <a:alpha val="43137"/>
                    </a:srgbClr>
                  </a:outerShdw>
                </a:effectLst>
                <a:latin typeface="+mn-lt"/>
              </a:rPr>
            </a:br>
            <a:endParaRPr lang="fr-FR" sz="2800" dirty="0">
              <a:solidFill>
                <a:srgbClr val="FF0000"/>
              </a:solidFill>
              <a:effectLst>
                <a:outerShdw blurRad="38100" dist="38100" dir="2700000" algn="tl">
                  <a:srgbClr val="000000">
                    <a:alpha val="43137"/>
                  </a:srgbClr>
                </a:outerShdw>
              </a:effectLst>
              <a:latin typeface="+mn-lt"/>
            </a:endParaRPr>
          </a:p>
        </p:txBody>
      </p:sp>
      <p:sp>
        <p:nvSpPr>
          <p:cNvPr id="3" name="Espace réservé du contenu 2"/>
          <p:cNvSpPr>
            <a:spLocks noGrp="1"/>
          </p:cNvSpPr>
          <p:nvPr>
            <p:ph idx="1"/>
          </p:nvPr>
        </p:nvSpPr>
        <p:spPr/>
        <p:txBody>
          <a:bodyPr>
            <a:normAutofit lnSpcReduction="10000"/>
          </a:bodyPr>
          <a:lstStyle/>
          <a:p>
            <a:pPr lvl="0"/>
            <a:r>
              <a:rPr lang="fr-FR" sz="2400" dirty="0"/>
              <a:t>La nomenclature bactérienne utilise des mots latins ou latinisés qui sont traditionnellement écrits en italique ou ils sont soulignés dans un manuscrit. </a:t>
            </a:r>
            <a:endParaRPr lang="fr-FR" sz="2400" dirty="0" smtClean="0"/>
          </a:p>
          <a:p>
            <a:pPr lvl="0"/>
            <a:endParaRPr lang="fr-FR" sz="2400" dirty="0"/>
          </a:p>
          <a:p>
            <a:pPr lvl="0"/>
            <a:r>
              <a:rPr lang="fr-FR" sz="2400" dirty="0"/>
              <a:t>Aucun signe diacritique (á, à, â, ä, ã, é, è, ê, ë, í, î, ï, ñ, ó, ò, ô, ö, õ, ú, ù, û, ü, ø, æ...) n'est toléré et les mots ne doivent pas contenir de trait d'union. Par exemple, on doit écrire </a:t>
            </a:r>
            <a:r>
              <a:rPr lang="fr-FR" sz="2400" i="1" dirty="0" err="1"/>
              <a:t>Bactero</a:t>
            </a:r>
            <a:r>
              <a:rPr lang="fr-FR" sz="2400" b="1" i="1" dirty="0" err="1"/>
              <a:t>i</a:t>
            </a:r>
            <a:r>
              <a:rPr lang="fr-FR" sz="2400" i="1" dirty="0" err="1"/>
              <a:t>des</a:t>
            </a:r>
            <a:r>
              <a:rPr lang="fr-FR" sz="2400" dirty="0"/>
              <a:t> et non </a:t>
            </a:r>
            <a:r>
              <a:rPr lang="fr-FR" sz="2400" i="1" dirty="0" err="1"/>
              <a:t>Bactero</a:t>
            </a:r>
            <a:r>
              <a:rPr lang="fr-FR" sz="2400" b="1" i="1" dirty="0" err="1"/>
              <a:t>ï</a:t>
            </a:r>
            <a:r>
              <a:rPr lang="fr-FR" sz="2400" i="1" dirty="0" err="1"/>
              <a:t>des</a:t>
            </a:r>
            <a:r>
              <a:rPr lang="fr-FR" sz="2400" dirty="0" smtClean="0"/>
              <a:t>.</a:t>
            </a:r>
          </a:p>
          <a:p>
            <a:pPr lvl="0"/>
            <a:endParaRPr lang="fr-FR" sz="2400" dirty="0" smtClean="0"/>
          </a:p>
          <a:p>
            <a:pPr lvl="0"/>
            <a:r>
              <a:rPr lang="fr-FR" sz="2400" dirty="0" smtClean="0"/>
              <a:t>Les </a:t>
            </a:r>
            <a:r>
              <a:rPr lang="fr-FR" sz="2400" dirty="0"/>
              <a:t>noms de famille et de genre s’écrivent avec une majuscule.</a:t>
            </a:r>
          </a:p>
          <a:p>
            <a:endParaRPr lang="fr-FR" sz="2400" dirty="0"/>
          </a:p>
        </p:txBody>
      </p:sp>
    </p:spTree>
    <p:extLst>
      <p:ext uri="{BB962C8B-B14F-4D97-AF65-F5344CB8AC3E}">
        <p14:creationId xmlns:p14="http://schemas.microsoft.com/office/powerpoint/2010/main" val="79174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141" y="1196752"/>
            <a:ext cx="8929718" cy="4929198"/>
          </a:xfrm>
        </p:spPr>
        <p:txBody>
          <a:bodyPr>
            <a:noAutofit/>
          </a:bodyPr>
          <a:lstStyle/>
          <a:p>
            <a:pPr lvl="0"/>
            <a:r>
              <a:rPr lang="fr-FR" sz="2000" dirty="0" smtClean="0"/>
              <a:t>Les noms des classes et des sous-classes prennent une majuscule. Exemples : la classe des </a:t>
            </a:r>
            <a:r>
              <a:rPr lang="fr-FR" sz="2000" i="1" dirty="0" err="1" smtClean="0">
                <a:solidFill>
                  <a:srgbClr val="FF0000"/>
                </a:solidFill>
              </a:rPr>
              <a:t>Actinobacteria</a:t>
            </a:r>
            <a:r>
              <a:rPr lang="fr-FR" sz="2000" dirty="0" smtClean="0"/>
              <a:t>, la sous-classe des </a:t>
            </a:r>
            <a:r>
              <a:rPr lang="fr-FR" sz="2000" i="1" dirty="0" err="1" smtClean="0">
                <a:solidFill>
                  <a:srgbClr val="FF0000"/>
                </a:solidFill>
              </a:rPr>
              <a:t>Actinobacteridae</a:t>
            </a:r>
            <a:r>
              <a:rPr lang="fr-FR" sz="2000" dirty="0" smtClean="0"/>
              <a:t>. </a:t>
            </a:r>
          </a:p>
          <a:p>
            <a:pPr lvl="0"/>
            <a:r>
              <a:rPr lang="fr-FR" sz="2000" dirty="0" smtClean="0"/>
              <a:t> Les noms des taxons d'un rang hiérarchique supérieur au genre et incluant les ordres sont au féminin pluriel, </a:t>
            </a:r>
            <a:r>
              <a:rPr lang="fr-FR" sz="2000" dirty="0" smtClean="0">
                <a:solidFill>
                  <a:srgbClr val="FF0000"/>
                </a:solidFill>
              </a:rPr>
              <a:t>ils prennent une majuscule,</a:t>
            </a:r>
            <a:r>
              <a:rPr lang="fr-FR" sz="2000" dirty="0" smtClean="0"/>
              <a:t>  sont formés en rajoutant un suffixe à la racine du nom du genre type : </a:t>
            </a:r>
          </a:p>
          <a:p>
            <a:pPr marL="633413" lvl="0" indent="-273050">
              <a:buFont typeface="Wingdings" pitchFamily="2" charset="2"/>
              <a:buChar char="Ø"/>
            </a:pPr>
            <a:r>
              <a:rPr lang="fr-FR" sz="2000" b="1" i="1" dirty="0" smtClean="0">
                <a:solidFill>
                  <a:srgbClr val="FF0000"/>
                </a:solidFill>
              </a:rPr>
              <a:t>ales</a:t>
            </a:r>
            <a:r>
              <a:rPr lang="fr-FR" sz="2000" dirty="0" smtClean="0">
                <a:solidFill>
                  <a:srgbClr val="FF0000"/>
                </a:solidFill>
              </a:rPr>
              <a:t> </a:t>
            </a:r>
            <a:r>
              <a:rPr lang="fr-FR" sz="2000" dirty="0" smtClean="0"/>
              <a:t>pour l'ordre,</a:t>
            </a:r>
          </a:p>
          <a:p>
            <a:pPr marL="633413" lvl="0" indent="-273050">
              <a:buFont typeface="Wingdings" pitchFamily="2" charset="2"/>
              <a:buChar char="Ø"/>
            </a:pPr>
            <a:r>
              <a:rPr lang="fr-FR" sz="2000" b="1" i="1" dirty="0" err="1" smtClean="0">
                <a:solidFill>
                  <a:srgbClr val="FF0000"/>
                </a:solidFill>
              </a:rPr>
              <a:t>ineae</a:t>
            </a:r>
            <a:r>
              <a:rPr lang="fr-FR" sz="2000" b="1" dirty="0" smtClean="0">
                <a:solidFill>
                  <a:srgbClr val="FF0000"/>
                </a:solidFill>
              </a:rPr>
              <a:t> </a:t>
            </a:r>
            <a:r>
              <a:rPr lang="fr-FR" sz="2000" dirty="0" smtClean="0"/>
              <a:t>pour le sous-ordre, </a:t>
            </a:r>
          </a:p>
          <a:p>
            <a:pPr marL="633413" lvl="0" indent="-273050">
              <a:buFont typeface="Wingdings" pitchFamily="2" charset="2"/>
              <a:buChar char="Ø"/>
            </a:pPr>
            <a:r>
              <a:rPr lang="fr-FR" sz="2000" b="1" i="1" dirty="0" err="1" smtClean="0">
                <a:solidFill>
                  <a:srgbClr val="FF0000"/>
                </a:solidFill>
              </a:rPr>
              <a:t>aceae</a:t>
            </a:r>
            <a:r>
              <a:rPr lang="fr-FR" sz="2000" b="1" dirty="0" smtClean="0">
                <a:solidFill>
                  <a:srgbClr val="FF0000"/>
                </a:solidFill>
              </a:rPr>
              <a:t> </a:t>
            </a:r>
            <a:r>
              <a:rPr lang="fr-FR" sz="2000" dirty="0" smtClean="0"/>
              <a:t>pour la famille, </a:t>
            </a:r>
          </a:p>
          <a:p>
            <a:pPr marL="633413" lvl="0" indent="-273050">
              <a:buFont typeface="Wingdings" pitchFamily="2" charset="2"/>
              <a:buChar char="Ø"/>
            </a:pPr>
            <a:r>
              <a:rPr lang="fr-FR" sz="2000" b="1" i="1" dirty="0" err="1" smtClean="0">
                <a:solidFill>
                  <a:srgbClr val="FF0000"/>
                </a:solidFill>
              </a:rPr>
              <a:t>oideae</a:t>
            </a:r>
            <a:r>
              <a:rPr lang="fr-FR" sz="2000" dirty="0" smtClean="0">
                <a:solidFill>
                  <a:srgbClr val="FF0000"/>
                </a:solidFill>
              </a:rPr>
              <a:t> </a:t>
            </a:r>
            <a:r>
              <a:rPr lang="fr-FR" sz="2000" dirty="0" smtClean="0"/>
              <a:t>pour la sous-famille, </a:t>
            </a:r>
          </a:p>
          <a:p>
            <a:pPr marL="633413" lvl="0" indent="-273050">
              <a:buFont typeface="Wingdings" pitchFamily="2" charset="2"/>
              <a:buChar char="Ø"/>
            </a:pPr>
            <a:r>
              <a:rPr lang="fr-FR" sz="2000" b="1" i="1" dirty="0" err="1" smtClean="0">
                <a:solidFill>
                  <a:srgbClr val="FF0000"/>
                </a:solidFill>
              </a:rPr>
              <a:t>eae</a:t>
            </a:r>
            <a:r>
              <a:rPr lang="fr-FR" sz="2000" dirty="0" smtClean="0">
                <a:solidFill>
                  <a:srgbClr val="FF0000"/>
                </a:solidFill>
              </a:rPr>
              <a:t> </a:t>
            </a:r>
            <a:r>
              <a:rPr lang="fr-FR" sz="2000" dirty="0" smtClean="0"/>
              <a:t>pour la tribu et </a:t>
            </a:r>
          </a:p>
          <a:p>
            <a:pPr marL="633413" lvl="0" indent="-273050">
              <a:buFont typeface="Wingdings" pitchFamily="2" charset="2"/>
              <a:buChar char="Ø"/>
            </a:pPr>
            <a:r>
              <a:rPr lang="fr-FR" sz="2000" b="1" i="1" dirty="0" err="1" smtClean="0">
                <a:solidFill>
                  <a:srgbClr val="FF0000"/>
                </a:solidFill>
              </a:rPr>
              <a:t>inae</a:t>
            </a:r>
            <a:r>
              <a:rPr lang="fr-FR" sz="2000" dirty="0" smtClean="0">
                <a:solidFill>
                  <a:srgbClr val="FF0000"/>
                </a:solidFill>
              </a:rPr>
              <a:t> </a:t>
            </a:r>
            <a:r>
              <a:rPr lang="fr-FR" sz="2000" dirty="0" smtClean="0"/>
              <a:t>pour la sous-tribu. </a:t>
            </a:r>
          </a:p>
          <a:p>
            <a:pPr marL="633413" lvl="0" indent="-273050">
              <a:buNone/>
            </a:pPr>
            <a:r>
              <a:rPr lang="fr-FR" sz="2000" dirty="0" smtClean="0"/>
              <a:t/>
            </a:r>
            <a:br>
              <a:rPr lang="fr-FR" sz="2000" dirty="0" smtClean="0"/>
            </a:br>
            <a:r>
              <a:rPr lang="fr-FR" sz="2000" dirty="0" smtClean="0"/>
              <a:t>Exemples : l'ordre des </a:t>
            </a:r>
            <a:r>
              <a:rPr lang="fr-FR" sz="2000" i="1" dirty="0" err="1" smtClean="0">
                <a:solidFill>
                  <a:srgbClr val="FF0000"/>
                </a:solidFill>
              </a:rPr>
              <a:t>Pseudomonadales</a:t>
            </a:r>
            <a:r>
              <a:rPr lang="fr-FR" sz="2000" dirty="0" smtClean="0">
                <a:solidFill>
                  <a:srgbClr val="FF0000"/>
                </a:solidFill>
              </a:rPr>
              <a:t>,</a:t>
            </a:r>
            <a:r>
              <a:rPr lang="fr-FR" sz="2000" dirty="0" smtClean="0"/>
              <a:t> le sous-ordre des </a:t>
            </a:r>
            <a:r>
              <a:rPr lang="fr-FR" sz="2000" i="1" dirty="0" err="1" smtClean="0">
                <a:solidFill>
                  <a:srgbClr val="FF0000"/>
                </a:solidFill>
              </a:rPr>
              <a:t>Pseudomonadineae</a:t>
            </a:r>
            <a:r>
              <a:rPr lang="fr-FR" sz="2000" dirty="0" smtClean="0">
                <a:solidFill>
                  <a:srgbClr val="FF0000"/>
                </a:solidFill>
              </a:rPr>
              <a:t>,</a:t>
            </a:r>
            <a:r>
              <a:rPr lang="fr-FR" sz="2000" dirty="0" smtClean="0"/>
              <a:t> la famille des </a:t>
            </a:r>
            <a:r>
              <a:rPr lang="fr-FR" sz="2000" i="1" dirty="0" err="1" smtClean="0">
                <a:solidFill>
                  <a:srgbClr val="FF0000"/>
                </a:solidFill>
              </a:rPr>
              <a:t>Pseudomonadaceae</a:t>
            </a:r>
            <a:r>
              <a:rPr lang="fr-FR" sz="2000" dirty="0" smtClean="0"/>
              <a:t>, la tribu des </a:t>
            </a:r>
            <a:r>
              <a:rPr lang="fr-FR" sz="2000" i="1" dirty="0" err="1" smtClean="0">
                <a:solidFill>
                  <a:srgbClr val="FF0000"/>
                </a:solidFill>
              </a:rPr>
              <a:t>Pseudomonadeae</a:t>
            </a:r>
            <a:r>
              <a:rPr lang="fr-FR" sz="2000" dirty="0" smtClean="0">
                <a:solidFill>
                  <a:srgbClr val="FF0000"/>
                </a:solidFill>
              </a:rPr>
              <a:t>. </a:t>
            </a:r>
          </a:p>
          <a:p>
            <a:endParaRPr lang="fr-FR"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1065</TotalTime>
  <Words>1794</Words>
  <Application>Microsoft Office PowerPoint</Application>
  <PresentationFormat>Affichage à l'écran (4:3)</PresentationFormat>
  <Paragraphs>255</Paragraphs>
  <Slides>32</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Arial</vt:lpstr>
      <vt:lpstr>ArialMT</vt:lpstr>
      <vt:lpstr>Calibri</vt:lpstr>
      <vt:lpstr>Constantia</vt:lpstr>
      <vt:lpstr>Droid Serif</vt:lpstr>
      <vt:lpstr>Georgia</vt:lpstr>
      <vt:lpstr>Times New Roman</vt:lpstr>
      <vt:lpstr>Wingdings</vt:lpstr>
      <vt:lpstr>Wingdings 2</vt:lpstr>
      <vt:lpstr>Débit</vt:lpstr>
      <vt:lpstr>Présentation PowerPoint</vt:lpstr>
      <vt:lpstr>INTRODUCTION  </vt:lpstr>
      <vt:lpstr>Présentation PowerPoint</vt:lpstr>
      <vt:lpstr>Présentation PowerPoint</vt:lpstr>
      <vt:lpstr>Présentation PowerPoint</vt:lpstr>
      <vt:lpstr>Présentation PowerPoint</vt:lpstr>
      <vt:lpstr>NOMENCLATURE  </vt:lpstr>
      <vt:lpstr>Principales règles de nomenclature </vt:lpstr>
      <vt:lpstr>Présentation PowerPoint</vt:lpstr>
      <vt:lpstr>Ecriture des nomenclatures bactériennes  </vt:lpstr>
      <vt:lpstr>Ecriture des nomenclatures bactériennes</vt:lpstr>
      <vt:lpstr>Présentation PowerPoint</vt:lpstr>
      <vt:lpstr>1- CLASSIFICATION PHENETIQUE </vt:lpstr>
      <vt:lpstr>Présentation PowerPoint</vt:lpstr>
      <vt:lpstr>Présentation PowerPoint</vt:lpstr>
      <vt:lpstr>Présentation PowerPoint</vt:lpstr>
      <vt:lpstr>Présentation PowerPoint</vt:lpstr>
      <vt:lpstr>2- CLASSIFICATION DE BERGEY </vt:lpstr>
      <vt:lpstr>Présentation PowerPoint</vt:lpstr>
      <vt:lpstr>Présentation PowerPoint</vt:lpstr>
      <vt:lpstr>Présentation PowerPoint</vt:lpstr>
      <vt:lpstr>Présentation PowerPoint</vt:lpstr>
      <vt:lpstr>Présentation PowerPoint</vt:lpstr>
      <vt:lpstr>Présentation PowerPoint</vt:lpstr>
      <vt:lpstr>Les différences majores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Acer</dc:creator>
  <cp:lastModifiedBy>250 G4</cp:lastModifiedBy>
  <cp:revision>116</cp:revision>
  <dcterms:created xsi:type="dcterms:W3CDTF">2013-03-17T14:37:46Z</dcterms:created>
  <dcterms:modified xsi:type="dcterms:W3CDTF">2024-01-19T11:03:17Z</dcterms:modified>
</cp:coreProperties>
</file>