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4"/>
  </p:notesMasterIdLst>
  <p:sldIdLst>
    <p:sldId id="257" r:id="rId2"/>
    <p:sldId id="260" r:id="rId3"/>
    <p:sldId id="266" r:id="rId4"/>
    <p:sldId id="261" r:id="rId5"/>
    <p:sldId id="263" r:id="rId6"/>
    <p:sldId id="264" r:id="rId7"/>
    <p:sldId id="270" r:id="rId8"/>
    <p:sldId id="267" r:id="rId9"/>
    <p:sldId id="279" r:id="rId10"/>
    <p:sldId id="268" r:id="rId11"/>
    <p:sldId id="273" r:id="rId12"/>
    <p:sldId id="286" r:id="rId13"/>
    <p:sldId id="278" r:id="rId14"/>
    <p:sldId id="271" r:id="rId15"/>
    <p:sldId id="298" r:id="rId16"/>
    <p:sldId id="284" r:id="rId17"/>
    <p:sldId id="285" r:id="rId18"/>
    <p:sldId id="289" r:id="rId19"/>
    <p:sldId id="291" r:id="rId20"/>
    <p:sldId id="292" r:id="rId21"/>
    <p:sldId id="294" r:id="rId22"/>
    <p:sldId id="293" r:id="rId23"/>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000" autoAdjust="0"/>
    <p:restoredTop sz="84740" autoAdjust="0"/>
  </p:normalViewPr>
  <p:slideViewPr>
    <p:cSldViewPr snapToGrid="0" showGuides="1">
      <p:cViewPr varScale="1">
        <p:scale>
          <a:sx n="61" d="100"/>
          <a:sy n="61" d="100"/>
        </p:scale>
        <p:origin x="-1650" y="-90"/>
      </p:cViewPr>
      <p:guideLst>
        <p:guide orient="horz" pos="2160"/>
        <p:guide pos="2880"/>
      </p:guideLst>
    </p:cSldViewPr>
  </p:slideViewPr>
  <p:notesTextViewPr>
    <p:cViewPr>
      <p:scale>
        <a:sx n="3" d="2"/>
        <a:sy n="3" d="2"/>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C00899-D930-41C5-B13B-C5ECABE6E31B}" type="datetimeFigureOut">
              <a:rPr lang="fr-FR" smtClean="0"/>
              <a:pPr/>
              <a:t>18/01/2024</a:t>
            </a:fld>
            <a:endParaRPr lang="fr-FR"/>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76BE6D5-0E69-47C1-964B-3EA2883534C6}" type="slidenum">
              <a:rPr lang="fr-FR" smtClean="0"/>
              <a:pPr/>
              <a:t>‹N°›</a:t>
            </a:fld>
            <a:endParaRPr lang="fr-FR"/>
          </a:p>
        </p:txBody>
      </p:sp>
    </p:spTree>
    <p:extLst>
      <p:ext uri="{BB962C8B-B14F-4D97-AF65-F5344CB8AC3E}">
        <p14:creationId xmlns:p14="http://schemas.microsoft.com/office/powerpoint/2010/main" xmlns="" val="31661281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fr-FR" smtClean="0"/>
              <a:t>Modifiez le style du titre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fld id="{D78A22B3-218A-4DD1-9C62-F5543F6AFCE6}" type="datetimeFigureOut">
              <a:rPr lang="fr-FR" smtClean="0"/>
              <a:pPr/>
              <a:t>18/01/2024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DB07C8C-FF74-4D9E-BA9C-3E29B9233EA2}" type="slidenum">
              <a:rPr lang="fr-FR" smtClean="0"/>
              <a:pPr/>
              <a:t>‹N°›</a:t>
            </a:fld>
            <a:endParaRPr lang="fr-FR"/>
          </a:p>
        </p:txBody>
      </p:sp>
    </p:spTree>
    <p:extLst>
      <p:ext uri="{BB962C8B-B14F-4D97-AF65-F5344CB8AC3E}">
        <p14:creationId xmlns:p14="http://schemas.microsoft.com/office/powerpoint/2010/main" xmlns="" val="14397578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D78A22B3-218A-4DD1-9C62-F5543F6AFCE6}" type="datetimeFigureOut">
              <a:rPr lang="fr-FR" smtClean="0"/>
              <a:pPr/>
              <a:t>18/01/2024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DB07C8C-FF74-4D9E-BA9C-3E29B9233EA2}" type="slidenum">
              <a:rPr lang="fr-FR" smtClean="0"/>
              <a:pPr/>
              <a:t>‹N°›</a:t>
            </a:fld>
            <a:endParaRPr lang="fr-FR"/>
          </a:p>
        </p:txBody>
      </p:sp>
    </p:spTree>
    <p:extLst>
      <p:ext uri="{BB962C8B-B14F-4D97-AF65-F5344CB8AC3E}">
        <p14:creationId xmlns:p14="http://schemas.microsoft.com/office/powerpoint/2010/main" xmlns="" val="16680239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fr-FR" smtClean="0"/>
              <a:t>Modifiez le style du titre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D78A22B3-218A-4DD1-9C62-F5543F6AFCE6}" type="datetimeFigureOut">
              <a:rPr lang="fr-FR" smtClean="0"/>
              <a:pPr/>
              <a:t>18/01/2024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DB07C8C-FF74-4D9E-BA9C-3E29B9233EA2}" type="slidenum">
              <a:rPr lang="fr-FR" smtClean="0"/>
              <a:pPr/>
              <a:t>‹N°›</a:t>
            </a:fld>
            <a:endParaRPr lang="fr-FR"/>
          </a:p>
        </p:txBody>
      </p:sp>
    </p:spTree>
    <p:extLst>
      <p:ext uri="{BB962C8B-B14F-4D97-AF65-F5344CB8AC3E}">
        <p14:creationId xmlns:p14="http://schemas.microsoft.com/office/powerpoint/2010/main" xmlns="" val="36888380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D78A22B3-218A-4DD1-9C62-F5543F6AFCE6}" type="datetimeFigureOut">
              <a:rPr lang="fr-FR" smtClean="0"/>
              <a:pPr/>
              <a:t>18/01/2024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DB07C8C-FF74-4D9E-BA9C-3E29B9233EA2}" type="slidenum">
              <a:rPr lang="fr-FR" smtClean="0"/>
              <a:pPr/>
              <a:t>‹N°›</a:t>
            </a:fld>
            <a:endParaRPr lang="fr-FR"/>
          </a:p>
        </p:txBody>
      </p:sp>
    </p:spTree>
    <p:extLst>
      <p:ext uri="{BB962C8B-B14F-4D97-AF65-F5344CB8AC3E}">
        <p14:creationId xmlns:p14="http://schemas.microsoft.com/office/powerpoint/2010/main" xmlns="" val="7410563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fr-FR" smtClean="0"/>
              <a:t>Modifiez le style du titre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D78A22B3-218A-4DD1-9C62-F5543F6AFCE6}" type="datetimeFigureOut">
              <a:rPr lang="fr-FR" smtClean="0"/>
              <a:pPr/>
              <a:t>18/01/2024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DB07C8C-FF74-4D9E-BA9C-3E29B9233EA2}" type="slidenum">
              <a:rPr lang="fr-FR" smtClean="0"/>
              <a:pPr/>
              <a:t>‹N°›</a:t>
            </a:fld>
            <a:endParaRPr lang="fr-FR"/>
          </a:p>
        </p:txBody>
      </p:sp>
    </p:spTree>
    <p:extLst>
      <p:ext uri="{BB962C8B-B14F-4D97-AF65-F5344CB8AC3E}">
        <p14:creationId xmlns:p14="http://schemas.microsoft.com/office/powerpoint/2010/main" xmlns="" val="15885933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D78A22B3-218A-4DD1-9C62-F5543F6AFCE6}" type="datetimeFigureOut">
              <a:rPr lang="fr-FR" smtClean="0"/>
              <a:pPr/>
              <a:t>18/01/2024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EDB07C8C-FF74-4D9E-BA9C-3E29B9233EA2}" type="slidenum">
              <a:rPr lang="fr-FR" smtClean="0"/>
              <a:pPr/>
              <a:t>‹N°›</a:t>
            </a:fld>
            <a:endParaRPr lang="fr-FR"/>
          </a:p>
        </p:txBody>
      </p:sp>
    </p:spTree>
    <p:extLst>
      <p:ext uri="{BB962C8B-B14F-4D97-AF65-F5344CB8AC3E}">
        <p14:creationId xmlns:p14="http://schemas.microsoft.com/office/powerpoint/2010/main" xmlns="" val="38818618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fr-FR" smtClean="0"/>
              <a:t>Modifiez le style du titre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629842" y="2505075"/>
            <a:ext cx="3868340"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4629150" y="2505075"/>
            <a:ext cx="3887391"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D78A22B3-218A-4DD1-9C62-F5543F6AFCE6}" type="datetimeFigureOut">
              <a:rPr lang="fr-FR" smtClean="0"/>
              <a:pPr/>
              <a:t>18/01/2024</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EDB07C8C-FF74-4D9E-BA9C-3E29B9233EA2}" type="slidenum">
              <a:rPr lang="fr-FR" smtClean="0"/>
              <a:pPr/>
              <a:t>‹N°›</a:t>
            </a:fld>
            <a:endParaRPr lang="fr-FR"/>
          </a:p>
        </p:txBody>
      </p:sp>
    </p:spTree>
    <p:extLst>
      <p:ext uri="{BB962C8B-B14F-4D97-AF65-F5344CB8AC3E}">
        <p14:creationId xmlns:p14="http://schemas.microsoft.com/office/powerpoint/2010/main" xmlns="" val="473162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D78A22B3-218A-4DD1-9C62-F5543F6AFCE6}" type="datetimeFigureOut">
              <a:rPr lang="fr-FR" smtClean="0"/>
              <a:pPr/>
              <a:t>18/01/2024</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EDB07C8C-FF74-4D9E-BA9C-3E29B9233EA2}" type="slidenum">
              <a:rPr lang="fr-FR" smtClean="0"/>
              <a:pPr/>
              <a:t>‹N°›</a:t>
            </a:fld>
            <a:endParaRPr lang="fr-FR"/>
          </a:p>
        </p:txBody>
      </p:sp>
    </p:spTree>
    <p:extLst>
      <p:ext uri="{BB962C8B-B14F-4D97-AF65-F5344CB8AC3E}">
        <p14:creationId xmlns:p14="http://schemas.microsoft.com/office/powerpoint/2010/main" xmlns="" val="24827655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78A22B3-218A-4DD1-9C62-F5543F6AFCE6}" type="datetimeFigureOut">
              <a:rPr lang="fr-FR" smtClean="0"/>
              <a:pPr/>
              <a:t>18/01/2024</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EDB07C8C-FF74-4D9E-BA9C-3E29B9233EA2}" type="slidenum">
              <a:rPr lang="fr-FR" smtClean="0"/>
              <a:pPr/>
              <a:t>‹N°›</a:t>
            </a:fld>
            <a:endParaRPr lang="fr-FR"/>
          </a:p>
        </p:txBody>
      </p:sp>
    </p:spTree>
    <p:extLst>
      <p:ext uri="{BB962C8B-B14F-4D97-AF65-F5344CB8AC3E}">
        <p14:creationId xmlns:p14="http://schemas.microsoft.com/office/powerpoint/2010/main" xmlns="" val="40353965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fr-FR" smtClean="0"/>
              <a:t>Modifiez le style du titre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D78A22B3-218A-4DD1-9C62-F5543F6AFCE6}" type="datetimeFigureOut">
              <a:rPr lang="fr-FR" smtClean="0"/>
              <a:pPr/>
              <a:t>18/01/2024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EDB07C8C-FF74-4D9E-BA9C-3E29B9233EA2}" type="slidenum">
              <a:rPr lang="fr-FR" smtClean="0"/>
              <a:pPr/>
              <a:t>‹N°›</a:t>
            </a:fld>
            <a:endParaRPr lang="fr-FR"/>
          </a:p>
        </p:txBody>
      </p:sp>
    </p:spTree>
    <p:extLst>
      <p:ext uri="{BB962C8B-B14F-4D97-AF65-F5344CB8AC3E}">
        <p14:creationId xmlns:p14="http://schemas.microsoft.com/office/powerpoint/2010/main" xmlns="" val="5535322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D78A22B3-218A-4DD1-9C62-F5543F6AFCE6}" type="datetimeFigureOut">
              <a:rPr lang="fr-FR" smtClean="0"/>
              <a:pPr/>
              <a:t>18/01/2024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EDB07C8C-FF74-4D9E-BA9C-3E29B9233EA2}" type="slidenum">
              <a:rPr lang="fr-FR" smtClean="0"/>
              <a:pPr/>
              <a:t>‹N°›</a:t>
            </a:fld>
            <a:endParaRPr lang="fr-FR"/>
          </a:p>
        </p:txBody>
      </p:sp>
    </p:spTree>
    <p:extLst>
      <p:ext uri="{BB962C8B-B14F-4D97-AF65-F5344CB8AC3E}">
        <p14:creationId xmlns:p14="http://schemas.microsoft.com/office/powerpoint/2010/main" xmlns="" val="27379872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40000"/>
            <a:lum/>
          </a:blip>
          <a:srcRect/>
          <a:stretch>
            <a:fillRect l="-30000" r="-30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fr-FR" smtClean="0"/>
              <a:t>Modifiez le style du titre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8A22B3-218A-4DD1-9C62-F5543F6AFCE6}" type="datetimeFigureOut">
              <a:rPr lang="fr-FR" smtClean="0"/>
              <a:pPr/>
              <a:t>18/01/2024</a:t>
            </a:fld>
            <a:endParaRPr lang="fr-F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DB07C8C-FF74-4D9E-BA9C-3E29B9233EA2}" type="slidenum">
              <a:rPr lang="fr-FR" smtClean="0"/>
              <a:pPr/>
              <a:t>‹N°›</a:t>
            </a:fld>
            <a:endParaRPr lang="fr-FR"/>
          </a:p>
        </p:txBody>
      </p:sp>
    </p:spTree>
    <p:extLst>
      <p:ext uri="{BB962C8B-B14F-4D97-AF65-F5344CB8AC3E}">
        <p14:creationId xmlns:p14="http://schemas.microsoft.com/office/powerpoint/2010/main" xmlns="" val="381311421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19.emf"/><Relationship Id="rId1" Type="http://schemas.openxmlformats.org/officeDocument/2006/relationships/slideLayout" Target="../slideLayouts/slideLayout7.xml"/><Relationship Id="rId4" Type="http://schemas.openxmlformats.org/officeDocument/2006/relationships/image" Target="../media/image21.jpeg"/></Relationships>
</file>

<file path=ppt/slides/_rels/slide1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8" Type="http://schemas.openxmlformats.org/officeDocument/2006/relationships/hyperlink" Target="https://fr.wikipedia.org/wiki/Ribosome" TargetMode="External"/><Relationship Id="rId13" Type="http://schemas.openxmlformats.org/officeDocument/2006/relationships/hyperlink" Target="https://fr.wikipedia.org/wiki/Appareil_de_Golgi" TargetMode="External"/><Relationship Id="rId3" Type="http://schemas.openxmlformats.org/officeDocument/2006/relationships/hyperlink" Target="https://fr.wikipedia.org/wiki/Paroi_cellulaire" TargetMode="External"/><Relationship Id="rId7" Type="http://schemas.openxmlformats.org/officeDocument/2006/relationships/hyperlink" Target="https://fr.wikipedia.org/wiki/Ergosterol" TargetMode="External"/><Relationship Id="rId12" Type="http://schemas.openxmlformats.org/officeDocument/2006/relationships/hyperlink" Target="https://fr.wikipedia.org/wiki/Spitzenk%C3%B6rper" TargetMode="External"/><Relationship Id="rId17" Type="http://schemas.openxmlformats.org/officeDocument/2006/relationships/hyperlink" Target="https://fr.wikipedia.org/wiki/D%C3%A9veloppement_des_myc%C3%A8tes" TargetMode="External"/><Relationship Id="rId2" Type="http://schemas.openxmlformats.org/officeDocument/2006/relationships/image" Target="../media/image27.png"/><Relationship Id="rId16" Type="http://schemas.openxmlformats.org/officeDocument/2006/relationships/hyperlink" Target="https://fr.wikipedia.org/wiki/Exocytose" TargetMode="External"/><Relationship Id="rId1" Type="http://schemas.openxmlformats.org/officeDocument/2006/relationships/slideLayout" Target="../slideLayouts/slideLayout7.xml"/><Relationship Id="rId6" Type="http://schemas.openxmlformats.org/officeDocument/2006/relationships/hyperlink" Target="https://fr.wikipedia.org/wiki/Vacuole" TargetMode="External"/><Relationship Id="rId11" Type="http://schemas.openxmlformats.org/officeDocument/2006/relationships/hyperlink" Target="https://fr.wikipedia.org/wiki/Membrane_plasmique" TargetMode="External"/><Relationship Id="rId5" Type="http://schemas.openxmlformats.org/officeDocument/2006/relationships/hyperlink" Target="https://fr.wikipedia.org/wiki/Mitochondrie" TargetMode="External"/><Relationship Id="rId15" Type="http://schemas.openxmlformats.org/officeDocument/2006/relationships/hyperlink" Target="https://fr.wikipedia.org/wiki/Filament_d'actine" TargetMode="External"/><Relationship Id="rId10" Type="http://schemas.openxmlformats.org/officeDocument/2006/relationships/hyperlink" Target="https://fr.wikipedia.org/wiki/R%C3%A9ticulum_endoplasmique" TargetMode="External"/><Relationship Id="rId4" Type="http://schemas.openxmlformats.org/officeDocument/2006/relationships/hyperlink" Target="https://fr.wikipedia.org/wiki/Septum" TargetMode="External"/><Relationship Id="rId9" Type="http://schemas.openxmlformats.org/officeDocument/2006/relationships/hyperlink" Target="https://fr.wikipedia.org/wiki/Noyau_cellulaire" TargetMode="External"/><Relationship Id="rId14" Type="http://schemas.openxmlformats.org/officeDocument/2006/relationships/hyperlink" Target="https://fr.wikipedia.org/wiki/V%C3%A9sicule_(biologie)"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 Id="rId5" Type="http://schemas.openxmlformats.org/officeDocument/2006/relationships/image" Target="../media/image9.jpe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30000" r="-30000"/>
          </a:stretch>
        </a:blipFill>
        <a:effectLst/>
      </p:bgPr>
    </p:bg>
    <p:spTree>
      <p:nvGrpSpPr>
        <p:cNvPr id="1" name=""/>
        <p:cNvGrpSpPr/>
        <p:nvPr/>
      </p:nvGrpSpPr>
      <p:grpSpPr>
        <a:xfrm>
          <a:off x="0" y="0"/>
          <a:ext cx="0" cy="0"/>
          <a:chOff x="0" y="0"/>
          <a:chExt cx="0" cy="0"/>
        </a:xfrm>
      </p:grpSpPr>
      <p:sp>
        <p:nvSpPr>
          <p:cNvPr id="2" name="Titre 1"/>
          <p:cNvSpPr>
            <a:spLocks noGrp="1"/>
          </p:cNvSpPr>
          <p:nvPr>
            <p:ph type="ctrTitle"/>
          </p:nvPr>
        </p:nvSpPr>
        <p:spPr>
          <a:xfrm>
            <a:off x="847165" y="2931318"/>
            <a:ext cx="7772400" cy="1371881"/>
          </a:xfrm>
        </p:spPr>
        <p:style>
          <a:lnRef idx="1">
            <a:schemeClr val="accent1"/>
          </a:lnRef>
          <a:fillRef idx="2">
            <a:schemeClr val="accent1"/>
          </a:fillRef>
          <a:effectRef idx="1">
            <a:schemeClr val="accent1"/>
          </a:effectRef>
          <a:fontRef idx="minor">
            <a:schemeClr val="dk1"/>
          </a:fontRef>
        </p:style>
        <p:txBody>
          <a:bodyPr>
            <a:noAutofit/>
          </a:bodyPr>
          <a:lstStyle/>
          <a:p>
            <a:r>
              <a:rPr lang="fr-FR" sz="4400" b="1" dirty="0" smtClean="0">
                <a:effectLst>
                  <a:outerShdw blurRad="38100" dist="38100" dir="2700000" algn="tl">
                    <a:srgbClr val="000000">
                      <a:alpha val="43137"/>
                    </a:srgbClr>
                  </a:outerShdw>
                </a:effectLst>
              </a:rPr>
              <a:t>Chapitre 6: Introduction à la Mycologie</a:t>
            </a:r>
            <a:endParaRPr lang="fr-FR" sz="4400" b="1" dirty="0">
              <a:effectLst>
                <a:outerShdw blurRad="38100" dist="38100" dir="2700000" algn="tl">
                  <a:srgbClr val="000000">
                    <a:alpha val="43137"/>
                  </a:srgbClr>
                </a:outerShdw>
              </a:effectLst>
            </a:endParaRPr>
          </a:p>
        </p:txBody>
      </p:sp>
      <p:sp>
        <p:nvSpPr>
          <p:cNvPr id="3" name="Sous-titre 2"/>
          <p:cNvSpPr>
            <a:spLocks noGrp="1"/>
          </p:cNvSpPr>
          <p:nvPr>
            <p:ph type="subTitle" idx="1"/>
          </p:nvPr>
        </p:nvSpPr>
        <p:spPr>
          <a:xfrm>
            <a:off x="-900954" y="6030119"/>
            <a:ext cx="6858000" cy="1655762"/>
          </a:xfrm>
        </p:spPr>
        <p:txBody>
          <a:bodyPr/>
          <a:lstStyle/>
          <a:p>
            <a:r>
              <a:rPr lang="fr-FR" dirty="0" smtClean="0"/>
              <a:t>Dr DEBIB Aicha </a:t>
            </a:r>
            <a:endParaRPr lang="fr-FR" dirty="0"/>
          </a:p>
        </p:txBody>
      </p:sp>
    </p:spTree>
    <p:extLst>
      <p:ext uri="{BB962C8B-B14F-4D97-AF65-F5344CB8AC3E}">
        <p14:creationId xmlns:p14="http://schemas.microsoft.com/office/powerpoint/2010/main" xmlns="" val="247188211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p:nvPr/>
        </p:nvPicPr>
        <p:blipFill>
          <a:blip r:embed="rId2"/>
          <a:srcRect/>
          <a:stretch>
            <a:fillRect/>
          </a:stretch>
        </p:blipFill>
        <p:spPr bwMode="auto">
          <a:xfrm>
            <a:off x="0" y="0"/>
            <a:ext cx="4214810" cy="1142984"/>
          </a:xfrm>
          <a:prstGeom prst="rect">
            <a:avLst/>
          </a:prstGeom>
          <a:noFill/>
          <a:ln w="9525">
            <a:noFill/>
            <a:miter lim="800000"/>
            <a:headEnd/>
            <a:tailEnd/>
          </a:ln>
        </p:spPr>
      </p:pic>
      <p:pic>
        <p:nvPicPr>
          <p:cNvPr id="3" name="Image 2"/>
          <p:cNvPicPr/>
          <p:nvPr/>
        </p:nvPicPr>
        <p:blipFill>
          <a:blip r:embed="rId3"/>
          <a:srcRect/>
          <a:stretch>
            <a:fillRect/>
          </a:stretch>
        </p:blipFill>
        <p:spPr bwMode="auto">
          <a:xfrm>
            <a:off x="5592205" y="20831"/>
            <a:ext cx="3514725" cy="1343025"/>
          </a:xfrm>
          <a:prstGeom prst="rect">
            <a:avLst/>
          </a:prstGeom>
          <a:noFill/>
          <a:ln w="9525">
            <a:noFill/>
            <a:miter lim="800000"/>
            <a:headEnd/>
            <a:tailEnd/>
          </a:ln>
        </p:spPr>
      </p:pic>
      <p:pic>
        <p:nvPicPr>
          <p:cNvPr id="4" name="Image 3" descr="C:\Users\Public\Pictures\Sample Pictures\hyphes.jpg"/>
          <p:cNvPicPr/>
          <p:nvPr/>
        </p:nvPicPr>
        <p:blipFill>
          <a:blip r:embed="rId4"/>
          <a:srcRect/>
          <a:stretch>
            <a:fillRect/>
          </a:stretch>
        </p:blipFill>
        <p:spPr bwMode="auto">
          <a:xfrm>
            <a:off x="142844" y="2071678"/>
            <a:ext cx="8643998" cy="4643470"/>
          </a:xfrm>
          <a:prstGeom prst="rect">
            <a:avLst/>
          </a:prstGeom>
          <a:noFill/>
          <a:ln w="9525">
            <a:noFill/>
            <a:miter lim="800000"/>
            <a:headEnd/>
            <a:tailEnd/>
          </a:ln>
        </p:spPr>
      </p:pic>
      <p:sp>
        <p:nvSpPr>
          <p:cNvPr id="5" name="Flèche vers le bas 4"/>
          <p:cNvSpPr/>
          <p:nvPr/>
        </p:nvSpPr>
        <p:spPr>
          <a:xfrm>
            <a:off x="7072330" y="1285860"/>
            <a:ext cx="484632" cy="714380"/>
          </a:xfrm>
          <a:prstGeom prst="downArrow">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sp>
        <p:nvSpPr>
          <p:cNvPr id="6" name="Flèche vers le bas 5"/>
          <p:cNvSpPr/>
          <p:nvPr/>
        </p:nvSpPr>
        <p:spPr>
          <a:xfrm>
            <a:off x="2143108" y="1142984"/>
            <a:ext cx="484632" cy="714380"/>
          </a:xfrm>
          <a:prstGeom prst="downArrow">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spTree>
    <p:extLst>
      <p:ext uri="{BB962C8B-B14F-4D97-AF65-F5344CB8AC3E}">
        <p14:creationId xmlns:p14="http://schemas.microsoft.com/office/powerpoint/2010/main" xmlns="" val="261166338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Molds can have septate hyphae - long strands with cell walls separating the nuclei. Or they can have coenocytic (nonseptate) hyphae - long strands with no cell wall separating the nuclei. Or they can have pseudohyphae which look like chains of cells with small clusters at intervals"/>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825666"/>
            <a:ext cx="8988425" cy="3409951"/>
          </a:xfrm>
          <a:prstGeom prst="rect">
            <a:avLst/>
          </a:prstGeom>
          <a:noFill/>
          <a:extLst>
            <a:ext uri="{909E8E84-426E-40DD-AFC4-6F175D3DCCD1}">
              <a14:hiddenFill xmlns:a14="http://schemas.microsoft.com/office/drawing/2010/main" xmlns="">
                <a:solidFill>
                  <a:srgbClr val="FFFFFF"/>
                </a:solidFill>
              </a14:hiddenFill>
            </a:ext>
          </a:extLst>
        </p:spPr>
      </p:pic>
      <p:pic>
        <p:nvPicPr>
          <p:cNvPr id="3" name="Picture 8" descr="fungal hypha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a:xfrm>
            <a:off x="4732421" y="4235617"/>
            <a:ext cx="3517232" cy="2391849"/>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sp>
        <p:nvSpPr>
          <p:cNvPr id="2" name="Rectangle 1"/>
          <p:cNvSpPr/>
          <p:nvPr/>
        </p:nvSpPr>
        <p:spPr>
          <a:xfrm>
            <a:off x="160421" y="4769822"/>
            <a:ext cx="4572000" cy="1323439"/>
          </a:xfrm>
          <a:prstGeom prst="rect">
            <a:avLst/>
          </a:prstGeom>
        </p:spPr>
        <p:txBody>
          <a:bodyPr>
            <a:spAutoFit/>
          </a:bodyPr>
          <a:lstStyle/>
          <a:p>
            <a:r>
              <a:rPr lang="fr-FR" sz="2000" dirty="0" smtClean="0">
                <a:solidFill>
                  <a:srgbClr val="FF0000"/>
                </a:solidFill>
              </a:rPr>
              <a:t>Rôles des Hyphes</a:t>
            </a:r>
          </a:p>
          <a:p>
            <a:r>
              <a:rPr lang="fr-FR" sz="2000" dirty="0" smtClean="0"/>
              <a:t>- Absorber l'eau, les ions, les nutriments</a:t>
            </a:r>
          </a:p>
          <a:p>
            <a:r>
              <a:rPr lang="fr-FR" sz="2000" dirty="0" smtClean="0"/>
              <a:t>- Échange de gaz</a:t>
            </a:r>
          </a:p>
          <a:p>
            <a:r>
              <a:rPr lang="fr-FR" sz="2000" dirty="0" smtClean="0"/>
              <a:t>- Traitement des déchets</a:t>
            </a:r>
            <a:endParaRPr lang="fr-FR" sz="2000" dirty="0"/>
          </a:p>
        </p:txBody>
      </p:sp>
    </p:spTree>
    <p:extLst>
      <p:ext uri="{BB962C8B-B14F-4D97-AF65-F5344CB8AC3E}">
        <p14:creationId xmlns:p14="http://schemas.microsoft.com/office/powerpoint/2010/main" xmlns="" val="151581297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481012" y="1438275"/>
            <a:ext cx="8181975" cy="3981450"/>
          </a:xfrm>
          <a:prstGeom prst="rect">
            <a:avLst/>
          </a:prstGeom>
        </p:spPr>
      </p:pic>
    </p:spTree>
    <p:extLst>
      <p:ext uri="{BB962C8B-B14F-4D97-AF65-F5344CB8AC3E}">
        <p14:creationId xmlns:p14="http://schemas.microsoft.com/office/powerpoint/2010/main" xmlns="" val="90562045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800" y="609016"/>
            <a:ext cx="7772400" cy="2387600"/>
          </a:xfrm>
        </p:spPr>
        <p:txBody>
          <a:bodyPr>
            <a:normAutofit/>
          </a:bodyPr>
          <a:lstStyle/>
          <a:p>
            <a:r>
              <a:rPr lang="fr-FR" sz="6600" dirty="0" smtClean="0">
                <a:effectLst>
                  <a:outerShdw blurRad="38100" dist="38100" dir="2700000" algn="tl">
                    <a:srgbClr val="000000">
                      <a:alpha val="43137"/>
                    </a:srgbClr>
                  </a:outerShdw>
                </a:effectLst>
              </a:rPr>
              <a:t>Structure cellulaire</a:t>
            </a:r>
            <a:endParaRPr lang="fr-FR" sz="6600" dirty="0">
              <a:effectLst>
                <a:outerShdw blurRad="38100" dist="38100" dir="2700000" algn="tl">
                  <a:srgbClr val="000000">
                    <a:alpha val="43137"/>
                  </a:srgbClr>
                </a:outerShdw>
              </a:effectLst>
            </a:endParaRPr>
          </a:p>
        </p:txBody>
      </p:sp>
      <p:pic>
        <p:nvPicPr>
          <p:cNvPr id="4" name="Image 3"/>
          <p:cNvPicPr>
            <a:picLocks noChangeAspect="1"/>
          </p:cNvPicPr>
          <p:nvPr/>
        </p:nvPicPr>
        <p:blipFill>
          <a:blip r:embed="rId2"/>
          <a:stretch>
            <a:fillRect/>
          </a:stretch>
        </p:blipFill>
        <p:spPr>
          <a:xfrm>
            <a:off x="1724526" y="3465513"/>
            <a:ext cx="5694948" cy="3158918"/>
          </a:xfrm>
          <a:prstGeom prst="rect">
            <a:avLst/>
          </a:prstGeom>
        </p:spPr>
      </p:pic>
    </p:spTree>
    <p:extLst>
      <p:ext uri="{BB962C8B-B14F-4D97-AF65-F5344CB8AC3E}">
        <p14:creationId xmlns:p14="http://schemas.microsoft.com/office/powerpoint/2010/main" xmlns="" val="416868912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3539430"/>
          </a:xfrm>
          <a:prstGeom prst="rect">
            <a:avLst/>
          </a:prstGeom>
        </p:spPr>
        <p:txBody>
          <a:bodyPr wrap="square">
            <a:spAutoFit/>
          </a:bodyPr>
          <a:lstStyle/>
          <a:p>
            <a:r>
              <a:rPr lang="fr-FR" sz="2800" dirty="0" smtClean="0"/>
              <a:t>La cellule fongique est formée par le noyau (certaines structures en ont un, d’autres deux ou plus), les mitochondries, l’appareil de Golgi, le réticulum endoplasmique, les ribosomes, les vacuoles de réserves (contenant du glycogène), le cytosquelette (filaments d’actine et de tubuline), la membrane cytoplasmique et la paroi. Chez les mycètes pluricellulaires, les cellules communiquent entre elles par des pores au niveau des septes transversales. </a:t>
            </a:r>
            <a:endParaRPr lang="fr-FR" sz="2800" dirty="0"/>
          </a:p>
        </p:txBody>
      </p:sp>
      <p:pic>
        <p:nvPicPr>
          <p:cNvPr id="3" name="Image 2"/>
          <p:cNvPicPr>
            <a:picLocks noChangeAspect="1"/>
          </p:cNvPicPr>
          <p:nvPr/>
        </p:nvPicPr>
        <p:blipFill>
          <a:blip r:embed="rId2"/>
          <a:stretch>
            <a:fillRect/>
          </a:stretch>
        </p:blipFill>
        <p:spPr>
          <a:xfrm>
            <a:off x="136358" y="3539430"/>
            <a:ext cx="8871284" cy="3158918"/>
          </a:xfrm>
          <a:prstGeom prst="rect">
            <a:avLst/>
          </a:prstGeom>
        </p:spPr>
      </p:pic>
    </p:spTree>
    <p:extLst>
      <p:ext uri="{BB962C8B-B14F-4D97-AF65-F5344CB8AC3E}">
        <p14:creationId xmlns:p14="http://schemas.microsoft.com/office/powerpoint/2010/main" xmlns="" val="297031928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176463" y="-834189"/>
            <a:ext cx="9144000" cy="4833449"/>
          </a:xfrm>
          <a:prstGeom prst="rect">
            <a:avLst/>
          </a:prstGeom>
        </p:spPr>
      </p:pic>
      <p:sp>
        <p:nvSpPr>
          <p:cNvPr id="3" name="Rectangle 2"/>
          <p:cNvSpPr/>
          <p:nvPr/>
        </p:nvSpPr>
        <p:spPr>
          <a:xfrm>
            <a:off x="926431" y="2772145"/>
            <a:ext cx="6938211" cy="1477328"/>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fr-FR" dirty="0">
                <a:solidFill>
                  <a:srgbClr val="202122"/>
                </a:solidFill>
                <a:latin typeface="Arial" panose="020B0604020202020204" pitchFamily="34" charset="0"/>
              </a:rPr>
              <a:t>Schéma simplifié représentant des cellules </a:t>
            </a:r>
            <a:r>
              <a:rPr lang="fr-FR" dirty="0" err="1" smtClean="0">
                <a:solidFill>
                  <a:srgbClr val="202122"/>
                </a:solidFill>
                <a:latin typeface="Arial" panose="020B0604020202020204" pitchFamily="34" charset="0"/>
              </a:rPr>
              <a:t>hyphales</a:t>
            </a:r>
            <a:endParaRPr lang="fr-FR" dirty="0" smtClean="0">
              <a:solidFill>
                <a:srgbClr val="202122"/>
              </a:solidFill>
              <a:latin typeface="Arial" panose="020B0604020202020204" pitchFamily="34" charset="0"/>
            </a:endParaRPr>
          </a:p>
          <a:p>
            <a:pPr algn="ctr"/>
            <a:r>
              <a:rPr lang="fr-FR" dirty="0" smtClean="0">
                <a:solidFill>
                  <a:srgbClr val="202122"/>
                </a:solidFill>
                <a:latin typeface="Arial" panose="020B0604020202020204" pitchFamily="34" charset="0"/>
              </a:rPr>
              <a:t>1-</a:t>
            </a:r>
            <a:r>
              <a:rPr lang="fr-FR" dirty="0">
                <a:solidFill>
                  <a:srgbClr val="202122"/>
                </a:solidFill>
                <a:latin typeface="Arial" panose="020B0604020202020204" pitchFamily="34" charset="0"/>
              </a:rPr>
              <a:t> </a:t>
            </a:r>
            <a:r>
              <a:rPr lang="fr-FR" dirty="0">
                <a:solidFill>
                  <a:srgbClr val="0645AD"/>
                </a:solidFill>
                <a:latin typeface="Arial" panose="020B0604020202020204" pitchFamily="34" charset="0"/>
                <a:hlinkClick r:id="rId3" tooltip="Paroi cellulaire"/>
              </a:rPr>
              <a:t>paroi cellulaire</a:t>
            </a:r>
            <a:r>
              <a:rPr lang="fr-FR" dirty="0">
                <a:solidFill>
                  <a:srgbClr val="202122"/>
                </a:solidFill>
                <a:latin typeface="Arial" panose="020B0604020202020204" pitchFamily="34" charset="0"/>
              </a:rPr>
              <a:t> 2- </a:t>
            </a:r>
            <a:r>
              <a:rPr lang="fr-FR" dirty="0">
                <a:solidFill>
                  <a:srgbClr val="0645AD"/>
                </a:solidFill>
                <a:latin typeface="Arial" panose="020B0604020202020204" pitchFamily="34" charset="0"/>
                <a:hlinkClick r:id="rId4" tooltip="Septum"/>
              </a:rPr>
              <a:t>septum</a:t>
            </a:r>
            <a:r>
              <a:rPr lang="fr-FR" dirty="0">
                <a:solidFill>
                  <a:srgbClr val="202122"/>
                </a:solidFill>
                <a:latin typeface="Arial" panose="020B0604020202020204" pitchFamily="34" charset="0"/>
              </a:rPr>
              <a:t> 3- </a:t>
            </a:r>
            <a:r>
              <a:rPr lang="fr-FR" dirty="0">
                <a:solidFill>
                  <a:srgbClr val="0645AD"/>
                </a:solidFill>
                <a:latin typeface="Arial" panose="020B0604020202020204" pitchFamily="34" charset="0"/>
                <a:hlinkClick r:id="rId5" tooltip="Mitochondrie"/>
              </a:rPr>
              <a:t>mitochondrie</a:t>
            </a:r>
            <a:r>
              <a:rPr lang="fr-FR" dirty="0">
                <a:solidFill>
                  <a:srgbClr val="202122"/>
                </a:solidFill>
                <a:latin typeface="Arial" panose="020B0604020202020204" pitchFamily="34" charset="0"/>
              </a:rPr>
              <a:t> 4- </a:t>
            </a:r>
            <a:r>
              <a:rPr lang="fr-FR" dirty="0">
                <a:solidFill>
                  <a:srgbClr val="0645AD"/>
                </a:solidFill>
                <a:latin typeface="Arial" panose="020B0604020202020204" pitchFamily="34" charset="0"/>
                <a:hlinkClick r:id="rId6" tooltip="Vacuole"/>
              </a:rPr>
              <a:t>vacuole</a:t>
            </a:r>
            <a:r>
              <a:rPr lang="fr-FR" dirty="0">
                <a:solidFill>
                  <a:srgbClr val="202122"/>
                </a:solidFill>
                <a:latin typeface="Arial" panose="020B0604020202020204" pitchFamily="34" charset="0"/>
              </a:rPr>
              <a:t> 5- cristal d'</a:t>
            </a:r>
            <a:r>
              <a:rPr lang="fr-FR" dirty="0" err="1">
                <a:solidFill>
                  <a:srgbClr val="0645AD"/>
                </a:solidFill>
                <a:latin typeface="Arial" panose="020B0604020202020204" pitchFamily="34" charset="0"/>
                <a:hlinkClick r:id="rId7" tooltip="Ergosterol"/>
              </a:rPr>
              <a:t>ergosterol</a:t>
            </a:r>
            <a:r>
              <a:rPr lang="fr-FR" dirty="0">
                <a:solidFill>
                  <a:srgbClr val="202122"/>
                </a:solidFill>
                <a:latin typeface="Arial" panose="020B0604020202020204" pitchFamily="34" charset="0"/>
              </a:rPr>
              <a:t> 6- </a:t>
            </a:r>
            <a:r>
              <a:rPr lang="fr-FR" dirty="0">
                <a:solidFill>
                  <a:srgbClr val="0645AD"/>
                </a:solidFill>
                <a:latin typeface="Arial" panose="020B0604020202020204" pitchFamily="34" charset="0"/>
                <a:hlinkClick r:id="rId8" tooltip="Ribosome"/>
              </a:rPr>
              <a:t>ribosome</a:t>
            </a:r>
            <a:r>
              <a:rPr lang="fr-FR" dirty="0">
                <a:solidFill>
                  <a:srgbClr val="202122"/>
                </a:solidFill>
                <a:latin typeface="Arial" panose="020B0604020202020204" pitchFamily="34" charset="0"/>
              </a:rPr>
              <a:t> 7- </a:t>
            </a:r>
            <a:r>
              <a:rPr lang="fr-FR" dirty="0">
                <a:solidFill>
                  <a:srgbClr val="0645AD"/>
                </a:solidFill>
                <a:latin typeface="Arial" panose="020B0604020202020204" pitchFamily="34" charset="0"/>
                <a:hlinkClick r:id="rId9" tooltip="Noyau cellulaire"/>
              </a:rPr>
              <a:t>noyau cellulaire</a:t>
            </a:r>
            <a:r>
              <a:rPr lang="fr-FR" dirty="0">
                <a:solidFill>
                  <a:srgbClr val="202122"/>
                </a:solidFill>
                <a:latin typeface="Arial" panose="020B0604020202020204" pitchFamily="34" charset="0"/>
              </a:rPr>
              <a:t> 8- </a:t>
            </a:r>
            <a:r>
              <a:rPr lang="fr-FR" dirty="0">
                <a:solidFill>
                  <a:srgbClr val="0645AD"/>
                </a:solidFill>
                <a:latin typeface="Arial" panose="020B0604020202020204" pitchFamily="34" charset="0"/>
                <a:hlinkClick r:id="rId10" tooltip="Réticulum endoplasmique"/>
              </a:rPr>
              <a:t>réticulum endoplasmique</a:t>
            </a:r>
            <a:r>
              <a:rPr lang="fr-FR" dirty="0">
                <a:solidFill>
                  <a:srgbClr val="202122"/>
                </a:solidFill>
                <a:latin typeface="Arial" panose="020B0604020202020204" pitchFamily="34" charset="0"/>
              </a:rPr>
              <a:t> 9- corps lipidique 10- </a:t>
            </a:r>
            <a:r>
              <a:rPr lang="fr-FR" dirty="0">
                <a:solidFill>
                  <a:srgbClr val="0645AD"/>
                </a:solidFill>
                <a:latin typeface="Arial" panose="020B0604020202020204" pitchFamily="34" charset="0"/>
                <a:hlinkClick r:id="rId11" tooltip="Membrane plasmique"/>
              </a:rPr>
              <a:t>membrane plasmique</a:t>
            </a:r>
            <a:r>
              <a:rPr lang="fr-FR" dirty="0">
                <a:solidFill>
                  <a:srgbClr val="202122"/>
                </a:solidFill>
                <a:latin typeface="Arial" panose="020B0604020202020204" pitchFamily="34" charset="0"/>
              </a:rPr>
              <a:t> 11- </a:t>
            </a:r>
            <a:r>
              <a:rPr lang="fr-FR" dirty="0" err="1">
                <a:solidFill>
                  <a:srgbClr val="0645AD"/>
                </a:solidFill>
                <a:latin typeface="Arial" panose="020B0604020202020204" pitchFamily="34" charset="0"/>
                <a:hlinkClick r:id="rId12" tooltip="Spitzenkörper"/>
              </a:rPr>
              <a:t>spitzenkörper</a:t>
            </a:r>
            <a:r>
              <a:rPr lang="fr-FR" dirty="0">
                <a:solidFill>
                  <a:srgbClr val="202122"/>
                </a:solidFill>
                <a:latin typeface="Arial" panose="020B0604020202020204" pitchFamily="34" charset="0"/>
              </a:rPr>
              <a:t> 12- </a:t>
            </a:r>
            <a:r>
              <a:rPr lang="fr-FR" dirty="0">
                <a:solidFill>
                  <a:srgbClr val="0645AD"/>
                </a:solidFill>
                <a:latin typeface="Arial" panose="020B0604020202020204" pitchFamily="34" charset="0"/>
                <a:hlinkClick r:id="rId13" tooltip="Appareil de Golgi"/>
              </a:rPr>
              <a:t>appareil de Golgi</a:t>
            </a:r>
            <a:r>
              <a:rPr lang="fr-FR" dirty="0">
                <a:solidFill>
                  <a:srgbClr val="202122"/>
                </a:solidFill>
                <a:latin typeface="Arial" panose="020B0604020202020204" pitchFamily="34" charset="0"/>
              </a:rPr>
              <a:t>.</a:t>
            </a:r>
            <a:endParaRPr lang="fr-FR" dirty="0"/>
          </a:p>
        </p:txBody>
      </p:sp>
      <p:sp>
        <p:nvSpPr>
          <p:cNvPr id="4" name="Rectangle 3"/>
          <p:cNvSpPr/>
          <p:nvPr/>
        </p:nvSpPr>
        <p:spPr>
          <a:xfrm>
            <a:off x="368969" y="4714834"/>
            <a:ext cx="8919410" cy="1754326"/>
          </a:xfrm>
          <a:prstGeom prst="rect">
            <a:avLst/>
          </a:prstGeom>
        </p:spPr>
        <p:txBody>
          <a:bodyPr wrap="square">
            <a:spAutoFit/>
          </a:bodyPr>
          <a:lstStyle/>
          <a:p>
            <a:r>
              <a:rPr lang="fr-FR" b="1" dirty="0">
                <a:solidFill>
                  <a:srgbClr val="202122"/>
                </a:solidFill>
                <a:latin typeface="Arial" panose="020B0604020202020204" pitchFamily="34" charset="0"/>
              </a:rPr>
              <a:t>Cette partie terminale est caractérisée par une concentration importante de </a:t>
            </a:r>
            <a:r>
              <a:rPr lang="fr-FR" b="1" dirty="0">
                <a:solidFill>
                  <a:srgbClr val="0645AD"/>
                </a:solidFill>
                <a:latin typeface="Arial" panose="020B0604020202020204" pitchFamily="34" charset="0"/>
                <a:hlinkClick r:id="rId14" tooltip="Vésicule (biologie)"/>
              </a:rPr>
              <a:t>vésicules</a:t>
            </a:r>
            <a:r>
              <a:rPr lang="fr-FR" b="1" dirty="0">
                <a:solidFill>
                  <a:srgbClr val="202122"/>
                </a:solidFill>
                <a:latin typeface="Arial" panose="020B0604020202020204" pitchFamily="34" charset="0"/>
              </a:rPr>
              <a:t> et de </a:t>
            </a:r>
            <a:r>
              <a:rPr lang="fr-FR" b="1" dirty="0">
                <a:solidFill>
                  <a:srgbClr val="0645AD"/>
                </a:solidFill>
                <a:latin typeface="Arial" panose="020B0604020202020204" pitchFamily="34" charset="0"/>
                <a:hlinkClick r:id="rId15" tooltip="Filament d'actine"/>
              </a:rPr>
              <a:t>filaments d’actine</a:t>
            </a:r>
            <a:r>
              <a:rPr lang="fr-FR" b="1" dirty="0">
                <a:solidFill>
                  <a:srgbClr val="202122"/>
                </a:solidFill>
                <a:latin typeface="Arial" panose="020B0604020202020204" pitchFamily="34" charset="0"/>
              </a:rPr>
              <a:t>. Ces derniers sont les composants essentiels dans la croissance du mycélium. La fonction principale des filaments d'actine est le transport des vésicules à l'intérieur de la cellule. Les vésicules sont dirigées vers la partie apicale de l'hyphe et libèrent par l'</a:t>
            </a:r>
            <a:r>
              <a:rPr lang="fr-FR" b="1" dirty="0">
                <a:solidFill>
                  <a:srgbClr val="0645AD"/>
                </a:solidFill>
                <a:latin typeface="Arial" panose="020B0604020202020204" pitchFamily="34" charset="0"/>
                <a:hlinkClick r:id="rId16" tooltip="Exocytose"/>
              </a:rPr>
              <a:t>exocytose</a:t>
            </a:r>
            <a:r>
              <a:rPr lang="fr-FR" b="1" dirty="0">
                <a:solidFill>
                  <a:srgbClr val="202122"/>
                </a:solidFill>
                <a:latin typeface="Arial" panose="020B0604020202020204" pitchFamily="34" charset="0"/>
              </a:rPr>
              <a:t>, les matériaux utilisés dans la synthèse de la nouvelle paroi</a:t>
            </a:r>
            <a:r>
              <a:rPr lang="fr-FR" b="1" baseline="30000" dirty="0">
                <a:solidFill>
                  <a:srgbClr val="0645AD"/>
                </a:solidFill>
                <a:latin typeface="Arial" panose="020B0604020202020204" pitchFamily="34" charset="0"/>
                <a:hlinkClick r:id="rId17"/>
              </a:rPr>
              <a:t>3</a:t>
            </a:r>
            <a:r>
              <a:rPr lang="fr-FR" b="1" dirty="0">
                <a:solidFill>
                  <a:srgbClr val="202122"/>
                </a:solidFill>
                <a:latin typeface="Arial" panose="020B0604020202020204" pitchFamily="34" charset="0"/>
              </a:rPr>
              <a:t>. </a:t>
            </a:r>
            <a:endParaRPr lang="fr-FR" b="1" dirty="0"/>
          </a:p>
        </p:txBody>
      </p:sp>
    </p:spTree>
    <p:extLst>
      <p:ext uri="{BB962C8B-B14F-4D97-AF65-F5344CB8AC3E}">
        <p14:creationId xmlns:p14="http://schemas.microsoft.com/office/powerpoint/2010/main" xmlns="" val="353084830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b="1" dirty="0">
                <a:solidFill>
                  <a:srgbClr val="FF0000"/>
                </a:solidFill>
              </a:rPr>
              <a:t>Principaux modes de vie des champignons : </a:t>
            </a:r>
            <a:endParaRPr lang="fr-FR" dirty="0">
              <a:solidFill>
                <a:srgbClr val="FF0000"/>
              </a:solidFill>
            </a:endParaRPr>
          </a:p>
        </p:txBody>
      </p:sp>
    </p:spTree>
    <p:extLst>
      <p:ext uri="{BB962C8B-B14F-4D97-AF65-F5344CB8AC3E}">
        <p14:creationId xmlns:p14="http://schemas.microsoft.com/office/powerpoint/2010/main" xmlns="" val="300930707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a:solidFill>
                  <a:srgbClr val="FF0000"/>
                </a:solidFill>
              </a:rPr>
              <a:t>1. Saprophytisme</a:t>
            </a:r>
            <a:endParaRPr lang="fr-FR" dirty="0">
              <a:solidFill>
                <a:srgbClr val="FF0000"/>
              </a:solidFill>
            </a:endParaRPr>
          </a:p>
        </p:txBody>
      </p:sp>
      <p:sp>
        <p:nvSpPr>
          <p:cNvPr id="3" name="Espace réservé du contenu 2"/>
          <p:cNvSpPr>
            <a:spLocks noGrp="1"/>
          </p:cNvSpPr>
          <p:nvPr>
            <p:ph idx="1"/>
          </p:nvPr>
        </p:nvSpPr>
        <p:spPr/>
        <p:txBody>
          <a:bodyPr/>
          <a:lstStyle/>
          <a:p>
            <a:r>
              <a:rPr lang="fr-FR" dirty="0"/>
              <a:t>Mode de vie de la plupart des champignons et qui consiste à se nourrir des </a:t>
            </a:r>
            <a:r>
              <a:rPr lang="fr-FR" dirty="0" smtClean="0"/>
              <a:t>matières organiques mortes, </a:t>
            </a:r>
            <a:endParaRPr lang="fr-FR" dirty="0"/>
          </a:p>
        </p:txBody>
      </p:sp>
      <p:pic>
        <p:nvPicPr>
          <p:cNvPr id="5" name="Image 4"/>
          <p:cNvPicPr>
            <a:picLocks noChangeAspect="1"/>
          </p:cNvPicPr>
          <p:nvPr/>
        </p:nvPicPr>
        <p:blipFill>
          <a:blip r:embed="rId2"/>
          <a:stretch>
            <a:fillRect/>
          </a:stretch>
        </p:blipFill>
        <p:spPr>
          <a:xfrm>
            <a:off x="2545179" y="4424362"/>
            <a:ext cx="3470609" cy="2249153"/>
          </a:xfrm>
          <a:prstGeom prst="rect">
            <a:avLst/>
          </a:prstGeom>
        </p:spPr>
      </p:pic>
    </p:spTree>
    <p:extLst>
      <p:ext uri="{BB962C8B-B14F-4D97-AF65-F5344CB8AC3E}">
        <p14:creationId xmlns:p14="http://schemas.microsoft.com/office/powerpoint/2010/main" xmlns="" val="410795259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a:solidFill>
                  <a:srgbClr val="FF0000"/>
                </a:solidFill>
              </a:rPr>
              <a:t>2. Parasitisme</a:t>
            </a:r>
            <a:endParaRPr lang="fr-FR" dirty="0">
              <a:solidFill>
                <a:srgbClr val="FF0000"/>
              </a:solidFill>
            </a:endParaRPr>
          </a:p>
        </p:txBody>
      </p:sp>
      <p:sp>
        <p:nvSpPr>
          <p:cNvPr id="3" name="Espace réservé du contenu 2"/>
          <p:cNvSpPr>
            <a:spLocks noGrp="1"/>
          </p:cNvSpPr>
          <p:nvPr>
            <p:ph idx="1"/>
          </p:nvPr>
        </p:nvSpPr>
        <p:spPr/>
        <p:txBody>
          <a:bodyPr/>
          <a:lstStyle/>
          <a:p>
            <a:r>
              <a:rPr lang="fr-FR" dirty="0" smtClean="0"/>
              <a:t>Mode de vie de certains champignons et qui consiste à s’attaquer à des organismes vivants souvent affaiblit, et tire profit de leurs hôtes pour se nourrir, s’abriter et se reproduire.</a:t>
            </a:r>
          </a:p>
          <a:p>
            <a:r>
              <a:rPr lang="fr-FR" dirty="0"/>
              <a:t>Cette interaction a un effet négatif sur l’</a:t>
            </a:r>
            <a:r>
              <a:rPr lang="fr-FR" dirty="0" err="1"/>
              <a:t>hote</a:t>
            </a:r>
            <a:r>
              <a:rPr lang="fr-FR" dirty="0"/>
              <a:t>, et joue </a:t>
            </a:r>
            <a:r>
              <a:rPr lang="fr-FR" dirty="0" smtClean="0"/>
              <a:t>un </a:t>
            </a:r>
            <a:r>
              <a:rPr lang="fr-FR" dirty="0"/>
              <a:t>rôle important dans la sélection naturelle</a:t>
            </a:r>
            <a:r>
              <a:rPr lang="fr-FR" dirty="0" smtClean="0">
                <a:solidFill>
                  <a:srgbClr val="000000"/>
                </a:solidFill>
                <a:latin typeface="Arial" panose="020B0604020202020204" pitchFamily="34" charset="0"/>
              </a:rPr>
              <a:t>.</a:t>
            </a:r>
            <a:endParaRPr lang="fr-FR" dirty="0"/>
          </a:p>
        </p:txBody>
      </p:sp>
    </p:spTree>
    <p:extLst>
      <p:ext uri="{BB962C8B-B14F-4D97-AF65-F5344CB8AC3E}">
        <p14:creationId xmlns:p14="http://schemas.microsoft.com/office/powerpoint/2010/main" xmlns="" val="275018540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513347" y="732702"/>
            <a:ext cx="8357937" cy="5732265"/>
          </a:xfrm>
          <a:prstGeom prst="rect">
            <a:avLst/>
          </a:prstGeom>
        </p:spPr>
      </p:pic>
    </p:spTree>
    <p:extLst>
      <p:ext uri="{BB962C8B-B14F-4D97-AF65-F5344CB8AC3E}">
        <p14:creationId xmlns:p14="http://schemas.microsoft.com/office/powerpoint/2010/main" xmlns="" val="4888250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2"/>
          <p:cNvSpPr txBox="1">
            <a:spLocks/>
          </p:cNvSpPr>
          <p:nvPr/>
        </p:nvSpPr>
        <p:spPr>
          <a:xfrm>
            <a:off x="97462" y="656097"/>
            <a:ext cx="7429552" cy="4525963"/>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fr-FR" sz="4800" b="1" dirty="0" err="1" smtClean="0">
                <a:solidFill>
                  <a:srgbClr val="FF0000"/>
                </a:solidFill>
              </a:rPr>
              <a:t>Myco</a:t>
            </a:r>
            <a:r>
              <a:rPr lang="fr-FR" sz="4800" b="1" dirty="0" smtClean="0">
                <a:solidFill>
                  <a:srgbClr val="FF0000"/>
                </a:solidFill>
              </a:rPr>
              <a:t> </a:t>
            </a:r>
            <a:r>
              <a:rPr lang="fr-FR" sz="4800" b="1" dirty="0" err="1" smtClean="0">
                <a:solidFill>
                  <a:srgbClr val="00B050"/>
                </a:solidFill>
              </a:rPr>
              <a:t>logie</a:t>
            </a:r>
            <a:endParaRPr lang="fr-FR" sz="4800" b="1" dirty="0" smtClean="0">
              <a:solidFill>
                <a:srgbClr val="00B050"/>
              </a:solidFill>
            </a:endParaRPr>
          </a:p>
          <a:p>
            <a:pPr algn="ctr"/>
            <a:endParaRPr lang="fr-FR" sz="4800" b="1" dirty="0" smtClean="0">
              <a:solidFill>
                <a:srgbClr val="FF0000"/>
              </a:solidFill>
            </a:endParaRPr>
          </a:p>
          <a:p>
            <a:pPr algn="ctr">
              <a:buFont typeface="Arial" panose="020B0604020202020204" pitchFamily="34" charset="0"/>
              <a:buNone/>
            </a:pPr>
            <a:endParaRPr lang="fr-FR" sz="3900" b="1" dirty="0" smtClean="0">
              <a:solidFill>
                <a:srgbClr val="FF0000"/>
              </a:solidFill>
            </a:endParaRPr>
          </a:p>
          <a:p>
            <a:pPr>
              <a:buFont typeface="Arial" panose="020B0604020202020204" pitchFamily="34" charset="0"/>
              <a:buNone/>
            </a:pPr>
            <a:r>
              <a:rPr lang="fr-FR" sz="3900" b="1" dirty="0" smtClean="0">
                <a:solidFill>
                  <a:srgbClr val="FF0000"/>
                </a:solidFill>
              </a:rPr>
              <a:t>           du grec               </a:t>
            </a:r>
          </a:p>
          <a:p>
            <a:pPr>
              <a:buNone/>
            </a:pPr>
            <a:r>
              <a:rPr lang="fr-FR" sz="3900" b="1" dirty="0" smtClean="0">
                <a:solidFill>
                  <a:srgbClr val="FF0000"/>
                </a:solidFill>
              </a:rPr>
              <a:t> "</a:t>
            </a:r>
            <a:r>
              <a:rPr lang="fr-FR" sz="4000" dirty="0" err="1" smtClean="0">
                <a:solidFill>
                  <a:srgbClr val="FF0000"/>
                </a:solidFill>
              </a:rPr>
              <a:t>mykes</a:t>
            </a:r>
            <a:r>
              <a:rPr lang="fr-FR" sz="4000" dirty="0" smtClean="0">
                <a:solidFill>
                  <a:srgbClr val="FF0000"/>
                </a:solidFill>
              </a:rPr>
              <a:t> = champignons</a:t>
            </a:r>
            <a:r>
              <a:rPr lang="fr-FR" sz="3900" b="1" dirty="0" smtClean="0">
                <a:solidFill>
                  <a:srgbClr val="FF0000"/>
                </a:solidFill>
              </a:rPr>
              <a:t>"</a:t>
            </a:r>
            <a:endParaRPr lang="fr-FR" sz="4800" b="1" dirty="0" smtClean="0">
              <a:solidFill>
                <a:srgbClr val="FF0000"/>
              </a:solidFill>
            </a:endParaRPr>
          </a:p>
          <a:p>
            <a:pPr>
              <a:buFont typeface="Arial" panose="020B0604020202020204" pitchFamily="34" charset="0"/>
              <a:buNone/>
            </a:pPr>
            <a:r>
              <a:rPr lang="fr-FR" sz="4800" b="1" dirty="0" smtClean="0">
                <a:solidFill>
                  <a:srgbClr val="FF0000"/>
                </a:solidFill>
              </a:rPr>
              <a:t> </a:t>
            </a:r>
            <a:endParaRPr lang="fr-FR" sz="4800" b="1" dirty="0">
              <a:solidFill>
                <a:srgbClr val="FF0000"/>
              </a:solidFill>
            </a:endParaRPr>
          </a:p>
        </p:txBody>
      </p:sp>
      <p:pic>
        <p:nvPicPr>
          <p:cNvPr id="3" name="Espace réservé du contenu 2"/>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7297116" y="4318737"/>
            <a:ext cx="1846884" cy="2407518"/>
          </a:xfrm>
          <a:prstGeom prst="rect">
            <a:avLst/>
          </a:prstGeom>
        </p:spPr>
      </p:pic>
      <p:sp>
        <p:nvSpPr>
          <p:cNvPr id="4" name="Rectangle 3"/>
          <p:cNvSpPr/>
          <p:nvPr/>
        </p:nvSpPr>
        <p:spPr>
          <a:xfrm>
            <a:off x="6572264" y="0"/>
            <a:ext cx="2571736" cy="1872208"/>
          </a:xfrm>
          <a:prstGeom prst="wedgeRectCallout">
            <a:avLst>
              <a:gd name="adj1" fmla="val 37629"/>
              <a:gd name="adj2" fmla="val 210501"/>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fr-FR" sz="2800" b="1" dirty="0" smtClean="0">
                <a:solidFill>
                  <a:schemeClr val="bg1"/>
                </a:solidFill>
              </a:rPr>
              <a:t>Quelle  est la définition du terme mycologie ?</a:t>
            </a:r>
            <a:endParaRPr lang="fr-FR" sz="2800" b="1" dirty="0">
              <a:solidFill>
                <a:schemeClr val="bg1"/>
              </a:solidFill>
            </a:endParaRPr>
          </a:p>
        </p:txBody>
      </p:sp>
      <p:sp>
        <p:nvSpPr>
          <p:cNvPr id="6" name="Flèche vers le bas 5"/>
          <p:cNvSpPr/>
          <p:nvPr/>
        </p:nvSpPr>
        <p:spPr>
          <a:xfrm rot="2040000">
            <a:off x="2797099" y="1264984"/>
            <a:ext cx="357190" cy="1214446"/>
          </a:xfrm>
          <a:prstGeom prst="down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fr-FR"/>
          </a:p>
        </p:txBody>
      </p:sp>
      <p:sp>
        <p:nvSpPr>
          <p:cNvPr id="9" name="Double flèche verticale 8"/>
          <p:cNvSpPr/>
          <p:nvPr/>
        </p:nvSpPr>
        <p:spPr>
          <a:xfrm>
            <a:off x="3943636" y="278300"/>
            <a:ext cx="142876" cy="1643074"/>
          </a:xfrm>
          <a:prstGeom prst="up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Flèche vers le bas 9"/>
          <p:cNvSpPr/>
          <p:nvPr/>
        </p:nvSpPr>
        <p:spPr>
          <a:xfrm rot="20111222">
            <a:off x="4863826" y="1336422"/>
            <a:ext cx="358990" cy="1071570"/>
          </a:xfrm>
          <a:prstGeom prst="down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fr-FR"/>
          </a:p>
        </p:txBody>
      </p:sp>
      <p:sp>
        <p:nvSpPr>
          <p:cNvPr id="11" name="ZoneTexte 10"/>
          <p:cNvSpPr txBox="1"/>
          <p:nvPr/>
        </p:nvSpPr>
        <p:spPr>
          <a:xfrm>
            <a:off x="4955246" y="2475487"/>
            <a:ext cx="2571768" cy="1077218"/>
          </a:xfrm>
          <a:prstGeom prst="rect">
            <a:avLst/>
          </a:prstGeom>
          <a:noFill/>
        </p:spPr>
        <p:txBody>
          <a:bodyPr wrap="square" rtlCol="0">
            <a:spAutoFit/>
          </a:bodyPr>
          <a:lstStyle/>
          <a:p>
            <a:r>
              <a:rPr lang="fr-FR" sz="3200" dirty="0" smtClean="0">
                <a:solidFill>
                  <a:srgbClr val="00B050"/>
                </a:solidFill>
              </a:rPr>
              <a:t>"</a:t>
            </a:r>
            <a:r>
              <a:rPr lang="fr-FR" sz="3200" i="1" dirty="0" err="1">
                <a:solidFill>
                  <a:srgbClr val="00B050"/>
                </a:solidFill>
              </a:rPr>
              <a:t>logia</a:t>
            </a:r>
            <a:r>
              <a:rPr lang="fr-FR" sz="3200" dirty="0">
                <a:solidFill>
                  <a:srgbClr val="00B050"/>
                </a:solidFill>
              </a:rPr>
              <a:t>"= science</a:t>
            </a:r>
          </a:p>
        </p:txBody>
      </p:sp>
    </p:spTree>
    <p:extLst>
      <p:ext uri="{BB962C8B-B14F-4D97-AF65-F5344CB8AC3E}">
        <p14:creationId xmlns:p14="http://schemas.microsoft.com/office/powerpoint/2010/main" xmlns="" val="525957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8" presetClass="entr" presetSubtype="16"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diamond(in)">
                                      <p:cBhvr>
                                        <p:cTn id="13" dur="20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27" presetClass="entr" presetSubtype="0" fill="hold" nodeType="clickEffect">
                                  <p:stCondLst>
                                    <p:cond delay="0"/>
                                  </p:stCondLst>
                                  <p:iterate type="lt">
                                    <p:tmPct val="50000"/>
                                  </p:iterate>
                                  <p:childTnLst>
                                    <p:set>
                                      <p:cBhvr>
                                        <p:cTn id="17" dur="1" fill="hold">
                                          <p:stCondLst>
                                            <p:cond delay="0"/>
                                          </p:stCondLst>
                                        </p:cTn>
                                        <p:tgtEl>
                                          <p:spTgt spid="2">
                                            <p:txEl>
                                              <p:pRg st="0" end="0"/>
                                            </p:txEl>
                                          </p:spTgt>
                                        </p:tgtEl>
                                        <p:attrNameLst>
                                          <p:attrName>style.visibility</p:attrName>
                                        </p:attrNameLst>
                                      </p:cBhvr>
                                      <p:to>
                                        <p:strVal val="visible"/>
                                      </p:to>
                                    </p:set>
                                    <p:anim calcmode="discrete" valueType="clr">
                                      <p:cBhvr override="childStyle">
                                        <p:cTn id="18" dur="80"/>
                                        <p:tgtEl>
                                          <p:spTgt spid="2">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9" dur="80"/>
                                        <p:tgtEl>
                                          <p:spTgt spid="2">
                                            <p:txEl>
                                              <p:pRg st="0" end="0"/>
                                            </p:txEl>
                                          </p:spTgt>
                                        </p:tgtEl>
                                        <p:attrNameLst>
                                          <p:attrName>fillcolor</p:attrName>
                                        </p:attrNameLst>
                                      </p:cBhvr>
                                      <p:tavLst>
                                        <p:tav tm="0">
                                          <p:val>
                                            <p:clrVal>
                                              <a:schemeClr val="accent2"/>
                                            </p:clrVal>
                                          </p:val>
                                        </p:tav>
                                        <p:tav tm="50000">
                                          <p:val>
                                            <p:clrVal>
                                              <a:schemeClr val="hlink"/>
                                            </p:clrVal>
                                          </p:val>
                                        </p:tav>
                                      </p:tavLst>
                                    </p:anim>
                                    <p:set>
                                      <p:cBhvr>
                                        <p:cTn id="20" dur="80"/>
                                        <p:tgtEl>
                                          <p:spTgt spid="2">
                                            <p:txEl>
                                              <p:pRg st="0" end="0"/>
                                            </p:txEl>
                                          </p:spTgt>
                                        </p:tgtEl>
                                        <p:attrNameLst>
                                          <p:attrName>fill.type</p:attrName>
                                        </p:attrNameLst>
                                      </p:cBhvr>
                                      <p:to>
                                        <p:strVal val="solid"/>
                                      </p:to>
                                    </p:set>
                                  </p:childTnLst>
                                </p:cTn>
                              </p:par>
                            </p:childTnLst>
                          </p:cTn>
                        </p:par>
                      </p:childTnLst>
                    </p:cTn>
                  </p:par>
                  <p:par>
                    <p:cTn id="21" fill="hold">
                      <p:stCondLst>
                        <p:cond delay="indefinite"/>
                      </p:stCondLst>
                      <p:childTnLst>
                        <p:par>
                          <p:cTn id="22" fill="hold">
                            <p:stCondLst>
                              <p:cond delay="0"/>
                            </p:stCondLst>
                            <p:childTnLst>
                              <p:par>
                                <p:cTn id="23" presetID="8" presetClass="entr" presetSubtype="16"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diamond(in)">
                                      <p:cBhvr>
                                        <p:cTn id="25" dur="20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27" presetClass="entr" presetSubtype="0" fill="hold" nodeType="clickEffect">
                                  <p:stCondLst>
                                    <p:cond delay="0"/>
                                  </p:stCondLst>
                                  <p:iterate type="lt">
                                    <p:tmPct val="50000"/>
                                  </p:iterate>
                                  <p:childTnLst>
                                    <p:set>
                                      <p:cBhvr>
                                        <p:cTn id="29" dur="1" fill="hold">
                                          <p:stCondLst>
                                            <p:cond delay="0"/>
                                          </p:stCondLst>
                                        </p:cTn>
                                        <p:tgtEl>
                                          <p:spTgt spid="2">
                                            <p:txEl>
                                              <p:pRg st="3" end="3"/>
                                            </p:txEl>
                                          </p:spTgt>
                                        </p:tgtEl>
                                        <p:attrNameLst>
                                          <p:attrName>style.visibility</p:attrName>
                                        </p:attrNameLst>
                                      </p:cBhvr>
                                      <p:to>
                                        <p:strVal val="visible"/>
                                      </p:to>
                                    </p:set>
                                    <p:anim calcmode="discrete" valueType="clr">
                                      <p:cBhvr override="childStyle">
                                        <p:cTn id="30" dur="80"/>
                                        <p:tgtEl>
                                          <p:spTgt spid="2">
                                            <p:txEl>
                                              <p:pRg st="3" end="3"/>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31" dur="80"/>
                                        <p:tgtEl>
                                          <p:spTgt spid="2">
                                            <p:txEl>
                                              <p:pRg st="3" end="3"/>
                                            </p:txEl>
                                          </p:spTgt>
                                        </p:tgtEl>
                                        <p:attrNameLst>
                                          <p:attrName>fillcolor</p:attrName>
                                        </p:attrNameLst>
                                      </p:cBhvr>
                                      <p:tavLst>
                                        <p:tav tm="0">
                                          <p:val>
                                            <p:clrVal>
                                              <a:schemeClr val="accent2"/>
                                            </p:clrVal>
                                          </p:val>
                                        </p:tav>
                                        <p:tav tm="50000">
                                          <p:val>
                                            <p:clrVal>
                                              <a:schemeClr val="hlink"/>
                                            </p:clrVal>
                                          </p:val>
                                        </p:tav>
                                      </p:tavLst>
                                    </p:anim>
                                    <p:set>
                                      <p:cBhvr>
                                        <p:cTn id="32" dur="80"/>
                                        <p:tgtEl>
                                          <p:spTgt spid="2">
                                            <p:txEl>
                                              <p:pRg st="3" end="3"/>
                                            </p:txEl>
                                          </p:spTgt>
                                        </p:tgtEl>
                                        <p:attrNameLst>
                                          <p:attrName>fill.type</p:attrName>
                                        </p:attrNameLst>
                                      </p:cBhvr>
                                      <p:to>
                                        <p:strVal val="solid"/>
                                      </p:to>
                                    </p:set>
                                  </p:childTnLst>
                                </p:cTn>
                              </p:par>
                              <p:par>
                                <p:cTn id="33" presetID="27" presetClass="entr" presetSubtype="0" fill="hold" nodeType="withEffect">
                                  <p:stCondLst>
                                    <p:cond delay="0"/>
                                  </p:stCondLst>
                                  <p:iterate type="lt">
                                    <p:tmPct val="50000"/>
                                  </p:iterate>
                                  <p:childTnLst>
                                    <p:set>
                                      <p:cBhvr>
                                        <p:cTn id="34" dur="1" fill="hold">
                                          <p:stCondLst>
                                            <p:cond delay="0"/>
                                          </p:stCondLst>
                                        </p:cTn>
                                        <p:tgtEl>
                                          <p:spTgt spid="2">
                                            <p:txEl>
                                              <p:pRg st="4" end="4"/>
                                            </p:txEl>
                                          </p:spTgt>
                                        </p:tgtEl>
                                        <p:attrNameLst>
                                          <p:attrName>style.visibility</p:attrName>
                                        </p:attrNameLst>
                                      </p:cBhvr>
                                      <p:to>
                                        <p:strVal val="visible"/>
                                      </p:to>
                                    </p:set>
                                    <p:anim calcmode="discrete" valueType="clr">
                                      <p:cBhvr override="childStyle">
                                        <p:cTn id="35" dur="80"/>
                                        <p:tgtEl>
                                          <p:spTgt spid="2">
                                            <p:txEl>
                                              <p:pRg st="4" end="4"/>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36" dur="80"/>
                                        <p:tgtEl>
                                          <p:spTgt spid="2">
                                            <p:txEl>
                                              <p:pRg st="4" end="4"/>
                                            </p:txEl>
                                          </p:spTgt>
                                        </p:tgtEl>
                                        <p:attrNameLst>
                                          <p:attrName>fillcolor</p:attrName>
                                        </p:attrNameLst>
                                      </p:cBhvr>
                                      <p:tavLst>
                                        <p:tav tm="0">
                                          <p:val>
                                            <p:clrVal>
                                              <a:schemeClr val="accent2"/>
                                            </p:clrVal>
                                          </p:val>
                                        </p:tav>
                                        <p:tav tm="50000">
                                          <p:val>
                                            <p:clrVal>
                                              <a:schemeClr val="hlink"/>
                                            </p:clrVal>
                                          </p:val>
                                        </p:tav>
                                      </p:tavLst>
                                    </p:anim>
                                    <p:set>
                                      <p:cBhvr>
                                        <p:cTn id="37" dur="80"/>
                                        <p:tgtEl>
                                          <p:spTgt spid="2">
                                            <p:txEl>
                                              <p:pRg st="4" end="4"/>
                                            </p:txEl>
                                          </p:spTgt>
                                        </p:tgtEl>
                                        <p:attrNameLst>
                                          <p:attrName>fill.type</p:attrName>
                                        </p:attrNameLst>
                                      </p:cBhvr>
                                      <p:to>
                                        <p:strVal val="solid"/>
                                      </p:to>
                                    </p:set>
                                  </p:childTnLst>
                                </p:cTn>
                              </p:par>
                            </p:childTnLst>
                          </p:cTn>
                        </p:par>
                      </p:childTnLst>
                    </p:cTn>
                  </p:par>
                  <p:par>
                    <p:cTn id="38" fill="hold">
                      <p:stCondLst>
                        <p:cond delay="indefinite"/>
                      </p:stCondLst>
                      <p:childTnLst>
                        <p:par>
                          <p:cTn id="39" fill="hold">
                            <p:stCondLst>
                              <p:cond delay="0"/>
                            </p:stCondLst>
                            <p:childTnLst>
                              <p:par>
                                <p:cTn id="40" presetID="8" presetClass="exit" presetSubtype="16" fill="hold" grpId="1" nodeType="clickEffect">
                                  <p:stCondLst>
                                    <p:cond delay="0"/>
                                  </p:stCondLst>
                                  <p:childTnLst>
                                    <p:animEffect transition="out" filter="diamond(in)">
                                      <p:cBhvr>
                                        <p:cTn id="41" dur="2000"/>
                                        <p:tgtEl>
                                          <p:spTgt spid="6"/>
                                        </p:tgtEl>
                                      </p:cBhvr>
                                    </p:animEffect>
                                    <p:set>
                                      <p:cBhvr>
                                        <p:cTn id="42" dur="1" fill="hold">
                                          <p:stCondLst>
                                            <p:cond delay="1999"/>
                                          </p:stCondLst>
                                        </p:cTn>
                                        <p:tgtEl>
                                          <p:spTgt spid="6"/>
                                        </p:tgtEl>
                                        <p:attrNameLst>
                                          <p:attrName>style.visibility</p:attrName>
                                        </p:attrNameLst>
                                      </p:cBhvr>
                                      <p:to>
                                        <p:strVal val="hidden"/>
                                      </p:to>
                                    </p:set>
                                  </p:childTnLst>
                                </p:cTn>
                              </p:par>
                              <p:par>
                                <p:cTn id="43" presetID="4" presetClass="exit" presetSubtype="16" fill="hold" nodeType="withEffect">
                                  <p:stCondLst>
                                    <p:cond delay="0"/>
                                  </p:stCondLst>
                                  <p:iterate type="lt">
                                    <p:tmPct val="0"/>
                                  </p:iterate>
                                  <p:childTnLst>
                                    <p:animEffect transition="out" filter="box(in)">
                                      <p:cBhvr>
                                        <p:cTn id="44" dur="500"/>
                                        <p:tgtEl>
                                          <p:spTgt spid="2">
                                            <p:txEl>
                                              <p:pRg st="3" end="3"/>
                                            </p:txEl>
                                          </p:spTgt>
                                        </p:tgtEl>
                                      </p:cBhvr>
                                    </p:animEffect>
                                    <p:set>
                                      <p:cBhvr>
                                        <p:cTn id="45" dur="1" fill="hold">
                                          <p:stCondLst>
                                            <p:cond delay="499"/>
                                          </p:stCondLst>
                                        </p:cTn>
                                        <p:tgtEl>
                                          <p:spTgt spid="2">
                                            <p:txEl>
                                              <p:pRg st="3" end="3"/>
                                            </p:txEl>
                                          </p:spTgt>
                                        </p:tgtEl>
                                        <p:attrNameLst>
                                          <p:attrName>style.visibility</p:attrName>
                                        </p:attrNameLst>
                                      </p:cBhvr>
                                      <p:to>
                                        <p:strVal val="hidden"/>
                                      </p:to>
                                    </p:set>
                                  </p:childTnLst>
                                </p:cTn>
                              </p:par>
                              <p:par>
                                <p:cTn id="46" presetID="4" presetClass="exit" presetSubtype="16" fill="hold" nodeType="withEffect">
                                  <p:stCondLst>
                                    <p:cond delay="0"/>
                                  </p:stCondLst>
                                  <p:iterate type="lt">
                                    <p:tmPct val="0"/>
                                  </p:iterate>
                                  <p:childTnLst>
                                    <p:animEffect transition="out" filter="box(in)">
                                      <p:cBhvr>
                                        <p:cTn id="47" dur="500"/>
                                        <p:tgtEl>
                                          <p:spTgt spid="2">
                                            <p:txEl>
                                              <p:pRg st="4" end="4"/>
                                            </p:txEl>
                                          </p:spTgt>
                                        </p:tgtEl>
                                      </p:cBhvr>
                                    </p:animEffect>
                                    <p:set>
                                      <p:cBhvr>
                                        <p:cTn id="48" dur="1" fill="hold">
                                          <p:stCondLst>
                                            <p:cond delay="499"/>
                                          </p:stCondLst>
                                        </p:cTn>
                                        <p:tgtEl>
                                          <p:spTgt spid="2">
                                            <p:txEl>
                                              <p:pRg st="4" end="4"/>
                                            </p:txEl>
                                          </p:spTgt>
                                        </p:tgtEl>
                                        <p:attrNameLst>
                                          <p:attrName>style.visibility</p:attrName>
                                        </p:attrNameLst>
                                      </p:cBhvr>
                                      <p:to>
                                        <p:strVal val="hidden"/>
                                      </p:to>
                                    </p:set>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9"/>
                                        </p:tgtEl>
                                        <p:attrNameLst>
                                          <p:attrName>style.visibility</p:attrName>
                                        </p:attrNameLst>
                                      </p:cBhvr>
                                      <p:to>
                                        <p:strVal val="visible"/>
                                      </p:to>
                                    </p:set>
                                    <p:anim calcmode="lin" valueType="num">
                                      <p:cBhvr additive="base">
                                        <p:cTn id="53" dur="500" fill="hold"/>
                                        <p:tgtEl>
                                          <p:spTgt spid="9"/>
                                        </p:tgtEl>
                                        <p:attrNameLst>
                                          <p:attrName>ppt_x</p:attrName>
                                        </p:attrNameLst>
                                      </p:cBhvr>
                                      <p:tavLst>
                                        <p:tav tm="0">
                                          <p:val>
                                            <p:strVal val="#ppt_x"/>
                                          </p:val>
                                        </p:tav>
                                        <p:tav tm="100000">
                                          <p:val>
                                            <p:strVal val="#ppt_x"/>
                                          </p:val>
                                        </p:tav>
                                      </p:tavLst>
                                    </p:anim>
                                    <p:anim calcmode="lin" valueType="num">
                                      <p:cBhvr additive="base">
                                        <p:cTn id="5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grpId="0" nodeType="clickEffect">
                                  <p:stCondLst>
                                    <p:cond delay="0"/>
                                  </p:stCondLst>
                                  <p:childTnLst>
                                    <p:set>
                                      <p:cBhvr>
                                        <p:cTn id="58" dur="1" fill="hold">
                                          <p:stCondLst>
                                            <p:cond delay="0"/>
                                          </p:stCondLst>
                                        </p:cTn>
                                        <p:tgtEl>
                                          <p:spTgt spid="10"/>
                                        </p:tgtEl>
                                        <p:attrNameLst>
                                          <p:attrName>style.visibility</p:attrName>
                                        </p:attrNameLst>
                                      </p:cBhvr>
                                      <p:to>
                                        <p:strVal val="visible"/>
                                      </p:to>
                                    </p:set>
                                    <p:anim calcmode="lin" valueType="num">
                                      <p:cBhvr additive="base">
                                        <p:cTn id="59" dur="500" fill="hold"/>
                                        <p:tgtEl>
                                          <p:spTgt spid="10"/>
                                        </p:tgtEl>
                                        <p:attrNameLst>
                                          <p:attrName>ppt_x</p:attrName>
                                        </p:attrNameLst>
                                      </p:cBhvr>
                                      <p:tavLst>
                                        <p:tav tm="0">
                                          <p:val>
                                            <p:strVal val="#ppt_x"/>
                                          </p:val>
                                        </p:tav>
                                        <p:tav tm="100000">
                                          <p:val>
                                            <p:strVal val="#ppt_x"/>
                                          </p:val>
                                        </p:tav>
                                      </p:tavLst>
                                    </p:anim>
                                    <p:anim calcmode="lin" valueType="num">
                                      <p:cBhvr additive="base">
                                        <p:cTn id="6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8" presetClass="entr" presetSubtype="16" fill="hold" grpId="0" nodeType="clickEffect">
                                  <p:stCondLst>
                                    <p:cond delay="0"/>
                                  </p:stCondLst>
                                  <p:childTnLst>
                                    <p:set>
                                      <p:cBhvr>
                                        <p:cTn id="64" dur="1" fill="hold">
                                          <p:stCondLst>
                                            <p:cond delay="0"/>
                                          </p:stCondLst>
                                        </p:cTn>
                                        <p:tgtEl>
                                          <p:spTgt spid="11"/>
                                        </p:tgtEl>
                                        <p:attrNameLst>
                                          <p:attrName>style.visibility</p:attrName>
                                        </p:attrNameLst>
                                      </p:cBhvr>
                                      <p:to>
                                        <p:strVal val="visible"/>
                                      </p:to>
                                    </p:set>
                                    <p:animEffect transition="in" filter="diamond(in)">
                                      <p:cBhvr>
                                        <p:cTn id="65"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6" grpId="1" animBg="1"/>
      <p:bldP spid="9" grpId="0" animBg="1"/>
      <p:bldP spid="10" grpId="0" animBg="1"/>
      <p:bldP spid="11"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a:solidFill>
                  <a:srgbClr val="FF0000"/>
                </a:solidFill>
              </a:rPr>
              <a:t>3. Symbiose</a:t>
            </a:r>
            <a:endParaRPr lang="fr-FR" dirty="0">
              <a:solidFill>
                <a:srgbClr val="FF0000"/>
              </a:solidFill>
            </a:endParaRPr>
          </a:p>
        </p:txBody>
      </p:sp>
      <p:pic>
        <p:nvPicPr>
          <p:cNvPr id="4" name="Image 3"/>
          <p:cNvPicPr>
            <a:picLocks noChangeAspect="1"/>
          </p:cNvPicPr>
          <p:nvPr/>
        </p:nvPicPr>
        <p:blipFill>
          <a:blip r:embed="rId2"/>
          <a:stretch>
            <a:fillRect/>
          </a:stretch>
        </p:blipFill>
        <p:spPr>
          <a:xfrm>
            <a:off x="1" y="1857374"/>
            <a:ext cx="9015662" cy="4270709"/>
          </a:xfrm>
          <a:prstGeom prst="rect">
            <a:avLst/>
          </a:prstGeom>
        </p:spPr>
      </p:pic>
    </p:spTree>
    <p:extLst>
      <p:ext uri="{BB962C8B-B14F-4D97-AF65-F5344CB8AC3E}">
        <p14:creationId xmlns:p14="http://schemas.microsoft.com/office/powerpoint/2010/main" xmlns="" val="189569560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https://images.theconversation.com/files/372268/original/file-20201201-13-4vevuq.png?ixlib=rb-1.1.0&amp;q=45&amp;auto=format&amp;w=754&amp;fit=clip"/>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556627" y="822158"/>
            <a:ext cx="7181850" cy="5876925"/>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48809450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racine avec et sans mycorhizes les jardiniers modernes"/>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540586" y="1303254"/>
            <a:ext cx="7343775" cy="4581525"/>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84041742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91670" y="587205"/>
            <a:ext cx="8148918" cy="1569660"/>
          </a:xfrm>
          <a:prstGeom prst="rect">
            <a:avLst/>
          </a:prstGeom>
        </p:spPr>
        <p:txBody>
          <a:bodyPr wrap="square">
            <a:spAutoFit/>
          </a:bodyPr>
          <a:lstStyle/>
          <a:p>
            <a:r>
              <a:rPr lang="fr-FR" sz="3200" dirty="0" smtClean="0"/>
              <a:t>Les champignons aujourd'hui ne sont plus placés parmi les végétaux Ils constituent un règne autonome : Le règne fongique</a:t>
            </a:r>
            <a:endParaRPr lang="fr-FR" sz="3200" dirty="0"/>
          </a:p>
        </p:txBody>
      </p:sp>
      <p:pic>
        <p:nvPicPr>
          <p:cNvPr id="3" name="Image 2"/>
          <p:cNvPicPr>
            <a:picLocks noChangeAspect="1"/>
          </p:cNvPicPr>
          <p:nvPr/>
        </p:nvPicPr>
        <p:blipFill>
          <a:blip r:embed="rId2"/>
          <a:stretch>
            <a:fillRect/>
          </a:stretch>
        </p:blipFill>
        <p:spPr>
          <a:xfrm>
            <a:off x="1352550" y="3146891"/>
            <a:ext cx="6438900" cy="3495675"/>
          </a:xfrm>
          <a:prstGeom prst="rect">
            <a:avLst/>
          </a:prstGeom>
        </p:spPr>
      </p:pic>
    </p:spTree>
    <p:extLst>
      <p:ext uri="{BB962C8B-B14F-4D97-AF65-F5344CB8AC3E}">
        <p14:creationId xmlns:p14="http://schemas.microsoft.com/office/powerpoint/2010/main" xmlns="" val="20201446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214282" y="857232"/>
            <a:ext cx="8929718" cy="1055608"/>
          </a:xfrm>
          <a:prstGeom prst="wedgeRoundRectCallout">
            <a:avLst>
              <a:gd name="adj1" fmla="val 7033"/>
              <a:gd name="adj2" fmla="val -64971"/>
              <a:gd name="adj3" fmla="val 16667"/>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fr-FR" sz="2800" b="1" dirty="0"/>
              <a:t>la </a:t>
            </a:r>
            <a:r>
              <a:rPr lang="fr-FR" sz="2800" b="1" dirty="0" smtClean="0"/>
              <a:t>mycologie</a:t>
            </a:r>
            <a:r>
              <a:rPr lang="fr-FR" sz="2800" dirty="0" smtClean="0"/>
              <a:t> est </a:t>
            </a:r>
            <a:r>
              <a:rPr lang="fr-FR" sz="2800" dirty="0"/>
              <a:t>la science qui a pour objectif l’étude des </a:t>
            </a:r>
            <a:r>
              <a:rPr lang="fr-FR" sz="2800" dirty="0" smtClean="0"/>
              <a:t>champignons</a:t>
            </a:r>
            <a:endParaRPr lang="fr-FR" sz="3200" dirty="0"/>
          </a:p>
        </p:txBody>
      </p:sp>
      <p:sp>
        <p:nvSpPr>
          <p:cNvPr id="3" name="ZoneTexte 2"/>
          <p:cNvSpPr txBox="1"/>
          <p:nvPr/>
        </p:nvSpPr>
        <p:spPr>
          <a:xfrm>
            <a:off x="250017" y="2222535"/>
            <a:ext cx="8929718" cy="1055608"/>
          </a:xfrm>
          <a:prstGeom prst="wedgeRoundRectCallout">
            <a:avLst>
              <a:gd name="adj1" fmla="val 33379"/>
              <a:gd name="adj2" fmla="val 105296"/>
              <a:gd name="adj3" fmla="val 16667"/>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fr-FR" sz="2800" b="1" dirty="0"/>
              <a:t>Mycologue: </a:t>
            </a:r>
            <a:r>
              <a:rPr lang="fr-FR" sz="2800" dirty="0"/>
              <a:t>scientifique qui étudie la discipline de la mycologie </a:t>
            </a:r>
          </a:p>
        </p:txBody>
      </p:sp>
      <p:sp>
        <p:nvSpPr>
          <p:cNvPr id="4" name="ZoneTexte 3"/>
          <p:cNvSpPr txBox="1"/>
          <p:nvPr/>
        </p:nvSpPr>
        <p:spPr>
          <a:xfrm>
            <a:off x="2571736" y="0"/>
            <a:ext cx="4286280" cy="769441"/>
          </a:xfrm>
          <a:prstGeom prst="rect">
            <a:avLst/>
          </a:prstGeom>
          <a:noFill/>
        </p:spPr>
        <p:txBody>
          <a:bodyPr wrap="square" rtlCol="0">
            <a:spAutoFit/>
          </a:bodyPr>
          <a:lstStyle/>
          <a:p>
            <a:r>
              <a:rPr lang="fr-FR" sz="4400" b="1" dirty="0" smtClean="0">
                <a:solidFill>
                  <a:srgbClr val="FF0000"/>
                </a:solidFill>
              </a:rPr>
              <a:t>Définitions </a:t>
            </a:r>
            <a:endParaRPr lang="fr-FR" sz="4400" b="1" dirty="0">
              <a:solidFill>
                <a:srgbClr val="FF0000"/>
              </a:solidFill>
            </a:endParaRPr>
          </a:p>
        </p:txBody>
      </p:sp>
      <p:pic>
        <p:nvPicPr>
          <p:cNvPr id="1026" name="Picture 2" descr="Microbiologie : images, photos et images vectorielles de stock |  Shutterstock"/>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6664699" y="3855238"/>
            <a:ext cx="2359945" cy="1694319"/>
          </a:xfrm>
          <a:prstGeom prst="rect">
            <a:avLst/>
          </a:prstGeom>
          <a:noFill/>
          <a:extLst>
            <a:ext uri="{909E8E84-426E-40DD-AFC4-6F175D3DCCD1}">
              <a14:hiddenFill xmlns:a14="http://schemas.microsoft.com/office/drawing/2010/main" xmlns="">
                <a:solidFill>
                  <a:srgbClr val="FFFFFF"/>
                </a:solidFill>
              </a14:hiddenFill>
            </a:ext>
          </a:extLst>
        </p:spPr>
      </p:pic>
      <p:sp>
        <p:nvSpPr>
          <p:cNvPr id="7" name="ZoneTexte 6"/>
          <p:cNvSpPr txBox="1"/>
          <p:nvPr/>
        </p:nvSpPr>
        <p:spPr>
          <a:xfrm>
            <a:off x="250017" y="5978746"/>
            <a:ext cx="8929718" cy="578882"/>
          </a:xfrm>
          <a:prstGeom prst="wedgeRoundRectCallout">
            <a:avLst>
              <a:gd name="adj1" fmla="val -24447"/>
              <a:gd name="adj2" fmla="val -128421"/>
              <a:gd name="adj3" fmla="val 16667"/>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fr-FR" sz="2800" b="1" dirty="0"/>
              <a:t>Mycose: </a:t>
            </a:r>
            <a:r>
              <a:rPr lang="fr-FR" sz="2800" dirty="0" smtClean="0"/>
              <a:t>Infection </a:t>
            </a:r>
            <a:r>
              <a:rPr lang="fr-FR" sz="2800" dirty="0"/>
              <a:t>causée par un champignon </a:t>
            </a:r>
          </a:p>
        </p:txBody>
      </p:sp>
      <p:pic>
        <p:nvPicPr>
          <p:cNvPr id="1028" name="Picture 4" descr="MYCOSE ONGLE : guérir la mycose des ongles (pied, gros orteil...) -  Dermatologue en visio"/>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352411" y="3492156"/>
            <a:ext cx="2219325" cy="2057401"/>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2668106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8" presetClass="entr" presetSubtype="16"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diamond(in)">
                                      <p:cBhvr>
                                        <p:cTn id="13" dur="20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8" presetClass="entr" presetSubtype="16"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diamond(in)">
                                      <p:cBhvr>
                                        <p:cTn id="18" dur="2000"/>
                                        <p:tgtEl>
                                          <p:spTgt spid="3"/>
                                        </p:tgtEl>
                                      </p:cBhvr>
                                    </p:animEffect>
                                  </p:childTnLst>
                                </p:cTn>
                              </p:par>
                            </p:childTnLst>
                          </p:cTn>
                        </p:par>
                      </p:childTnLst>
                    </p:cTn>
                  </p:par>
                  <p:par>
                    <p:cTn id="19" fill="hold">
                      <p:stCondLst>
                        <p:cond delay="indefinite"/>
                      </p:stCondLst>
                      <p:childTnLst>
                        <p:par>
                          <p:cTn id="20" fill="hold">
                            <p:stCondLst>
                              <p:cond delay="0"/>
                            </p:stCondLst>
                            <p:childTnLst>
                              <p:par>
                                <p:cTn id="21" presetID="8" presetClass="entr" presetSubtype="16"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diamond(in)">
                                      <p:cBhvr>
                                        <p:cTn id="23"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214282" y="1214686"/>
            <a:ext cx="8929718" cy="578882"/>
          </a:xfrm>
          <a:prstGeom prst="wedgeRoundRectCallout">
            <a:avLst>
              <a:gd name="adj1" fmla="val 7033"/>
              <a:gd name="adj2" fmla="val -64971"/>
              <a:gd name="adj3" fmla="val 16667"/>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fr-FR" sz="2800" b="1" dirty="0" smtClean="0"/>
              <a:t>Mycètes </a:t>
            </a:r>
            <a:r>
              <a:rPr lang="fr-FR" sz="2800" b="1" dirty="0"/>
              <a:t>: </a:t>
            </a:r>
            <a:r>
              <a:rPr lang="fr-FR" sz="2800" dirty="0"/>
              <a:t>champignons en </a:t>
            </a:r>
            <a:r>
              <a:rPr lang="fr-FR" sz="2800" dirty="0" smtClean="0"/>
              <a:t>français,  </a:t>
            </a:r>
            <a:endParaRPr lang="fr-FR" sz="3200" dirty="0"/>
          </a:p>
        </p:txBody>
      </p:sp>
      <p:sp>
        <p:nvSpPr>
          <p:cNvPr id="4" name="ZoneTexte 3"/>
          <p:cNvSpPr txBox="1"/>
          <p:nvPr/>
        </p:nvSpPr>
        <p:spPr>
          <a:xfrm>
            <a:off x="2571736" y="0"/>
            <a:ext cx="4286280" cy="769441"/>
          </a:xfrm>
          <a:prstGeom prst="rect">
            <a:avLst/>
          </a:prstGeom>
          <a:noFill/>
        </p:spPr>
        <p:txBody>
          <a:bodyPr wrap="square" rtlCol="0">
            <a:spAutoFit/>
          </a:bodyPr>
          <a:lstStyle/>
          <a:p>
            <a:r>
              <a:rPr lang="fr-FR" sz="4400" b="1" dirty="0" smtClean="0">
                <a:solidFill>
                  <a:srgbClr val="FF0000"/>
                </a:solidFill>
              </a:rPr>
              <a:t>Définitions </a:t>
            </a:r>
            <a:endParaRPr lang="fr-FR" sz="4400" b="1" dirty="0">
              <a:solidFill>
                <a:srgbClr val="FF0000"/>
              </a:solidFill>
            </a:endParaRPr>
          </a:p>
        </p:txBody>
      </p:sp>
      <p:grpSp>
        <p:nvGrpSpPr>
          <p:cNvPr id="9" name="Group 2"/>
          <p:cNvGrpSpPr>
            <a:grpSpLocks/>
          </p:cNvGrpSpPr>
          <p:nvPr/>
        </p:nvGrpSpPr>
        <p:grpSpPr bwMode="auto">
          <a:xfrm>
            <a:off x="282574" y="2612374"/>
            <a:ext cx="8578851" cy="953453"/>
            <a:chOff x="391" y="358"/>
            <a:chExt cx="13510" cy="1502"/>
          </a:xfrm>
        </p:grpSpPr>
        <p:pic>
          <p:nvPicPr>
            <p:cNvPr id="2051" name="Picture 3"/>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91" y="432"/>
              <a:ext cx="13510" cy="142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052" name="Picture 4"/>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945" y="358"/>
              <a:ext cx="11808" cy="143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053" name="Picture 5"/>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449" y="457"/>
              <a:ext cx="13388" cy="130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 name="Text Box 6"/>
            <p:cNvSpPr txBox="1">
              <a:spLocks noChangeArrowheads="1"/>
            </p:cNvSpPr>
            <p:nvPr/>
          </p:nvSpPr>
          <p:spPr bwMode="auto">
            <a:xfrm>
              <a:off x="449" y="457"/>
              <a:ext cx="13388" cy="1309"/>
            </a:xfrm>
            <a:prstGeom prst="wedgeRoundRectCallout">
              <a:avLst>
                <a:gd name="adj1" fmla="val 14598"/>
                <a:gd name="adj2" fmla="val 78683"/>
                <a:gd name="adj3" fmla="val 16667"/>
              </a:avLst>
            </a:prstGeom>
            <a:noFill/>
            <a:ln w="9525">
              <a:solidFill>
                <a:srgbClr val="F6913F"/>
              </a:solidFill>
              <a:miter lim="800000"/>
              <a:headEnd/>
              <a:tailEnd/>
            </a:ln>
            <a:extLst>
              <a:ext uri="{909E8E84-426E-40DD-AFC4-6F175D3DCCD1}">
                <a14:hiddenFill xmlns:a14="http://schemas.microsoft.com/office/drawing/2010/main" xmlns="">
                  <a:solidFill>
                    <a:srgbClr val="FFFFFF"/>
                  </a:solidFill>
                </a14:hiddenFill>
              </a:ext>
            </a:extLst>
          </p:spPr>
          <p:txBody>
            <a:bodyPr vert="horz" wrap="square" lIns="0" tIns="0" rIns="0" bIns="0" numCol="1" anchor="t" anchorCtr="0" compatLnSpc="1">
              <a:prstTxWarp prst="textNoShape">
                <a:avLst/>
              </a:prstTxWarp>
            </a:bodyPr>
            <a:lstStyle/>
            <a:p>
              <a:pPr marL="0" marR="0" lvl="0" indent="0" algn="l" defTabSz="914400" rtl="0" eaLnBrk="0" fontAlgn="base" latinLnBrk="0" hangingPunct="0">
                <a:lnSpc>
                  <a:spcPct val="100000"/>
                </a:lnSpc>
                <a:spcBef>
                  <a:spcPts val="438"/>
                </a:spcBef>
                <a:spcAft>
                  <a:spcPts val="800"/>
                </a:spcAft>
                <a:buClrTx/>
                <a:buSzTx/>
                <a:buFontTx/>
                <a:buNone/>
                <a:tabLst/>
              </a:pPr>
              <a:r>
                <a:rPr kumimoji="0" lang="fr-FR" sz="2400" b="1" i="0" u="none" strike="noStrike" cap="none" normalizeH="0" baseline="0" dirty="0" smtClean="0">
                  <a:ln>
                    <a:noFill/>
                  </a:ln>
                  <a:solidFill>
                    <a:schemeClr val="tx1"/>
                  </a:solidFill>
                  <a:effectLst/>
                  <a:latin typeface="Calibri" panose="020F0502020204030204" pitchFamily="34" charset="0"/>
                  <a:ea typeface="Arial" panose="020B0604020202020204" pitchFamily="34" charset="0"/>
                </a:rPr>
                <a:t>La </a:t>
              </a:r>
              <a:r>
                <a:rPr kumimoji="0" lang="fr-FR" sz="2400" b="1" i="0" u="none" strike="noStrike" cap="none" normalizeH="0" baseline="0" dirty="0" err="1" smtClean="0">
                  <a:ln>
                    <a:noFill/>
                  </a:ln>
                  <a:solidFill>
                    <a:schemeClr val="tx1"/>
                  </a:solidFill>
                  <a:effectLst/>
                  <a:latin typeface="Calibri" panose="020F0502020204030204" pitchFamily="34" charset="0"/>
                  <a:ea typeface="Arial" panose="020B0604020202020204" pitchFamily="34" charset="0"/>
                </a:rPr>
                <a:t>mycotoxicologie</a:t>
              </a:r>
              <a:r>
                <a:rPr kumimoji="0" lang="fr-FR" sz="2400" b="1" i="0" u="none" strike="noStrike" cap="none" normalizeH="0" baseline="0" dirty="0" smtClean="0">
                  <a:ln>
                    <a:noFill/>
                  </a:ln>
                  <a:solidFill>
                    <a:schemeClr val="tx1"/>
                  </a:solidFill>
                  <a:effectLst/>
                  <a:latin typeface="Calibri" panose="020F0502020204030204" pitchFamily="34" charset="0"/>
                  <a:ea typeface="Arial" panose="020B0604020202020204" pitchFamily="34" charset="0"/>
                </a:rPr>
                <a:t>	est l’étude des toxines fongiques</a:t>
              </a:r>
            </a:p>
            <a:p>
              <a:pPr marL="0" marR="0" lvl="0" indent="0" algn="l" defTabSz="914400" rtl="0" eaLnBrk="0" fontAlgn="base" latinLnBrk="0" hangingPunct="0">
                <a:lnSpc>
                  <a:spcPct val="100000"/>
                </a:lnSpc>
                <a:spcBef>
                  <a:spcPts val="125"/>
                </a:spcBef>
                <a:spcAft>
                  <a:spcPts val="800"/>
                </a:spcAft>
                <a:buClrTx/>
                <a:buSzTx/>
                <a:buFontTx/>
                <a:buNone/>
                <a:tabLst/>
              </a:pPr>
              <a:r>
                <a:rPr kumimoji="0" lang="fr-FR" sz="2400" b="1" i="0" u="none" strike="noStrike" cap="none" normalizeH="0" baseline="0" dirty="0" smtClean="0">
                  <a:ln>
                    <a:noFill/>
                  </a:ln>
                  <a:solidFill>
                    <a:schemeClr val="tx1"/>
                  </a:solidFill>
                  <a:effectLst/>
                  <a:latin typeface="Calibri" panose="020F0502020204030204" pitchFamily="34" charset="0"/>
                  <a:ea typeface="Arial" panose="020B0604020202020204" pitchFamily="34" charset="0"/>
                </a:rPr>
                <a:t>et de leurs effets.</a:t>
              </a:r>
              <a:endParaRPr kumimoji="0" lang="fr-FR" sz="1800" b="0" i="0" u="none" strike="noStrike" cap="none" normalizeH="0" baseline="0" dirty="0" smtClean="0">
                <a:ln>
                  <a:noFill/>
                </a:ln>
                <a:solidFill>
                  <a:schemeClr val="tx1"/>
                </a:solidFill>
                <a:effectLst/>
                <a:latin typeface="Arial" panose="020B0604020202020204" pitchFamily="34" charset="0"/>
              </a:endParaRPr>
            </a:p>
          </p:txBody>
        </p:sp>
      </p:grpSp>
      <p:pic>
        <p:nvPicPr>
          <p:cNvPr id="11" name="Image 10"/>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5441853" y="4034994"/>
            <a:ext cx="3048000" cy="2033016"/>
          </a:xfrm>
          <a:prstGeom prst="rect">
            <a:avLst/>
          </a:prstGeom>
        </p:spPr>
      </p:pic>
    </p:spTree>
    <p:extLst>
      <p:ext uri="{BB962C8B-B14F-4D97-AF65-F5344CB8AC3E}">
        <p14:creationId xmlns:p14="http://schemas.microsoft.com/office/powerpoint/2010/main" xmlns="" val="3566783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8" presetClass="entr" presetSubtype="16"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diamond(in)">
                                      <p:cBhvr>
                                        <p:cTn id="13"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b="1" dirty="0" smtClean="0">
                <a:solidFill>
                  <a:srgbClr val="FF0000"/>
                </a:solidFill>
              </a:rPr>
              <a:t>Définition </a:t>
            </a:r>
            <a:endParaRPr lang="fr-FR" b="1" dirty="0">
              <a:solidFill>
                <a:srgbClr val="FF0000"/>
              </a:solidFill>
            </a:endParaRPr>
          </a:p>
        </p:txBody>
      </p:sp>
      <p:sp>
        <p:nvSpPr>
          <p:cNvPr id="3" name="Espace réservé du contenu 2"/>
          <p:cNvSpPr>
            <a:spLocks noGrp="1"/>
          </p:cNvSpPr>
          <p:nvPr>
            <p:ph idx="1"/>
          </p:nvPr>
        </p:nvSpPr>
        <p:spPr>
          <a:xfrm>
            <a:off x="215153" y="1825625"/>
            <a:ext cx="8928847" cy="4351338"/>
          </a:xfrm>
        </p:spPr>
        <p:txBody>
          <a:bodyPr>
            <a:normAutofit fontScale="85000" lnSpcReduction="20000"/>
          </a:bodyPr>
          <a:lstStyle/>
          <a:p>
            <a:pPr algn="just"/>
            <a:r>
              <a:rPr lang="fr-FR" dirty="0"/>
              <a:t>Les mycètes (champignons) sont </a:t>
            </a:r>
            <a:r>
              <a:rPr lang="fr-FR" dirty="0">
                <a:solidFill>
                  <a:srgbClr val="FF0000"/>
                </a:solidFill>
              </a:rPr>
              <a:t>des organismes </a:t>
            </a:r>
            <a:endParaRPr lang="fr-FR" dirty="0" smtClean="0">
              <a:solidFill>
                <a:srgbClr val="FF0000"/>
              </a:solidFill>
            </a:endParaRPr>
          </a:p>
          <a:p>
            <a:pPr algn="just"/>
            <a:r>
              <a:rPr lang="fr-FR" dirty="0">
                <a:solidFill>
                  <a:srgbClr val="FF0000"/>
                </a:solidFill>
              </a:rPr>
              <a:t>E</a:t>
            </a:r>
            <a:r>
              <a:rPr lang="fr-FR" dirty="0" smtClean="0">
                <a:solidFill>
                  <a:srgbClr val="FF0000"/>
                </a:solidFill>
              </a:rPr>
              <a:t>ucaryotes</a:t>
            </a:r>
            <a:r>
              <a:rPr lang="fr-FR" dirty="0">
                <a:solidFill>
                  <a:srgbClr val="FF0000"/>
                </a:solidFill>
              </a:rPr>
              <a:t>, unicellulaires (levure) ou filamenteux (moisissures)</a:t>
            </a:r>
            <a:r>
              <a:rPr lang="fr-FR" dirty="0"/>
              <a:t>, </a:t>
            </a:r>
            <a:endParaRPr lang="fr-FR" dirty="0" smtClean="0"/>
          </a:p>
          <a:p>
            <a:pPr algn="just"/>
            <a:r>
              <a:rPr lang="fr-FR" dirty="0" smtClean="0">
                <a:solidFill>
                  <a:srgbClr val="FF0000"/>
                </a:solidFill>
              </a:rPr>
              <a:t>non </a:t>
            </a:r>
            <a:r>
              <a:rPr lang="fr-FR" dirty="0">
                <a:solidFill>
                  <a:srgbClr val="FF0000"/>
                </a:solidFill>
              </a:rPr>
              <a:t>photosynthétique </a:t>
            </a:r>
            <a:r>
              <a:rPr lang="fr-FR" dirty="0" smtClean="0"/>
              <a:t>ayant </a:t>
            </a:r>
            <a:r>
              <a:rPr lang="fr-FR" dirty="0"/>
              <a:t>un </a:t>
            </a:r>
            <a:r>
              <a:rPr lang="fr-FR" dirty="0">
                <a:solidFill>
                  <a:srgbClr val="00B050"/>
                </a:solidFill>
              </a:rPr>
              <a:t>métabolisme hétérotrophe </a:t>
            </a:r>
            <a:r>
              <a:rPr lang="fr-FR" dirty="0"/>
              <a:t>(</a:t>
            </a:r>
            <a:r>
              <a:rPr lang="fr-FR" dirty="0" smtClean="0"/>
              <a:t>pas de chlorophylle</a:t>
            </a:r>
            <a:r>
              <a:rPr lang="fr-FR" dirty="0"/>
              <a:t>)</a:t>
            </a:r>
          </a:p>
          <a:p>
            <a:pPr algn="just"/>
            <a:r>
              <a:rPr lang="fr-FR" dirty="0" smtClean="0"/>
              <a:t>Reproduction </a:t>
            </a:r>
            <a:r>
              <a:rPr lang="fr-FR" dirty="0" smtClean="0">
                <a:solidFill>
                  <a:srgbClr val="FF0000"/>
                </a:solidFill>
              </a:rPr>
              <a:t>sexué </a:t>
            </a:r>
            <a:r>
              <a:rPr lang="fr-FR" dirty="0" smtClean="0"/>
              <a:t>et </a:t>
            </a:r>
            <a:r>
              <a:rPr lang="fr-FR" dirty="0" smtClean="0">
                <a:solidFill>
                  <a:srgbClr val="FF0000"/>
                </a:solidFill>
              </a:rPr>
              <a:t>asexué</a:t>
            </a:r>
          </a:p>
          <a:p>
            <a:pPr algn="just"/>
            <a:r>
              <a:rPr lang="fr-FR" dirty="0">
                <a:solidFill>
                  <a:srgbClr val="FF0000"/>
                </a:solidFill>
              </a:rPr>
              <a:t>se nourrissent par absorption</a:t>
            </a:r>
            <a:r>
              <a:rPr lang="fr-FR" dirty="0"/>
              <a:t>. Ce mode de nutrition consiste </a:t>
            </a:r>
            <a:r>
              <a:rPr lang="fr-FR" dirty="0" smtClean="0"/>
              <a:t>à absorber </a:t>
            </a:r>
            <a:r>
              <a:rPr lang="fr-FR" dirty="0"/>
              <a:t>les petites molécules organiques du milieu.</a:t>
            </a:r>
            <a:endParaRPr lang="fr-FR" dirty="0" smtClean="0">
              <a:solidFill>
                <a:srgbClr val="00B050"/>
              </a:solidFill>
            </a:endParaRPr>
          </a:p>
          <a:p>
            <a:pPr algn="just"/>
            <a:r>
              <a:rPr lang="fr-FR" dirty="0" smtClean="0"/>
              <a:t>Leur </a:t>
            </a:r>
            <a:r>
              <a:rPr lang="fr-FR" dirty="0"/>
              <a:t>unité cellulaire de base est appelée </a:t>
            </a:r>
            <a:r>
              <a:rPr lang="fr-FR" dirty="0">
                <a:solidFill>
                  <a:srgbClr val="0070C0"/>
                </a:solidFill>
              </a:rPr>
              <a:t>hyphe</a:t>
            </a:r>
            <a:r>
              <a:rPr lang="fr-FR" dirty="0"/>
              <a:t>. </a:t>
            </a:r>
            <a:r>
              <a:rPr lang="fr-FR" dirty="0" smtClean="0"/>
              <a:t>C’est </a:t>
            </a:r>
            <a:r>
              <a:rPr lang="fr-FR" dirty="0"/>
              <a:t>une cellule tubulaire emprisonnée dans une paroi rigide de chitine. Les hyphes se multiplient au niveau de leurs extrémités, formant ainsi une masse emmêlée appelée </a:t>
            </a:r>
            <a:r>
              <a:rPr lang="fr-FR" dirty="0" smtClean="0">
                <a:solidFill>
                  <a:srgbClr val="FF0000"/>
                </a:solidFill>
              </a:rPr>
              <a:t>mycélium</a:t>
            </a:r>
          </a:p>
          <a:p>
            <a:pPr algn="just"/>
            <a:r>
              <a:rPr lang="fr-FR" dirty="0" smtClean="0"/>
              <a:t>sont </a:t>
            </a:r>
            <a:r>
              <a:rPr lang="fr-FR" dirty="0"/>
              <a:t>des êtres </a:t>
            </a:r>
            <a:r>
              <a:rPr lang="fr-FR" dirty="0">
                <a:solidFill>
                  <a:srgbClr val="FF0000"/>
                </a:solidFill>
              </a:rPr>
              <a:t>immobiles</a:t>
            </a:r>
            <a:r>
              <a:rPr lang="fr-FR" dirty="0"/>
              <a:t> </a:t>
            </a:r>
            <a:r>
              <a:rPr lang="fr-FR" dirty="0" smtClean="0"/>
              <a:t>caractérisés par </a:t>
            </a:r>
            <a:r>
              <a:rPr lang="fr-FR" dirty="0"/>
              <a:t>la production d’un nombre </a:t>
            </a:r>
            <a:r>
              <a:rPr lang="fr-FR" dirty="0">
                <a:solidFill>
                  <a:srgbClr val="FF0000"/>
                </a:solidFill>
              </a:rPr>
              <a:t>considérable de spores.</a:t>
            </a:r>
          </a:p>
        </p:txBody>
      </p:sp>
    </p:spTree>
    <p:extLst>
      <p:ext uri="{BB962C8B-B14F-4D97-AF65-F5344CB8AC3E}">
        <p14:creationId xmlns:p14="http://schemas.microsoft.com/office/powerpoint/2010/main" xmlns="" val="345449130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798544" y="978460"/>
            <a:ext cx="7886700" cy="689919"/>
          </a:xfrm>
        </p:spPr>
        <p:txBody>
          <a:bodyPr/>
          <a:lstStyle/>
          <a:p>
            <a:r>
              <a:rPr lang="fr-FR" dirty="0"/>
              <a:t>Il peut prendre </a:t>
            </a:r>
            <a:r>
              <a:rPr lang="fr-FR" dirty="0" smtClean="0"/>
              <a:t>deux formes</a:t>
            </a:r>
          </a:p>
          <a:p>
            <a:endParaRPr lang="fr-FR" dirty="0"/>
          </a:p>
          <a:p>
            <a:endParaRPr lang="fr-FR" dirty="0" smtClean="0"/>
          </a:p>
        </p:txBody>
      </p:sp>
      <p:sp>
        <p:nvSpPr>
          <p:cNvPr id="4" name="Titre 1"/>
          <p:cNvSpPr txBox="1">
            <a:spLocks noGrp="1"/>
          </p:cNvSpPr>
          <p:nvPr>
            <p:ph type="title"/>
          </p:nvPr>
        </p:nvSpPr>
        <p:spPr>
          <a:xfrm>
            <a:off x="1126191" y="-199650"/>
            <a:ext cx="78867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b="1" dirty="0">
                <a:solidFill>
                  <a:srgbClr val="FF0000"/>
                </a:solidFill>
              </a:rPr>
              <a:t>Le Thalle des champignons</a:t>
            </a:r>
          </a:p>
        </p:txBody>
      </p:sp>
      <p:cxnSp>
        <p:nvCxnSpPr>
          <p:cNvPr id="6" name="Connecteur droit avec flèche 5"/>
          <p:cNvCxnSpPr/>
          <p:nvPr/>
        </p:nvCxnSpPr>
        <p:spPr>
          <a:xfrm>
            <a:off x="4572000" y="1398494"/>
            <a:ext cx="0" cy="793377"/>
          </a:xfrm>
          <a:prstGeom prst="straightConnector1">
            <a:avLst/>
          </a:prstGeom>
          <a:ln w="57150">
            <a:tailEnd type="triangle"/>
          </a:ln>
        </p:spPr>
        <p:style>
          <a:lnRef idx="3">
            <a:schemeClr val="accent2"/>
          </a:lnRef>
          <a:fillRef idx="0">
            <a:schemeClr val="accent2"/>
          </a:fillRef>
          <a:effectRef idx="2">
            <a:schemeClr val="accent2"/>
          </a:effectRef>
          <a:fontRef idx="minor">
            <a:schemeClr val="tx1"/>
          </a:fontRef>
        </p:style>
      </p:cxnSp>
      <p:cxnSp>
        <p:nvCxnSpPr>
          <p:cNvPr id="8" name="Connecteur droit 7"/>
          <p:cNvCxnSpPr/>
          <p:nvPr/>
        </p:nvCxnSpPr>
        <p:spPr>
          <a:xfrm>
            <a:off x="1680882" y="2205318"/>
            <a:ext cx="5889812" cy="26894"/>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9" name="Connecteur droit avec flèche 8"/>
          <p:cNvCxnSpPr/>
          <p:nvPr/>
        </p:nvCxnSpPr>
        <p:spPr>
          <a:xfrm>
            <a:off x="1680882" y="2191871"/>
            <a:ext cx="0" cy="793377"/>
          </a:xfrm>
          <a:prstGeom prst="straightConnector1">
            <a:avLst/>
          </a:prstGeom>
          <a:ln w="57150">
            <a:tailEnd type="triangle"/>
          </a:ln>
        </p:spPr>
        <p:style>
          <a:lnRef idx="3">
            <a:schemeClr val="accent2"/>
          </a:lnRef>
          <a:fillRef idx="0">
            <a:schemeClr val="accent2"/>
          </a:fillRef>
          <a:effectRef idx="2">
            <a:schemeClr val="accent2"/>
          </a:effectRef>
          <a:fontRef idx="minor">
            <a:schemeClr val="tx1"/>
          </a:fontRef>
        </p:style>
      </p:cxnSp>
      <p:cxnSp>
        <p:nvCxnSpPr>
          <p:cNvPr id="11" name="Connecteur droit avec flèche 10"/>
          <p:cNvCxnSpPr/>
          <p:nvPr/>
        </p:nvCxnSpPr>
        <p:spPr>
          <a:xfrm>
            <a:off x="7557247" y="2232212"/>
            <a:ext cx="0" cy="793377"/>
          </a:xfrm>
          <a:prstGeom prst="straightConnector1">
            <a:avLst/>
          </a:prstGeom>
          <a:ln w="57150">
            <a:tailEnd type="triangle"/>
          </a:ln>
        </p:spPr>
        <p:style>
          <a:lnRef idx="3">
            <a:schemeClr val="accent2"/>
          </a:lnRef>
          <a:fillRef idx="0">
            <a:schemeClr val="accent2"/>
          </a:fillRef>
          <a:effectRef idx="2">
            <a:schemeClr val="accent2"/>
          </a:effectRef>
          <a:fontRef idx="minor">
            <a:schemeClr val="tx1"/>
          </a:fontRef>
        </p:style>
      </p:cxnSp>
      <p:sp>
        <p:nvSpPr>
          <p:cNvPr id="15" name="Rectangle 14"/>
          <p:cNvSpPr/>
          <p:nvPr/>
        </p:nvSpPr>
        <p:spPr>
          <a:xfrm>
            <a:off x="5962433" y="3126951"/>
            <a:ext cx="2892809" cy="830997"/>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gn="ctr"/>
            <a:r>
              <a:rPr lang="fr-FR" sz="2400" dirty="0" smtClean="0"/>
              <a:t>thalle unicellulaire (ex : levures) </a:t>
            </a:r>
            <a:endParaRPr lang="fr-FR" sz="2400" dirty="0"/>
          </a:p>
        </p:txBody>
      </p:sp>
      <p:sp>
        <p:nvSpPr>
          <p:cNvPr id="16" name="Rectangle 15"/>
          <p:cNvSpPr/>
          <p:nvPr/>
        </p:nvSpPr>
        <p:spPr>
          <a:xfrm>
            <a:off x="4788569" y="4151111"/>
            <a:ext cx="4572000" cy="923330"/>
          </a:xfrm>
          <a:prstGeom prst="rect">
            <a:avLst/>
          </a:prstGeom>
        </p:spPr>
        <p:txBody>
          <a:bodyPr>
            <a:spAutoFit/>
          </a:bodyPr>
          <a:lstStyle/>
          <a:p>
            <a:r>
              <a:rPr lang="fr-FR" dirty="0" smtClean="0"/>
              <a:t>une taille généralement comprise entre 10 et 50 </a:t>
            </a:r>
            <a:r>
              <a:rPr lang="fr-FR" dirty="0" err="1" smtClean="0"/>
              <a:t>μm</a:t>
            </a:r>
            <a:r>
              <a:rPr lang="fr-FR" dirty="0" smtClean="0"/>
              <a:t> leur forme peut être sphérique, ovoïde, allongée, cylindrique</a:t>
            </a:r>
            <a:endParaRPr lang="fr-FR" dirty="0"/>
          </a:p>
        </p:txBody>
      </p:sp>
      <p:pic>
        <p:nvPicPr>
          <p:cNvPr id="17" name="Image 16"/>
          <p:cNvPicPr>
            <a:picLocks noChangeAspect="1"/>
          </p:cNvPicPr>
          <p:nvPr/>
        </p:nvPicPr>
        <p:blipFill>
          <a:blip r:embed="rId2"/>
          <a:stretch>
            <a:fillRect/>
          </a:stretch>
        </p:blipFill>
        <p:spPr>
          <a:xfrm>
            <a:off x="4788569" y="5086473"/>
            <a:ext cx="2181476" cy="1876218"/>
          </a:xfrm>
          <a:prstGeom prst="rect">
            <a:avLst/>
          </a:prstGeom>
        </p:spPr>
      </p:pic>
      <p:pic>
        <p:nvPicPr>
          <p:cNvPr id="18" name="Image 17"/>
          <p:cNvPicPr>
            <a:picLocks noChangeAspect="1"/>
          </p:cNvPicPr>
          <p:nvPr/>
        </p:nvPicPr>
        <p:blipFill>
          <a:blip r:embed="rId3"/>
          <a:stretch>
            <a:fillRect/>
          </a:stretch>
        </p:blipFill>
        <p:spPr>
          <a:xfrm>
            <a:off x="6944353" y="5074441"/>
            <a:ext cx="2068538" cy="2167040"/>
          </a:xfrm>
          <a:prstGeom prst="rect">
            <a:avLst/>
          </a:prstGeom>
        </p:spPr>
      </p:pic>
      <p:sp>
        <p:nvSpPr>
          <p:cNvPr id="19" name="Rectangle 18"/>
          <p:cNvSpPr/>
          <p:nvPr/>
        </p:nvSpPr>
        <p:spPr>
          <a:xfrm>
            <a:off x="524634" y="3104515"/>
            <a:ext cx="3485892" cy="954107"/>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fr-FR" sz="2800" smtClean="0"/>
              <a:t>thalle pluricellulaire filamenteux</a:t>
            </a:r>
            <a:endParaRPr lang="fr-FR" sz="2800" dirty="0"/>
          </a:p>
        </p:txBody>
      </p:sp>
      <p:sp>
        <p:nvSpPr>
          <p:cNvPr id="20" name="Rectangle 19"/>
          <p:cNvSpPr/>
          <p:nvPr/>
        </p:nvSpPr>
        <p:spPr>
          <a:xfrm>
            <a:off x="234243" y="4177889"/>
            <a:ext cx="4066673" cy="646331"/>
          </a:xfrm>
          <a:prstGeom prst="rect">
            <a:avLst/>
          </a:prstGeom>
        </p:spPr>
        <p:txBody>
          <a:bodyPr wrap="square">
            <a:spAutoFit/>
          </a:bodyPr>
          <a:lstStyle/>
          <a:p>
            <a:pPr algn="ctr"/>
            <a:r>
              <a:rPr lang="fr-FR" dirty="0" smtClean="0"/>
              <a:t>Un enchevêtrement de nombreux filaments très fins et ramifiés </a:t>
            </a:r>
            <a:endParaRPr lang="fr-FR" dirty="0"/>
          </a:p>
        </p:txBody>
      </p:sp>
      <p:pic>
        <p:nvPicPr>
          <p:cNvPr id="3074" name="Picture 2" descr="Mycélium : définition et explications"/>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955967" y="4784973"/>
            <a:ext cx="2623224" cy="1967418"/>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22738056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txBox="1">
            <a:spLocks/>
          </p:cNvSpPr>
          <p:nvPr/>
        </p:nvSpPr>
        <p:spPr>
          <a:xfrm>
            <a:off x="551329" y="224311"/>
            <a:ext cx="8229600" cy="1143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b="1" dirty="0">
                <a:solidFill>
                  <a:srgbClr val="FF0000"/>
                </a:solidFill>
              </a:rPr>
              <a:t>Le Thalle des champignons</a:t>
            </a:r>
          </a:p>
        </p:txBody>
      </p:sp>
      <p:sp>
        <p:nvSpPr>
          <p:cNvPr id="3" name="Espace réservé du contenu 2"/>
          <p:cNvSpPr txBox="1">
            <a:spLocks/>
          </p:cNvSpPr>
          <p:nvPr/>
        </p:nvSpPr>
        <p:spPr>
          <a:xfrm>
            <a:off x="232610" y="935348"/>
            <a:ext cx="8911389" cy="2493652"/>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La grande majorité des champignons se présentent sous une forme filamenteuse, caractérisée par une structure tubulaire, ramifiée, et plurinucléée. Le diamètre des hyphes varie considérablement en fonction des conditions de l’environnement, de leur position dans la colonie, e. </a:t>
            </a:r>
            <a:r>
              <a:rPr lang="fr-FR" dirty="0" smtClean="0"/>
              <a:t>Ces filaments peuvent être cloisonnés par </a:t>
            </a:r>
            <a:r>
              <a:rPr lang="fr-FR" dirty="0"/>
              <a:t>des septum (Cloisons = </a:t>
            </a:r>
            <a:r>
              <a:rPr lang="fr-FR" dirty="0" err="1" smtClean="0"/>
              <a:t>septa</a:t>
            </a:r>
            <a:r>
              <a:rPr lang="fr-FR" dirty="0" smtClean="0"/>
              <a:t>), on les appelle </a:t>
            </a:r>
            <a:r>
              <a:rPr lang="fr-FR" b="1" dirty="0" smtClean="0"/>
              <a:t>hyphes (</a:t>
            </a:r>
            <a:r>
              <a:rPr lang="fr-FR" b="1" dirty="0" err="1" smtClean="0"/>
              <a:t>septé</a:t>
            </a:r>
            <a:r>
              <a:rPr lang="fr-FR" b="1" dirty="0" smtClean="0"/>
              <a:t>)</a:t>
            </a:r>
            <a:r>
              <a:rPr lang="fr-FR" dirty="0" smtClean="0"/>
              <a:t>, ou non cloisonnés, ce sont alors des </a:t>
            </a:r>
            <a:r>
              <a:rPr lang="fr-FR" b="1" dirty="0" smtClean="0"/>
              <a:t>siphons </a:t>
            </a:r>
            <a:r>
              <a:rPr lang="fr-FR" dirty="0" smtClean="0"/>
              <a:t>ou </a:t>
            </a:r>
            <a:r>
              <a:rPr lang="fr-FR" dirty="0" err="1" smtClean="0"/>
              <a:t>Siphomycetes</a:t>
            </a:r>
            <a:endParaRPr lang="fr-FR" dirty="0"/>
          </a:p>
        </p:txBody>
      </p:sp>
      <p:pic>
        <p:nvPicPr>
          <p:cNvPr id="4" name="Image 3" descr="C:\Users\Public\Pictures\Sample Pictures\myco-septo.jpg"/>
          <p:cNvPicPr/>
          <p:nvPr/>
        </p:nvPicPr>
        <p:blipFill>
          <a:blip r:embed="rId2"/>
          <a:srcRect/>
          <a:stretch>
            <a:fillRect/>
          </a:stretch>
        </p:blipFill>
        <p:spPr bwMode="auto">
          <a:xfrm>
            <a:off x="3286116" y="4376749"/>
            <a:ext cx="2571768" cy="1881190"/>
          </a:xfrm>
          <a:prstGeom prst="rect">
            <a:avLst/>
          </a:prstGeom>
          <a:noFill/>
          <a:ln w="9525">
            <a:noFill/>
            <a:miter lim="800000"/>
            <a:headEnd/>
            <a:tailEnd/>
          </a:ln>
        </p:spPr>
      </p:pic>
      <p:pic>
        <p:nvPicPr>
          <p:cNvPr id="5" name="Image 4" descr="C:\Users\Public\Pictures\Sample Pictures\myco-sipho.jpg"/>
          <p:cNvPicPr/>
          <p:nvPr/>
        </p:nvPicPr>
        <p:blipFill>
          <a:blip r:embed="rId3"/>
          <a:srcRect/>
          <a:stretch>
            <a:fillRect/>
          </a:stretch>
        </p:blipFill>
        <p:spPr bwMode="auto">
          <a:xfrm>
            <a:off x="6303159" y="4052887"/>
            <a:ext cx="2643206" cy="2071702"/>
          </a:xfrm>
          <a:prstGeom prst="rect">
            <a:avLst/>
          </a:prstGeom>
          <a:noFill/>
          <a:ln w="9525">
            <a:noFill/>
            <a:miter lim="800000"/>
            <a:headEnd/>
            <a:tailEnd/>
          </a:ln>
        </p:spPr>
      </p:pic>
      <p:sp>
        <p:nvSpPr>
          <p:cNvPr id="6" name="ZoneTexte 5"/>
          <p:cNvSpPr txBox="1"/>
          <p:nvPr/>
        </p:nvSpPr>
        <p:spPr>
          <a:xfrm>
            <a:off x="3539015" y="6257939"/>
            <a:ext cx="6143668" cy="369332"/>
          </a:xfrm>
          <a:prstGeom prst="rect">
            <a:avLst/>
          </a:prstGeom>
          <a:noFill/>
        </p:spPr>
        <p:txBody>
          <a:bodyPr wrap="square" rtlCol="0">
            <a:spAutoFit/>
          </a:bodyPr>
          <a:lstStyle/>
          <a:p>
            <a:r>
              <a:rPr lang="fr-FR" dirty="0" smtClean="0"/>
              <a:t>Hyphes (</a:t>
            </a:r>
            <a:r>
              <a:rPr lang="fr-FR" dirty="0" err="1" smtClean="0"/>
              <a:t>septé</a:t>
            </a:r>
            <a:r>
              <a:rPr lang="fr-FR" dirty="0" smtClean="0"/>
              <a:t>)                                      siphons</a:t>
            </a:r>
            <a:endParaRPr lang="fr-FR" dirty="0"/>
          </a:p>
        </p:txBody>
      </p:sp>
      <p:pic>
        <p:nvPicPr>
          <p:cNvPr id="8" name="Image 7"/>
          <p:cNvPicPr>
            <a:picLocks noChangeAspect="1"/>
          </p:cNvPicPr>
          <p:nvPr/>
        </p:nvPicPr>
        <p:blipFill>
          <a:blip r:embed="rId4"/>
          <a:stretch>
            <a:fillRect/>
          </a:stretch>
        </p:blipFill>
        <p:spPr>
          <a:xfrm>
            <a:off x="0" y="4491790"/>
            <a:ext cx="3299660" cy="1766150"/>
          </a:xfrm>
          <a:prstGeom prst="rect">
            <a:avLst/>
          </a:prstGeom>
        </p:spPr>
      </p:pic>
    </p:spTree>
    <p:extLst>
      <p:ext uri="{BB962C8B-B14F-4D97-AF65-F5344CB8AC3E}">
        <p14:creationId xmlns:p14="http://schemas.microsoft.com/office/powerpoint/2010/main" xmlns="" val="278316231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573004" y="321261"/>
            <a:ext cx="8286750" cy="4543425"/>
          </a:xfrm>
          <a:prstGeom prst="rect">
            <a:avLst/>
          </a:prstGeom>
        </p:spPr>
      </p:pic>
      <p:pic>
        <p:nvPicPr>
          <p:cNvPr id="4" name="Image 3"/>
          <p:cNvPicPr>
            <a:picLocks noChangeAspect="1"/>
          </p:cNvPicPr>
          <p:nvPr/>
        </p:nvPicPr>
        <p:blipFill>
          <a:blip r:embed="rId3"/>
          <a:stretch>
            <a:fillRect/>
          </a:stretch>
        </p:blipFill>
        <p:spPr>
          <a:xfrm>
            <a:off x="4443663" y="4864686"/>
            <a:ext cx="4416091" cy="1993314"/>
          </a:xfrm>
          <a:prstGeom prst="rect">
            <a:avLst/>
          </a:prstGeom>
        </p:spPr>
      </p:pic>
      <p:pic>
        <p:nvPicPr>
          <p:cNvPr id="5" name="Image 4"/>
          <p:cNvPicPr>
            <a:picLocks noChangeAspect="1"/>
          </p:cNvPicPr>
          <p:nvPr/>
        </p:nvPicPr>
        <p:blipFill>
          <a:blip r:embed="rId4"/>
          <a:stretch>
            <a:fillRect/>
          </a:stretch>
        </p:blipFill>
        <p:spPr>
          <a:xfrm>
            <a:off x="573004" y="4864686"/>
            <a:ext cx="3325228" cy="1993314"/>
          </a:xfrm>
          <a:prstGeom prst="rect">
            <a:avLst/>
          </a:prstGeom>
        </p:spPr>
      </p:pic>
    </p:spTree>
    <p:extLst>
      <p:ext uri="{BB962C8B-B14F-4D97-AF65-F5344CB8AC3E}">
        <p14:creationId xmlns:p14="http://schemas.microsoft.com/office/powerpoint/2010/main" xmlns="" val="2106343975"/>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hème 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1884</TotalTime>
  <Words>535</Words>
  <Application>Microsoft Office PowerPoint</Application>
  <PresentationFormat>Affichage à l'écran (4:3)</PresentationFormat>
  <Paragraphs>52</Paragraphs>
  <Slides>22</Slides>
  <Notes>0</Notes>
  <HiddenSlides>0</HiddenSlides>
  <MMClips>0</MMClips>
  <ScaleCrop>false</ScaleCrop>
  <HeadingPairs>
    <vt:vector size="4" baseType="variant">
      <vt:variant>
        <vt:lpstr>Thème</vt:lpstr>
      </vt:variant>
      <vt:variant>
        <vt:i4>1</vt:i4>
      </vt:variant>
      <vt:variant>
        <vt:lpstr>Titres des diapositives</vt:lpstr>
      </vt:variant>
      <vt:variant>
        <vt:i4>22</vt:i4>
      </vt:variant>
    </vt:vector>
  </HeadingPairs>
  <TitlesOfParts>
    <vt:vector size="23" baseType="lpstr">
      <vt:lpstr>Thème Office</vt:lpstr>
      <vt:lpstr>Chapitre 6: Introduction à la Mycologie</vt:lpstr>
      <vt:lpstr>Diapositive 2</vt:lpstr>
      <vt:lpstr>Diapositive 3</vt:lpstr>
      <vt:lpstr>Diapositive 4</vt:lpstr>
      <vt:lpstr>Diapositive 5</vt:lpstr>
      <vt:lpstr>Définition </vt:lpstr>
      <vt:lpstr>Le Thalle des champignons</vt:lpstr>
      <vt:lpstr>Diapositive 8</vt:lpstr>
      <vt:lpstr>Diapositive 9</vt:lpstr>
      <vt:lpstr>Diapositive 10</vt:lpstr>
      <vt:lpstr>Diapositive 11</vt:lpstr>
      <vt:lpstr>Diapositive 12</vt:lpstr>
      <vt:lpstr>Structure cellulaire</vt:lpstr>
      <vt:lpstr>Diapositive 14</vt:lpstr>
      <vt:lpstr>Diapositive 15</vt:lpstr>
      <vt:lpstr>Principaux modes de vie des champignons : </vt:lpstr>
      <vt:lpstr>1. Saprophytisme</vt:lpstr>
      <vt:lpstr>2. Parasitisme</vt:lpstr>
      <vt:lpstr>Diapositive 19</vt:lpstr>
      <vt:lpstr>3. Symbiose</vt:lpstr>
      <vt:lpstr>Diapositive 21</vt:lpstr>
      <vt:lpstr>Diapositive 22</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250 G4</dc:creator>
  <cp:lastModifiedBy>pc</cp:lastModifiedBy>
  <cp:revision>157</cp:revision>
  <dcterms:created xsi:type="dcterms:W3CDTF">2021-11-20T10:58:25Z</dcterms:created>
  <dcterms:modified xsi:type="dcterms:W3CDTF">2024-01-18T14:18:44Z</dcterms:modified>
</cp:coreProperties>
</file>