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68"/>
  </p:notesMasterIdLst>
  <p:sldIdLst>
    <p:sldId id="290" r:id="rId2"/>
    <p:sldId id="271" r:id="rId3"/>
    <p:sldId id="300" r:id="rId4"/>
    <p:sldId id="388" r:id="rId5"/>
    <p:sldId id="389" r:id="rId6"/>
    <p:sldId id="386" r:id="rId7"/>
    <p:sldId id="312" r:id="rId8"/>
    <p:sldId id="314" r:id="rId9"/>
    <p:sldId id="321" r:id="rId10"/>
    <p:sldId id="320" r:id="rId11"/>
    <p:sldId id="316" r:id="rId12"/>
    <p:sldId id="322" r:id="rId13"/>
    <p:sldId id="323" r:id="rId14"/>
    <p:sldId id="281" r:id="rId15"/>
    <p:sldId id="272" r:id="rId16"/>
    <p:sldId id="273" r:id="rId17"/>
    <p:sldId id="274" r:id="rId18"/>
    <p:sldId id="275" r:id="rId19"/>
    <p:sldId id="276" r:id="rId20"/>
    <p:sldId id="383" r:id="rId21"/>
    <p:sldId id="325" r:id="rId22"/>
    <p:sldId id="335" r:id="rId23"/>
    <p:sldId id="332" r:id="rId24"/>
    <p:sldId id="277" r:id="rId25"/>
    <p:sldId id="278" r:id="rId26"/>
    <p:sldId id="390" r:id="rId27"/>
    <p:sldId id="333" r:id="rId28"/>
    <p:sldId id="391" r:id="rId29"/>
    <p:sldId id="392" r:id="rId30"/>
    <p:sldId id="393" r:id="rId31"/>
    <p:sldId id="394" r:id="rId32"/>
    <p:sldId id="286" r:id="rId33"/>
    <p:sldId id="288" r:id="rId34"/>
    <p:sldId id="279" r:id="rId35"/>
    <p:sldId id="280" r:id="rId36"/>
    <p:sldId id="395" r:id="rId37"/>
    <p:sldId id="338" r:id="rId38"/>
    <p:sldId id="396" r:id="rId39"/>
    <p:sldId id="397" r:id="rId40"/>
    <p:sldId id="378" r:id="rId41"/>
    <p:sldId id="379" r:id="rId42"/>
    <p:sldId id="380" r:id="rId43"/>
    <p:sldId id="381" r:id="rId44"/>
    <p:sldId id="382" r:id="rId45"/>
    <p:sldId id="398" r:id="rId46"/>
    <p:sldId id="341" r:id="rId47"/>
    <p:sldId id="399" r:id="rId48"/>
    <p:sldId id="384" r:id="rId49"/>
    <p:sldId id="283" r:id="rId50"/>
    <p:sldId id="400" r:id="rId51"/>
    <p:sldId id="401" r:id="rId52"/>
    <p:sldId id="402" r:id="rId53"/>
    <p:sldId id="403" r:id="rId54"/>
    <p:sldId id="404" r:id="rId55"/>
    <p:sldId id="405" r:id="rId56"/>
    <p:sldId id="406" r:id="rId57"/>
    <p:sldId id="343" r:id="rId58"/>
    <p:sldId id="347" r:id="rId59"/>
    <p:sldId id="344" r:id="rId60"/>
    <p:sldId id="328" r:id="rId61"/>
    <p:sldId id="407" r:id="rId62"/>
    <p:sldId id="408" r:id="rId63"/>
    <p:sldId id="287" r:id="rId64"/>
    <p:sldId id="409" r:id="rId65"/>
    <p:sldId id="337" r:id="rId66"/>
    <p:sldId id="385"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62" autoAdjust="0"/>
    <p:restoredTop sz="94622" autoAdjust="0"/>
  </p:normalViewPr>
  <p:slideViewPr>
    <p:cSldViewPr>
      <p:cViewPr varScale="1">
        <p:scale>
          <a:sx n="68" d="100"/>
          <a:sy n="68" d="100"/>
        </p:scale>
        <p:origin x="1690"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412602-0F0A-4465-8EB9-7450ACAA99F3}" type="datetimeFigureOut">
              <a:rPr lang="en-US" smtClean="0"/>
              <a:pPr/>
              <a:t>1/1/2025</a:t>
            </a:fld>
            <a:endParaRPr lang="en-US"/>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AD943A-D2E7-42F9-A924-307C87437E66}" type="slidenum">
              <a:rPr lang="en-US" smtClean="0"/>
              <a:pPr/>
              <a:t>‹N°›</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dirty="0"/>
          </a:p>
        </p:txBody>
      </p:sp>
      <p:sp>
        <p:nvSpPr>
          <p:cNvPr id="4" name="Espace réservé du numéro de diapositive 3"/>
          <p:cNvSpPr>
            <a:spLocks noGrp="1"/>
          </p:cNvSpPr>
          <p:nvPr>
            <p:ph type="sldNum" sz="quarter" idx="10"/>
          </p:nvPr>
        </p:nvSpPr>
        <p:spPr/>
        <p:txBody>
          <a:bodyPr/>
          <a:lstStyle/>
          <a:p>
            <a:fld id="{67AD943A-D2E7-42F9-A924-307C87437E66}" type="slidenum">
              <a:rPr lang="en-US" smtClean="0"/>
              <a:pPr/>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Connecteur droit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re 28"/>
          <p:cNvSpPr>
            <a:spLocks noGrp="1"/>
          </p:cNvSpPr>
          <p:nvPr>
            <p:ph type="ctrTitle"/>
          </p:nvPr>
        </p:nvSpPr>
        <p:spPr>
          <a:xfrm>
            <a:off x="381000" y="4853411"/>
            <a:ext cx="8458200" cy="1222375"/>
          </a:xfrm>
        </p:spPr>
        <p:txBody>
          <a:bodyPr anchor="t"/>
          <a:lstStyle/>
          <a:p>
            <a:r>
              <a:rPr kumimoji="0" lang="fr-FR"/>
              <a:t>Cliquez pour modifier le style du titre</a:t>
            </a:r>
            <a:endParaRPr kumimoji="0" lang="en-US"/>
          </a:p>
        </p:txBody>
      </p:sp>
      <p:sp>
        <p:nvSpPr>
          <p:cNvPr id="9" name="Sous-titr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Cliquez pour modifier le style des sous-titres du masque</a:t>
            </a:r>
            <a:endParaRPr kumimoji="0" lang="en-US"/>
          </a:p>
        </p:txBody>
      </p:sp>
      <p:sp>
        <p:nvSpPr>
          <p:cNvPr id="16" name="Espace réservé de la date 15"/>
          <p:cNvSpPr>
            <a:spLocks noGrp="1"/>
          </p:cNvSpPr>
          <p:nvPr>
            <p:ph type="dt" sz="half" idx="10"/>
          </p:nvPr>
        </p:nvSpPr>
        <p:spPr/>
        <p:txBody>
          <a:bodyPr/>
          <a:lstStyle/>
          <a:p>
            <a:fld id="{C7A277D7-5E5B-47B4-B082-6F4FB97CBC00}" type="datetimeFigureOut">
              <a:rPr lang="en-US" smtClean="0"/>
              <a:pPr/>
              <a:t>1/1/2025</a:t>
            </a:fld>
            <a:endParaRPr lang="en-US"/>
          </a:p>
        </p:txBody>
      </p:sp>
      <p:sp>
        <p:nvSpPr>
          <p:cNvPr id="2" name="Espace réservé du pied de page 1"/>
          <p:cNvSpPr>
            <a:spLocks noGrp="1"/>
          </p:cNvSpPr>
          <p:nvPr>
            <p:ph type="ftr" sz="quarter" idx="11"/>
          </p:nvPr>
        </p:nvSpPr>
        <p:spPr/>
        <p:txBody>
          <a:bodyPr/>
          <a:lstStyle/>
          <a:p>
            <a:endParaRPr lang="en-US"/>
          </a:p>
        </p:txBody>
      </p:sp>
      <p:sp>
        <p:nvSpPr>
          <p:cNvPr id="15" name="Espace réservé du numéro de diapositive 14"/>
          <p:cNvSpPr>
            <a:spLocks noGrp="1"/>
          </p:cNvSpPr>
          <p:nvPr>
            <p:ph type="sldNum" sz="quarter" idx="12"/>
          </p:nvPr>
        </p:nvSpPr>
        <p:spPr>
          <a:xfrm>
            <a:off x="8229600" y="6473952"/>
            <a:ext cx="758952" cy="246888"/>
          </a:xfrm>
        </p:spPr>
        <p:txBody>
          <a:bodyPr/>
          <a:lstStyle/>
          <a:p>
            <a:fld id="{C2D36F58-7601-46B1-992E-077519A18F75}"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7A277D7-5E5B-47B4-B082-6F4FB97CBC00}" type="datetimeFigureOut">
              <a:rPr lang="en-US" smtClean="0"/>
              <a:pPr/>
              <a:t>1/1/2025</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C2D36F58-7601-46B1-992E-077519A18F75}"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549276"/>
            <a:ext cx="1828800" cy="5851525"/>
          </a:xfrm>
        </p:spPr>
        <p:txBody>
          <a:bodyPr vert="eaVert"/>
          <a:lstStyle/>
          <a:p>
            <a:r>
              <a:rPr kumimoji="0" lang="fr-FR"/>
              <a:t>Cliquez pour modifier le style du titre</a:t>
            </a:r>
            <a:endParaRPr kumimoji="0" lang="en-US"/>
          </a:p>
        </p:txBody>
      </p:sp>
      <p:sp>
        <p:nvSpPr>
          <p:cNvPr id="3" name="Espace réservé du texte vertical 2"/>
          <p:cNvSpPr>
            <a:spLocks noGrp="1"/>
          </p:cNvSpPr>
          <p:nvPr>
            <p:ph type="body" orient="vert" idx="1"/>
          </p:nvPr>
        </p:nvSpPr>
        <p:spPr>
          <a:xfrm>
            <a:off x="457200" y="549276"/>
            <a:ext cx="6248400" cy="5851525"/>
          </a:xfrm>
        </p:spPr>
        <p:txBody>
          <a:bodyPr vert="eaVert"/>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7A277D7-5E5B-47B4-B082-6F4FB97CBC00}" type="datetimeFigureOut">
              <a:rPr lang="en-US" smtClean="0"/>
              <a:pPr/>
              <a:t>1/1/2025</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C2D36F58-7601-46B1-992E-077519A18F75}"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2" name="Titre 21"/>
          <p:cNvSpPr>
            <a:spLocks noGrp="1"/>
          </p:cNvSpPr>
          <p:nvPr>
            <p:ph type="title"/>
          </p:nvPr>
        </p:nvSpPr>
        <p:spPr/>
        <p:txBody>
          <a:bodyPr/>
          <a:lstStyle/>
          <a:p>
            <a:r>
              <a:rPr kumimoji="0" lang="fr-FR"/>
              <a:t>Cliquez pour modifier le style du titre</a:t>
            </a:r>
            <a:endParaRPr kumimoji="0" lang="en-US"/>
          </a:p>
        </p:txBody>
      </p:sp>
      <p:sp>
        <p:nvSpPr>
          <p:cNvPr id="27" name="Espace réservé du contenu 26"/>
          <p:cNvSpPr>
            <a:spLocks noGrp="1"/>
          </p:cNvSpPr>
          <p:nvPr>
            <p:ph idx="1"/>
          </p:nvPr>
        </p:nvSpPr>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25" name="Espace réservé de la date 24"/>
          <p:cNvSpPr>
            <a:spLocks noGrp="1"/>
          </p:cNvSpPr>
          <p:nvPr>
            <p:ph type="dt" sz="half" idx="10"/>
          </p:nvPr>
        </p:nvSpPr>
        <p:spPr/>
        <p:txBody>
          <a:bodyPr/>
          <a:lstStyle/>
          <a:p>
            <a:fld id="{C7A277D7-5E5B-47B4-B082-6F4FB97CBC00}" type="datetimeFigureOut">
              <a:rPr lang="en-US" smtClean="0"/>
              <a:pPr/>
              <a:t>1/1/2025</a:t>
            </a:fld>
            <a:endParaRPr lang="en-US"/>
          </a:p>
        </p:txBody>
      </p:sp>
      <p:sp>
        <p:nvSpPr>
          <p:cNvPr id="19" name="Espace réservé du pied de page 18"/>
          <p:cNvSpPr>
            <a:spLocks noGrp="1"/>
          </p:cNvSpPr>
          <p:nvPr>
            <p:ph type="ftr" sz="quarter" idx="11"/>
          </p:nvPr>
        </p:nvSpPr>
        <p:spPr>
          <a:xfrm>
            <a:off x="3581400" y="76200"/>
            <a:ext cx="2895600" cy="288925"/>
          </a:xfrm>
        </p:spPr>
        <p:txBody>
          <a:bodyPr/>
          <a:lstStyle/>
          <a:p>
            <a:endParaRPr lang="en-US"/>
          </a:p>
        </p:txBody>
      </p:sp>
      <p:sp>
        <p:nvSpPr>
          <p:cNvPr id="16" name="Espace réservé du numéro de diapositive 15"/>
          <p:cNvSpPr>
            <a:spLocks noGrp="1"/>
          </p:cNvSpPr>
          <p:nvPr>
            <p:ph type="sldNum" sz="quarter" idx="12"/>
          </p:nvPr>
        </p:nvSpPr>
        <p:spPr>
          <a:xfrm>
            <a:off x="8229600" y="6473952"/>
            <a:ext cx="758952" cy="246888"/>
          </a:xfrm>
        </p:spPr>
        <p:txBody>
          <a:bodyPr/>
          <a:lstStyle/>
          <a:p>
            <a:fld id="{C2D36F58-7601-46B1-992E-077519A18F75}"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3">
        <a:schemeClr val="bg2"/>
      </p:bgRef>
    </p:bg>
    <p:spTree>
      <p:nvGrpSpPr>
        <p:cNvPr id="1" name=""/>
        <p:cNvGrpSpPr/>
        <p:nvPr/>
      </p:nvGrpSpPr>
      <p:grpSpPr>
        <a:xfrm>
          <a:off x="0" y="0"/>
          <a:ext cx="0" cy="0"/>
          <a:chOff x="0" y="0"/>
          <a:chExt cx="0" cy="0"/>
        </a:xfrm>
      </p:grpSpPr>
      <p:sp>
        <p:nvSpPr>
          <p:cNvPr id="7" name="Connecteur droit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Espace réservé du texte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Cliquez pour modifier les styles du texte du masque</a:t>
            </a:r>
          </a:p>
        </p:txBody>
      </p:sp>
      <p:sp>
        <p:nvSpPr>
          <p:cNvPr id="19" name="Espace réservé de la date 18"/>
          <p:cNvSpPr>
            <a:spLocks noGrp="1"/>
          </p:cNvSpPr>
          <p:nvPr>
            <p:ph type="dt" sz="half" idx="10"/>
          </p:nvPr>
        </p:nvSpPr>
        <p:spPr/>
        <p:txBody>
          <a:bodyPr/>
          <a:lstStyle/>
          <a:p>
            <a:fld id="{C7A277D7-5E5B-47B4-B082-6F4FB97CBC00}" type="datetimeFigureOut">
              <a:rPr lang="en-US" smtClean="0"/>
              <a:pPr/>
              <a:t>1/1/2025</a:t>
            </a:fld>
            <a:endParaRPr lang="en-US"/>
          </a:p>
        </p:txBody>
      </p:sp>
      <p:sp>
        <p:nvSpPr>
          <p:cNvPr id="11" name="Espace réservé du pied de page 10"/>
          <p:cNvSpPr>
            <a:spLocks noGrp="1"/>
          </p:cNvSpPr>
          <p:nvPr>
            <p:ph type="ftr" sz="quarter" idx="11"/>
          </p:nvPr>
        </p:nvSpPr>
        <p:spPr/>
        <p:txBody>
          <a:bodyPr/>
          <a:lstStyle/>
          <a:p>
            <a:endParaRPr lang="en-US"/>
          </a:p>
        </p:txBody>
      </p:sp>
      <p:sp>
        <p:nvSpPr>
          <p:cNvPr id="16" name="Espace réservé du numéro de diapositive 15"/>
          <p:cNvSpPr>
            <a:spLocks noGrp="1"/>
          </p:cNvSpPr>
          <p:nvPr>
            <p:ph type="sldNum" sz="quarter" idx="12"/>
          </p:nvPr>
        </p:nvSpPr>
        <p:spPr/>
        <p:txBody>
          <a:bodyPr/>
          <a:lstStyle/>
          <a:p>
            <a:fld id="{C2D36F58-7601-46B1-992E-077519A18F75}" type="slidenum">
              <a:rPr lang="en-US" smtClean="0"/>
              <a:pPr/>
              <a:t>‹N°›</a:t>
            </a:fld>
            <a:endParaRPr lang="en-US"/>
          </a:p>
        </p:txBody>
      </p:sp>
      <p:sp>
        <p:nvSpPr>
          <p:cNvPr id="8" name="Titre 7"/>
          <p:cNvSpPr>
            <a:spLocks noGrp="1"/>
          </p:cNvSpPr>
          <p:nvPr>
            <p:ph type="title"/>
          </p:nvPr>
        </p:nvSpPr>
        <p:spPr>
          <a:xfrm>
            <a:off x="180475" y="2947085"/>
            <a:ext cx="8686800" cy="1184825"/>
          </a:xfrm>
        </p:spPr>
        <p:txBody>
          <a:bodyPr rtlCol="0" anchor="t"/>
          <a:lstStyle>
            <a:lvl1pPr algn="r">
              <a:defRPr/>
            </a:lvl1pPr>
          </a:lstStyle>
          <a:p>
            <a:r>
              <a:rPr kumimoji="0" lang="fr-FR"/>
              <a:t>Cliquez pour modifier le style du titre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0" name="Titre 19"/>
          <p:cNvSpPr>
            <a:spLocks noGrp="1"/>
          </p:cNvSpPr>
          <p:nvPr>
            <p:ph type="title"/>
          </p:nvPr>
        </p:nvSpPr>
        <p:spPr>
          <a:xfrm>
            <a:off x="301752" y="457200"/>
            <a:ext cx="8686800" cy="841248"/>
          </a:xfrm>
        </p:spPr>
        <p:txBody>
          <a:bodyPr/>
          <a:lstStyle/>
          <a:p>
            <a:r>
              <a:rPr kumimoji="0" lang="fr-FR"/>
              <a:t>Cliquez pour modifier le style du titre</a:t>
            </a:r>
            <a:endParaRPr kumimoji="0" lang="en-US"/>
          </a:p>
        </p:txBody>
      </p:sp>
      <p:sp>
        <p:nvSpPr>
          <p:cNvPr id="14" name="Espace réservé du contenu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3" name="Espace réservé du contenu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21" name="Espace réservé de la date 20"/>
          <p:cNvSpPr>
            <a:spLocks noGrp="1"/>
          </p:cNvSpPr>
          <p:nvPr>
            <p:ph type="dt" sz="half" idx="10"/>
          </p:nvPr>
        </p:nvSpPr>
        <p:spPr/>
        <p:txBody>
          <a:bodyPr/>
          <a:lstStyle/>
          <a:p>
            <a:fld id="{C7A277D7-5E5B-47B4-B082-6F4FB97CBC00}" type="datetimeFigureOut">
              <a:rPr lang="en-US" smtClean="0"/>
              <a:pPr/>
              <a:t>1/1/2025</a:t>
            </a:fld>
            <a:endParaRPr lang="en-US"/>
          </a:p>
        </p:txBody>
      </p:sp>
      <p:sp>
        <p:nvSpPr>
          <p:cNvPr id="10" name="Espace réservé du pied de page 9"/>
          <p:cNvSpPr>
            <a:spLocks noGrp="1"/>
          </p:cNvSpPr>
          <p:nvPr>
            <p:ph type="ftr" sz="quarter" idx="11"/>
          </p:nvPr>
        </p:nvSpPr>
        <p:spPr/>
        <p:txBody>
          <a:bodyPr/>
          <a:lstStyle/>
          <a:p>
            <a:endParaRPr lang="en-US"/>
          </a:p>
        </p:txBody>
      </p:sp>
      <p:sp>
        <p:nvSpPr>
          <p:cNvPr id="31" name="Espace réservé du numéro de diapositive 30"/>
          <p:cNvSpPr>
            <a:spLocks noGrp="1"/>
          </p:cNvSpPr>
          <p:nvPr>
            <p:ph type="sldNum" sz="quarter" idx="12"/>
          </p:nvPr>
        </p:nvSpPr>
        <p:spPr/>
        <p:txBody>
          <a:bodyPr/>
          <a:lstStyle/>
          <a:p>
            <a:fld id="{C2D36F58-7601-46B1-992E-077519A18F75}"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9" name="Titre 28"/>
          <p:cNvSpPr>
            <a:spLocks noGrp="1"/>
          </p:cNvSpPr>
          <p:nvPr>
            <p:ph type="title"/>
          </p:nvPr>
        </p:nvSpPr>
        <p:spPr>
          <a:xfrm>
            <a:off x="304800" y="5410200"/>
            <a:ext cx="8610600" cy="882650"/>
          </a:xfrm>
        </p:spPr>
        <p:txBody>
          <a:bodyPr anchor="ctr"/>
          <a:lstStyle>
            <a:lvl1pPr>
              <a:defRPr/>
            </a:lvl1pPr>
          </a:lstStyle>
          <a:p>
            <a:r>
              <a:rPr kumimoji="0" lang="fr-FR"/>
              <a:t>Cliquez pour modifier le style du titre</a:t>
            </a:r>
            <a:endParaRPr kumimoji="0" lang="en-US"/>
          </a:p>
        </p:txBody>
      </p:sp>
      <p:sp>
        <p:nvSpPr>
          <p:cNvPr id="13" name="Espace réservé du texte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Cliquez pour modifier les styles du texte du masque</a:t>
            </a:r>
          </a:p>
        </p:txBody>
      </p:sp>
      <p:sp>
        <p:nvSpPr>
          <p:cNvPr id="25" name="Espace réservé du texte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Cliquez pour modifier les styles du texte du masque</a:t>
            </a:r>
          </a:p>
        </p:txBody>
      </p:sp>
      <p:sp>
        <p:nvSpPr>
          <p:cNvPr id="4" name="Espace réservé du contenu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28" name="Espace réservé du contenu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10" name="Espace réservé de la date 9"/>
          <p:cNvSpPr>
            <a:spLocks noGrp="1"/>
          </p:cNvSpPr>
          <p:nvPr>
            <p:ph type="dt" sz="half" idx="10"/>
          </p:nvPr>
        </p:nvSpPr>
        <p:spPr/>
        <p:txBody>
          <a:bodyPr/>
          <a:lstStyle/>
          <a:p>
            <a:fld id="{C7A277D7-5E5B-47B4-B082-6F4FB97CBC00}" type="datetimeFigureOut">
              <a:rPr lang="en-US" smtClean="0"/>
              <a:pPr/>
              <a:t>1/1/2025</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a:xfrm>
            <a:off x="8229600" y="6477000"/>
            <a:ext cx="762000" cy="246888"/>
          </a:xfrm>
        </p:spPr>
        <p:txBody>
          <a:bodyPr/>
          <a:lstStyle/>
          <a:p>
            <a:fld id="{C2D36F58-7601-46B1-992E-077519A18F75}" type="slidenum">
              <a:rPr lang="en-US" smtClean="0"/>
              <a:pPr/>
              <a:t>‹N°›</a:t>
            </a:fld>
            <a:endParaRPr lang="en-US"/>
          </a:p>
        </p:txBody>
      </p:sp>
      <p:sp>
        <p:nvSpPr>
          <p:cNvPr id="11" name="Connecteur droit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30" name="Titre 29"/>
          <p:cNvSpPr>
            <a:spLocks noGrp="1"/>
          </p:cNvSpPr>
          <p:nvPr>
            <p:ph type="title"/>
          </p:nvPr>
        </p:nvSpPr>
        <p:spPr>
          <a:xfrm>
            <a:off x="301752" y="457200"/>
            <a:ext cx="8686800" cy="841248"/>
          </a:xfrm>
        </p:spPr>
        <p:txBody>
          <a:bodyPr/>
          <a:lstStyle/>
          <a:p>
            <a:r>
              <a:rPr kumimoji="0" lang="fr-FR"/>
              <a:t>Cliquez pour modifier le style du titre</a:t>
            </a:r>
            <a:endParaRPr kumimoji="0" lang="en-US"/>
          </a:p>
        </p:txBody>
      </p:sp>
      <p:sp>
        <p:nvSpPr>
          <p:cNvPr id="12" name="Espace réservé de la date 11"/>
          <p:cNvSpPr>
            <a:spLocks noGrp="1"/>
          </p:cNvSpPr>
          <p:nvPr>
            <p:ph type="dt" sz="half" idx="10"/>
          </p:nvPr>
        </p:nvSpPr>
        <p:spPr/>
        <p:txBody>
          <a:bodyPr/>
          <a:lstStyle/>
          <a:p>
            <a:fld id="{C7A277D7-5E5B-47B4-B082-6F4FB97CBC00}" type="datetimeFigureOut">
              <a:rPr lang="en-US" smtClean="0"/>
              <a:pPr/>
              <a:t>1/1/2025</a:t>
            </a:fld>
            <a:endParaRPr lang="en-US"/>
          </a:p>
        </p:txBody>
      </p:sp>
      <p:sp>
        <p:nvSpPr>
          <p:cNvPr id="21" name="Espace réservé du pied de page 20"/>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C2D36F58-7601-46B1-992E-077519A18F75}"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C7A277D7-5E5B-47B4-B082-6F4FB97CBC00}" type="datetimeFigureOut">
              <a:rPr lang="en-US" smtClean="0"/>
              <a:pPr/>
              <a:t>1/1/2025</a:t>
            </a:fld>
            <a:endParaRPr lang="en-US"/>
          </a:p>
        </p:txBody>
      </p:sp>
      <p:sp>
        <p:nvSpPr>
          <p:cNvPr id="24" name="Espace réservé du pied de page 23"/>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C2D36F58-7601-46B1-992E-077519A18F75}"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Connecteur droit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re 11"/>
          <p:cNvSpPr>
            <a:spLocks noGrp="1"/>
          </p:cNvSpPr>
          <p:nvPr>
            <p:ph type="title"/>
          </p:nvPr>
        </p:nvSpPr>
        <p:spPr>
          <a:xfrm>
            <a:off x="457200" y="5486400"/>
            <a:ext cx="8458200" cy="520700"/>
          </a:xfrm>
        </p:spPr>
        <p:txBody>
          <a:bodyPr anchor="ctr"/>
          <a:lstStyle>
            <a:lvl1pPr algn="l">
              <a:buNone/>
              <a:defRPr sz="2000" b="1"/>
            </a:lvl1pPr>
          </a:lstStyle>
          <a:p>
            <a:r>
              <a:rPr kumimoji="0" lang="fr-FR"/>
              <a:t>Cliquez pour modifier le style du titre</a:t>
            </a:r>
            <a:endParaRPr kumimoji="0" lang="en-US"/>
          </a:p>
        </p:txBody>
      </p:sp>
      <p:sp>
        <p:nvSpPr>
          <p:cNvPr id="26" name="Espace réservé du texte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fr-FR"/>
              <a:t>Cliquez pour modifier les styles du texte du masque</a:t>
            </a:r>
          </a:p>
        </p:txBody>
      </p:sp>
      <p:sp>
        <p:nvSpPr>
          <p:cNvPr id="14" name="Espace réservé du contenu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25" name="Espace réservé de la date 24"/>
          <p:cNvSpPr>
            <a:spLocks noGrp="1"/>
          </p:cNvSpPr>
          <p:nvPr>
            <p:ph type="dt" sz="half" idx="10"/>
          </p:nvPr>
        </p:nvSpPr>
        <p:spPr/>
        <p:txBody>
          <a:bodyPr/>
          <a:lstStyle/>
          <a:p>
            <a:fld id="{C7A277D7-5E5B-47B4-B082-6F4FB97CBC00}" type="datetimeFigureOut">
              <a:rPr lang="en-US" smtClean="0"/>
              <a:pPr/>
              <a:t>1/1/2025</a:t>
            </a:fld>
            <a:endParaRPr lang="en-US"/>
          </a:p>
        </p:txBody>
      </p:sp>
      <p:sp>
        <p:nvSpPr>
          <p:cNvPr id="29" name="Espace réservé du pied de page 28"/>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C2D36F58-7601-46B1-992E-077519A18F75}"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3" name="Espace réservé pour une image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fr-FR"/>
              <a:t>Cliquez sur l'icône pour ajouter une image</a:t>
            </a:r>
            <a:endParaRPr kumimoji="0" lang="en-US" dirty="0"/>
          </a:p>
        </p:txBody>
      </p:sp>
      <p:sp>
        <p:nvSpPr>
          <p:cNvPr id="7" name="Espace réservé de la date 6"/>
          <p:cNvSpPr>
            <a:spLocks noGrp="1"/>
          </p:cNvSpPr>
          <p:nvPr>
            <p:ph type="dt" sz="half" idx="10"/>
          </p:nvPr>
        </p:nvSpPr>
        <p:spPr/>
        <p:txBody>
          <a:bodyPr/>
          <a:lstStyle/>
          <a:p>
            <a:fld id="{C7A277D7-5E5B-47B4-B082-6F4FB97CBC00}" type="datetimeFigureOut">
              <a:rPr lang="en-US" smtClean="0"/>
              <a:pPr/>
              <a:t>1/1/2025</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31" name="Espace réservé du numéro de diapositive 30"/>
          <p:cNvSpPr>
            <a:spLocks noGrp="1"/>
          </p:cNvSpPr>
          <p:nvPr>
            <p:ph type="sldNum" sz="quarter" idx="12"/>
          </p:nvPr>
        </p:nvSpPr>
        <p:spPr/>
        <p:txBody>
          <a:bodyPr/>
          <a:lstStyle/>
          <a:p>
            <a:fld id="{C2D36F58-7601-46B1-992E-077519A18F75}" type="slidenum">
              <a:rPr lang="en-US" smtClean="0"/>
              <a:pPr/>
              <a:t>‹N°›</a:t>
            </a:fld>
            <a:endParaRPr lang="en-US"/>
          </a:p>
        </p:txBody>
      </p:sp>
      <p:sp>
        <p:nvSpPr>
          <p:cNvPr id="17" name="Titre 16"/>
          <p:cNvSpPr>
            <a:spLocks noGrp="1"/>
          </p:cNvSpPr>
          <p:nvPr>
            <p:ph type="title"/>
          </p:nvPr>
        </p:nvSpPr>
        <p:spPr>
          <a:xfrm>
            <a:off x="381000" y="4993760"/>
            <a:ext cx="5867400" cy="522288"/>
          </a:xfrm>
        </p:spPr>
        <p:txBody>
          <a:bodyPr anchor="ctr"/>
          <a:lstStyle>
            <a:lvl1pPr algn="l">
              <a:buNone/>
              <a:defRPr sz="2000" b="1"/>
            </a:lvl1pPr>
          </a:lstStyle>
          <a:p>
            <a:r>
              <a:rPr kumimoji="0" lang="fr-FR"/>
              <a:t>Cliquez pour modifier le style du titre</a:t>
            </a:r>
            <a:endParaRPr kumimoji="0" lang="en-US"/>
          </a:p>
        </p:txBody>
      </p:sp>
      <p:sp>
        <p:nvSpPr>
          <p:cNvPr id="26" name="Espace réservé du texte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fr-FR"/>
              <a:t>Cliquez pour modifier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Connecteur droit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Espace réservé du texte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fr-FR"/>
              <a:t>Cliquez pour modifier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1" name="Espace réservé de la date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C7A277D7-5E5B-47B4-B082-6F4FB97CBC00}" type="datetimeFigureOut">
              <a:rPr lang="en-US" smtClean="0"/>
              <a:pPr/>
              <a:t>1/1/2025</a:t>
            </a:fld>
            <a:endParaRPr lang="en-US"/>
          </a:p>
        </p:txBody>
      </p:sp>
      <p:sp>
        <p:nvSpPr>
          <p:cNvPr id="28" name="Espace réservé du pied de page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Espace réservé du numéro de diapositive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C2D36F58-7601-46B1-992E-077519A18F75}" type="slidenum">
              <a:rPr lang="en-US" smtClean="0"/>
              <a:pPr/>
              <a:t>‹N°›</a:t>
            </a:fld>
            <a:endParaRPr lang="en-US"/>
          </a:p>
        </p:txBody>
      </p:sp>
      <p:sp>
        <p:nvSpPr>
          <p:cNvPr id="10" name="Espace réservé du titre 9"/>
          <p:cNvSpPr>
            <a:spLocks noGrp="1"/>
          </p:cNvSpPr>
          <p:nvPr>
            <p:ph type="title"/>
          </p:nvPr>
        </p:nvSpPr>
        <p:spPr>
          <a:xfrm>
            <a:off x="304800" y="457200"/>
            <a:ext cx="8686800" cy="838200"/>
          </a:xfrm>
          <a:prstGeom prst="rect">
            <a:avLst/>
          </a:prstGeom>
        </p:spPr>
        <p:txBody>
          <a:bodyPr vert="horz" anchor="ctr">
            <a:normAutofit/>
          </a:bodyPr>
          <a:lstStyle/>
          <a:p>
            <a:r>
              <a:rPr kumimoji="0" lang="fr-FR"/>
              <a:t>Cliquez pour modifier le style du titre</a:t>
            </a:r>
            <a:endParaRPr kumimoji="0" lang="en-US"/>
          </a:p>
        </p:txBody>
      </p:sp>
      <p:sp>
        <p:nvSpPr>
          <p:cNvPr id="9" name="Connecteur droit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Connecteur droit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ar.wikipedia.org/wiki/%D8%A8%D8%A7%D8%AF%D9%8A%D8%A9_%D8%A7%D9%84%D8%A3%D8%B1%D8%AF%D9%86" TargetMode="External"/><Relationship Id="rId2" Type="http://schemas.openxmlformats.org/officeDocument/2006/relationships/hyperlink" Target="https://ar.wikipedia.org/wiki/%D8%AE%D9%84%D8%A7%D9%81%D8%A9_%D8%A5%D8%B3%D9%84%D8%A7%D9%85%D9%8A%D8%A9" TargetMode="Externa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hyperlink" Target="https://ar.wikipedia.org/wiki/%D9%82%D8%B5%D8%B1_%D8%B9%D9%85%D8%B1%D8%A9" TargetMode="External"/><Relationship Id="rId4" Type="http://schemas.openxmlformats.org/officeDocument/2006/relationships/hyperlink" Target="https://ar.wikipedia.org/wiki/%D8%A7%D9%84%D8%A3%D8%B2%D8%B1%D9%82_(%D8%A7%D9%84%D8%A3%D8%B1%D8%AF%D9%86)"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ar.wikipedia.org/wiki/%D8%A8%D8%B1%D8%AC_(%D8%AA%D9%88%D8%B6%D9%8A%D8%AD)" TargetMode="External"/><Relationship Id="rId7" Type="http://schemas.openxmlformats.org/officeDocument/2006/relationships/hyperlink" Target="https://ar.wikipedia.org/wiki/%D8%A3%D9%84%D9%85%D8%A7%D9%86%D9%8A%D8%A7" TargetMode="External"/><Relationship Id="rId2" Type="http://schemas.openxmlformats.org/officeDocument/2006/relationships/hyperlink" Target="https://ar.wikipedia.org/wiki/%D8%B3%D9%88%D8%B1_(%D8%AA%D9%88%D8%B6%D9%8A%D8%AD)" TargetMode="External"/><Relationship Id="rId1" Type="http://schemas.openxmlformats.org/officeDocument/2006/relationships/slideLayout" Target="../slideLayouts/slideLayout2.xml"/><Relationship Id="rId6" Type="http://schemas.openxmlformats.org/officeDocument/2006/relationships/hyperlink" Target="https://ar.wikipedia.org/wiki/%D9%81%D9%8A%D9%84%D9%87%D9%84%D9%85_%D8%A7%D9%84%D8%AB%D8%A7%D9%86%D9%8A" TargetMode="External"/><Relationship Id="rId5" Type="http://schemas.openxmlformats.org/officeDocument/2006/relationships/hyperlink" Target="https://ar.wikipedia.org/wiki/%D8%A7%D9%84%D9%82%D9%8A%D8%B5%D8%B1%D9%8A%D8%A9_%D8%A7%D9%84%D8%A3%D9%84%D9%85%D8%A7%D9%86%D9%8A%D8%A9" TargetMode="External"/><Relationship Id="rId10" Type="http://schemas.openxmlformats.org/officeDocument/2006/relationships/image" Target="../media/image34.jpeg"/><Relationship Id="rId4" Type="http://schemas.openxmlformats.org/officeDocument/2006/relationships/hyperlink" Target="https://ar.wikipedia.org/wiki/%D9%84%D9%88%D8%A7%D8%A1_%D8%A7%D9%84%D8%AC%D9%8A%D8%B2%D8%A9" TargetMode="External"/><Relationship Id="rId9" Type="http://schemas.openxmlformats.org/officeDocument/2006/relationships/image" Target="../media/image33.jpeg"/></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ar.wikipedia.org/wiki/%D9%82%D8%B5%D8%B1_%D8%A7%D9%84%D9%85%D8%B4%D8%AA%D9%89#cite_note-:1-6" TargetMode="External"/><Relationship Id="rId2" Type="http://schemas.openxmlformats.org/officeDocument/2006/relationships/hyperlink" Target="https://ar.wikipedia.org/wiki/%D9%82%D8%B5%D8%B1_%D8%A7%D9%84%D9%85%D8%B4%D8%AA%D9%89#cite_note-:3-5" TargetMode="Externa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www.m3mare.com/up"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s://ar.wikipedia.org/wiki/%D8%A7%D9%84%D8%AF%D9%88%D9%84%D8%A9_%D8%A7%D9%84%D8%B9%D8%A8%D8%A7%D8%B3%D9%8A%D8%A9" TargetMode="External"/><Relationship Id="rId3" Type="http://schemas.openxmlformats.org/officeDocument/2006/relationships/hyperlink" Target="https://ar.wikipedia.org/wiki/1894" TargetMode="External"/><Relationship Id="rId7" Type="http://schemas.openxmlformats.org/officeDocument/2006/relationships/hyperlink" Target="https://ar.wikipedia.org/wiki/%D8%A7%D9%84%D8%AF%D9%88%D9%84%D8%A9_%D8%A7%D9%84%D8%A3%D9%8A%D9%88%D8%A8%D9%8A%D8%A9" TargetMode="External"/><Relationship Id="rId2" Type="http://schemas.openxmlformats.org/officeDocument/2006/relationships/hyperlink" Target="https://ar.wikipedia.org/wiki/%D9%81%D8%B1%D9%8A%D8%AF%D8%B1%D9%8A%D9%83_%D8%AC%D8%A7%D9%8A_%D8%A8%D9%84%D9%8A%D8%B3" TargetMode="External"/><Relationship Id="rId1" Type="http://schemas.openxmlformats.org/officeDocument/2006/relationships/slideLayout" Target="../slideLayouts/slideLayout2.xml"/><Relationship Id="rId6" Type="http://schemas.openxmlformats.org/officeDocument/2006/relationships/hyperlink" Target="https://ar.wikipedia.org/wiki/%D8%B2%D9%84%D8%B2%D8%A7%D9%84_%D8%A7%D9%84%D8%AC%D9%84%D9%8A%D9%84_749" TargetMode="External"/><Relationship Id="rId11" Type="http://schemas.openxmlformats.org/officeDocument/2006/relationships/image" Target="../media/image42.png"/><Relationship Id="rId5" Type="http://schemas.openxmlformats.org/officeDocument/2006/relationships/hyperlink" Target="https://ar.wikipedia.org/wiki/%D8%A7%D9%84%D8%B6%D9%81%D8%A9_%D8%A7%D9%84%D8%BA%D8%B1%D8%A8%D9%8A%D8%A9" TargetMode="External"/><Relationship Id="rId10" Type="http://schemas.openxmlformats.org/officeDocument/2006/relationships/hyperlink" Target="https://ar.wikipedia.org/wiki/%D8%B2%D9%84%D8%B2%D8%A7%D9%84_%D9%88%D8%A7%D8%AF%D9%8A_%D8%A7%D9%84%D8%A3%D8%B1%D8%AF%D9%86_%D8%A7%D9%84%D9%85%D8%AA%D8%B5%D8%AF%D8%B9_1033" TargetMode="External"/><Relationship Id="rId4" Type="http://schemas.openxmlformats.org/officeDocument/2006/relationships/hyperlink" Target="https://ar.wikipedia.org/wiki/%D8%A3%D8%B1%D9%8A%D8%AD%D8%A7" TargetMode="External"/><Relationship Id="rId9" Type="http://schemas.openxmlformats.org/officeDocument/2006/relationships/hyperlink" Target="https://ar.wikipedia.org/wiki/%D8%A7%D9%84%D8%AF%D9%88%D9%84%D8%A9_%D8%A7%D9%84%D9%81%D8%A7%D8%B7%D9%85%D9%8A%D8%A9"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ar.wikipedia.org/wiki/%D9%82%D8%B5%D8%B1_(%D8%AA%D9%88%D8%B6%D9%8A%D8%AD)" TargetMode="External"/><Relationship Id="rId7" Type="http://schemas.openxmlformats.org/officeDocument/2006/relationships/image" Target="../media/image45.jpeg"/><Relationship Id="rId2" Type="http://schemas.openxmlformats.org/officeDocument/2006/relationships/hyperlink" Target="https://ar.wikipedia.org/wiki/%D8%AD%D9%85%D8%A7%D9%85_%D8%B9%D8%A7%D9%85" TargetMode="Externa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hyperlink" Target="https://ar.wikipedia.org/wiki/%D8%B2%D8%AE%D8%B1%D9%81%D8%A9_%D8%B9%D8%B1%D8%A8%D9%8A%D8%A9" TargetMode="External"/><Relationship Id="rId4" Type="http://schemas.openxmlformats.org/officeDocument/2006/relationships/hyperlink" Target="https://ar.wikipedia.org/wiki/%D9%81%D8%B3%D9%8A%D9%81%D8%B3%D8%A7%D8%A1"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ar.wikipedia.org/wiki/%D8%AE%D8%A7%D9%86" TargetMode="External"/><Relationship Id="rId3" Type="http://schemas.openxmlformats.org/officeDocument/2006/relationships/hyperlink" Target="https://ar.wikipedia.org/wiki/%D8%B5%D9%84%D8%A7%D8%AD_%D8%A7%D9%84%D8%AF%D9%8A%D9%86_%D8%A7%D9%84%D8%A3%D9%8A%D9%88%D8%A8%D9%8A" TargetMode="External"/><Relationship Id="rId7" Type="http://schemas.openxmlformats.org/officeDocument/2006/relationships/hyperlink" Target="https://ar.wikipedia.org/wiki/%D8%B4%D8%AC%D8%B1%D8%A9_%D8%A7%D9%84%D8%AD%D9%8A%D8%A7%D8%A9_(%D9%85%D9%81%D9%87%D9%88%D9%85)" TargetMode="External"/><Relationship Id="rId2" Type="http://schemas.openxmlformats.org/officeDocument/2006/relationships/hyperlink" Target="https://ar.wikipedia.org/wiki/%D9%81%D8%B3%D9%8A%D9%81%D8%B3%D8%A7%D8%A1" TargetMode="External"/><Relationship Id="rId1" Type="http://schemas.openxmlformats.org/officeDocument/2006/relationships/slideLayout" Target="../slideLayouts/slideLayout2.xml"/><Relationship Id="rId6" Type="http://schemas.openxmlformats.org/officeDocument/2006/relationships/hyperlink" Target="https://ar.wikipedia.org/wiki/%D8%AF%D9%8A%D9%88%D8%A7%D9%86_(%D8%B9%D9%85%D8%A7%D8%B1%D8%A9)" TargetMode="External"/><Relationship Id="rId5" Type="http://schemas.openxmlformats.org/officeDocument/2006/relationships/hyperlink" Target="https://ar.wikipedia.org/wiki/%D9%87%D9%8A%D8%A8%D9%88%D9%83%D8%A7%D9%88%D8%B3%D8%AA%D9%88%D9%85" TargetMode="External"/><Relationship Id="rId4" Type="http://schemas.openxmlformats.org/officeDocument/2006/relationships/hyperlink" Target="https://ar.wikipedia.org/wiki/1940"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116632"/>
            <a:ext cx="7884368" cy="3096344"/>
          </a:xfrm>
        </p:spPr>
        <p:txBody>
          <a:bodyPr>
            <a:noAutofit/>
          </a:bodyPr>
          <a:lstStyle/>
          <a:p>
            <a:pPr algn="ctr" rtl="1"/>
            <a:br>
              <a:rPr lang="ar-DZ" sz="8800" b="1" dirty="0">
                <a:solidFill>
                  <a:schemeClr val="tx1"/>
                </a:solidFill>
                <a:cs typeface="Traditional Arabic" pitchFamily="2" charset="-78"/>
              </a:rPr>
            </a:br>
            <a:r>
              <a:rPr lang="ar-DZ" sz="4800" b="1" dirty="0">
                <a:solidFill>
                  <a:schemeClr val="tx1"/>
                </a:solidFill>
                <a:cs typeface="Traditional Arabic" pitchFamily="2" charset="-78"/>
              </a:rPr>
              <a:t>المركز الجامعي تيبازة</a:t>
            </a:r>
            <a:br>
              <a:rPr lang="ar-DZ" sz="4800" b="1" dirty="0">
                <a:solidFill>
                  <a:schemeClr val="tx1"/>
                </a:solidFill>
                <a:cs typeface="Traditional Arabic" pitchFamily="2" charset="-78"/>
              </a:rPr>
            </a:br>
            <a:r>
              <a:rPr lang="ar-DZ" sz="4800" b="1" dirty="0">
                <a:solidFill>
                  <a:schemeClr val="tx1"/>
                </a:solidFill>
                <a:cs typeface="Traditional Arabic" pitchFamily="2" charset="-78"/>
              </a:rPr>
              <a:t>د/</a:t>
            </a:r>
            <a:r>
              <a:rPr lang="ar-DZ" sz="4800" b="1" dirty="0" err="1">
                <a:solidFill>
                  <a:schemeClr val="tx1"/>
                </a:solidFill>
                <a:cs typeface="Traditional Arabic" pitchFamily="2" charset="-78"/>
              </a:rPr>
              <a:t>حمدوش</a:t>
            </a:r>
            <a:r>
              <a:rPr lang="ar-DZ" sz="4800" b="1" dirty="0">
                <a:solidFill>
                  <a:schemeClr val="tx1"/>
                </a:solidFill>
                <a:cs typeface="Traditional Arabic" pitchFamily="2" charset="-78"/>
              </a:rPr>
              <a:t> زهيرة</a:t>
            </a:r>
            <a:br>
              <a:rPr lang="ar-DZ" sz="4800" b="1" dirty="0">
                <a:solidFill>
                  <a:schemeClr val="tx1"/>
                </a:solidFill>
                <a:cs typeface="Traditional Arabic" pitchFamily="2" charset="-78"/>
              </a:rPr>
            </a:br>
            <a:r>
              <a:rPr lang="ar-DZ" sz="4800" b="1" dirty="0">
                <a:solidFill>
                  <a:schemeClr val="tx1"/>
                </a:solidFill>
                <a:cs typeface="Traditional Arabic" pitchFamily="2" charset="-78"/>
              </a:rPr>
              <a:t> مقياس: تاريخ واثار المشرق الإسلامي</a:t>
            </a:r>
            <a:br>
              <a:rPr lang="ar-DZ" sz="4800" b="1" dirty="0">
                <a:solidFill>
                  <a:schemeClr val="tx1"/>
                </a:solidFill>
                <a:cs typeface="Traditional Arabic" pitchFamily="2" charset="-78"/>
              </a:rPr>
            </a:br>
            <a:r>
              <a:rPr lang="ar-DZ" sz="4800" b="1" dirty="0">
                <a:solidFill>
                  <a:schemeClr val="tx1"/>
                </a:solidFill>
                <a:cs typeface="Traditional Arabic" pitchFamily="2" charset="-78"/>
              </a:rPr>
              <a:t>السنة الثانية اثار</a:t>
            </a:r>
            <a:br>
              <a:rPr lang="ar-DZ" sz="8800" b="1" dirty="0">
                <a:solidFill>
                  <a:schemeClr val="tx1"/>
                </a:solidFill>
                <a:cs typeface="Traditional Arabic" pitchFamily="2" charset="-78"/>
              </a:rPr>
            </a:br>
            <a:endParaRPr lang="en-US" sz="8800" dirty="0"/>
          </a:p>
        </p:txBody>
      </p:sp>
      <p:sp>
        <p:nvSpPr>
          <p:cNvPr id="3" name="Espace réservé du contenu 2"/>
          <p:cNvSpPr>
            <a:spLocks noGrp="1"/>
          </p:cNvSpPr>
          <p:nvPr>
            <p:ph idx="1"/>
          </p:nvPr>
        </p:nvSpPr>
        <p:spPr>
          <a:xfrm>
            <a:off x="143508" y="3276889"/>
            <a:ext cx="8856984" cy="3559324"/>
          </a:xfrm>
        </p:spPr>
        <p:txBody>
          <a:bodyPr>
            <a:normAutofit/>
          </a:bodyPr>
          <a:lstStyle/>
          <a:p>
            <a:pPr marL="0" indent="0" algn="ctr" rtl="1">
              <a:buNone/>
            </a:pPr>
            <a:endParaRPr lang="ar-DZ" b="1" dirty="0">
              <a:solidFill>
                <a:schemeClr val="tx1"/>
              </a:solidFill>
              <a:cs typeface="Traditional Arabic" pitchFamily="2" charset="-78"/>
            </a:endParaRPr>
          </a:p>
          <a:p>
            <a:pPr marL="0" indent="0" algn="ctr" rtl="1">
              <a:buNone/>
            </a:pPr>
            <a:r>
              <a:rPr lang="ar-DZ" sz="5800" b="1" dirty="0">
                <a:solidFill>
                  <a:schemeClr val="tx1"/>
                </a:solidFill>
                <a:cs typeface="Traditional Arabic" pitchFamily="2" charset="-78"/>
              </a:rPr>
              <a:t>المحور </a:t>
            </a:r>
            <a:r>
              <a:rPr lang="ar-DZ" sz="5800" b="1" dirty="0" err="1">
                <a:solidFill>
                  <a:schemeClr val="tx1"/>
                </a:solidFill>
                <a:cs typeface="Traditional Arabic" pitchFamily="2" charset="-78"/>
              </a:rPr>
              <a:t>الثاني:العمارة</a:t>
            </a:r>
            <a:r>
              <a:rPr lang="ar-DZ" sz="5800" b="1" dirty="0">
                <a:solidFill>
                  <a:schemeClr val="tx1"/>
                </a:solidFill>
                <a:cs typeface="Traditional Arabic" pitchFamily="2" charset="-78"/>
              </a:rPr>
              <a:t> في العهد الأموي </a:t>
            </a:r>
          </a:p>
          <a:p>
            <a:pPr marL="2514600" lvl="3" indent="-1143000" algn="ctr">
              <a:buNone/>
            </a:pPr>
            <a:r>
              <a:rPr lang="ar-DZ" sz="5800" b="1" dirty="0">
                <a:solidFill>
                  <a:schemeClr val="tx1"/>
                </a:solidFill>
                <a:cs typeface="Traditional Arabic" pitchFamily="2" charset="-78"/>
              </a:rPr>
              <a:t>الجزء الثاني: العمارة المدنية</a:t>
            </a:r>
            <a:endParaRPr lang="en-US" sz="5800" dirty="0"/>
          </a:p>
        </p:txBody>
      </p:sp>
      <p:pic>
        <p:nvPicPr>
          <p:cNvPr id="4" name="Image 3">
            <a:extLst>
              <a:ext uri="{FF2B5EF4-FFF2-40B4-BE49-F238E27FC236}">
                <a16:creationId xmlns:a16="http://schemas.microsoft.com/office/drawing/2014/main" id="{815DBAEA-4543-CEC9-752F-57AC8B6DA616}"/>
              </a:ext>
            </a:extLst>
          </p:cNvPr>
          <p:cNvPicPr>
            <a:picLocks noChangeAspect="1"/>
          </p:cNvPicPr>
          <p:nvPr/>
        </p:nvPicPr>
        <p:blipFill>
          <a:blip r:embed="rId2" cstate="print"/>
          <a:srcRect/>
          <a:stretch>
            <a:fillRect/>
          </a:stretch>
        </p:blipFill>
        <p:spPr bwMode="auto">
          <a:xfrm>
            <a:off x="7213320" y="146801"/>
            <a:ext cx="1809750" cy="1571625"/>
          </a:xfrm>
          <a:prstGeom prst="rect">
            <a:avLst/>
          </a:prstGeom>
          <a:noFill/>
          <a:ln w="9525">
            <a:noFill/>
            <a:miter lim="800000"/>
            <a:headEnd/>
            <a:tailEnd/>
          </a:ln>
        </p:spPr>
      </p:pic>
      <p:pic>
        <p:nvPicPr>
          <p:cNvPr id="5" name="Image 4">
            <a:extLst>
              <a:ext uri="{FF2B5EF4-FFF2-40B4-BE49-F238E27FC236}">
                <a16:creationId xmlns:a16="http://schemas.microsoft.com/office/drawing/2014/main" id="{066DFEDE-2341-A9D5-508F-75DB3369FD60}"/>
              </a:ext>
            </a:extLst>
          </p:cNvPr>
          <p:cNvPicPr>
            <a:picLocks noChangeAspect="1"/>
          </p:cNvPicPr>
          <p:nvPr/>
        </p:nvPicPr>
        <p:blipFill>
          <a:blip r:embed="rId2" cstate="print"/>
          <a:srcRect/>
          <a:stretch>
            <a:fillRect/>
          </a:stretch>
        </p:blipFill>
        <p:spPr bwMode="auto">
          <a:xfrm>
            <a:off x="143508" y="106341"/>
            <a:ext cx="1809750" cy="1571625"/>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8988552" cy="764704"/>
          </a:xfrm>
        </p:spPr>
        <p:txBody>
          <a:bodyPr/>
          <a:lstStyle/>
          <a:p>
            <a:r>
              <a:rPr lang="ar-DZ" b="1" dirty="0"/>
              <a:t>القسم الثاني: الحمام                  </a:t>
            </a:r>
            <a:endParaRPr lang="en-US" b="1" dirty="0"/>
          </a:p>
        </p:txBody>
      </p:sp>
      <p:sp>
        <p:nvSpPr>
          <p:cNvPr id="3" name="Espace réservé du contenu 2"/>
          <p:cNvSpPr>
            <a:spLocks noGrp="1"/>
          </p:cNvSpPr>
          <p:nvPr>
            <p:ph sz="half" idx="1"/>
          </p:nvPr>
        </p:nvSpPr>
        <p:spPr>
          <a:xfrm>
            <a:off x="0" y="764704"/>
            <a:ext cx="4495800" cy="6093296"/>
          </a:xfrm>
        </p:spPr>
        <p:txBody>
          <a:bodyPr>
            <a:normAutofit fontScale="92500"/>
          </a:bodyPr>
          <a:lstStyle/>
          <a:p>
            <a:pPr algn="r" rtl="1"/>
            <a:r>
              <a:rPr lang="ar-DZ" dirty="0"/>
              <a:t>وهو يمثل ا</a:t>
            </a:r>
            <a:r>
              <a:rPr lang="ar-DZ" b="1" dirty="0"/>
              <a:t>لحمام</a:t>
            </a:r>
          </a:p>
          <a:p>
            <a:pPr algn="r" rtl="1"/>
            <a:r>
              <a:rPr lang="ar-DZ" dirty="0"/>
              <a:t> يتكون من ثلاث غرف: الغرفة الباردة والساخنة والدافئة</a:t>
            </a:r>
          </a:p>
          <a:p>
            <a:pPr algn="r" rtl="1"/>
            <a:r>
              <a:rPr lang="ar-DZ" dirty="0"/>
              <a:t> غطيت الغرفة الباردة بأقبية برميلية</a:t>
            </a:r>
          </a:p>
          <a:p>
            <a:pPr algn="r" rtl="1"/>
            <a:r>
              <a:rPr lang="ar-DZ" dirty="0"/>
              <a:t> والغرفة الدافئة بقبو متقاطع</a:t>
            </a:r>
          </a:p>
          <a:p>
            <a:pPr algn="r" rtl="1"/>
            <a:r>
              <a:rPr lang="ar-DZ" dirty="0"/>
              <a:t> أما الغرفة الساخنة فمغطاة بقبة نصف </a:t>
            </a:r>
            <a:r>
              <a:rPr lang="ar-DZ" dirty="0" err="1"/>
              <a:t>كروية </a:t>
            </a:r>
            <a:r>
              <a:rPr lang="ar-DZ" dirty="0"/>
              <a:t>-----_محمولة على مثلثات ركنية.</a:t>
            </a:r>
          </a:p>
          <a:p>
            <a:pPr algn="r" rtl="1">
              <a:buNone/>
            </a:pPr>
            <a:r>
              <a:rPr lang="ar-DZ" dirty="0"/>
              <a:t> </a:t>
            </a:r>
            <a:endParaRPr lang="en-US" dirty="0"/>
          </a:p>
          <a:p>
            <a:pPr algn="r" rtl="1"/>
            <a:r>
              <a:rPr lang="ar-DZ" dirty="0"/>
              <a:t>وقد غطيت الأرضيات والجدران بالرخام والفسيفساء الخزفية تزينها زخارف متنوعة</a:t>
            </a:r>
          </a:p>
          <a:p>
            <a:endParaRPr lang="en-US" dirty="0"/>
          </a:p>
        </p:txBody>
      </p:sp>
      <p:pic>
        <p:nvPicPr>
          <p:cNvPr id="5" name="Picture 2" descr="E:\Documents and Settings\Sarisoft\Mes documents\ملفات دروس\قصير عمرة.JPG"/>
          <p:cNvPicPr>
            <a:picLocks noGrp="1" noChangeAspect="1" noChangeArrowheads="1"/>
          </p:cNvPicPr>
          <p:nvPr>
            <p:ph sz="half" idx="2"/>
          </p:nvPr>
        </p:nvPicPr>
        <p:blipFill>
          <a:blip r:embed="rId2" cstate="print"/>
          <a:srcRect/>
          <a:stretch>
            <a:fillRect/>
          </a:stretch>
        </p:blipFill>
        <p:spPr bwMode="auto">
          <a:xfrm>
            <a:off x="4067944" y="764704"/>
            <a:ext cx="5076056" cy="6093296"/>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2400" y="0"/>
            <a:ext cx="8991600" cy="548680"/>
          </a:xfrm>
        </p:spPr>
        <p:txBody>
          <a:bodyPr>
            <a:normAutofit fontScale="90000"/>
          </a:bodyPr>
          <a:lstStyle/>
          <a:p>
            <a:r>
              <a:rPr lang="ar-DZ" sz="5400" dirty="0"/>
              <a:t>الزخارف                </a:t>
            </a:r>
            <a:endParaRPr lang="en-US" sz="5400" dirty="0"/>
          </a:p>
        </p:txBody>
      </p:sp>
      <p:sp>
        <p:nvSpPr>
          <p:cNvPr id="3" name="Espace réservé du contenu 2"/>
          <p:cNvSpPr>
            <a:spLocks noGrp="1"/>
          </p:cNvSpPr>
          <p:nvPr>
            <p:ph idx="1"/>
          </p:nvPr>
        </p:nvSpPr>
        <p:spPr>
          <a:xfrm>
            <a:off x="3995936" y="548680"/>
            <a:ext cx="4995664" cy="6120680"/>
          </a:xfrm>
        </p:spPr>
        <p:txBody>
          <a:bodyPr>
            <a:normAutofit fontScale="77500" lnSpcReduction="20000"/>
          </a:bodyPr>
          <a:lstStyle/>
          <a:p>
            <a:pPr algn="r" rtl="1"/>
            <a:r>
              <a:rPr lang="ar-DZ" dirty="0"/>
              <a:t> </a:t>
            </a:r>
            <a:r>
              <a:rPr lang="ar-DZ" sz="3000" dirty="0">
                <a:cs typeface="+mj-cs"/>
              </a:rPr>
              <a:t>عبارة عن </a:t>
            </a:r>
            <a:r>
              <a:rPr lang="ar-DZ" sz="3000" dirty="0" err="1">
                <a:cs typeface="+mj-cs"/>
              </a:rPr>
              <a:t>تصاوير</a:t>
            </a:r>
            <a:r>
              <a:rPr lang="ar-DZ" sz="3000" dirty="0">
                <a:cs typeface="+mj-cs"/>
              </a:rPr>
              <a:t> و </a:t>
            </a:r>
            <a:r>
              <a:rPr lang="ar-SA" sz="3000" dirty="0">
                <a:cs typeface="+mj-cs"/>
              </a:rPr>
              <a:t>نقوش</a:t>
            </a:r>
            <a:r>
              <a:rPr lang="ar-DZ" sz="3000" dirty="0">
                <a:cs typeface="+mj-cs"/>
              </a:rPr>
              <a:t> متنوعة </a:t>
            </a:r>
            <a:r>
              <a:rPr lang="ar-DZ" sz="3000" dirty="0" err="1">
                <a:cs typeface="+mj-cs"/>
              </a:rPr>
              <a:t>منها :</a:t>
            </a:r>
            <a:endParaRPr lang="ar-DZ" sz="3000" dirty="0">
              <a:cs typeface="+mj-cs"/>
            </a:endParaRPr>
          </a:p>
          <a:p>
            <a:pPr algn="r" rtl="1">
              <a:tabLst>
                <a:tab pos="6823075" algn="l"/>
              </a:tabLst>
            </a:pPr>
            <a:r>
              <a:rPr lang="ar-SA" sz="3000" dirty="0">
                <a:cs typeface="+mj-cs"/>
              </a:rPr>
              <a:t> رسوم </a:t>
            </a:r>
            <a:r>
              <a:rPr lang="ar-DZ" sz="3000" dirty="0">
                <a:cs typeface="+mj-cs"/>
              </a:rPr>
              <a:t>مناظر ريفية كالصيد والحياة اليومية كالحرف</a:t>
            </a:r>
          </a:p>
          <a:p>
            <a:pPr algn="r" rtl="1"/>
            <a:r>
              <a:rPr lang="ar-SA" sz="3000" dirty="0">
                <a:cs typeface="+mj-cs"/>
              </a:rPr>
              <a:t> واستحمام</a:t>
            </a:r>
            <a:endParaRPr lang="ar-DZ" sz="3000" dirty="0">
              <a:cs typeface="+mj-cs"/>
            </a:endParaRPr>
          </a:p>
          <a:p>
            <a:pPr algn="r" rtl="1"/>
            <a:r>
              <a:rPr lang="ar-SA" sz="3000" dirty="0">
                <a:cs typeface="+mj-cs"/>
              </a:rPr>
              <a:t> ورسوم راقصات، ونساء</a:t>
            </a:r>
            <a:r>
              <a:rPr lang="ar-DZ" sz="3000" dirty="0">
                <a:cs typeface="+mj-cs"/>
              </a:rPr>
              <a:t> عاريات</a:t>
            </a:r>
          </a:p>
          <a:p>
            <a:pPr algn="r" rtl="1"/>
            <a:r>
              <a:rPr lang="ar-SA" sz="3000" dirty="0">
                <a:cs typeface="+mj-cs"/>
              </a:rPr>
              <a:t> ورسومًا رمزية </a:t>
            </a:r>
            <a:r>
              <a:rPr lang="ar-DZ" sz="3000" dirty="0">
                <a:cs typeface="+mj-cs"/>
              </a:rPr>
              <a:t>للبروج و</a:t>
            </a:r>
            <a:r>
              <a:rPr lang="ar-SA" sz="3000" dirty="0">
                <a:cs typeface="+mj-cs"/>
              </a:rPr>
              <a:t>آلهة الشعر والفلسفة والنصر والتاريخ عند </a:t>
            </a:r>
            <a:r>
              <a:rPr lang="ar-SA" sz="3000" dirty="0" err="1">
                <a:cs typeface="+mj-cs"/>
              </a:rPr>
              <a:t>الأغريق</a:t>
            </a:r>
            <a:endParaRPr lang="ar-DZ" sz="3000" dirty="0">
              <a:cs typeface="+mj-cs"/>
            </a:endParaRPr>
          </a:p>
          <a:p>
            <a:pPr algn="r" rtl="1"/>
            <a:r>
              <a:rPr lang="ar-DZ" sz="3000" dirty="0">
                <a:cs typeface="+mj-cs"/>
              </a:rPr>
              <a:t>وصور حيوانية خرافية كالتنين</a:t>
            </a:r>
          </a:p>
          <a:p>
            <a:pPr algn="r" rtl="1"/>
            <a:r>
              <a:rPr lang="ar-SA" sz="3000" dirty="0">
                <a:cs typeface="+mj-cs"/>
              </a:rPr>
              <a:t>وأخرى لبعض مراحل العمر المختلفة: الفتوة والرجولة والكهولة</a:t>
            </a:r>
            <a:endParaRPr lang="ar-DZ" sz="3000" dirty="0">
              <a:cs typeface="+mj-cs"/>
            </a:endParaRPr>
          </a:p>
          <a:p>
            <a:pPr algn="r" rtl="1"/>
            <a:r>
              <a:rPr lang="ar-SA" sz="3000" dirty="0">
                <a:cs typeface="+mj-cs"/>
              </a:rPr>
              <a:t>ورسما لقبة السماء </a:t>
            </a:r>
            <a:endParaRPr lang="ar-DZ" sz="3000" dirty="0">
              <a:cs typeface="+mj-cs"/>
            </a:endParaRPr>
          </a:p>
          <a:p>
            <a:pPr algn="r" rtl="1"/>
            <a:r>
              <a:rPr lang="ar-SA" sz="3000" dirty="0">
                <a:cs typeface="+mj-cs"/>
              </a:rPr>
              <a:t>وبعض النجوم فضلا عن البروج المختلفة</a:t>
            </a:r>
            <a:endParaRPr lang="ar-DZ" sz="3000" dirty="0">
              <a:cs typeface="+mj-cs"/>
            </a:endParaRPr>
          </a:p>
          <a:p>
            <a:pPr algn="r" rtl="1"/>
            <a:r>
              <a:rPr lang="ar-SA" sz="3000" dirty="0">
                <a:cs typeface="+mj-cs"/>
              </a:rPr>
              <a:t>ورسوم طيور وحيوانات </a:t>
            </a:r>
            <a:endParaRPr lang="ar-DZ" sz="3000" dirty="0">
              <a:cs typeface="+mj-cs"/>
            </a:endParaRPr>
          </a:p>
          <a:p>
            <a:pPr algn="r" rtl="1"/>
            <a:r>
              <a:rPr lang="ar-SA" sz="3000" dirty="0">
                <a:cs typeface="+mj-cs"/>
              </a:rPr>
              <a:t>وزخارف نباتية</a:t>
            </a:r>
            <a:r>
              <a:rPr lang="ar-DZ" sz="3000" dirty="0">
                <a:cs typeface="+mj-cs"/>
              </a:rPr>
              <a:t>(ورقة </a:t>
            </a:r>
            <a:r>
              <a:rPr lang="ar-DZ" sz="3000" dirty="0" err="1">
                <a:cs typeface="+mj-cs"/>
              </a:rPr>
              <a:t>الاكنثة)</a:t>
            </a:r>
            <a:endParaRPr lang="ar-DZ" sz="3000" dirty="0">
              <a:cs typeface="+mj-cs"/>
            </a:endParaRPr>
          </a:p>
          <a:p>
            <a:pPr algn="r" rtl="1"/>
            <a:endParaRPr lang="ar-DZ" dirty="0"/>
          </a:p>
          <a:p>
            <a:pPr algn="r" rtl="1">
              <a:buNone/>
            </a:pPr>
            <a:endParaRPr lang="ar-DZ" dirty="0"/>
          </a:p>
        </p:txBody>
      </p:sp>
      <p:pic>
        <p:nvPicPr>
          <p:cNvPr id="3074" name="Picture 2" descr="Voir les détails de l’image associée. Сокровище на Небесах - Симбирская митрополия">
            <a:extLst>
              <a:ext uri="{FF2B5EF4-FFF2-40B4-BE49-F238E27FC236}">
                <a16:creationId xmlns:a16="http://schemas.microsoft.com/office/drawing/2014/main" id="{5DF1D2E8-819A-549E-7DD7-C350006EB5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05064"/>
            <a:ext cx="4236429" cy="28242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ésultat d’images pour قصير عمرة">
            <a:extLst>
              <a:ext uri="{FF2B5EF4-FFF2-40B4-BE49-F238E27FC236}">
                <a16:creationId xmlns:a16="http://schemas.microsoft.com/office/drawing/2014/main" id="{CB3AF638-B817-1EC7-AE84-C7AED8FCE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0" y="1370377"/>
            <a:ext cx="4214259" cy="23603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8991600" cy="908720"/>
          </a:xfrm>
        </p:spPr>
        <p:txBody>
          <a:bodyPr/>
          <a:lstStyle/>
          <a:p>
            <a:r>
              <a:rPr lang="ar-SA" b="1" dirty="0">
                <a:cs typeface="Arabic Transparent" pitchFamily="2" charset="-78"/>
              </a:rPr>
              <a:t>وأهم نقوش هذا القصر</a:t>
            </a:r>
            <a:r>
              <a:rPr lang="ar-DZ" b="1" dirty="0" err="1">
                <a:cs typeface="Arabic Transparent" pitchFamily="2" charset="-78"/>
              </a:rPr>
              <a:t>:</a:t>
            </a:r>
            <a:r>
              <a:rPr lang="ar-DZ" b="1" dirty="0">
                <a:cs typeface="Arabic Transparent" pitchFamily="2" charset="-78"/>
              </a:rPr>
              <a:t>              </a:t>
            </a:r>
            <a:endParaRPr lang="en-US" dirty="0"/>
          </a:p>
        </p:txBody>
      </p:sp>
      <p:sp>
        <p:nvSpPr>
          <p:cNvPr id="3" name="Espace réservé du contenu 2"/>
          <p:cNvSpPr>
            <a:spLocks noGrp="1"/>
          </p:cNvSpPr>
          <p:nvPr>
            <p:ph idx="1"/>
          </p:nvPr>
        </p:nvSpPr>
        <p:spPr>
          <a:xfrm>
            <a:off x="0" y="908720"/>
            <a:ext cx="8991600" cy="5949280"/>
          </a:xfrm>
        </p:spPr>
        <p:txBody>
          <a:bodyPr/>
          <a:lstStyle/>
          <a:p>
            <a:pPr algn="r" rtl="1"/>
            <a:r>
              <a:rPr lang="ar-SA" b="1" dirty="0">
                <a:cs typeface="Arabic Transparent" pitchFamily="2" charset="-78"/>
              </a:rPr>
              <a:t>وأهم نقوش هذا القصر </a:t>
            </a:r>
            <a:r>
              <a:rPr lang="ar-SA" b="1" dirty="0" err="1">
                <a:cs typeface="Arabic Transparent" pitchFamily="2" charset="-78"/>
              </a:rPr>
              <a:t>نقشان :</a:t>
            </a:r>
            <a:endParaRPr lang="ar-DZ" b="1" dirty="0">
              <a:cs typeface="Arabic Transparent" pitchFamily="2" charset="-78"/>
            </a:endParaRPr>
          </a:p>
          <a:p>
            <a:pPr algn="r" rtl="1"/>
            <a:r>
              <a:rPr lang="ar-DZ" b="1" dirty="0">
                <a:cs typeface="Arabic Transparent" pitchFamily="2" charset="-78"/>
              </a:rPr>
              <a:t>النقش</a:t>
            </a:r>
            <a:r>
              <a:rPr lang="ar-SA" b="1" dirty="0">
                <a:cs typeface="Arabic Transparent" pitchFamily="2" charset="-78"/>
              </a:rPr>
              <a:t> الأول</a:t>
            </a:r>
            <a:r>
              <a:rPr lang="ar-DZ" b="1" dirty="0" err="1">
                <a:cs typeface="Arabic Transparent" pitchFamily="2" charset="-78"/>
              </a:rPr>
              <a:t>:</a:t>
            </a:r>
            <a:r>
              <a:rPr lang="ar-SA" b="1" dirty="0">
                <a:cs typeface="Arabic Transparent" pitchFamily="2" charset="-78"/>
              </a:rPr>
              <a:t> رسم الخليفة على عرشه </a:t>
            </a:r>
            <a:endParaRPr lang="ar-DZ" b="1" dirty="0">
              <a:cs typeface="Arabic Transparent" pitchFamily="2" charset="-78"/>
            </a:endParaRPr>
          </a:p>
          <a:p>
            <a:pPr algn="r" rtl="1"/>
            <a:r>
              <a:rPr lang="ar-SA" b="1" dirty="0">
                <a:cs typeface="Arabic Transparent" pitchFamily="2" charset="-78"/>
              </a:rPr>
              <a:t>وحول رأسه هالة </a:t>
            </a:r>
            <a:endParaRPr lang="ar-DZ" b="1" dirty="0">
              <a:cs typeface="Arabic Transparent" pitchFamily="2" charset="-78"/>
            </a:endParaRPr>
          </a:p>
          <a:p>
            <a:pPr algn="r" rtl="1"/>
            <a:r>
              <a:rPr lang="ar-SA" b="1" dirty="0">
                <a:cs typeface="Arabic Transparent" pitchFamily="2" charset="-78"/>
              </a:rPr>
              <a:t>ويحف </a:t>
            </a:r>
            <a:r>
              <a:rPr lang="ar-SA" b="1" dirty="0" err="1">
                <a:cs typeface="Arabic Transparent" pitchFamily="2" charset="-78"/>
              </a:rPr>
              <a:t>به</a:t>
            </a:r>
            <a:r>
              <a:rPr lang="ar-SA" b="1" dirty="0">
                <a:cs typeface="Arabic Transparent" pitchFamily="2" charset="-78"/>
              </a:rPr>
              <a:t> شخصان</a:t>
            </a:r>
            <a:endParaRPr lang="ar-DZ" b="1" dirty="0">
              <a:cs typeface="Arabic Transparent" pitchFamily="2" charset="-78"/>
            </a:endParaRPr>
          </a:p>
          <a:p>
            <a:pPr algn="r" rtl="1"/>
            <a:r>
              <a:rPr lang="ar-SA" b="1" dirty="0">
                <a:cs typeface="Arabic Transparent" pitchFamily="2" charset="-78"/>
              </a:rPr>
              <a:t> ويستنبط من الكلمات الباقية أنها كانت تشتمل على عبارات دعائية </a:t>
            </a:r>
            <a:endParaRPr lang="ar-DZ" b="1" dirty="0">
              <a:cs typeface="Arabic Transparent" pitchFamily="2" charset="-78"/>
            </a:endParaRPr>
          </a:p>
          <a:p>
            <a:pPr algn="r" rtl="1"/>
            <a:r>
              <a:rPr lang="ar-SA" b="1" dirty="0">
                <a:cs typeface="Arabic Transparent" pitchFamily="2" charset="-78"/>
              </a:rPr>
              <a:t>النقش الثاني</a:t>
            </a:r>
            <a:r>
              <a:rPr lang="ar-DZ" b="1" dirty="0" err="1">
                <a:cs typeface="Arabic Transparent" pitchFamily="2" charset="-78"/>
              </a:rPr>
              <a:t>:</a:t>
            </a:r>
            <a:r>
              <a:rPr lang="ar-SA" b="1" dirty="0">
                <a:cs typeface="Arabic Transparent" pitchFamily="2" charset="-78"/>
              </a:rPr>
              <a:t> </a:t>
            </a:r>
            <a:r>
              <a:rPr lang="ar-DZ" b="1" dirty="0">
                <a:cs typeface="Arabic Transparent" pitchFamily="2" charset="-78"/>
              </a:rPr>
              <a:t>عبارة عن </a:t>
            </a:r>
            <a:r>
              <a:rPr lang="ar-SA" b="1" dirty="0">
                <a:cs typeface="Arabic Transparent" pitchFamily="2" charset="-78"/>
              </a:rPr>
              <a:t>الصورة المشهورة باسم صورة ملوك الأرض والتي اعتمدها علماء الآثار في تأريخ قصير </a:t>
            </a:r>
            <a:r>
              <a:rPr lang="ar-SA" b="1" dirty="0" err="1">
                <a:cs typeface="Arabic Transparent" pitchFamily="2" charset="-78"/>
              </a:rPr>
              <a:t>عمرة .</a:t>
            </a:r>
            <a:r>
              <a:rPr lang="ar-SA" b="1" dirty="0">
                <a:cs typeface="Arabic Transparent" pitchFamily="2" charset="-78"/>
              </a:rPr>
              <a:t> </a:t>
            </a:r>
            <a:endParaRPr lang="en-US" dirty="0">
              <a:cs typeface="Arabic Transparent" pitchFamily="2" charset="-78"/>
            </a:endParaRP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0"/>
            <a:ext cx="8812088" cy="620688"/>
          </a:xfrm>
        </p:spPr>
        <p:txBody>
          <a:bodyPr>
            <a:normAutofit fontScale="90000"/>
          </a:bodyPr>
          <a:lstStyle/>
          <a:p>
            <a:r>
              <a:rPr lang="ar-DZ" b="1" dirty="0"/>
              <a:t>صورة أعداء الاسلام </a:t>
            </a:r>
            <a:r>
              <a:rPr lang="ar-DZ" dirty="0"/>
              <a:t>               </a:t>
            </a:r>
            <a:endParaRPr lang="en-US" dirty="0"/>
          </a:p>
        </p:txBody>
      </p:sp>
      <p:sp>
        <p:nvSpPr>
          <p:cNvPr id="3" name="Espace réservé du contenu 2"/>
          <p:cNvSpPr>
            <a:spLocks noGrp="1"/>
          </p:cNvSpPr>
          <p:nvPr>
            <p:ph idx="1"/>
          </p:nvPr>
        </p:nvSpPr>
        <p:spPr>
          <a:xfrm>
            <a:off x="-252536" y="764704"/>
            <a:ext cx="9244136" cy="6093296"/>
          </a:xfrm>
        </p:spPr>
        <p:txBody>
          <a:bodyPr>
            <a:normAutofit fontScale="47500" lnSpcReduction="20000"/>
          </a:bodyPr>
          <a:lstStyle/>
          <a:p>
            <a:pPr algn="r" rtl="1"/>
            <a:r>
              <a:rPr lang="ar-DZ" sz="6700" dirty="0"/>
              <a:t>تمثل ملوك البلاد التي وصلت إليها الفتوحات على عهد الوليد زخارفها</a:t>
            </a:r>
          </a:p>
          <a:p>
            <a:pPr algn="r" rtl="1"/>
            <a:r>
              <a:rPr lang="ar-DZ" sz="6700" dirty="0"/>
              <a:t> صور لستة أشخاص مرسومين في صفين أربعة منهم كتابة بالعربية </a:t>
            </a:r>
            <a:r>
              <a:rPr lang="ar-DZ" sz="6700" dirty="0" err="1"/>
              <a:t>والاغريقية</a:t>
            </a:r>
            <a:r>
              <a:rPr lang="ar-DZ" sz="6700" dirty="0"/>
              <a:t>، والملوك هم </a:t>
            </a:r>
          </a:p>
          <a:p>
            <a:pPr algn="r" rtl="1"/>
            <a:r>
              <a:rPr lang="ar-DZ" sz="6700" dirty="0"/>
              <a:t>كسرى ملك الفرس</a:t>
            </a:r>
          </a:p>
          <a:p>
            <a:pPr algn="r" rtl="1"/>
            <a:r>
              <a:rPr lang="ar-DZ" sz="6700" dirty="0"/>
              <a:t> وقيصر الإمبراطور البيزنطي </a:t>
            </a:r>
          </a:p>
          <a:p>
            <a:pPr algn="r" rtl="1"/>
            <a:r>
              <a:rPr lang="ar-DZ" sz="6700" dirty="0" err="1"/>
              <a:t>ورودريق</a:t>
            </a:r>
            <a:r>
              <a:rPr lang="ar-DZ" sz="6700" dirty="0"/>
              <a:t> ملك </a:t>
            </a:r>
            <a:r>
              <a:rPr lang="ar-DZ" sz="6700" dirty="0" err="1"/>
              <a:t>القوط</a:t>
            </a:r>
            <a:endParaRPr lang="ar-DZ" sz="6700" dirty="0"/>
          </a:p>
          <a:p>
            <a:pPr algn="r" rtl="1"/>
            <a:r>
              <a:rPr lang="ar-DZ" sz="6700" dirty="0"/>
              <a:t>والنجاشي ملك الحبشة</a:t>
            </a:r>
          </a:p>
          <a:p>
            <a:pPr algn="r" rtl="1"/>
            <a:r>
              <a:rPr lang="ar-DZ" sz="6700" dirty="0"/>
              <a:t> وملك آخر غير معروف(ملك الهند أو الصين</a:t>
            </a:r>
            <a:r>
              <a:rPr lang="ar-DZ" sz="6700" dirty="0" err="1"/>
              <a:t>)</a:t>
            </a:r>
            <a:endParaRPr lang="ar-DZ" sz="6700" dirty="0"/>
          </a:p>
          <a:p>
            <a:pPr algn="r" rtl="1"/>
            <a:r>
              <a:rPr lang="ar-DZ" sz="6700" dirty="0"/>
              <a:t> وقد تأثرت الصور والزخارف بالأسلوب </a:t>
            </a:r>
            <a:r>
              <a:rPr lang="ar-DZ" sz="6700" dirty="0" err="1"/>
              <a:t>الهليني</a:t>
            </a:r>
            <a:r>
              <a:rPr lang="ar-DZ" sz="6700" dirty="0"/>
              <a:t> البيزنطي ووجود التأثير الإيراني، كما احتوت الزخارف على عناصر شرقية مسيحية.</a:t>
            </a:r>
            <a:endParaRPr lang="en-US" sz="6700" dirty="0"/>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79512" y="188640"/>
            <a:ext cx="8784976" cy="792088"/>
          </a:xfrm>
        </p:spPr>
        <p:style>
          <a:lnRef idx="3">
            <a:schemeClr val="lt1"/>
          </a:lnRef>
          <a:fillRef idx="1">
            <a:schemeClr val="accent1"/>
          </a:fillRef>
          <a:effectRef idx="1">
            <a:schemeClr val="accent1"/>
          </a:effectRef>
          <a:fontRef idx="minor">
            <a:schemeClr val="lt1"/>
          </a:fontRef>
        </p:style>
        <p:txBody>
          <a:bodyPr>
            <a:noAutofit/>
          </a:bodyPr>
          <a:lstStyle/>
          <a:p>
            <a:pPr rtl="1"/>
            <a:r>
              <a:rPr lang="ar-DZ" sz="4800" b="1" dirty="0">
                <a:solidFill>
                  <a:schemeClr val="tx1"/>
                </a:solidFill>
                <a:cs typeface="Traditional Arabic" pitchFamily="2" charset="-78"/>
              </a:rPr>
              <a:t>قصير عمرة</a:t>
            </a:r>
            <a:endParaRPr lang="en-US" sz="4800" b="1" dirty="0">
              <a:solidFill>
                <a:schemeClr val="tx1"/>
              </a:solidFill>
              <a:cs typeface="Traditional Arabic" pitchFamily="2" charset="-78"/>
            </a:endParaRPr>
          </a:p>
        </p:txBody>
      </p:sp>
      <p:pic>
        <p:nvPicPr>
          <p:cNvPr id="1026" name="Picture 2" descr="E:\Documents and Settings\Sarisoft\Mes documents\ملفات دروس\قصير عمرة.JPG"/>
          <p:cNvPicPr>
            <a:picLocks noGrp="1" noChangeAspect="1" noChangeArrowheads="1"/>
          </p:cNvPicPr>
          <p:nvPr>
            <p:ph idx="1"/>
          </p:nvPr>
        </p:nvPicPr>
        <p:blipFill>
          <a:blip r:embed="rId2" cstate="print"/>
          <a:srcRect/>
          <a:stretch>
            <a:fillRect/>
          </a:stretch>
        </p:blipFill>
        <p:spPr bwMode="auto">
          <a:xfrm>
            <a:off x="0" y="3405606"/>
            <a:ext cx="6099463" cy="3452394"/>
          </a:xfrm>
          <a:prstGeom prst="rect">
            <a:avLst/>
          </a:prstGeom>
          <a:noFill/>
        </p:spPr>
      </p:pic>
      <p:pic>
        <p:nvPicPr>
          <p:cNvPr id="5" name="Image 4" descr="Résultat de recherche d'images pour &quot;‫صور قصير عمرة‬‎&quot;"/>
          <p:cNvPicPr/>
          <p:nvPr/>
        </p:nvPicPr>
        <p:blipFill>
          <a:blip r:embed="rId3"/>
          <a:srcRect/>
          <a:stretch>
            <a:fillRect/>
          </a:stretch>
        </p:blipFill>
        <p:spPr bwMode="auto">
          <a:xfrm>
            <a:off x="4235625" y="285728"/>
            <a:ext cx="4908375" cy="3705727"/>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79512" y="188640"/>
            <a:ext cx="8784976" cy="792088"/>
          </a:xfrm>
        </p:spPr>
        <p:style>
          <a:lnRef idx="3">
            <a:schemeClr val="lt1"/>
          </a:lnRef>
          <a:fillRef idx="1">
            <a:schemeClr val="accent1"/>
          </a:fillRef>
          <a:effectRef idx="1">
            <a:schemeClr val="accent1"/>
          </a:effectRef>
          <a:fontRef idx="minor">
            <a:schemeClr val="lt1"/>
          </a:fontRef>
        </p:style>
        <p:txBody>
          <a:bodyPr/>
          <a:lstStyle/>
          <a:p>
            <a:pPr algn="ctr" rtl="1"/>
            <a:r>
              <a:rPr lang="ar-DZ" dirty="0">
                <a:cs typeface="Traditional Arabic" pitchFamily="2" charset="-78"/>
              </a:rPr>
              <a:t> </a:t>
            </a:r>
            <a:r>
              <a:rPr lang="ar-DZ" b="1" dirty="0">
                <a:solidFill>
                  <a:schemeClr val="tx1"/>
                </a:solidFill>
                <a:cs typeface="Traditional Arabic" pitchFamily="2" charset="-78"/>
              </a:rPr>
              <a:t>قصير عمرة</a:t>
            </a:r>
            <a:endParaRPr lang="en-US" dirty="0">
              <a:solidFill>
                <a:srgbClr val="FF0000"/>
              </a:solidFill>
              <a:cs typeface="Traditional Arabic" pitchFamily="2" charset="-78"/>
            </a:endParaRPr>
          </a:p>
        </p:txBody>
      </p:sp>
      <p:sp>
        <p:nvSpPr>
          <p:cNvPr id="5" name="Espace réservé du contenu 4"/>
          <p:cNvSpPr>
            <a:spLocks noGrp="1"/>
          </p:cNvSpPr>
          <p:nvPr>
            <p:ph idx="1"/>
          </p:nvPr>
        </p:nvSpPr>
        <p:spPr>
          <a:xfrm>
            <a:off x="251520" y="1052736"/>
            <a:ext cx="8686800" cy="5573216"/>
          </a:xfrm>
          <a:solidFill>
            <a:schemeClr val="accent4">
              <a:lumMod val="40000"/>
              <a:lumOff val="60000"/>
            </a:schemeClr>
          </a:solidFill>
        </p:spPr>
        <p:txBody>
          <a:bodyPr>
            <a:normAutofit/>
          </a:bodyPr>
          <a:lstStyle/>
          <a:p>
            <a:pPr algn="just" rtl="1">
              <a:buNone/>
            </a:pPr>
            <a:r>
              <a:rPr lang="ar-DZ" dirty="0">
                <a:cs typeface="Traditional Arabic" pitchFamily="2" charset="-78"/>
              </a:rPr>
              <a:t>		</a:t>
            </a:r>
            <a:endParaRPr lang="en-US" b="1" dirty="0"/>
          </a:p>
        </p:txBody>
      </p:sp>
      <p:pic>
        <p:nvPicPr>
          <p:cNvPr id="7" name="Image 6"/>
          <p:cNvPicPr/>
          <p:nvPr/>
        </p:nvPicPr>
        <p:blipFill>
          <a:blip r:embed="rId2" cstate="print"/>
          <a:srcRect/>
          <a:stretch>
            <a:fillRect/>
          </a:stretch>
        </p:blipFill>
        <p:spPr bwMode="auto">
          <a:xfrm>
            <a:off x="611560" y="1124744"/>
            <a:ext cx="7920880" cy="5472609"/>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79512" y="188640"/>
            <a:ext cx="8784976" cy="792088"/>
          </a:xfrm>
        </p:spPr>
        <p:style>
          <a:lnRef idx="3">
            <a:schemeClr val="lt1"/>
          </a:lnRef>
          <a:fillRef idx="1">
            <a:schemeClr val="accent1"/>
          </a:fillRef>
          <a:effectRef idx="1">
            <a:schemeClr val="accent1"/>
          </a:effectRef>
          <a:fontRef idx="minor">
            <a:schemeClr val="lt1"/>
          </a:fontRef>
        </p:style>
        <p:txBody>
          <a:bodyPr/>
          <a:lstStyle/>
          <a:p>
            <a:pPr algn="ctr" rtl="1"/>
            <a:r>
              <a:rPr lang="ar-DZ" dirty="0">
                <a:cs typeface="Traditional Arabic" pitchFamily="2" charset="-78"/>
              </a:rPr>
              <a:t> </a:t>
            </a:r>
            <a:r>
              <a:rPr lang="ar-DZ" b="1" dirty="0">
                <a:solidFill>
                  <a:schemeClr val="tx1"/>
                </a:solidFill>
                <a:cs typeface="Traditional Arabic" pitchFamily="2" charset="-78"/>
              </a:rPr>
              <a:t>قصير عمرة</a:t>
            </a:r>
            <a:endParaRPr lang="en-US" dirty="0">
              <a:solidFill>
                <a:srgbClr val="FF0000"/>
              </a:solidFill>
              <a:cs typeface="Traditional Arabic" pitchFamily="2" charset="-78"/>
            </a:endParaRPr>
          </a:p>
        </p:txBody>
      </p:sp>
      <p:sp>
        <p:nvSpPr>
          <p:cNvPr id="5" name="Espace réservé du contenu 4"/>
          <p:cNvSpPr>
            <a:spLocks noGrp="1"/>
          </p:cNvSpPr>
          <p:nvPr>
            <p:ph idx="1"/>
          </p:nvPr>
        </p:nvSpPr>
        <p:spPr>
          <a:xfrm>
            <a:off x="251520" y="1052736"/>
            <a:ext cx="8686800" cy="5573216"/>
          </a:xfrm>
          <a:solidFill>
            <a:schemeClr val="accent4">
              <a:lumMod val="40000"/>
              <a:lumOff val="60000"/>
            </a:schemeClr>
          </a:solidFill>
        </p:spPr>
        <p:txBody>
          <a:bodyPr>
            <a:normAutofit/>
          </a:bodyPr>
          <a:lstStyle/>
          <a:p>
            <a:pPr algn="just" rtl="1">
              <a:buNone/>
            </a:pPr>
            <a:r>
              <a:rPr lang="ar-DZ" dirty="0">
                <a:cs typeface="Traditional Arabic" pitchFamily="2" charset="-78"/>
              </a:rPr>
              <a:t>		</a:t>
            </a:r>
            <a:endParaRPr lang="en-US" b="1" dirty="0"/>
          </a:p>
        </p:txBody>
      </p:sp>
      <p:pic>
        <p:nvPicPr>
          <p:cNvPr id="6" name="Image 5"/>
          <p:cNvPicPr/>
          <p:nvPr/>
        </p:nvPicPr>
        <p:blipFill>
          <a:blip r:embed="rId2" cstate="print"/>
          <a:srcRect/>
          <a:stretch>
            <a:fillRect/>
          </a:stretch>
        </p:blipFill>
        <p:spPr bwMode="auto">
          <a:xfrm>
            <a:off x="3419872" y="1052736"/>
            <a:ext cx="5486400" cy="3640601"/>
          </a:xfrm>
          <a:prstGeom prst="rect">
            <a:avLst/>
          </a:prstGeom>
          <a:noFill/>
          <a:ln w="9525">
            <a:noFill/>
            <a:miter lim="800000"/>
            <a:headEnd/>
            <a:tailEnd/>
          </a:ln>
        </p:spPr>
      </p:pic>
      <p:pic>
        <p:nvPicPr>
          <p:cNvPr id="8" name="Image 7"/>
          <p:cNvPicPr/>
          <p:nvPr/>
        </p:nvPicPr>
        <p:blipFill>
          <a:blip r:embed="rId3" cstate="print"/>
          <a:srcRect/>
          <a:stretch>
            <a:fillRect/>
          </a:stretch>
        </p:blipFill>
        <p:spPr bwMode="auto">
          <a:xfrm>
            <a:off x="251520" y="3573016"/>
            <a:ext cx="4032448" cy="3085817"/>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79512" y="188640"/>
            <a:ext cx="8784976" cy="792088"/>
          </a:xfrm>
        </p:spPr>
        <p:style>
          <a:lnRef idx="3">
            <a:schemeClr val="lt1"/>
          </a:lnRef>
          <a:fillRef idx="1">
            <a:schemeClr val="accent1"/>
          </a:fillRef>
          <a:effectRef idx="1">
            <a:schemeClr val="accent1"/>
          </a:effectRef>
          <a:fontRef idx="minor">
            <a:schemeClr val="lt1"/>
          </a:fontRef>
        </p:style>
        <p:txBody>
          <a:bodyPr/>
          <a:lstStyle/>
          <a:p>
            <a:pPr algn="ctr" rtl="1"/>
            <a:r>
              <a:rPr lang="ar-DZ" dirty="0">
                <a:cs typeface="Traditional Arabic" pitchFamily="2" charset="-78"/>
              </a:rPr>
              <a:t> </a:t>
            </a:r>
            <a:r>
              <a:rPr lang="ar-DZ" b="1" dirty="0">
                <a:solidFill>
                  <a:schemeClr val="tx1"/>
                </a:solidFill>
                <a:cs typeface="Traditional Arabic" pitchFamily="2" charset="-78"/>
              </a:rPr>
              <a:t>قصير عمرة</a:t>
            </a:r>
            <a:endParaRPr lang="en-US" dirty="0">
              <a:solidFill>
                <a:srgbClr val="FF0000"/>
              </a:solidFill>
              <a:cs typeface="Traditional Arabic" pitchFamily="2" charset="-78"/>
            </a:endParaRPr>
          </a:p>
        </p:txBody>
      </p:sp>
      <p:sp>
        <p:nvSpPr>
          <p:cNvPr id="5" name="Espace réservé du contenu 4"/>
          <p:cNvSpPr>
            <a:spLocks noGrp="1"/>
          </p:cNvSpPr>
          <p:nvPr>
            <p:ph idx="1"/>
          </p:nvPr>
        </p:nvSpPr>
        <p:spPr>
          <a:xfrm>
            <a:off x="251520" y="1052736"/>
            <a:ext cx="8686800" cy="5573216"/>
          </a:xfrm>
          <a:solidFill>
            <a:schemeClr val="accent4">
              <a:lumMod val="40000"/>
              <a:lumOff val="60000"/>
            </a:schemeClr>
          </a:solidFill>
        </p:spPr>
        <p:txBody>
          <a:bodyPr>
            <a:normAutofit/>
          </a:bodyPr>
          <a:lstStyle/>
          <a:p>
            <a:pPr algn="just" rtl="1">
              <a:buNone/>
            </a:pPr>
            <a:r>
              <a:rPr lang="ar-DZ" dirty="0">
                <a:cs typeface="Traditional Arabic" pitchFamily="2" charset="-78"/>
              </a:rPr>
              <a:t>		</a:t>
            </a:r>
            <a:endParaRPr lang="en-US" b="1" dirty="0"/>
          </a:p>
        </p:txBody>
      </p:sp>
      <p:pic>
        <p:nvPicPr>
          <p:cNvPr id="6" name="Image 5"/>
          <p:cNvPicPr/>
          <p:nvPr/>
        </p:nvPicPr>
        <p:blipFill>
          <a:blip r:embed="rId2" cstate="print"/>
          <a:srcRect/>
          <a:stretch>
            <a:fillRect/>
          </a:stretch>
        </p:blipFill>
        <p:spPr bwMode="auto">
          <a:xfrm>
            <a:off x="251520" y="980729"/>
            <a:ext cx="4536504" cy="3096344"/>
          </a:xfrm>
          <a:prstGeom prst="rect">
            <a:avLst/>
          </a:prstGeom>
          <a:noFill/>
          <a:ln w="9525">
            <a:noFill/>
            <a:miter lim="800000"/>
            <a:headEnd/>
            <a:tailEnd/>
          </a:ln>
        </p:spPr>
      </p:pic>
      <p:pic>
        <p:nvPicPr>
          <p:cNvPr id="8" name="Image 7"/>
          <p:cNvPicPr/>
          <p:nvPr/>
        </p:nvPicPr>
        <p:blipFill>
          <a:blip r:embed="rId3" cstate="print"/>
          <a:srcRect/>
          <a:stretch>
            <a:fillRect/>
          </a:stretch>
        </p:blipFill>
        <p:spPr bwMode="auto">
          <a:xfrm>
            <a:off x="3779912" y="2708920"/>
            <a:ext cx="5121905" cy="3934455"/>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79512" y="188640"/>
            <a:ext cx="8784976" cy="792088"/>
          </a:xfrm>
        </p:spPr>
        <p:style>
          <a:lnRef idx="3">
            <a:schemeClr val="lt1"/>
          </a:lnRef>
          <a:fillRef idx="1">
            <a:schemeClr val="accent1"/>
          </a:fillRef>
          <a:effectRef idx="1">
            <a:schemeClr val="accent1"/>
          </a:effectRef>
          <a:fontRef idx="minor">
            <a:schemeClr val="lt1"/>
          </a:fontRef>
        </p:style>
        <p:txBody>
          <a:bodyPr/>
          <a:lstStyle/>
          <a:p>
            <a:pPr algn="ctr" rtl="1"/>
            <a:r>
              <a:rPr lang="ar-DZ" dirty="0">
                <a:cs typeface="Traditional Arabic" pitchFamily="2" charset="-78"/>
              </a:rPr>
              <a:t> </a:t>
            </a:r>
            <a:r>
              <a:rPr lang="ar-DZ" b="1" dirty="0">
                <a:solidFill>
                  <a:schemeClr val="tx1"/>
                </a:solidFill>
                <a:cs typeface="Traditional Arabic" pitchFamily="2" charset="-78"/>
              </a:rPr>
              <a:t>قصير عمرة</a:t>
            </a:r>
            <a:endParaRPr lang="en-US" dirty="0">
              <a:solidFill>
                <a:srgbClr val="FF0000"/>
              </a:solidFill>
              <a:cs typeface="Traditional Arabic" pitchFamily="2" charset="-78"/>
            </a:endParaRPr>
          </a:p>
        </p:txBody>
      </p:sp>
      <p:sp>
        <p:nvSpPr>
          <p:cNvPr id="5" name="Espace réservé du contenu 4"/>
          <p:cNvSpPr>
            <a:spLocks noGrp="1"/>
          </p:cNvSpPr>
          <p:nvPr>
            <p:ph idx="1"/>
          </p:nvPr>
        </p:nvSpPr>
        <p:spPr>
          <a:xfrm>
            <a:off x="251520" y="1052736"/>
            <a:ext cx="8686800" cy="5573216"/>
          </a:xfrm>
          <a:solidFill>
            <a:schemeClr val="accent4">
              <a:lumMod val="40000"/>
              <a:lumOff val="60000"/>
            </a:schemeClr>
          </a:solidFill>
        </p:spPr>
        <p:txBody>
          <a:bodyPr>
            <a:normAutofit/>
          </a:bodyPr>
          <a:lstStyle/>
          <a:p>
            <a:pPr algn="just" rtl="1">
              <a:buNone/>
            </a:pPr>
            <a:r>
              <a:rPr lang="ar-DZ" dirty="0">
                <a:cs typeface="Traditional Arabic" pitchFamily="2" charset="-78"/>
              </a:rPr>
              <a:t>		</a:t>
            </a:r>
            <a:endParaRPr lang="en-US" b="1" dirty="0"/>
          </a:p>
        </p:txBody>
      </p:sp>
      <p:pic>
        <p:nvPicPr>
          <p:cNvPr id="8" name="Image 7"/>
          <p:cNvPicPr/>
          <p:nvPr/>
        </p:nvPicPr>
        <p:blipFill>
          <a:blip r:embed="rId2" cstate="print"/>
          <a:srcRect/>
          <a:stretch>
            <a:fillRect/>
          </a:stretch>
        </p:blipFill>
        <p:spPr bwMode="auto">
          <a:xfrm>
            <a:off x="683568" y="1052736"/>
            <a:ext cx="7848872" cy="554461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79512" y="188640"/>
            <a:ext cx="8784976" cy="792088"/>
          </a:xfrm>
        </p:spPr>
        <p:style>
          <a:lnRef idx="3">
            <a:schemeClr val="lt1"/>
          </a:lnRef>
          <a:fillRef idx="1">
            <a:schemeClr val="accent1"/>
          </a:fillRef>
          <a:effectRef idx="1">
            <a:schemeClr val="accent1"/>
          </a:effectRef>
          <a:fontRef idx="minor">
            <a:schemeClr val="lt1"/>
          </a:fontRef>
        </p:style>
        <p:txBody>
          <a:bodyPr/>
          <a:lstStyle/>
          <a:p>
            <a:pPr algn="ctr" rtl="1"/>
            <a:r>
              <a:rPr lang="ar-DZ" dirty="0">
                <a:cs typeface="Traditional Arabic" pitchFamily="2" charset="-78"/>
              </a:rPr>
              <a:t> </a:t>
            </a:r>
            <a:r>
              <a:rPr lang="ar-DZ" b="1" dirty="0">
                <a:solidFill>
                  <a:schemeClr val="tx1"/>
                </a:solidFill>
                <a:cs typeface="Traditional Arabic" pitchFamily="2" charset="-78"/>
              </a:rPr>
              <a:t>قصير عمرة</a:t>
            </a:r>
            <a:endParaRPr lang="en-US" dirty="0">
              <a:solidFill>
                <a:srgbClr val="FF0000"/>
              </a:solidFill>
              <a:cs typeface="Traditional Arabic" pitchFamily="2" charset="-78"/>
            </a:endParaRPr>
          </a:p>
        </p:txBody>
      </p:sp>
      <p:sp>
        <p:nvSpPr>
          <p:cNvPr id="5" name="Espace réservé du contenu 4"/>
          <p:cNvSpPr>
            <a:spLocks noGrp="1"/>
          </p:cNvSpPr>
          <p:nvPr>
            <p:ph idx="1"/>
          </p:nvPr>
        </p:nvSpPr>
        <p:spPr>
          <a:xfrm>
            <a:off x="251520" y="1052736"/>
            <a:ext cx="8686800" cy="5573216"/>
          </a:xfrm>
          <a:solidFill>
            <a:schemeClr val="accent4">
              <a:lumMod val="40000"/>
              <a:lumOff val="60000"/>
            </a:schemeClr>
          </a:solidFill>
        </p:spPr>
        <p:txBody>
          <a:bodyPr>
            <a:normAutofit/>
          </a:bodyPr>
          <a:lstStyle/>
          <a:p>
            <a:pPr algn="just" rtl="1">
              <a:buNone/>
            </a:pPr>
            <a:r>
              <a:rPr lang="ar-DZ" dirty="0">
                <a:cs typeface="Traditional Arabic" pitchFamily="2" charset="-78"/>
              </a:rPr>
              <a:t>		</a:t>
            </a:r>
            <a:endParaRPr lang="en-US" b="1" dirty="0"/>
          </a:p>
        </p:txBody>
      </p:sp>
      <p:pic>
        <p:nvPicPr>
          <p:cNvPr id="6" name="Image 5"/>
          <p:cNvPicPr/>
          <p:nvPr/>
        </p:nvPicPr>
        <p:blipFill>
          <a:blip r:embed="rId2" cstate="print"/>
          <a:srcRect/>
          <a:stretch>
            <a:fillRect/>
          </a:stretch>
        </p:blipFill>
        <p:spPr bwMode="auto">
          <a:xfrm>
            <a:off x="179512" y="2786058"/>
            <a:ext cx="5535495" cy="3785309"/>
          </a:xfrm>
          <a:prstGeom prst="rect">
            <a:avLst/>
          </a:prstGeom>
          <a:noFill/>
          <a:ln w="9525">
            <a:noFill/>
            <a:miter lim="800000"/>
            <a:headEnd/>
            <a:tailEnd/>
          </a:ln>
        </p:spPr>
      </p:pic>
      <p:pic>
        <p:nvPicPr>
          <p:cNvPr id="7" name="Image 6" descr="https://4.bp.blogspot.com/-zcxGn8uv1ZE/VjPJGFnviSI/AAAAAAAAIgA/VnLPf8G1dsc/s320/16492_10153371135918000_851153305941027958_n.jpg"/>
          <p:cNvPicPr/>
          <p:nvPr/>
        </p:nvPicPr>
        <p:blipFill>
          <a:blip r:embed="rId3"/>
          <a:srcRect/>
          <a:stretch>
            <a:fillRect/>
          </a:stretch>
        </p:blipFill>
        <p:spPr bwMode="auto">
          <a:xfrm>
            <a:off x="4559390" y="1000108"/>
            <a:ext cx="4584610" cy="3031958"/>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228600" y="871401"/>
            <a:ext cx="8686800" cy="5115198"/>
          </a:xfrm>
          <a:solidFill>
            <a:schemeClr val="accent4">
              <a:lumMod val="40000"/>
              <a:lumOff val="60000"/>
            </a:schemeClr>
          </a:solidFill>
        </p:spPr>
        <p:txBody>
          <a:bodyPr>
            <a:normAutofit lnSpcReduction="10000"/>
          </a:bodyPr>
          <a:lstStyle/>
          <a:p>
            <a:pPr algn="ctr" rtl="1">
              <a:buNone/>
            </a:pPr>
            <a:r>
              <a:rPr lang="ar-DZ" b="1" dirty="0">
                <a:solidFill>
                  <a:schemeClr val="tx1"/>
                </a:solidFill>
                <a:cs typeface="Traditional Arabic" pitchFamily="2" charset="-78"/>
              </a:rPr>
              <a:t>قصير عمرة</a:t>
            </a:r>
          </a:p>
          <a:p>
            <a:pPr algn="ctr" rtl="1">
              <a:buNone/>
            </a:pPr>
            <a:r>
              <a:rPr lang="ar-DZ" b="1" dirty="0">
                <a:solidFill>
                  <a:schemeClr val="tx1"/>
                </a:solidFill>
                <a:cs typeface="Traditional Arabic" pitchFamily="2" charset="-78"/>
              </a:rPr>
              <a:t>قصر الطوبة</a:t>
            </a:r>
          </a:p>
          <a:p>
            <a:pPr algn="ctr" rtl="1">
              <a:buNone/>
            </a:pPr>
            <a:r>
              <a:rPr lang="ar-DZ" b="1" dirty="0">
                <a:solidFill>
                  <a:schemeClr val="tx1"/>
                </a:solidFill>
                <a:cs typeface="Traditional Arabic" pitchFamily="2" charset="-78"/>
              </a:rPr>
              <a:t>قصر المشتى</a:t>
            </a:r>
          </a:p>
          <a:p>
            <a:pPr algn="ctr" rtl="1">
              <a:buNone/>
            </a:pPr>
            <a:r>
              <a:rPr lang="ar-DZ" b="1" dirty="0">
                <a:solidFill>
                  <a:schemeClr val="tx1"/>
                </a:solidFill>
                <a:cs typeface="Traditional Arabic" pitchFamily="2" charset="-78"/>
              </a:rPr>
              <a:t>قصر </a:t>
            </a:r>
            <a:r>
              <a:rPr lang="ar-DZ" b="1" dirty="0" err="1">
                <a:solidFill>
                  <a:schemeClr val="tx1"/>
                </a:solidFill>
                <a:cs typeface="Traditional Arabic" pitchFamily="2" charset="-78"/>
              </a:rPr>
              <a:t>الحير</a:t>
            </a:r>
            <a:r>
              <a:rPr lang="ar-DZ" b="1" dirty="0">
                <a:solidFill>
                  <a:schemeClr val="tx1"/>
                </a:solidFill>
                <a:cs typeface="Traditional Arabic" pitchFamily="2" charset="-78"/>
              </a:rPr>
              <a:t> الشرقي</a:t>
            </a:r>
          </a:p>
          <a:p>
            <a:pPr algn="ctr" rtl="1">
              <a:buNone/>
            </a:pPr>
            <a:r>
              <a:rPr lang="ar-DZ" b="1" dirty="0">
                <a:solidFill>
                  <a:schemeClr val="tx1"/>
                </a:solidFill>
                <a:cs typeface="Traditional Arabic" pitchFamily="2" charset="-78"/>
              </a:rPr>
              <a:t>قصر </a:t>
            </a:r>
            <a:r>
              <a:rPr lang="ar-DZ" b="1" dirty="0" err="1">
                <a:solidFill>
                  <a:schemeClr val="tx1"/>
                </a:solidFill>
                <a:cs typeface="Traditional Arabic" pitchFamily="2" charset="-78"/>
              </a:rPr>
              <a:t>الحير</a:t>
            </a:r>
            <a:r>
              <a:rPr lang="ar-DZ" b="1" dirty="0">
                <a:solidFill>
                  <a:schemeClr val="tx1"/>
                </a:solidFill>
                <a:cs typeface="Traditional Arabic" pitchFamily="2" charset="-78"/>
              </a:rPr>
              <a:t> الغربي</a:t>
            </a:r>
          </a:p>
          <a:p>
            <a:pPr algn="ctr" rtl="1">
              <a:buNone/>
            </a:pPr>
            <a:r>
              <a:rPr lang="ar-DZ" b="1" dirty="0">
                <a:solidFill>
                  <a:schemeClr val="tx1"/>
                </a:solidFill>
                <a:cs typeface="Traditional Arabic" pitchFamily="2" charset="-78"/>
              </a:rPr>
              <a:t>حمام </a:t>
            </a:r>
            <a:r>
              <a:rPr lang="ar-DZ" b="1" dirty="0" err="1">
                <a:solidFill>
                  <a:schemeClr val="tx1"/>
                </a:solidFill>
                <a:cs typeface="Traditional Arabic" pitchFamily="2" charset="-78"/>
              </a:rPr>
              <a:t>الصرخ</a:t>
            </a:r>
            <a:endParaRPr lang="ar-DZ" b="1" dirty="0">
              <a:solidFill>
                <a:schemeClr val="tx1"/>
              </a:solidFill>
              <a:cs typeface="Traditional Arabic" pitchFamily="2" charset="-78"/>
            </a:endParaRPr>
          </a:p>
          <a:p>
            <a:pPr algn="ctr" rtl="1">
              <a:buNone/>
            </a:pPr>
            <a:r>
              <a:rPr lang="ar-DZ" b="1" dirty="0">
                <a:solidFill>
                  <a:schemeClr val="tx1"/>
                </a:solidFill>
                <a:cs typeface="Traditional Arabic" pitchFamily="2" charset="-78"/>
              </a:rPr>
              <a:t>قصر المنيا</a:t>
            </a:r>
          </a:p>
          <a:p>
            <a:pPr algn="ctr" rtl="1">
              <a:buNone/>
            </a:pPr>
            <a:r>
              <a:rPr lang="ar-DZ" b="1" dirty="0">
                <a:solidFill>
                  <a:schemeClr val="tx1"/>
                </a:solidFill>
                <a:cs typeface="Traditional Arabic" pitchFamily="2" charset="-78"/>
              </a:rPr>
              <a:t>قصر خربة المفجر</a:t>
            </a:r>
          </a:p>
          <a:p>
            <a:pPr algn="ctr" rtl="1">
              <a:buNone/>
            </a:pPr>
            <a:r>
              <a:rPr lang="ar-DZ" b="1" dirty="0">
                <a:solidFill>
                  <a:schemeClr val="tx1"/>
                </a:solidFill>
                <a:cs typeface="Traditional Arabic" pitchFamily="2" charset="-78"/>
              </a:rPr>
              <a:t>قصر الحلابات</a:t>
            </a:r>
          </a:p>
          <a:p>
            <a:pPr algn="r" rtl="1">
              <a:buNone/>
            </a:pPr>
            <a:endParaRPr lang="ar-DZ" b="1" dirty="0">
              <a:solidFill>
                <a:srgbClr val="FF0000"/>
              </a:solidFill>
              <a:cs typeface="Traditional Arabic" pitchFamily="2" charset="-7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https://3.bp.blogspot.com/-Yz2hNxxIK6k/VjPJECWGc9I/AAAAAAAAIgU/e3OOJ2u0q8U/s320/10947284_10153371082263000_5163326811644413322_n.jpg"/>
          <p:cNvPicPr>
            <a:picLocks noGrp="1"/>
          </p:cNvPicPr>
          <p:nvPr>
            <p:ph idx="1"/>
          </p:nvPr>
        </p:nvPicPr>
        <p:blipFill>
          <a:blip r:embed="rId2"/>
          <a:srcRect/>
          <a:stretch>
            <a:fillRect/>
          </a:stretch>
        </p:blipFill>
        <p:spPr bwMode="auto">
          <a:xfrm>
            <a:off x="-214346" y="0"/>
            <a:ext cx="9205946" cy="7101408"/>
          </a:xfrm>
          <a:prstGeom prst="rect">
            <a:avLst/>
          </a:prstGeom>
          <a:noFill/>
          <a:ln w="9525">
            <a:noFill/>
            <a:miter lim="800000"/>
            <a:headEnd/>
            <a:tailEnd/>
          </a:ln>
        </p:spPr>
      </p:pic>
      <p:pic>
        <p:nvPicPr>
          <p:cNvPr id="5" name="Image 4" descr="http://1.bp.blogspot.com/-LMjapKwn3WQ/VjPBjePbRUI/AAAAAAAAIYI/lEru7EZBxx0/s1600/11062144_10153347042348000_2243803869812006473_n.jpg"/>
          <p:cNvPicPr/>
          <p:nvPr/>
        </p:nvPicPr>
        <p:blipFill>
          <a:blip r:embed="rId3"/>
          <a:srcRect/>
          <a:stretch>
            <a:fillRect/>
          </a:stretch>
        </p:blipFill>
        <p:spPr bwMode="auto">
          <a:xfrm>
            <a:off x="3869690" y="142852"/>
            <a:ext cx="5274310" cy="5732998"/>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8991600" cy="1295400"/>
          </a:xfrm>
        </p:spPr>
        <p:txBody>
          <a:bodyPr>
            <a:normAutofit/>
          </a:bodyPr>
          <a:lstStyle/>
          <a:p>
            <a:r>
              <a:rPr lang="ar-DZ" sz="5400" b="1" dirty="0"/>
              <a:t>قصر </a:t>
            </a:r>
            <a:r>
              <a:rPr lang="ar-DZ" sz="5400" b="1" dirty="0" err="1"/>
              <a:t>الطوبة:</a:t>
            </a:r>
            <a:r>
              <a:rPr lang="ar-DZ" sz="5400" b="1" dirty="0"/>
              <a:t>                        </a:t>
            </a:r>
            <a:br>
              <a:rPr lang="en-US" sz="1800" dirty="0"/>
            </a:br>
            <a:endParaRPr lang="en-US" sz="1800" dirty="0"/>
          </a:p>
        </p:txBody>
      </p:sp>
      <p:sp>
        <p:nvSpPr>
          <p:cNvPr id="3" name="Espace réservé du contenu 2"/>
          <p:cNvSpPr>
            <a:spLocks noGrp="1"/>
          </p:cNvSpPr>
          <p:nvPr>
            <p:ph idx="1"/>
          </p:nvPr>
        </p:nvSpPr>
        <p:spPr>
          <a:xfrm>
            <a:off x="4139952" y="908720"/>
            <a:ext cx="5004048" cy="5949280"/>
          </a:xfrm>
        </p:spPr>
        <p:txBody>
          <a:bodyPr>
            <a:normAutofit fontScale="85000" lnSpcReduction="20000"/>
          </a:bodyPr>
          <a:lstStyle/>
          <a:p>
            <a:pPr algn="r" rtl="1"/>
            <a:r>
              <a:rPr lang="ar-DZ" sz="4400" dirty="0"/>
              <a:t>يقع على مسافة 60 ميلا الى الجنوب الشرقي من عمان</a:t>
            </a:r>
          </a:p>
          <a:p>
            <a:pPr algn="r" rtl="1"/>
            <a:r>
              <a:rPr lang="ar-DZ" sz="4400" dirty="0"/>
              <a:t> اكتشفه </a:t>
            </a:r>
            <a:r>
              <a:rPr lang="ar-DZ" sz="4400" dirty="0" err="1"/>
              <a:t>موزيل</a:t>
            </a:r>
            <a:r>
              <a:rPr lang="ar-DZ" sz="4400" dirty="0"/>
              <a:t> سنة 1898</a:t>
            </a:r>
          </a:p>
          <a:p>
            <a:pPr algn="r" rtl="1"/>
            <a:r>
              <a:rPr lang="ar-DZ" sz="4400" dirty="0"/>
              <a:t> وهو ينسب الى الخليفة الأموي الوليد الثاني</a:t>
            </a:r>
          </a:p>
          <a:p>
            <a:pPr algn="r" rtl="1"/>
            <a:r>
              <a:rPr lang="ar-DZ" sz="4400" dirty="0"/>
              <a:t>يتبع مخططه النظام المعماري لقصر المشتى</a:t>
            </a:r>
          </a:p>
          <a:p>
            <a:pPr rtl="1">
              <a:buNone/>
            </a:pPr>
            <a:endParaRPr lang="en-US" dirty="0"/>
          </a:p>
          <a:p>
            <a:endParaRPr lang="en-US" dirty="0"/>
          </a:p>
        </p:txBody>
      </p:sp>
      <p:pic>
        <p:nvPicPr>
          <p:cNvPr id="4098" name="Picture 2" descr="قصر الطوبة.. أحد أشهر الأماكن الأثرية في الأردن (صور) - صوت القبائل ...">
            <a:extLst>
              <a:ext uri="{FF2B5EF4-FFF2-40B4-BE49-F238E27FC236}">
                <a16:creationId xmlns:a16="http://schemas.microsoft.com/office/drawing/2014/main" id="{9D2EB19D-DC69-1371-2966-194CEF61F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 y="1044910"/>
            <a:ext cx="4514850" cy="2838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8988552" cy="836712"/>
          </a:xfrm>
        </p:spPr>
        <p:txBody>
          <a:bodyPr>
            <a:normAutofit/>
          </a:bodyPr>
          <a:lstStyle/>
          <a:p>
            <a:r>
              <a:rPr lang="ar-DZ" sz="4800" b="1" dirty="0" err="1"/>
              <a:t>مخططه:</a:t>
            </a:r>
            <a:r>
              <a:rPr lang="ar-DZ" sz="4800" b="1" dirty="0"/>
              <a:t>     </a:t>
            </a:r>
            <a:endParaRPr lang="en-US" sz="4800" b="1" dirty="0"/>
          </a:p>
        </p:txBody>
      </p:sp>
      <p:sp>
        <p:nvSpPr>
          <p:cNvPr id="4" name="Espace réservé du contenu 3"/>
          <p:cNvSpPr>
            <a:spLocks noGrp="1"/>
          </p:cNvSpPr>
          <p:nvPr>
            <p:ph sz="half" idx="2"/>
          </p:nvPr>
        </p:nvSpPr>
        <p:spPr>
          <a:xfrm>
            <a:off x="4648200" y="0"/>
            <a:ext cx="4495800" cy="6858000"/>
          </a:xfrm>
        </p:spPr>
        <p:txBody>
          <a:bodyPr>
            <a:normAutofit lnSpcReduction="10000"/>
          </a:bodyPr>
          <a:lstStyle/>
          <a:p>
            <a:pPr algn="r" rtl="1"/>
            <a:r>
              <a:rPr lang="ar-DZ" dirty="0"/>
              <a:t>مستطيل الشكل 73×</a:t>
            </a:r>
            <a:r>
              <a:rPr lang="ar-DZ" dirty="0" err="1"/>
              <a:t>140م</a:t>
            </a:r>
            <a:r>
              <a:rPr lang="ar-DZ" dirty="0"/>
              <a:t> </a:t>
            </a:r>
          </a:p>
          <a:p>
            <a:pPr algn="r" rtl="1"/>
            <a:r>
              <a:rPr lang="ar-DZ" dirty="0"/>
              <a:t>عبارة عن كتلتين متماثلتين </a:t>
            </a:r>
          </a:p>
          <a:p>
            <a:pPr algn="r" rtl="1"/>
            <a:r>
              <a:rPr lang="ar-DZ" dirty="0"/>
              <a:t>كل منهما تشكل مبنى مربع الشكل يتصلان بواسطة جدار مشترك </a:t>
            </a:r>
          </a:p>
          <a:p>
            <a:pPr algn="r" rtl="1"/>
            <a:r>
              <a:rPr lang="ar-DZ" dirty="0"/>
              <a:t>يتوسط كل جزء فناء كبير محاط بمجموعة من </a:t>
            </a:r>
            <a:r>
              <a:rPr lang="ar-DZ" dirty="0" err="1"/>
              <a:t>الأواوين</a:t>
            </a:r>
            <a:r>
              <a:rPr lang="ar-DZ" dirty="0"/>
              <a:t> والحجرات مغطاة بأقباء نصف دائرية</a:t>
            </a:r>
          </a:p>
          <a:p>
            <a:pPr algn="r" rtl="1"/>
            <a:r>
              <a:rPr lang="ar-DZ" dirty="0"/>
              <a:t> جدرانه الخارجية بنيت بالحجر دعمت بأبراج نصف دائرية </a:t>
            </a:r>
          </a:p>
          <a:p>
            <a:pPr algn="r" rtl="1"/>
            <a:r>
              <a:rPr lang="ar-DZ" dirty="0"/>
              <a:t>تحتوي كل كتلة على مدخل رئيسي تكتنفه أبراج مربعة.</a:t>
            </a:r>
            <a:endParaRPr lang="en-US" dirty="0"/>
          </a:p>
          <a:p>
            <a:endParaRPr lang="en-US" dirty="0"/>
          </a:p>
        </p:txBody>
      </p:sp>
      <p:pic>
        <p:nvPicPr>
          <p:cNvPr id="5" name="Picture 2"/>
          <p:cNvPicPr>
            <a:picLocks noGrp="1" noChangeAspect="1" noChangeArrowheads="1"/>
          </p:cNvPicPr>
          <p:nvPr>
            <p:ph sz="half" idx="1"/>
          </p:nvPr>
        </p:nvPicPr>
        <p:blipFill>
          <a:blip r:embed="rId2" cstate="print"/>
          <a:srcRect/>
          <a:stretch>
            <a:fillRect/>
          </a:stretch>
        </p:blipFill>
        <p:spPr bwMode="auto">
          <a:xfrm>
            <a:off x="0" y="2408433"/>
            <a:ext cx="4788024" cy="3107933"/>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79512" y="188640"/>
            <a:ext cx="8784976" cy="936104"/>
          </a:xfrm>
        </p:spPr>
        <p:style>
          <a:lnRef idx="3">
            <a:schemeClr val="lt1"/>
          </a:lnRef>
          <a:fillRef idx="1">
            <a:schemeClr val="accent1"/>
          </a:fillRef>
          <a:effectRef idx="1">
            <a:schemeClr val="accent1"/>
          </a:effectRef>
          <a:fontRef idx="minor">
            <a:schemeClr val="lt1"/>
          </a:fontRef>
        </p:style>
        <p:txBody>
          <a:bodyPr/>
          <a:lstStyle/>
          <a:p>
            <a:pPr algn="ctr" rtl="1"/>
            <a:r>
              <a:rPr lang="ar-DZ" dirty="0">
                <a:cs typeface="Traditional Arabic" pitchFamily="2" charset="-78"/>
              </a:rPr>
              <a:t> </a:t>
            </a:r>
            <a:r>
              <a:rPr lang="ar-DZ" b="1" dirty="0">
                <a:solidFill>
                  <a:schemeClr val="tx1"/>
                </a:solidFill>
                <a:cs typeface="Traditional Arabic" pitchFamily="2" charset="-78"/>
              </a:rPr>
              <a:t>قصر الطوبة</a:t>
            </a:r>
            <a:endParaRPr lang="en-US" dirty="0">
              <a:solidFill>
                <a:srgbClr val="FF0000"/>
              </a:solidFill>
              <a:cs typeface="Traditional Arabic" pitchFamily="2" charset="-78"/>
            </a:endParaRPr>
          </a:p>
        </p:txBody>
      </p:sp>
      <p:pic>
        <p:nvPicPr>
          <p:cNvPr id="7170" name="Picture 2"/>
          <p:cNvPicPr>
            <a:picLocks noGrp="1" noChangeAspect="1" noChangeArrowheads="1"/>
          </p:cNvPicPr>
          <p:nvPr>
            <p:ph idx="1"/>
          </p:nvPr>
        </p:nvPicPr>
        <p:blipFill>
          <a:blip r:embed="rId2" cstate="print"/>
          <a:srcRect/>
          <a:stretch>
            <a:fillRect/>
          </a:stretch>
        </p:blipFill>
        <p:spPr bwMode="auto">
          <a:xfrm rot="10800000">
            <a:off x="0" y="1124745"/>
            <a:ext cx="9144000" cy="5733255"/>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79512" y="188640"/>
            <a:ext cx="8784976" cy="936104"/>
          </a:xfrm>
        </p:spPr>
        <p:style>
          <a:lnRef idx="3">
            <a:schemeClr val="lt1"/>
          </a:lnRef>
          <a:fillRef idx="1">
            <a:schemeClr val="accent1"/>
          </a:fillRef>
          <a:effectRef idx="1">
            <a:schemeClr val="accent1"/>
          </a:effectRef>
          <a:fontRef idx="minor">
            <a:schemeClr val="lt1"/>
          </a:fontRef>
        </p:style>
        <p:txBody>
          <a:bodyPr/>
          <a:lstStyle/>
          <a:p>
            <a:pPr algn="ctr" rtl="1"/>
            <a:r>
              <a:rPr lang="ar-DZ" dirty="0">
                <a:cs typeface="Traditional Arabic" pitchFamily="2" charset="-78"/>
              </a:rPr>
              <a:t> </a:t>
            </a:r>
            <a:r>
              <a:rPr lang="ar-DZ" b="1" dirty="0">
                <a:solidFill>
                  <a:schemeClr val="tx1"/>
                </a:solidFill>
                <a:cs typeface="Traditional Arabic" pitchFamily="2" charset="-78"/>
              </a:rPr>
              <a:t>قصر الطوبة</a:t>
            </a:r>
            <a:endParaRPr lang="en-US" dirty="0">
              <a:solidFill>
                <a:srgbClr val="FF0000"/>
              </a:solidFill>
              <a:cs typeface="Traditional Arabic" pitchFamily="2" charset="-78"/>
            </a:endParaRPr>
          </a:p>
        </p:txBody>
      </p:sp>
      <p:sp>
        <p:nvSpPr>
          <p:cNvPr id="5" name="Espace réservé du contenu 4"/>
          <p:cNvSpPr>
            <a:spLocks noGrp="1"/>
          </p:cNvSpPr>
          <p:nvPr>
            <p:ph idx="1"/>
          </p:nvPr>
        </p:nvSpPr>
        <p:spPr>
          <a:xfrm>
            <a:off x="251520" y="1268760"/>
            <a:ext cx="8686800" cy="5357192"/>
          </a:xfrm>
          <a:solidFill>
            <a:schemeClr val="accent4">
              <a:lumMod val="40000"/>
              <a:lumOff val="60000"/>
            </a:schemeClr>
          </a:solidFill>
        </p:spPr>
        <p:txBody>
          <a:bodyPr>
            <a:normAutofit/>
          </a:bodyPr>
          <a:lstStyle/>
          <a:p>
            <a:pPr algn="just" rtl="1">
              <a:buNone/>
            </a:pPr>
            <a:r>
              <a:rPr lang="ar-DZ" dirty="0">
                <a:cs typeface="Traditional Arabic" pitchFamily="2" charset="-78"/>
              </a:rPr>
              <a:t>		</a:t>
            </a:r>
            <a:endParaRPr lang="ar-DZ" b="1" dirty="0">
              <a:solidFill>
                <a:srgbClr val="FF0000"/>
              </a:solidFill>
              <a:cs typeface="Traditional Arabic" pitchFamily="2" charset="-78"/>
            </a:endParaRPr>
          </a:p>
        </p:txBody>
      </p:sp>
      <p:pic>
        <p:nvPicPr>
          <p:cNvPr id="7" name="Image 6"/>
          <p:cNvPicPr/>
          <p:nvPr/>
        </p:nvPicPr>
        <p:blipFill>
          <a:blip r:embed="rId2" cstate="print"/>
          <a:srcRect/>
          <a:stretch>
            <a:fillRect/>
          </a:stretch>
        </p:blipFill>
        <p:spPr bwMode="auto">
          <a:xfrm>
            <a:off x="827584" y="1268760"/>
            <a:ext cx="7632848" cy="5319365"/>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79512" y="188640"/>
            <a:ext cx="8784976" cy="936104"/>
          </a:xfrm>
        </p:spPr>
        <p:style>
          <a:lnRef idx="3">
            <a:schemeClr val="lt1"/>
          </a:lnRef>
          <a:fillRef idx="1">
            <a:schemeClr val="accent1"/>
          </a:fillRef>
          <a:effectRef idx="1">
            <a:schemeClr val="accent1"/>
          </a:effectRef>
          <a:fontRef idx="minor">
            <a:schemeClr val="lt1"/>
          </a:fontRef>
        </p:style>
        <p:txBody>
          <a:bodyPr/>
          <a:lstStyle/>
          <a:p>
            <a:pPr algn="ctr" rtl="1"/>
            <a:r>
              <a:rPr lang="ar-DZ" dirty="0">
                <a:cs typeface="Traditional Arabic" pitchFamily="2" charset="-78"/>
              </a:rPr>
              <a:t> </a:t>
            </a:r>
            <a:r>
              <a:rPr lang="ar-DZ" b="1" dirty="0">
                <a:solidFill>
                  <a:schemeClr val="tx1"/>
                </a:solidFill>
                <a:cs typeface="Traditional Arabic" pitchFamily="2" charset="-78"/>
              </a:rPr>
              <a:t>قصر الطوبة</a:t>
            </a:r>
            <a:endParaRPr lang="en-US" dirty="0">
              <a:solidFill>
                <a:srgbClr val="FF0000"/>
              </a:solidFill>
              <a:cs typeface="Traditional Arabic" pitchFamily="2" charset="-78"/>
            </a:endParaRPr>
          </a:p>
        </p:txBody>
      </p:sp>
      <p:sp>
        <p:nvSpPr>
          <p:cNvPr id="5" name="Espace réservé du contenu 4"/>
          <p:cNvSpPr>
            <a:spLocks noGrp="1"/>
          </p:cNvSpPr>
          <p:nvPr>
            <p:ph idx="1"/>
          </p:nvPr>
        </p:nvSpPr>
        <p:spPr>
          <a:xfrm>
            <a:off x="251520" y="1268760"/>
            <a:ext cx="8686800" cy="5357192"/>
          </a:xfrm>
          <a:solidFill>
            <a:schemeClr val="accent4">
              <a:lumMod val="40000"/>
              <a:lumOff val="60000"/>
            </a:schemeClr>
          </a:solidFill>
        </p:spPr>
        <p:txBody>
          <a:bodyPr>
            <a:normAutofit/>
          </a:bodyPr>
          <a:lstStyle/>
          <a:p>
            <a:pPr algn="just" rtl="1">
              <a:buNone/>
            </a:pPr>
            <a:r>
              <a:rPr lang="ar-DZ" dirty="0">
                <a:cs typeface="Traditional Arabic" pitchFamily="2" charset="-78"/>
              </a:rPr>
              <a:t>		</a:t>
            </a:r>
            <a:endParaRPr lang="ar-DZ" b="1" dirty="0">
              <a:solidFill>
                <a:srgbClr val="FF0000"/>
              </a:solidFill>
              <a:cs typeface="Traditional Arabic" pitchFamily="2" charset="-78"/>
            </a:endParaRPr>
          </a:p>
        </p:txBody>
      </p:sp>
      <p:pic>
        <p:nvPicPr>
          <p:cNvPr id="6" name="Image 5"/>
          <p:cNvPicPr/>
          <p:nvPr/>
        </p:nvPicPr>
        <p:blipFill>
          <a:blip r:embed="rId2" cstate="print"/>
          <a:srcRect/>
          <a:stretch>
            <a:fillRect/>
          </a:stretch>
        </p:blipFill>
        <p:spPr bwMode="auto">
          <a:xfrm>
            <a:off x="4716016" y="1340768"/>
            <a:ext cx="4125446" cy="3384376"/>
          </a:xfrm>
          <a:prstGeom prst="rect">
            <a:avLst/>
          </a:prstGeom>
          <a:noFill/>
          <a:ln w="9525">
            <a:noFill/>
            <a:miter lim="800000"/>
            <a:headEnd/>
            <a:tailEnd/>
          </a:ln>
        </p:spPr>
      </p:pic>
      <p:pic>
        <p:nvPicPr>
          <p:cNvPr id="8" name="Image 7"/>
          <p:cNvPicPr/>
          <p:nvPr/>
        </p:nvPicPr>
        <p:blipFill>
          <a:blip r:embed="rId3" cstate="print"/>
          <a:srcRect/>
          <a:stretch>
            <a:fillRect/>
          </a:stretch>
        </p:blipFill>
        <p:spPr bwMode="auto">
          <a:xfrm>
            <a:off x="251520" y="3501008"/>
            <a:ext cx="4761865" cy="3159125"/>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04664"/>
            <a:ext cx="5364088" cy="2664296"/>
          </a:xfrm>
        </p:spPr>
        <p:txBody>
          <a:bodyPr>
            <a:normAutofit/>
          </a:bodyPr>
          <a:lstStyle/>
          <a:p>
            <a:r>
              <a:rPr lang="ar-DZ" sz="4800" b="1" dirty="0"/>
              <a:t>          </a:t>
            </a:r>
            <a:r>
              <a:rPr lang="ar-DZ" sz="2500" b="1" dirty="0"/>
              <a:t>قصر </a:t>
            </a:r>
            <a:r>
              <a:rPr lang="ar-DZ" sz="2500" b="1" dirty="0" err="1"/>
              <a:t>المشتى:</a:t>
            </a:r>
            <a:r>
              <a:rPr lang="ar-DZ" sz="2500" b="1" dirty="0"/>
              <a:t>           </a:t>
            </a:r>
            <a:br>
              <a:rPr lang="en-US" sz="2500" dirty="0"/>
            </a:br>
            <a:r>
              <a:rPr lang="ar-DZ" sz="2500" dirty="0"/>
              <a:t>       </a:t>
            </a:r>
            <a:endParaRPr lang="en-US" sz="2500" dirty="0"/>
          </a:p>
        </p:txBody>
      </p:sp>
      <p:sp>
        <p:nvSpPr>
          <p:cNvPr id="3" name="Espace réservé du contenu 2"/>
          <p:cNvSpPr>
            <a:spLocks noGrp="1"/>
          </p:cNvSpPr>
          <p:nvPr>
            <p:ph idx="1"/>
          </p:nvPr>
        </p:nvSpPr>
        <p:spPr>
          <a:xfrm>
            <a:off x="5508104" y="0"/>
            <a:ext cx="3456384" cy="6858000"/>
          </a:xfrm>
        </p:spPr>
        <p:txBody>
          <a:bodyPr>
            <a:normAutofit fontScale="32500" lnSpcReduction="20000"/>
          </a:bodyPr>
          <a:lstStyle/>
          <a:p>
            <a:pPr algn="r" rtl="1"/>
            <a:r>
              <a:rPr lang="ar-DZ" sz="4300" b="1" dirty="0"/>
              <a:t>يقع على بعد </a:t>
            </a:r>
            <a:r>
              <a:rPr lang="ar-DZ" sz="4300" b="1" dirty="0" err="1"/>
              <a:t>32كلم</a:t>
            </a:r>
            <a:r>
              <a:rPr lang="ar-DZ" sz="4300" b="1" dirty="0"/>
              <a:t> جنوب شرق عمان في الصحراء الأردنية </a:t>
            </a:r>
          </a:p>
          <a:p>
            <a:pPr algn="r" rtl="1"/>
            <a:r>
              <a:rPr lang="ar-DZ" sz="4300" b="1" dirty="0"/>
              <a:t>اكتشفه </a:t>
            </a:r>
            <a:r>
              <a:rPr lang="ar-DZ" sz="4300" b="1" dirty="0" err="1"/>
              <a:t>لايارد</a:t>
            </a:r>
            <a:r>
              <a:rPr lang="ar-DZ" sz="4300" b="1" dirty="0"/>
              <a:t> عام 1840</a:t>
            </a:r>
          </a:p>
          <a:p>
            <a:pPr algn="r" rtl="1"/>
            <a:r>
              <a:rPr lang="ar-DZ" sz="4300" b="1" dirty="0"/>
              <a:t> وهو ينسب الى الخليفة الوليد الثاني</a:t>
            </a:r>
          </a:p>
          <a:p>
            <a:pPr algn="r" rtl="1"/>
            <a:r>
              <a:rPr lang="ar-DZ" sz="4300" b="1" dirty="0"/>
              <a:t> وقد كان بناؤه على حسب بعض </a:t>
            </a:r>
            <a:r>
              <a:rPr lang="ar-DZ" sz="4300" b="1" dirty="0" err="1"/>
              <a:t>الأراء</a:t>
            </a:r>
            <a:r>
              <a:rPr lang="ar-DZ" sz="4300" b="1" dirty="0"/>
              <a:t> عام </a:t>
            </a:r>
            <a:r>
              <a:rPr lang="ar-DZ" sz="4300" b="1" dirty="0" err="1"/>
              <a:t>123هـ</a:t>
            </a:r>
            <a:endParaRPr lang="ar-DZ" sz="4300" b="1" dirty="0"/>
          </a:p>
          <a:p>
            <a:pPr algn="r" rtl="1"/>
            <a:r>
              <a:rPr lang="ar-DZ" sz="4300" b="1" dirty="0"/>
              <a:t> بينما تنسبه آراء أخرى إلى الخليفة يزيد بن عبد الملك بين سنتي 101-105هـ/720-724م.</a:t>
            </a:r>
          </a:p>
          <a:p>
            <a:pPr algn="r" rtl="1"/>
            <a:r>
              <a:rPr lang="ar-DZ" sz="4300" b="1" i="0" dirty="0">
                <a:solidFill>
                  <a:srgbClr val="202122"/>
                </a:solidFill>
                <a:effectLst/>
                <a:latin typeface="Arial" panose="020B0604020202020204" pitchFamily="34" charset="0"/>
              </a:rPr>
              <a:t>ن يزيد الثاني بن عبد الملك عام 743( - 744 م) (وقد يكون هذا أحد أسباب عدم اكتمال بنائه). وتذكر المصادر التاريخية أن الوليد بن يزيد الثاني كان منفياَ من بلاط </a:t>
            </a:r>
            <a:r>
              <a:rPr lang="ar-DZ" sz="4300" b="1" i="0" u="none" strike="noStrike" dirty="0">
                <a:effectLst/>
                <a:latin typeface="Arial" panose="020B0604020202020204" pitchFamily="34" charset="0"/>
                <a:hlinkClick r:id="rId2" tooltip="خلافة إسلامية"/>
              </a:rPr>
              <a:t>الخلافة</a:t>
            </a:r>
            <a:r>
              <a:rPr lang="ar-DZ" sz="4300" b="1" i="0" dirty="0">
                <a:solidFill>
                  <a:srgbClr val="202122"/>
                </a:solidFill>
                <a:effectLst/>
                <a:latin typeface="Arial" panose="020B0604020202020204" pitchFamily="34" charset="0"/>
              </a:rPr>
              <a:t> عندما كان أميراَ، وقد استقر في </a:t>
            </a:r>
            <a:r>
              <a:rPr lang="ar-DZ" sz="4300" b="1" i="0" u="none" strike="noStrike" dirty="0">
                <a:effectLst/>
                <a:latin typeface="Arial" panose="020B0604020202020204" pitchFamily="34" charset="0"/>
                <a:hlinkClick r:id="rId3" tooltip="بادية الأردن"/>
              </a:rPr>
              <a:t>البادية الأردنية</a:t>
            </a:r>
            <a:r>
              <a:rPr lang="ar-DZ" sz="4300" b="1" i="0" dirty="0">
                <a:solidFill>
                  <a:srgbClr val="202122"/>
                </a:solidFill>
                <a:effectLst/>
                <a:latin typeface="Arial" panose="020B0604020202020204" pitchFamily="34" charset="0"/>
              </a:rPr>
              <a:t> بالقرب من </a:t>
            </a:r>
            <a:r>
              <a:rPr lang="ar-DZ" sz="4300" b="1" i="0" u="none" strike="noStrike" dirty="0">
                <a:effectLst/>
                <a:latin typeface="Arial" panose="020B0604020202020204" pitchFamily="34" charset="0"/>
                <a:hlinkClick r:id="rId4" tooltip="الأزرق (الأردن)"/>
              </a:rPr>
              <a:t>واحة الأزرق</a:t>
            </a:r>
            <a:r>
              <a:rPr lang="ar-DZ" sz="4300" b="1" i="0" dirty="0">
                <a:solidFill>
                  <a:srgbClr val="202122"/>
                </a:solidFill>
                <a:effectLst/>
                <a:latin typeface="Arial" panose="020B0604020202020204" pitchFamily="34" charset="0"/>
              </a:rPr>
              <a:t>، وينسب إليه بناء </a:t>
            </a:r>
            <a:r>
              <a:rPr lang="ar-DZ" sz="4300" b="1" i="0" u="sng" dirty="0">
                <a:effectLst/>
                <a:latin typeface="Arial" panose="020B0604020202020204" pitchFamily="34" charset="0"/>
                <a:hlinkClick r:id="rId5" tooltip="قصر عمرة"/>
              </a:rPr>
              <a:t>قصير عمرة</a:t>
            </a:r>
            <a:r>
              <a:rPr lang="ar-DZ" sz="4300" b="1" i="0" dirty="0">
                <a:solidFill>
                  <a:srgbClr val="202122"/>
                </a:solidFill>
                <a:effectLst/>
                <a:latin typeface="Arial" panose="020B0604020202020204" pitchFamily="34" charset="0"/>
              </a:rPr>
              <a:t>.</a:t>
            </a:r>
          </a:p>
          <a:p>
            <a:pPr algn="r" rtl="1"/>
            <a:r>
              <a:rPr lang="ar-DZ" sz="4300" b="1" i="0" dirty="0">
                <a:solidFill>
                  <a:srgbClr val="151515"/>
                </a:solidFill>
                <a:effectLst/>
                <a:latin typeface="tajawal"/>
              </a:rPr>
              <a:t>وفي سياق القرن العشرين ظهرت اقتراحات تعيد هذه القطعة إلى عصر ما قبل الإسلام (الساسانيون </a:t>
            </a:r>
            <a:r>
              <a:rPr lang="ar-DZ" sz="4300" b="1" i="0" dirty="0" err="1">
                <a:solidFill>
                  <a:srgbClr val="151515"/>
                </a:solidFill>
                <a:effectLst/>
                <a:latin typeface="tajawal"/>
              </a:rPr>
              <a:t>والغسانيون</a:t>
            </a:r>
            <a:r>
              <a:rPr lang="ar-DZ" sz="4300" b="1" i="0" dirty="0">
                <a:solidFill>
                  <a:srgbClr val="151515"/>
                </a:solidFill>
                <a:effectLst/>
                <a:latin typeface="tajawal"/>
              </a:rPr>
              <a:t> والبيزنطيون) أو إلى عصور الإسلام الأولى (الأمويون والعباسيون) إلا أن كسرة القرميد غير المكتملة والتي اكتشفت عام 1964، كانت تحمل اسماً تعيده المصادر الحالية إلى </a:t>
            </a:r>
            <a:r>
              <a:rPr lang="ar-DZ" sz="4300" b="1" i="0" dirty="0" err="1">
                <a:solidFill>
                  <a:srgbClr val="151515"/>
                </a:solidFill>
                <a:effectLst/>
                <a:latin typeface="tajawal"/>
              </a:rPr>
              <a:t>مابين</a:t>
            </a:r>
            <a:r>
              <a:rPr lang="ar-DZ" sz="4300" b="1" i="0" dirty="0">
                <a:solidFill>
                  <a:srgbClr val="151515"/>
                </a:solidFill>
                <a:effectLst/>
                <a:latin typeface="tajawal"/>
              </a:rPr>
              <a:t> 730 و750م، وهذا ما يرجح أن تاريخ هذه القطعة يعود إلى أواخر العصر الأموي.</a:t>
            </a:r>
            <a:br>
              <a:rPr lang="ar-DZ" sz="4300" b="1" dirty="0"/>
            </a:br>
            <a:r>
              <a:rPr lang="ar-DZ" sz="4300" b="1" i="0" dirty="0">
                <a:solidFill>
                  <a:srgbClr val="151515"/>
                </a:solidFill>
                <a:effectLst/>
                <a:latin typeface="tajawal"/>
              </a:rPr>
              <a:t>عن قصر المشتى</a:t>
            </a:r>
            <a:br>
              <a:rPr lang="ar-DZ" sz="4300" b="1" dirty="0"/>
            </a:br>
            <a:r>
              <a:rPr lang="ar-DZ" sz="4300" b="1" i="0" dirty="0">
                <a:solidFill>
                  <a:srgbClr val="151515"/>
                </a:solidFill>
                <a:effectLst/>
                <a:latin typeface="tajawal"/>
              </a:rPr>
              <a:t>قصر المُشتّى هو أحد القصور العربية التي بناها الأمويون في الشام</a:t>
            </a:r>
            <a:endParaRPr lang="en-US" sz="4300" b="1" dirty="0"/>
          </a:p>
          <a:p>
            <a:pPr rtl="1"/>
            <a:r>
              <a:rPr lang="ar-DZ" dirty="0" err="1"/>
              <a:t>.</a:t>
            </a:r>
            <a:endParaRPr lang="en-US" dirty="0"/>
          </a:p>
        </p:txBody>
      </p:sp>
      <p:pic>
        <p:nvPicPr>
          <p:cNvPr id="4" name="Picture 4" descr="Résultat d’images pour قصير المشتى بالاردنمخطط ">
            <a:extLst>
              <a:ext uri="{FF2B5EF4-FFF2-40B4-BE49-F238E27FC236}">
                <a16:creationId xmlns:a16="http://schemas.microsoft.com/office/drawing/2014/main" id="{994B7283-15E6-7460-8411-CF3C1787C7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49" y="2996952"/>
            <a:ext cx="5159617" cy="39604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60393" y="-2474646"/>
            <a:ext cx="4851648" cy="692696"/>
          </a:xfrm>
        </p:spPr>
        <p:txBody>
          <a:bodyPr>
            <a:noAutofit/>
          </a:bodyPr>
          <a:lstStyle/>
          <a:p>
            <a:r>
              <a:rPr lang="ar-DZ" sz="5400" dirty="0"/>
              <a:t>              </a:t>
            </a:r>
            <a:endParaRPr lang="en-US" sz="5400" dirty="0"/>
          </a:p>
        </p:txBody>
      </p:sp>
      <p:sp>
        <p:nvSpPr>
          <p:cNvPr id="3" name="Espace réservé du contenu 2"/>
          <p:cNvSpPr>
            <a:spLocks noGrp="1"/>
          </p:cNvSpPr>
          <p:nvPr>
            <p:ph idx="1"/>
          </p:nvPr>
        </p:nvSpPr>
        <p:spPr>
          <a:xfrm>
            <a:off x="4355976" y="1988840"/>
            <a:ext cx="4635624" cy="4869160"/>
          </a:xfrm>
        </p:spPr>
        <p:txBody>
          <a:bodyPr>
            <a:normAutofit fontScale="25000" lnSpcReduction="20000"/>
          </a:bodyPr>
          <a:lstStyle/>
          <a:p>
            <a:pPr algn="r" rtl="1"/>
            <a:r>
              <a:rPr lang="ar-DZ" sz="4900" b="1" dirty="0" err="1"/>
              <a:t>مخططه:</a:t>
            </a:r>
            <a:r>
              <a:rPr lang="ar-DZ" sz="4900" b="1" i="0" dirty="0" err="1">
                <a:solidFill>
                  <a:srgbClr val="202122"/>
                </a:solidFill>
                <a:effectLst/>
                <a:latin typeface="Arial" panose="020B0604020202020204" pitchFamily="34" charset="0"/>
              </a:rPr>
              <a:t>ويحيط</a:t>
            </a:r>
            <a:r>
              <a:rPr lang="ar-DZ" sz="4900" b="1" i="0" dirty="0">
                <a:solidFill>
                  <a:srgbClr val="202122"/>
                </a:solidFill>
                <a:effectLst/>
                <a:latin typeface="Arial" panose="020B0604020202020204" pitchFamily="34" charset="0"/>
              </a:rPr>
              <a:t> بالقصر </a:t>
            </a:r>
            <a:r>
              <a:rPr lang="ar-DZ" sz="4900" b="1" i="0" u="none" strike="noStrike" dirty="0">
                <a:effectLst/>
                <a:latin typeface="Arial" panose="020B0604020202020204" pitchFamily="34" charset="0"/>
                <a:hlinkClick r:id="rId2" tooltip="سور (توضيح)"/>
              </a:rPr>
              <a:t>سور</a:t>
            </a:r>
            <a:r>
              <a:rPr lang="ar-DZ" sz="4900" b="1" i="0" dirty="0">
                <a:solidFill>
                  <a:srgbClr val="202122"/>
                </a:solidFill>
                <a:effectLst/>
                <a:latin typeface="Arial" panose="020B0604020202020204" pitchFamily="34" charset="0"/>
              </a:rPr>
              <a:t> مربع طوله 144 متراً فيه 25 </a:t>
            </a:r>
            <a:r>
              <a:rPr lang="ar-DZ" sz="4900" b="1" i="0" u="none" strike="noStrike" dirty="0">
                <a:effectLst/>
                <a:latin typeface="Arial" panose="020B0604020202020204" pitchFamily="34" charset="0"/>
                <a:hlinkClick r:id="rId3" tooltip="برج (توضيح)"/>
              </a:rPr>
              <a:t>برجاً</a:t>
            </a:r>
            <a:r>
              <a:rPr lang="ar-DZ" sz="4900" b="1" i="0" dirty="0">
                <a:solidFill>
                  <a:srgbClr val="202122"/>
                </a:solidFill>
                <a:effectLst/>
                <a:latin typeface="Arial" panose="020B0604020202020204" pitchFamily="34" charset="0"/>
              </a:rPr>
              <a:t> دائرياً</a:t>
            </a:r>
            <a:r>
              <a:rPr lang="ar-DZ" sz="4900" b="1" dirty="0">
                <a:solidFill>
                  <a:srgbClr val="202122"/>
                </a:solidFill>
                <a:latin typeface="Arial" panose="020B0604020202020204" pitchFamily="34" charset="0"/>
              </a:rPr>
              <a:t>، عدا برجي المدخل فهما بشكل نصف مثمن ويقع القصر في الأردن في </a:t>
            </a:r>
            <a:r>
              <a:rPr lang="ar-DZ" sz="4900" b="1" dirty="0">
                <a:latin typeface="Arial" panose="020B0604020202020204" pitchFamily="34" charset="0"/>
                <a:hlinkClick r:id="rId4" tooltip="لواء الجيزة"/>
              </a:rPr>
              <a:t>لواء الجيزة</a:t>
            </a:r>
            <a:r>
              <a:rPr lang="ar-DZ" sz="4900" b="1" dirty="0">
                <a:solidFill>
                  <a:srgbClr val="202122"/>
                </a:solidFill>
                <a:latin typeface="Arial" panose="020B0604020202020204" pitchFamily="34" charset="0"/>
              </a:rPr>
              <a:t>. قام السلطان العثماني عبد الحميد في عام 1903 ميلادي بإهداء زخارف القصر إلى </a:t>
            </a:r>
            <a:r>
              <a:rPr lang="ar-DZ" sz="4900" b="1" dirty="0">
                <a:latin typeface="Arial" panose="020B0604020202020204" pitchFamily="34" charset="0"/>
                <a:hlinkClick r:id="rId5" tooltip="القيصرية الألمانية"/>
              </a:rPr>
              <a:t>إمبراطور ألمانيا</a:t>
            </a:r>
            <a:r>
              <a:rPr lang="ar-DZ" sz="4900" b="1" dirty="0">
                <a:solidFill>
                  <a:srgbClr val="202122"/>
                </a:solidFill>
                <a:latin typeface="Arial" panose="020B0604020202020204" pitchFamily="34" charset="0"/>
              </a:rPr>
              <a:t> </a:t>
            </a:r>
            <a:r>
              <a:rPr lang="ar-DZ" sz="4900" b="1" dirty="0">
                <a:latin typeface="Arial" panose="020B0604020202020204" pitchFamily="34" charset="0"/>
                <a:hlinkClick r:id="rId6" tooltip="فيلهلم الثاني"/>
              </a:rPr>
              <a:t>فيلهلم الثاني</a:t>
            </a:r>
            <a:r>
              <a:rPr lang="ar-DZ" sz="4900" b="1" dirty="0">
                <a:solidFill>
                  <a:srgbClr val="202122"/>
                </a:solidFill>
                <a:latin typeface="Arial" panose="020B0604020202020204" pitchFamily="34" charset="0"/>
              </a:rPr>
              <a:t> وهذا هو سبب وجود زخارف الواجهة في </a:t>
            </a:r>
            <a:r>
              <a:rPr lang="ar-DZ" sz="4900" b="1" dirty="0">
                <a:latin typeface="Arial" panose="020B0604020202020204" pitchFamily="34" charset="0"/>
                <a:hlinkClick r:id="rId7" tooltip="ألمانيا"/>
              </a:rPr>
              <a:t>ألمانيا</a:t>
            </a:r>
            <a:endParaRPr lang="ar-DZ" sz="4900" b="1" dirty="0">
              <a:latin typeface="Arial" panose="020B0604020202020204" pitchFamily="34" charset="0"/>
            </a:endParaRPr>
          </a:p>
          <a:p>
            <a:pPr algn="r" rtl="1"/>
            <a:r>
              <a:rPr lang="ar-DZ" sz="4900" b="1" i="0" dirty="0">
                <a:solidFill>
                  <a:srgbClr val="202122"/>
                </a:solidFill>
                <a:effectLst/>
                <a:latin typeface="Arial" panose="020B0604020202020204" pitchFamily="34" charset="0"/>
              </a:rPr>
              <a:t>ارتفاع بعض الجدران المحيطة بالقصر تزيد عن خمسة أمتار، وتضم أبراجاً نصف دائرية، يصل عددها إلى 25 برجاً، ويُحيط بالمدخل برجان مضلّعان الشكل، وهو بشكل عام من أكثر القصور الأموية تطوراً، وينقسم من الداخل إلى ثلاثة أجنحة أو أقسام بواسطة جدارين يمتدان من الناحية الشمالية إلى الجنوب، </a:t>
            </a:r>
          </a:p>
          <a:p>
            <a:pPr algn="r" rtl="1"/>
            <a:r>
              <a:rPr lang="ar-DZ" sz="4900" b="1" i="0" dirty="0">
                <a:solidFill>
                  <a:srgbClr val="202122"/>
                </a:solidFill>
                <a:effectLst/>
                <a:latin typeface="Arial" panose="020B0604020202020204" pitchFamily="34" charset="0"/>
              </a:rPr>
              <a:t>وما يميز القصر هو الطوب البرتقالي المستخدم في بنائه</a:t>
            </a:r>
          </a:p>
          <a:p>
            <a:pPr algn="r" rtl="1"/>
            <a:endParaRPr lang="ar-DZ" sz="4900" b="1" i="0" dirty="0">
              <a:solidFill>
                <a:srgbClr val="202122"/>
              </a:solidFill>
              <a:effectLst/>
              <a:latin typeface="Arial" panose="020B0604020202020204" pitchFamily="34" charset="0"/>
            </a:endParaRPr>
          </a:p>
          <a:p>
            <a:pPr algn="r" rtl="1"/>
            <a:r>
              <a:rPr lang="ar-DZ" sz="4900" b="1" i="0" dirty="0">
                <a:solidFill>
                  <a:srgbClr val="202122"/>
                </a:solidFill>
                <a:effectLst/>
                <a:latin typeface="Arial" panose="020B0604020202020204" pitchFamily="34" charset="0"/>
              </a:rPr>
              <a:t>بنيت جدران القصر من الطوب المشوي </a:t>
            </a:r>
            <a:endParaRPr lang="ar-DZ" sz="4900" b="1" dirty="0"/>
          </a:p>
          <a:p>
            <a:pPr algn="r" rtl="1"/>
            <a:r>
              <a:rPr lang="ar-DZ" sz="4900" b="1" dirty="0"/>
              <a:t> له مدخل رئيسي واحد في الضلع الجنوبي يكتنفه برجان</a:t>
            </a:r>
          </a:p>
          <a:p>
            <a:pPr algn="r" rtl="1"/>
            <a:r>
              <a:rPr lang="ar-DZ" sz="4900" b="1" dirty="0"/>
              <a:t> بنيت جدران القصر الداخلية من الآجر</a:t>
            </a:r>
          </a:p>
          <a:p>
            <a:pPr algn="r" rtl="1"/>
            <a:r>
              <a:rPr lang="ar-DZ" sz="4900" b="1" dirty="0"/>
              <a:t> بينما العقود والأركان والأسوار الخارجية فهي مبنية بالحجر.</a:t>
            </a:r>
            <a:endParaRPr lang="en-US" sz="4900" b="1" dirty="0"/>
          </a:p>
          <a:p>
            <a:pPr algn="r" rtl="1"/>
            <a:r>
              <a:rPr lang="ar-DZ" sz="4900" b="1" dirty="0"/>
              <a:t>دعمت الأسوار الخارجية بأبراج على هيئة ثلاثة أرباع دائرة في الأركان </a:t>
            </a:r>
          </a:p>
          <a:p>
            <a:pPr algn="r" rtl="1"/>
            <a:r>
              <a:rPr lang="ar-DZ" sz="4900" b="1" dirty="0"/>
              <a:t>أما الاخرى فهي على هيئة أنصاف الدائرة تبعد عن بعضها البعض </a:t>
            </a:r>
            <a:r>
              <a:rPr lang="ar-DZ" sz="4900" b="1" dirty="0" err="1"/>
              <a:t>بـ19م</a:t>
            </a:r>
            <a:endParaRPr lang="ar-DZ" sz="4900" b="1" dirty="0"/>
          </a:p>
          <a:p>
            <a:pPr algn="r" rtl="1"/>
            <a:r>
              <a:rPr lang="ar-DZ" sz="4900" b="1" dirty="0"/>
              <a:t>والقصر ينقسم الى ثلاثة أجزاء </a:t>
            </a:r>
            <a:r>
              <a:rPr lang="ar-DZ" sz="4900" b="1" dirty="0" err="1"/>
              <a:t>هي:</a:t>
            </a:r>
            <a:r>
              <a:rPr lang="ar-DZ" sz="4900" b="1" dirty="0"/>
              <a:t> </a:t>
            </a:r>
            <a:endParaRPr lang="en-US" sz="4900" b="1" dirty="0"/>
          </a:p>
          <a:p>
            <a:endParaRPr lang="en-US" dirty="0"/>
          </a:p>
        </p:txBody>
      </p:sp>
      <p:pic>
        <p:nvPicPr>
          <p:cNvPr id="4" name="Picture 2">
            <a:extLst>
              <a:ext uri="{FF2B5EF4-FFF2-40B4-BE49-F238E27FC236}">
                <a16:creationId xmlns:a16="http://schemas.microsoft.com/office/drawing/2014/main" id="{2959B89D-0060-5FB5-83DF-FF13D0AAE727}"/>
              </a:ext>
            </a:extLst>
          </p:cNvPr>
          <p:cNvPicPr>
            <a:picLocks noChangeAspect="1" noChangeArrowheads="1"/>
          </p:cNvPicPr>
          <p:nvPr/>
        </p:nvPicPr>
        <p:blipFill>
          <a:blip r:embed="rId8" cstate="print"/>
          <a:srcRect/>
          <a:stretch>
            <a:fillRect/>
          </a:stretch>
        </p:blipFill>
        <p:spPr bwMode="auto">
          <a:xfrm>
            <a:off x="-2682" y="3068960"/>
            <a:ext cx="3923928" cy="3789040"/>
          </a:xfrm>
          <a:prstGeom prst="rect">
            <a:avLst/>
          </a:prstGeom>
          <a:noFill/>
          <a:ln w="9525">
            <a:noFill/>
            <a:miter lim="800000"/>
            <a:headEnd/>
            <a:tailEnd/>
          </a:ln>
        </p:spPr>
      </p:pic>
      <p:pic>
        <p:nvPicPr>
          <p:cNvPr id="5122" name="Picture 2" descr="Résultat d’images pour قصير المشتى بالاردنمخطط ">
            <a:extLst>
              <a:ext uri="{FF2B5EF4-FFF2-40B4-BE49-F238E27FC236}">
                <a16:creationId xmlns:a16="http://schemas.microsoft.com/office/drawing/2014/main" id="{FF81EC38-4663-2070-6D29-F90F9A2A370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157790"/>
            <a:ext cx="3768846" cy="279875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ésultat d’images pour قصير المشتى بالاردنمخطط ">
            <a:extLst>
              <a:ext uri="{FF2B5EF4-FFF2-40B4-BE49-F238E27FC236}">
                <a16:creationId xmlns:a16="http://schemas.microsoft.com/office/drawing/2014/main" id="{470091FC-2F91-6111-DE45-E6F86F13A59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16" y="-55296"/>
            <a:ext cx="3752850" cy="2019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184214-4D5B-FA29-3E2F-407D64EEDE1C}"/>
              </a:ext>
            </a:extLst>
          </p:cNvPr>
          <p:cNvSpPr>
            <a:spLocks noGrp="1"/>
          </p:cNvSpPr>
          <p:nvPr>
            <p:ph type="title"/>
          </p:nvPr>
        </p:nvSpPr>
        <p:spPr>
          <a:xfrm>
            <a:off x="4067944" y="457200"/>
            <a:ext cx="4923656" cy="838200"/>
          </a:xfrm>
        </p:spPr>
        <p:txBody>
          <a:bodyPr/>
          <a:lstStyle/>
          <a:p>
            <a:endParaRPr lang="fr-FR" dirty="0"/>
          </a:p>
        </p:txBody>
      </p:sp>
      <p:sp>
        <p:nvSpPr>
          <p:cNvPr id="3" name="Espace réservé du contenu 2">
            <a:extLst>
              <a:ext uri="{FF2B5EF4-FFF2-40B4-BE49-F238E27FC236}">
                <a16:creationId xmlns:a16="http://schemas.microsoft.com/office/drawing/2014/main" id="{719107B3-F390-863B-1BD7-DB370198DE5B}"/>
              </a:ext>
            </a:extLst>
          </p:cNvPr>
          <p:cNvSpPr>
            <a:spLocks noGrp="1"/>
          </p:cNvSpPr>
          <p:nvPr>
            <p:ph idx="1"/>
          </p:nvPr>
        </p:nvSpPr>
        <p:spPr>
          <a:xfrm>
            <a:off x="3635896" y="2276872"/>
            <a:ext cx="5355704" cy="3803253"/>
          </a:xfrm>
        </p:spPr>
        <p:txBody>
          <a:bodyPr>
            <a:normAutofit fontScale="77500" lnSpcReduction="20000"/>
          </a:bodyPr>
          <a:lstStyle/>
          <a:p>
            <a:pPr algn="r" rtl="1"/>
            <a:r>
              <a:rPr lang="ar-DZ" dirty="0"/>
              <a:t>أما عن أجنحة القصر فهي الجناح الأوسط المنقسم إلى ثلاثة أقسام هي: </a:t>
            </a:r>
          </a:p>
          <a:p>
            <a:pPr algn="r" rtl="1"/>
            <a:r>
              <a:rPr lang="ar-DZ" dirty="0"/>
              <a:t>الشمالي والجنوبي ويضمان الأبنية الرئيسية، والقسم المتوسط،</a:t>
            </a:r>
          </a:p>
          <a:p>
            <a:pPr algn="r" rtl="1"/>
            <a:r>
              <a:rPr lang="ar-DZ" dirty="0"/>
              <a:t> أما الجناح الشمالي فمثل مقر الخليفة،</a:t>
            </a:r>
          </a:p>
          <a:p>
            <a:pPr algn="r" rtl="1"/>
            <a:r>
              <a:rPr lang="ar-DZ" dirty="0"/>
              <a:t> ويضم الجناح الجنوبي الممرات والغرف والمسجد، وإليه يصل المدخل الوحيد للقصر والمزين بالواجهة </a:t>
            </a:r>
            <a:r>
              <a:rPr lang="ar-DZ" dirty="0" err="1"/>
              <a:t>المزخرفةإقرأ</a:t>
            </a:r>
            <a:r>
              <a:rPr lang="ar-DZ" dirty="0"/>
              <a:t> المزيد على</a:t>
            </a:r>
            <a:endParaRPr lang="fr-FR" dirty="0"/>
          </a:p>
        </p:txBody>
      </p:sp>
      <p:pic>
        <p:nvPicPr>
          <p:cNvPr id="4" name="Picture 2">
            <a:extLst>
              <a:ext uri="{FF2B5EF4-FFF2-40B4-BE49-F238E27FC236}">
                <a16:creationId xmlns:a16="http://schemas.microsoft.com/office/drawing/2014/main" id="{2B610D62-2D05-FE25-9542-8FD1F4560E77}"/>
              </a:ext>
            </a:extLst>
          </p:cNvPr>
          <p:cNvPicPr>
            <a:picLocks noChangeAspect="1" noChangeArrowheads="1"/>
          </p:cNvPicPr>
          <p:nvPr/>
        </p:nvPicPr>
        <p:blipFill>
          <a:blip r:embed="rId2" cstate="print"/>
          <a:srcRect/>
          <a:stretch>
            <a:fillRect/>
          </a:stretch>
        </p:blipFill>
        <p:spPr bwMode="auto">
          <a:xfrm>
            <a:off x="0" y="1412776"/>
            <a:ext cx="3923928" cy="3789040"/>
          </a:xfrm>
          <a:prstGeom prst="rect">
            <a:avLst/>
          </a:prstGeom>
          <a:noFill/>
          <a:ln w="9525">
            <a:noFill/>
            <a:miter lim="800000"/>
            <a:headEnd/>
            <a:tailEnd/>
          </a:ln>
        </p:spPr>
      </p:pic>
    </p:spTree>
    <p:extLst>
      <p:ext uri="{BB962C8B-B14F-4D97-AF65-F5344CB8AC3E}">
        <p14:creationId xmlns:p14="http://schemas.microsoft.com/office/powerpoint/2010/main" val="3665443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0"/>
            <a:ext cx="8686800" cy="764704"/>
          </a:xfrm>
        </p:spPr>
        <p:txBody>
          <a:bodyPr>
            <a:normAutofit fontScale="90000"/>
          </a:bodyPr>
          <a:lstStyle/>
          <a:p>
            <a:r>
              <a:rPr lang="ar-DZ" b="1" dirty="0" err="1"/>
              <a:t>مخططه:</a:t>
            </a:r>
            <a:r>
              <a:rPr lang="ar-DZ" b="1" dirty="0"/>
              <a:t>                                                       </a:t>
            </a:r>
            <a:endParaRPr lang="en-US" b="1" dirty="0"/>
          </a:p>
        </p:txBody>
      </p:sp>
      <p:sp>
        <p:nvSpPr>
          <p:cNvPr id="4" name="Espace réservé du contenu 3"/>
          <p:cNvSpPr>
            <a:spLocks noGrp="1"/>
          </p:cNvSpPr>
          <p:nvPr>
            <p:ph sz="half" idx="2"/>
          </p:nvPr>
        </p:nvSpPr>
        <p:spPr>
          <a:xfrm>
            <a:off x="3635896" y="908720"/>
            <a:ext cx="5355704" cy="5949280"/>
          </a:xfrm>
        </p:spPr>
        <p:txBody>
          <a:bodyPr>
            <a:normAutofit fontScale="92500"/>
          </a:bodyPr>
          <a:lstStyle/>
          <a:p>
            <a:pPr algn="r" rtl="1"/>
            <a:r>
              <a:rPr lang="ar-DZ" dirty="0"/>
              <a:t>مربع محاط بسور طول ضلعه </a:t>
            </a:r>
            <a:r>
              <a:rPr lang="ar-DZ" dirty="0" err="1"/>
              <a:t>144م</a:t>
            </a:r>
            <a:endParaRPr lang="ar-DZ" dirty="0"/>
          </a:p>
          <a:p>
            <a:pPr algn="r" rtl="1"/>
            <a:r>
              <a:rPr lang="ar-DZ" dirty="0"/>
              <a:t> له مدخل رئيسي واحد في الضلع الجنوبي يكتنفه برجان</a:t>
            </a:r>
          </a:p>
          <a:p>
            <a:pPr algn="r" rtl="1"/>
            <a:r>
              <a:rPr lang="ar-DZ" dirty="0"/>
              <a:t> بنيت جدران القصر الداخلية من الآجر</a:t>
            </a:r>
          </a:p>
          <a:p>
            <a:pPr algn="r" rtl="1"/>
            <a:r>
              <a:rPr lang="ar-DZ" dirty="0"/>
              <a:t> بينما العقود والأركان والأسوار الخارجية فهي مبنية بالحجر.</a:t>
            </a:r>
            <a:endParaRPr lang="en-US" dirty="0"/>
          </a:p>
          <a:p>
            <a:pPr algn="r" rtl="1"/>
            <a:r>
              <a:rPr lang="ar-DZ" dirty="0"/>
              <a:t>دعمت الأسوار الخارجية بأبراج على هيئة ثلاثة أرباع دائرة في الأركان </a:t>
            </a:r>
          </a:p>
          <a:p>
            <a:pPr algn="r" rtl="1"/>
            <a:r>
              <a:rPr lang="ar-DZ" dirty="0"/>
              <a:t>أما الاخرى فهي على هيئة أنصاف الدائرة تبعد عن بعضها البعض </a:t>
            </a:r>
            <a:r>
              <a:rPr lang="ar-DZ" dirty="0" err="1"/>
              <a:t>بـ19م</a:t>
            </a:r>
            <a:endParaRPr lang="ar-DZ" dirty="0"/>
          </a:p>
          <a:p>
            <a:pPr algn="r" rtl="1"/>
            <a:r>
              <a:rPr lang="ar-DZ" dirty="0"/>
              <a:t>والقصر ينقسم الى ثلاثة أجزاء </a:t>
            </a:r>
            <a:r>
              <a:rPr lang="ar-DZ" dirty="0" err="1"/>
              <a:t>هي:</a:t>
            </a:r>
            <a:r>
              <a:rPr lang="ar-DZ" dirty="0"/>
              <a:t> </a:t>
            </a:r>
            <a:endParaRPr lang="en-US" dirty="0"/>
          </a:p>
          <a:p>
            <a:endParaRPr lang="en-US" dirty="0"/>
          </a:p>
        </p:txBody>
      </p:sp>
      <p:pic>
        <p:nvPicPr>
          <p:cNvPr id="5" name="Picture 2"/>
          <p:cNvPicPr>
            <a:picLocks noGrp="1" noChangeAspect="1" noChangeArrowheads="1"/>
          </p:cNvPicPr>
          <p:nvPr>
            <p:ph sz="half" idx="1"/>
          </p:nvPr>
        </p:nvPicPr>
        <p:blipFill>
          <a:blip r:embed="rId2" cstate="print"/>
          <a:srcRect/>
          <a:stretch>
            <a:fillRect/>
          </a:stretch>
        </p:blipFill>
        <p:spPr bwMode="auto">
          <a:xfrm>
            <a:off x="0" y="1484784"/>
            <a:ext cx="3923928" cy="5373216"/>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692696"/>
          </a:xfrm>
        </p:spPr>
        <p:txBody>
          <a:bodyPr/>
          <a:lstStyle/>
          <a:p>
            <a:endParaRPr lang="en-US" dirty="0"/>
          </a:p>
        </p:txBody>
      </p:sp>
      <p:sp>
        <p:nvSpPr>
          <p:cNvPr id="3" name="Espace réservé du contenu 2"/>
          <p:cNvSpPr>
            <a:spLocks noGrp="1"/>
          </p:cNvSpPr>
          <p:nvPr>
            <p:ph idx="1"/>
          </p:nvPr>
        </p:nvSpPr>
        <p:spPr/>
        <p:txBody>
          <a:bodyPr/>
          <a:lstStyle/>
          <a:p>
            <a:endParaRPr lang="en-US"/>
          </a:p>
        </p:txBody>
      </p:sp>
      <p:pic>
        <p:nvPicPr>
          <p:cNvPr id="4" name="Image 3" descr="http://www.sfari.com/photo/data/9/map.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50E71B-BE7F-FB42-6945-9B17E91C6D6C}"/>
              </a:ext>
            </a:extLst>
          </p:cNvPr>
          <p:cNvSpPr>
            <a:spLocks noGrp="1"/>
          </p:cNvSpPr>
          <p:nvPr>
            <p:ph type="title"/>
          </p:nvPr>
        </p:nvSpPr>
        <p:spPr>
          <a:xfrm>
            <a:off x="301752" y="457200"/>
            <a:ext cx="4270248" cy="841248"/>
          </a:xfrm>
        </p:spPr>
        <p:txBody>
          <a:bodyPr/>
          <a:lstStyle/>
          <a:p>
            <a:r>
              <a:rPr lang="ar-DZ" dirty="0"/>
              <a:t>واجهة القصر</a:t>
            </a:r>
            <a:endParaRPr lang="fr-FR" dirty="0"/>
          </a:p>
        </p:txBody>
      </p:sp>
      <p:sp>
        <p:nvSpPr>
          <p:cNvPr id="4" name="Espace réservé du contenu 3">
            <a:extLst>
              <a:ext uri="{FF2B5EF4-FFF2-40B4-BE49-F238E27FC236}">
                <a16:creationId xmlns:a16="http://schemas.microsoft.com/office/drawing/2014/main" id="{49358ACE-CE6D-85D9-D3C6-41C213D8D26F}"/>
              </a:ext>
            </a:extLst>
          </p:cNvPr>
          <p:cNvSpPr>
            <a:spLocks noGrp="1"/>
          </p:cNvSpPr>
          <p:nvPr>
            <p:ph sz="half" idx="2"/>
          </p:nvPr>
        </p:nvSpPr>
        <p:spPr>
          <a:xfrm>
            <a:off x="4897970" y="457200"/>
            <a:ext cx="4093630" cy="6400800"/>
          </a:xfrm>
        </p:spPr>
        <p:txBody>
          <a:bodyPr>
            <a:normAutofit fontScale="55000" lnSpcReduction="20000"/>
          </a:bodyPr>
          <a:lstStyle/>
          <a:p>
            <a:pPr algn="r" rtl="1"/>
            <a:r>
              <a:rPr lang="ar-DZ" b="0" i="0" dirty="0">
                <a:solidFill>
                  <a:srgbClr val="202122"/>
                </a:solidFill>
                <a:effectLst/>
                <a:latin typeface="Arial" panose="020B0604020202020204" pitchFamily="34" charset="0"/>
              </a:rPr>
              <a:t>تشكل الواجهة  جزءاً من واجهة القصر الخارجية على جانبي المدخل في مبنى القصر، وقد كان هذا الجزء الجنوبي من السور، المربع والواقع بين برجين مستديرين، هو الجزء الوحيد المزود بنقوش زخرفية على شكل شريط متعرج ومستمر على مسافة 47م في الأصل. وكان هذا الشريط محاطاً بقاعدة وحواف. وقد نقشت أشكال وردية كبيرة في المثلثات التي يشكلها الشريط المتعرج.</a:t>
            </a:r>
            <a:r>
              <a:rPr lang="ar-DZ" b="0" i="0" u="none" strike="noStrike" baseline="30000" dirty="0">
                <a:solidFill>
                  <a:srgbClr val="202122"/>
                </a:solidFill>
                <a:effectLst/>
                <a:latin typeface="Arial" panose="020B0604020202020204" pitchFamily="34" charset="0"/>
                <a:hlinkClick r:id="rId2"/>
              </a:rPr>
              <a:t>[5]</a:t>
            </a:r>
            <a:r>
              <a:rPr lang="ar-DZ" b="0" i="0" dirty="0">
                <a:solidFill>
                  <a:srgbClr val="202122"/>
                </a:solidFill>
                <a:effectLst/>
                <a:latin typeface="Arial" panose="020B0604020202020204" pitchFamily="34" charset="0"/>
              </a:rPr>
              <a:t> أما الأرض فهي مغطاة بأغصان كرمة تخرج من أحواض.</a:t>
            </a:r>
            <a:r>
              <a:rPr lang="ar-DZ" b="0" i="0" u="none" strike="noStrike" baseline="30000" dirty="0">
                <a:solidFill>
                  <a:srgbClr val="202122"/>
                </a:solidFill>
                <a:effectLst/>
                <a:latin typeface="Arial" panose="020B0604020202020204" pitchFamily="34" charset="0"/>
                <a:hlinkClick r:id="rId3"/>
              </a:rPr>
              <a:t>[6]</a:t>
            </a:r>
            <a:r>
              <a:rPr lang="ar-DZ" b="0" i="0" dirty="0">
                <a:solidFill>
                  <a:srgbClr val="202122"/>
                </a:solidFill>
                <a:effectLst/>
                <a:latin typeface="Arial" panose="020B0604020202020204" pitchFamily="34" charset="0"/>
              </a:rPr>
              <a:t> وتحتوي المثلثات في نصف الواجهة اليساري على نقوش لحيوانات مختلفة وحيوانات أسطورية كالطيور والأسود والغِرفين وتنين طاووسي الشكل (</a:t>
            </a:r>
            <a:r>
              <a:rPr lang="ar-DZ" b="0" i="0" dirty="0" err="1">
                <a:solidFill>
                  <a:srgbClr val="202122"/>
                </a:solidFill>
                <a:effectLst/>
                <a:latin typeface="Arial" panose="020B0604020202020204" pitchFamily="34" charset="0"/>
              </a:rPr>
              <a:t>سيمورغ</a:t>
            </a:r>
            <a:r>
              <a:rPr lang="ar-DZ" b="0" i="0" dirty="0">
                <a:solidFill>
                  <a:srgbClr val="202122"/>
                </a:solidFill>
                <a:effectLst/>
                <a:latin typeface="Arial" panose="020B0604020202020204" pitchFamily="34" charset="0"/>
              </a:rPr>
              <a:t>) وكذلك أيضاً على رسم مشخص خرافي نصفه الأسفل على شكل فرس. وتجتمع كل هذه المخلوقات في جو فردوسي مسالم، وأغلبها تجلس منتعشة على ماء الأحواض الكبيرة. ويبدأ عند برج المدخل الأيمن تغيير في البرنامج حيث تتراجع المخلوقات الحية لصالح زخارف نباتية صغيرة،</a:t>
            </a:r>
            <a:r>
              <a:rPr lang="ar-DZ" b="0" i="0" u="none" strike="noStrike" baseline="30000" dirty="0">
                <a:solidFill>
                  <a:srgbClr val="202122"/>
                </a:solidFill>
                <a:effectLst/>
                <a:latin typeface="Arial" panose="020B0604020202020204" pitchFamily="34" charset="0"/>
                <a:hlinkClick r:id="rId2"/>
              </a:rPr>
              <a:t>[5]</a:t>
            </a:r>
            <a:r>
              <a:rPr lang="ar-DZ" b="0" i="0" dirty="0">
                <a:solidFill>
                  <a:srgbClr val="202122"/>
                </a:solidFill>
                <a:effectLst/>
                <a:latin typeface="Arial" panose="020B0604020202020204" pitchFamily="34" charset="0"/>
              </a:rPr>
              <a:t> حيث تملأ القاعدة أغصان متعرجة تخرج من مزهريات أومن كؤوس الأوراق. ويبدو هذا التغيير مبرراً إذا أخذنا جامع القصر الواقع خلفها بعين الاعتبار. لأن الصور كانت ممنوعة في ذلك الوقت في المساجد. أما مثلثات الجانب الأيمن، التي لم تنقل إلى برلين في عام 1903، فقد بقيت في مكانها آنذاك وتعرضت للتلف منذ ذلك الوقت</a:t>
            </a:r>
            <a:endParaRPr lang="fr-FR" dirty="0"/>
          </a:p>
        </p:txBody>
      </p:sp>
      <p:pic>
        <p:nvPicPr>
          <p:cNvPr id="6153" name="Picture 9">
            <a:extLst>
              <a:ext uri="{FF2B5EF4-FFF2-40B4-BE49-F238E27FC236}">
                <a16:creationId xmlns:a16="http://schemas.microsoft.com/office/drawing/2014/main" id="{2A1BAD6A-FB02-8F86-2141-F6357201064A}"/>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301752" y="2204864"/>
            <a:ext cx="4596218" cy="337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29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a:extLst>
              <a:ext uri="{FF2B5EF4-FFF2-40B4-BE49-F238E27FC236}">
                <a16:creationId xmlns:a16="http://schemas.microsoft.com/office/drawing/2014/main" id="{137CE39E-E70A-5AEB-43F0-BEF947FCF3E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53658" y="0"/>
            <a:ext cx="935181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4207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0" y="0"/>
            <a:ext cx="9144000" cy="764704"/>
          </a:xfrm>
        </p:spPr>
        <p:style>
          <a:lnRef idx="3">
            <a:schemeClr val="lt1"/>
          </a:lnRef>
          <a:fillRef idx="1">
            <a:schemeClr val="accent1"/>
          </a:fillRef>
          <a:effectRef idx="1">
            <a:schemeClr val="accent1"/>
          </a:effectRef>
          <a:fontRef idx="minor">
            <a:schemeClr val="lt1"/>
          </a:fontRef>
        </p:style>
        <p:txBody>
          <a:bodyPr>
            <a:normAutofit/>
          </a:bodyPr>
          <a:lstStyle/>
          <a:p>
            <a:pPr algn="ctr"/>
            <a:r>
              <a:rPr lang="ar-DZ" dirty="0">
                <a:cs typeface="Traditional Arabic" pitchFamily="2" charset="-78"/>
              </a:rPr>
              <a:t> </a:t>
            </a:r>
            <a:r>
              <a:rPr lang="ar-DZ" b="1" dirty="0">
                <a:solidFill>
                  <a:schemeClr val="tx1"/>
                </a:solidFill>
                <a:cs typeface="Traditional Arabic" pitchFamily="2" charset="-78"/>
              </a:rPr>
              <a:t>قصر المشتى</a:t>
            </a:r>
            <a:endParaRPr lang="en-US" dirty="0">
              <a:cs typeface="Traditional Arabic" pitchFamily="2" charset="-78"/>
            </a:endParaRPr>
          </a:p>
        </p:txBody>
      </p:sp>
      <p:sp>
        <p:nvSpPr>
          <p:cNvPr id="3" name="Espace réservé du contenu 2">
            <a:extLst>
              <a:ext uri="{FF2B5EF4-FFF2-40B4-BE49-F238E27FC236}">
                <a16:creationId xmlns:a16="http://schemas.microsoft.com/office/drawing/2014/main" id="{F80BE707-8CA2-3595-395C-BABAAB05950F}"/>
              </a:ext>
            </a:extLst>
          </p:cNvPr>
          <p:cNvSpPr>
            <a:spLocks noGrp="1"/>
          </p:cNvSpPr>
          <p:nvPr>
            <p:ph idx="1"/>
          </p:nvPr>
        </p:nvSpPr>
        <p:spPr>
          <a:xfrm>
            <a:off x="4067944" y="908720"/>
            <a:ext cx="5076056" cy="5760640"/>
          </a:xfrm>
        </p:spPr>
        <p:txBody>
          <a:bodyPr>
            <a:normAutofit fontScale="55000" lnSpcReduction="20000"/>
          </a:bodyPr>
          <a:lstStyle/>
          <a:p>
            <a:pPr algn="r" rtl="1"/>
            <a:r>
              <a:rPr lang="ar-DZ" b="1" i="0" dirty="0">
                <a:solidFill>
                  <a:schemeClr val="tx1"/>
                </a:solidFill>
                <a:effectLst/>
                <a:latin typeface="-apple-system"/>
              </a:rPr>
              <a:t>قاعة العرش</a:t>
            </a:r>
          </a:p>
          <a:p>
            <a:pPr algn="r" rtl="1"/>
            <a:r>
              <a:rPr lang="ar-DZ" b="1" i="0" dirty="0">
                <a:solidFill>
                  <a:schemeClr val="tx1"/>
                </a:solidFill>
                <a:effectLst/>
                <a:latin typeface="-apple-system"/>
              </a:rPr>
              <a:t> تتألف قاعة العرش في قصر المشتى من بهو </a:t>
            </a:r>
            <a:r>
              <a:rPr lang="ar-DZ" b="1" i="0" dirty="0" err="1">
                <a:solidFill>
                  <a:schemeClr val="tx1"/>
                </a:solidFill>
                <a:effectLst/>
                <a:latin typeface="-apple-system"/>
              </a:rPr>
              <a:t>بازيليكي</a:t>
            </a:r>
            <a:r>
              <a:rPr lang="ar-DZ" b="1" i="0" dirty="0">
                <a:solidFill>
                  <a:schemeClr val="tx1"/>
                </a:solidFill>
                <a:effectLst/>
                <a:latin typeface="-apple-system"/>
              </a:rPr>
              <a:t> كبير ينتهي بصدفية مثلثة تشكّل عنصراً هندسياً زخرفياً في تصميم يتخذ شكل وريقات النفل الثلاث ويفترض أن تغطيها قبة. يتقدم القاعة رواق ثلاثي مقنطر كبير يذكّر بأقواس النصر الرومانية ويضيف بأجنحته الكنسية الثلاثة قيمة على تصميمها.</a:t>
            </a:r>
          </a:p>
          <a:p>
            <a:pPr algn="r" rtl="1"/>
            <a:r>
              <a:rPr lang="ar-DZ" b="1" i="0" dirty="0">
                <a:solidFill>
                  <a:schemeClr val="tx1"/>
                </a:solidFill>
                <a:effectLst/>
                <a:latin typeface="-apple-system"/>
              </a:rPr>
              <a:t> تذكّر الصرامة في تزيين هذه الواجهة التي تتشكّل من ناتئات ومن ست </a:t>
            </a:r>
            <a:r>
              <a:rPr lang="ar-DZ" b="1" i="0" dirty="0" err="1">
                <a:solidFill>
                  <a:schemeClr val="tx1"/>
                </a:solidFill>
                <a:effectLst/>
                <a:latin typeface="-apple-system"/>
              </a:rPr>
              <a:t>وريدات</a:t>
            </a:r>
            <a:r>
              <a:rPr lang="ar-DZ" b="1" i="0" dirty="0">
                <a:solidFill>
                  <a:schemeClr val="tx1"/>
                </a:solidFill>
                <a:effectLst/>
                <a:latin typeface="-apple-system"/>
              </a:rPr>
              <a:t> فحسب ببعض الكنائس السورية مثل قلعة سمعان العمودي التي يعود تاريخها إلى أواخر القرن الخامس. التصميم </a:t>
            </a:r>
            <a:r>
              <a:rPr lang="ar-DZ" b="1" i="0" dirty="0" err="1">
                <a:solidFill>
                  <a:schemeClr val="tx1"/>
                </a:solidFill>
                <a:effectLst/>
                <a:latin typeface="-apple-system"/>
              </a:rPr>
              <a:t>البازيليكي</a:t>
            </a:r>
            <a:r>
              <a:rPr lang="ar-DZ" b="1" i="0" dirty="0">
                <a:solidFill>
                  <a:schemeClr val="tx1"/>
                </a:solidFill>
                <a:effectLst/>
                <a:latin typeface="-apple-system"/>
              </a:rPr>
              <a:t> ليس تقليداً جديداً في العالم المتوسطي، فهو يعود إلى </a:t>
            </a:r>
            <a:r>
              <a:rPr lang="ar-DZ" b="1" i="0" dirty="0" err="1">
                <a:solidFill>
                  <a:schemeClr val="tx1"/>
                </a:solidFill>
                <a:effectLst/>
                <a:latin typeface="-apple-system"/>
              </a:rPr>
              <a:t>بازيليكيات</a:t>
            </a:r>
            <a:r>
              <a:rPr lang="ar-DZ" b="1" i="0" dirty="0">
                <a:solidFill>
                  <a:schemeClr val="tx1"/>
                </a:solidFill>
                <a:effectLst/>
                <a:latin typeface="-apple-system"/>
              </a:rPr>
              <a:t> الإمبراطورية الرومانية. وسريعاً ما جرى تكييفه للاستعمال الديني في الكنائس المسيحية القديمة، انطلاقاً من </a:t>
            </a:r>
            <a:r>
              <a:rPr lang="ar-DZ" b="1" i="0" dirty="0" err="1">
                <a:solidFill>
                  <a:schemeClr val="tx1"/>
                </a:solidFill>
                <a:effectLst/>
                <a:latin typeface="-apple-system"/>
              </a:rPr>
              <a:t>إنموذج</a:t>
            </a:r>
            <a:r>
              <a:rPr lang="ar-DZ" b="1" i="0" dirty="0">
                <a:solidFill>
                  <a:schemeClr val="tx1"/>
                </a:solidFill>
                <a:effectLst/>
                <a:latin typeface="-apple-system"/>
              </a:rPr>
              <a:t> </a:t>
            </a:r>
            <a:r>
              <a:rPr lang="ar-DZ" b="1" i="0" dirty="0" err="1">
                <a:solidFill>
                  <a:schemeClr val="tx1"/>
                </a:solidFill>
                <a:effectLst/>
                <a:latin typeface="-apple-system"/>
              </a:rPr>
              <a:t>بازيليكا</a:t>
            </a:r>
            <a:r>
              <a:rPr lang="ar-DZ" b="1" i="0" dirty="0">
                <a:solidFill>
                  <a:schemeClr val="tx1"/>
                </a:solidFill>
                <a:effectLst/>
                <a:latin typeface="-apple-system"/>
              </a:rPr>
              <a:t> القديس بطرس التي شيّدها قسطنطين العام 324 في روما</a:t>
            </a:r>
          </a:p>
          <a:p>
            <a:pPr algn="r" rtl="1"/>
            <a:r>
              <a:rPr lang="ar-DZ" b="1" i="0" dirty="0">
                <a:solidFill>
                  <a:schemeClr val="tx1"/>
                </a:solidFill>
                <a:effectLst/>
                <a:latin typeface="-apple-system"/>
              </a:rPr>
              <a:t>وأثبت العلماء أنّ قصر المُشتَّى في شرق الأردن قد نَقل الزّخارف القبطيّة، والتّخطيط المعماري الخاصّ بالدّير الأحمر، والدّير الأبيض بسوهاج]</a:t>
            </a:r>
            <a:endParaRPr lang="ar-DZ" b="0" i="0" dirty="0">
              <a:solidFill>
                <a:schemeClr val="tx1"/>
              </a:solidFill>
              <a:effectLst/>
              <a:latin typeface="-apple-system"/>
            </a:endParaRPr>
          </a:p>
          <a:p>
            <a:endParaRPr lang="fr-FR" dirty="0">
              <a:solidFill>
                <a:schemeClr val="tx1"/>
              </a:solidFill>
            </a:endParaRPr>
          </a:p>
        </p:txBody>
      </p:sp>
      <p:pic>
        <p:nvPicPr>
          <p:cNvPr id="4098" name="Picture 2">
            <a:extLst>
              <a:ext uri="{FF2B5EF4-FFF2-40B4-BE49-F238E27FC236}">
                <a16:creationId xmlns:a16="http://schemas.microsoft.com/office/drawing/2014/main" id="{31C4878D-226C-A690-FFAF-71E463ED7F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908720"/>
            <a:ext cx="4371914" cy="36004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0B201A78-7623-8EE8-0FD3-EDE9265DB8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35" y="3757375"/>
            <a:ext cx="3115022" cy="31150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0" y="0"/>
            <a:ext cx="9144000" cy="836712"/>
          </a:xfrm>
        </p:spPr>
        <p:style>
          <a:lnRef idx="3">
            <a:schemeClr val="lt1"/>
          </a:lnRef>
          <a:fillRef idx="1">
            <a:schemeClr val="accent1"/>
          </a:fillRef>
          <a:effectRef idx="1">
            <a:schemeClr val="accent1"/>
          </a:effectRef>
          <a:fontRef idx="minor">
            <a:schemeClr val="lt1"/>
          </a:fontRef>
        </p:style>
        <p:txBody>
          <a:bodyPr>
            <a:normAutofit/>
          </a:bodyPr>
          <a:lstStyle/>
          <a:p>
            <a:pPr algn="ctr"/>
            <a:r>
              <a:rPr lang="ar-DZ" dirty="0">
                <a:cs typeface="Traditional Arabic" pitchFamily="2" charset="-78"/>
              </a:rPr>
              <a:t> </a:t>
            </a:r>
            <a:r>
              <a:rPr lang="ar-DZ" b="1" dirty="0">
                <a:solidFill>
                  <a:schemeClr val="tx1"/>
                </a:solidFill>
                <a:cs typeface="Traditional Arabic" pitchFamily="2" charset="-78"/>
              </a:rPr>
              <a:t>قصر المشتى</a:t>
            </a:r>
            <a:endParaRPr lang="en-US" dirty="0">
              <a:cs typeface="Traditional Arabic" pitchFamily="2" charset="-78"/>
            </a:endParaRPr>
          </a:p>
        </p:txBody>
      </p:sp>
      <p:pic>
        <p:nvPicPr>
          <p:cNvPr id="8194" name="Picture 2"/>
          <p:cNvPicPr>
            <a:picLocks noGrp="1" noChangeAspect="1" noChangeArrowheads="1"/>
          </p:cNvPicPr>
          <p:nvPr>
            <p:ph idx="1"/>
          </p:nvPr>
        </p:nvPicPr>
        <p:blipFill>
          <a:blip r:embed="rId2" cstate="print"/>
          <a:srcRect/>
          <a:stretch>
            <a:fillRect/>
          </a:stretch>
        </p:blipFill>
        <p:spPr bwMode="auto">
          <a:xfrm>
            <a:off x="395536" y="1124744"/>
            <a:ext cx="8333654" cy="5498059"/>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0" y="0"/>
            <a:ext cx="9144000" cy="836712"/>
          </a:xfrm>
        </p:spPr>
        <p:style>
          <a:lnRef idx="3">
            <a:schemeClr val="lt1"/>
          </a:lnRef>
          <a:fillRef idx="1">
            <a:schemeClr val="accent1"/>
          </a:fillRef>
          <a:effectRef idx="1">
            <a:schemeClr val="accent1"/>
          </a:effectRef>
          <a:fontRef idx="minor">
            <a:schemeClr val="lt1"/>
          </a:fontRef>
        </p:style>
        <p:txBody>
          <a:bodyPr>
            <a:normAutofit/>
          </a:bodyPr>
          <a:lstStyle/>
          <a:p>
            <a:pPr algn="ctr"/>
            <a:r>
              <a:rPr lang="ar-DZ" dirty="0">
                <a:cs typeface="Traditional Arabic" pitchFamily="2" charset="-78"/>
              </a:rPr>
              <a:t> </a:t>
            </a:r>
            <a:r>
              <a:rPr lang="ar-DZ" b="1" dirty="0">
                <a:solidFill>
                  <a:schemeClr val="tx1"/>
                </a:solidFill>
                <a:cs typeface="Traditional Arabic" pitchFamily="2" charset="-78"/>
              </a:rPr>
              <a:t>قصر المشتى</a:t>
            </a:r>
            <a:endParaRPr lang="en-US" dirty="0">
              <a:cs typeface="Traditional Arabic" pitchFamily="2" charset="-78"/>
            </a:endParaRPr>
          </a:p>
        </p:txBody>
      </p:sp>
      <p:sp>
        <p:nvSpPr>
          <p:cNvPr id="5" name="Espace réservé du contenu 4"/>
          <p:cNvSpPr>
            <a:spLocks noGrp="1"/>
          </p:cNvSpPr>
          <p:nvPr>
            <p:ph idx="1"/>
          </p:nvPr>
        </p:nvSpPr>
        <p:spPr>
          <a:xfrm>
            <a:off x="179512" y="908720"/>
            <a:ext cx="8784976" cy="5760640"/>
          </a:xfrm>
          <a:solidFill>
            <a:schemeClr val="accent4">
              <a:lumMod val="40000"/>
              <a:lumOff val="60000"/>
            </a:schemeClr>
          </a:solidFill>
        </p:spPr>
        <p:txBody>
          <a:bodyPr>
            <a:normAutofit/>
          </a:bodyPr>
          <a:lstStyle/>
          <a:p>
            <a:pPr algn="r" rtl="1">
              <a:buNone/>
            </a:pPr>
            <a:endParaRPr lang="ar-DZ" b="1" dirty="0">
              <a:solidFill>
                <a:srgbClr val="FF0000"/>
              </a:solidFill>
              <a:cs typeface="Traditional Arabic" pitchFamily="2" charset="-78"/>
            </a:endParaRPr>
          </a:p>
          <a:p>
            <a:pPr algn="r" rtl="1">
              <a:buNone/>
            </a:pPr>
            <a:endParaRPr lang="ar-DZ" b="1" dirty="0">
              <a:solidFill>
                <a:srgbClr val="FF0000"/>
              </a:solidFill>
              <a:cs typeface="Traditional Arabic" pitchFamily="2" charset="-78"/>
            </a:endParaRPr>
          </a:p>
        </p:txBody>
      </p:sp>
      <p:pic>
        <p:nvPicPr>
          <p:cNvPr id="7" name="Image 6"/>
          <p:cNvPicPr/>
          <p:nvPr/>
        </p:nvPicPr>
        <p:blipFill>
          <a:blip r:embed="rId2" cstate="print"/>
          <a:srcRect/>
          <a:stretch>
            <a:fillRect/>
          </a:stretch>
        </p:blipFill>
        <p:spPr bwMode="auto">
          <a:xfrm>
            <a:off x="0" y="764704"/>
            <a:ext cx="4680520" cy="3464123"/>
          </a:xfrm>
          <a:prstGeom prst="rect">
            <a:avLst/>
          </a:prstGeom>
          <a:noFill/>
          <a:ln w="9525">
            <a:noFill/>
            <a:miter lim="800000"/>
            <a:headEnd/>
            <a:tailEnd/>
          </a:ln>
        </p:spPr>
      </p:pic>
      <p:pic>
        <p:nvPicPr>
          <p:cNvPr id="8" name="Image 7"/>
          <p:cNvPicPr/>
          <p:nvPr/>
        </p:nvPicPr>
        <p:blipFill>
          <a:blip r:embed="rId3" cstate="print"/>
          <a:srcRect/>
          <a:stretch>
            <a:fillRect/>
          </a:stretch>
        </p:blipFill>
        <p:spPr bwMode="auto">
          <a:xfrm>
            <a:off x="4382135" y="3687445"/>
            <a:ext cx="4761865" cy="3170555"/>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0" y="0"/>
            <a:ext cx="9144000" cy="836712"/>
          </a:xfrm>
        </p:spPr>
        <p:style>
          <a:lnRef idx="3">
            <a:schemeClr val="lt1"/>
          </a:lnRef>
          <a:fillRef idx="1">
            <a:schemeClr val="accent1"/>
          </a:fillRef>
          <a:effectRef idx="1">
            <a:schemeClr val="accent1"/>
          </a:effectRef>
          <a:fontRef idx="minor">
            <a:schemeClr val="lt1"/>
          </a:fontRef>
        </p:style>
        <p:txBody>
          <a:bodyPr>
            <a:normAutofit/>
          </a:bodyPr>
          <a:lstStyle/>
          <a:p>
            <a:pPr algn="ctr"/>
            <a:r>
              <a:rPr lang="ar-DZ" dirty="0">
                <a:cs typeface="Traditional Arabic" pitchFamily="2" charset="-78"/>
              </a:rPr>
              <a:t> </a:t>
            </a:r>
            <a:r>
              <a:rPr lang="ar-DZ" b="1" dirty="0">
                <a:solidFill>
                  <a:schemeClr val="tx1"/>
                </a:solidFill>
                <a:cs typeface="Traditional Arabic" pitchFamily="2" charset="-78"/>
              </a:rPr>
              <a:t>قصر المشتى</a:t>
            </a:r>
            <a:endParaRPr lang="en-US" dirty="0">
              <a:cs typeface="Traditional Arabic" pitchFamily="2" charset="-78"/>
            </a:endParaRPr>
          </a:p>
        </p:txBody>
      </p:sp>
      <p:sp>
        <p:nvSpPr>
          <p:cNvPr id="5" name="Espace réservé du contenu 4"/>
          <p:cNvSpPr>
            <a:spLocks noGrp="1"/>
          </p:cNvSpPr>
          <p:nvPr>
            <p:ph idx="1"/>
          </p:nvPr>
        </p:nvSpPr>
        <p:spPr>
          <a:xfrm>
            <a:off x="179512" y="908720"/>
            <a:ext cx="8784976" cy="5760640"/>
          </a:xfrm>
          <a:solidFill>
            <a:schemeClr val="accent4">
              <a:lumMod val="40000"/>
              <a:lumOff val="60000"/>
            </a:schemeClr>
          </a:solidFill>
        </p:spPr>
        <p:txBody>
          <a:bodyPr>
            <a:normAutofit/>
          </a:bodyPr>
          <a:lstStyle/>
          <a:p>
            <a:pPr algn="r" rtl="1">
              <a:buNone/>
            </a:pPr>
            <a:endParaRPr lang="ar-DZ" b="1" dirty="0">
              <a:solidFill>
                <a:srgbClr val="FF0000"/>
              </a:solidFill>
              <a:cs typeface="Traditional Arabic" pitchFamily="2" charset="-78"/>
            </a:endParaRPr>
          </a:p>
          <a:p>
            <a:pPr algn="r" rtl="1">
              <a:buNone/>
            </a:pPr>
            <a:endParaRPr lang="ar-DZ" b="1" dirty="0">
              <a:solidFill>
                <a:srgbClr val="FF0000"/>
              </a:solidFill>
              <a:cs typeface="Traditional Arabic" pitchFamily="2" charset="-78"/>
            </a:endParaRPr>
          </a:p>
        </p:txBody>
      </p:sp>
      <p:pic>
        <p:nvPicPr>
          <p:cNvPr id="6" name="Image 5" descr="http://www.m3mare.com/up/uploads/6106ec2d5e.jpg">
            <a:hlinkClick r:id="rId2" tgtFrame="_blank"/>
          </p:cNvPr>
          <p:cNvPicPr/>
          <p:nvPr/>
        </p:nvPicPr>
        <p:blipFill>
          <a:blip r:embed="rId3" cstate="print"/>
          <a:srcRect/>
          <a:stretch>
            <a:fillRect/>
          </a:stretch>
        </p:blipFill>
        <p:spPr bwMode="auto">
          <a:xfrm>
            <a:off x="323528" y="1052736"/>
            <a:ext cx="8496944" cy="562721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8991600" cy="764704"/>
          </a:xfrm>
        </p:spPr>
        <p:txBody>
          <a:bodyPr>
            <a:normAutofit/>
          </a:bodyPr>
          <a:lstStyle/>
          <a:p>
            <a:r>
              <a:rPr lang="ar-DZ" b="1" dirty="0"/>
              <a:t>قصر خربة المفجر             </a:t>
            </a:r>
            <a:endParaRPr lang="en-US" b="1" dirty="0"/>
          </a:p>
        </p:txBody>
      </p:sp>
      <p:sp>
        <p:nvSpPr>
          <p:cNvPr id="3" name="Espace réservé du contenu 2"/>
          <p:cNvSpPr>
            <a:spLocks noGrp="1"/>
          </p:cNvSpPr>
          <p:nvPr>
            <p:ph idx="1"/>
          </p:nvPr>
        </p:nvSpPr>
        <p:spPr>
          <a:xfrm>
            <a:off x="165387" y="4365104"/>
            <a:ext cx="8889598" cy="2492896"/>
          </a:xfrm>
        </p:spPr>
        <p:txBody>
          <a:bodyPr>
            <a:normAutofit fontScale="25000" lnSpcReduction="20000"/>
          </a:bodyPr>
          <a:lstStyle/>
          <a:p>
            <a:pPr algn="r" rtl="1"/>
            <a:r>
              <a:rPr lang="ar-DZ" b="0" i="0" dirty="0">
                <a:solidFill>
                  <a:srgbClr val="202122"/>
                </a:solidFill>
                <a:effectLst/>
                <a:latin typeface="Arial" panose="020B0604020202020204" pitchFamily="34" charset="0"/>
              </a:rPr>
              <a:t>اكتشف الموقع عام 1873، وكان </a:t>
            </a:r>
            <a:r>
              <a:rPr lang="ar-DZ" b="0" i="0" u="none" strike="noStrike" dirty="0">
                <a:effectLst/>
                <a:latin typeface="Arial" panose="020B0604020202020204" pitchFamily="34" charset="0"/>
                <a:hlinkClick r:id="rId2" tooltip="فريدريك جاي بليس"/>
              </a:rPr>
              <a:t>فريديريك جاي بليس</a:t>
            </a:r>
            <a:r>
              <a:rPr lang="ar-DZ" b="0" i="0" dirty="0">
                <a:solidFill>
                  <a:srgbClr val="202122"/>
                </a:solidFill>
                <a:effectLst/>
                <a:latin typeface="Arial" panose="020B0604020202020204" pitchFamily="34" charset="0"/>
              </a:rPr>
              <a:t> قد كتب عن الموقع عام </a:t>
            </a:r>
            <a:r>
              <a:rPr lang="ar-DZ" b="0" i="0" u="sng" dirty="0">
                <a:effectLst/>
                <a:latin typeface="Arial" panose="020B0604020202020204" pitchFamily="34" charset="0"/>
                <a:hlinkClick r:id="rId3"/>
              </a:rPr>
              <a:t>1894</a:t>
            </a:r>
            <a:endParaRPr lang="ar-DZ" b="0" i="0" u="sng" dirty="0">
              <a:effectLst/>
              <a:latin typeface="Arial" panose="020B0604020202020204" pitchFamily="34" charset="0"/>
            </a:endParaRPr>
          </a:p>
          <a:p>
            <a:pPr algn="r" rtl="1"/>
            <a:r>
              <a:rPr lang="ar-DZ" b="1" dirty="0"/>
              <a:t>من بناء هشام بن عبد الملك 105-125هـ/ 828-</a:t>
            </a:r>
          </a:p>
          <a:p>
            <a:pPr algn="r" rtl="1">
              <a:buNone/>
            </a:pPr>
            <a:r>
              <a:rPr lang="ar-DZ" b="1" dirty="0"/>
              <a:t>843م</a:t>
            </a:r>
          </a:p>
          <a:p>
            <a:pPr algn="r" rtl="1">
              <a:buNone/>
            </a:pPr>
            <a:endParaRPr lang="ar-DZ" b="1" dirty="0"/>
          </a:p>
          <a:p>
            <a:pPr algn="r" rtl="1">
              <a:buNone/>
            </a:pPr>
            <a:r>
              <a:rPr lang="ar-DZ" b="0" i="0" dirty="0">
                <a:solidFill>
                  <a:srgbClr val="202122"/>
                </a:solidFill>
                <a:effectLst/>
                <a:latin typeface="Arial" panose="020B0604020202020204" pitchFamily="34" charset="0"/>
              </a:rPr>
              <a:t>قصراً شتويًا للخليفة، نظرًا لاعتدال درجات الحرارة شتاءً في مدينة أريحا.</a:t>
            </a:r>
            <a:endParaRPr lang="ar-DZ" b="1" dirty="0"/>
          </a:p>
          <a:p>
            <a:pPr algn="r" rtl="1">
              <a:buNone/>
            </a:pPr>
            <a:r>
              <a:rPr lang="ar-DZ" b="1" i="0" dirty="0">
                <a:solidFill>
                  <a:srgbClr val="202122"/>
                </a:solidFill>
                <a:effectLst/>
                <a:latin typeface="Arial" panose="020B0604020202020204" pitchFamily="34" charset="0"/>
              </a:rPr>
              <a:t>يقع في فلسطين على بعد 5 كيلومتر إلى الشمال من مدينة </a:t>
            </a:r>
            <a:r>
              <a:rPr lang="ar-DZ" b="1" i="0" u="none" strike="noStrike" dirty="0">
                <a:effectLst/>
                <a:latin typeface="Arial" panose="020B0604020202020204" pitchFamily="34" charset="0"/>
                <a:hlinkClick r:id="rId4" tooltip="أريحا"/>
              </a:rPr>
              <a:t>أريحا</a:t>
            </a:r>
            <a:r>
              <a:rPr lang="ar-DZ" b="1" i="0" dirty="0">
                <a:solidFill>
                  <a:srgbClr val="202122"/>
                </a:solidFill>
                <a:effectLst/>
                <a:latin typeface="Arial" panose="020B0604020202020204" pitchFamily="34" charset="0"/>
              </a:rPr>
              <a:t> في </a:t>
            </a:r>
            <a:r>
              <a:rPr lang="ar-DZ" b="1" i="0" u="sng" dirty="0">
                <a:effectLst/>
                <a:latin typeface="Arial" panose="020B0604020202020204" pitchFamily="34" charset="0"/>
                <a:hlinkClick r:id="rId5"/>
              </a:rPr>
              <a:t>الضفة الغربية</a:t>
            </a:r>
            <a:r>
              <a:rPr lang="ar-DZ" b="1" i="0" dirty="0">
                <a:solidFill>
                  <a:srgbClr val="202122"/>
                </a:solidFill>
                <a:effectLst/>
                <a:latin typeface="Arial" panose="020B0604020202020204" pitchFamily="34" charset="0"/>
              </a:rPr>
              <a:t>،</a:t>
            </a:r>
          </a:p>
          <a:p>
            <a:pPr algn="r" rtl="1">
              <a:buNone/>
            </a:pPr>
            <a:r>
              <a:rPr lang="ar-DZ" b="0" i="0" dirty="0">
                <a:solidFill>
                  <a:srgbClr val="202122"/>
                </a:solidFill>
                <a:effectLst/>
                <a:latin typeface="Arial" panose="020B0604020202020204" pitchFamily="34" charset="0"/>
              </a:rPr>
              <a:t>يُعتقد عمومًا أن الموقع قد تم تدميره خلال </a:t>
            </a:r>
            <a:r>
              <a:rPr lang="ar-DZ" b="0" i="0" u="none" strike="noStrike" dirty="0">
                <a:effectLst/>
                <a:latin typeface="Arial" panose="020B0604020202020204" pitchFamily="34" charset="0"/>
                <a:hlinkClick r:id="rId6" tooltip="زلزال الجليل 749"/>
              </a:rPr>
              <a:t>زلزال الجليل عام 749</a:t>
            </a:r>
            <a:r>
              <a:rPr lang="ar-DZ" b="0" i="0" dirty="0">
                <a:solidFill>
                  <a:srgbClr val="202122"/>
                </a:solidFill>
                <a:effectLst/>
                <a:latin typeface="Arial" panose="020B0604020202020204" pitchFamily="34" charset="0"/>
              </a:rPr>
              <a:t>، ومن ثم تم التخلي عنه، لكن تحليل تقارير برامكي التفصيلية تظهر أن هذا غير صحيح، وبدلاً من ذلك، يشير السجل الخزفي إلى أن الاحتلال استمر خلال الفترة </a:t>
            </a:r>
            <a:r>
              <a:rPr lang="ar-DZ" b="0" i="0" u="none" strike="noStrike" dirty="0">
                <a:effectLst/>
                <a:latin typeface="Arial" panose="020B0604020202020204" pitchFamily="34" charset="0"/>
                <a:hlinkClick r:id="rId7" tooltip="الدولة الأيوبية"/>
              </a:rPr>
              <a:t>الأيوبية</a:t>
            </a:r>
            <a:r>
              <a:rPr lang="ar-DZ" b="0" i="0" dirty="0">
                <a:solidFill>
                  <a:srgbClr val="202122"/>
                </a:solidFill>
                <a:effectLst/>
                <a:latin typeface="Arial" panose="020B0604020202020204" pitchFamily="34" charset="0"/>
              </a:rPr>
              <a:t> و</a:t>
            </a:r>
            <a:r>
              <a:rPr lang="ar-DZ" b="0" i="0" u="none" strike="noStrike" dirty="0">
                <a:effectLst/>
                <a:latin typeface="Arial" panose="020B0604020202020204" pitchFamily="34" charset="0"/>
                <a:hlinkClick r:id="rId6" tooltip="زلزال الجليل 749"/>
              </a:rPr>
              <a:t>المملوكية</a:t>
            </a:r>
            <a:r>
              <a:rPr lang="ar-DZ" b="0" i="0" dirty="0">
                <a:solidFill>
                  <a:srgbClr val="202122"/>
                </a:solidFill>
                <a:effectLst/>
                <a:latin typeface="Arial" panose="020B0604020202020204" pitchFamily="34" charset="0"/>
              </a:rPr>
              <a:t>، مع مرحلة كبيرة من الاحتلال بين عام 900 و1000 خلال الفترتين </a:t>
            </a:r>
            <a:r>
              <a:rPr lang="ar-DZ" b="0" i="0" u="none" strike="noStrike" dirty="0">
                <a:effectLst/>
                <a:latin typeface="Arial" panose="020B0604020202020204" pitchFamily="34" charset="0"/>
                <a:hlinkClick r:id="rId8" tooltip="الدولة العباسية"/>
              </a:rPr>
              <a:t>العباسية</a:t>
            </a:r>
            <a:r>
              <a:rPr lang="ar-DZ" b="0" i="0" dirty="0">
                <a:solidFill>
                  <a:srgbClr val="202122"/>
                </a:solidFill>
                <a:effectLst/>
                <a:latin typeface="Arial" panose="020B0604020202020204" pitchFamily="34" charset="0"/>
              </a:rPr>
              <a:t> و</a:t>
            </a:r>
            <a:r>
              <a:rPr lang="ar-DZ" b="0" i="0" u="none" strike="noStrike" dirty="0">
                <a:effectLst/>
                <a:latin typeface="Arial" panose="020B0604020202020204" pitchFamily="34" charset="0"/>
                <a:hlinkClick r:id="rId9" tooltip="الدولة الفاطمية"/>
              </a:rPr>
              <a:t>الفاطمية</a:t>
            </a:r>
            <a:r>
              <a:rPr lang="ar-DZ" b="0" i="0" dirty="0">
                <a:solidFill>
                  <a:srgbClr val="202122"/>
                </a:solidFill>
                <a:effectLst/>
                <a:latin typeface="Arial" panose="020B0604020202020204" pitchFamily="34" charset="0"/>
              </a:rPr>
              <a:t>. لا شك أن المزيد من الحفريات ستسهم في تكوين صورة أكثر تفصيلاً لاستخدام الموقع المستمر خلال فترات مختلفة، يشير التحقيق الجيولوجي للموقع الذي أجري عام 2013 إلى أن القصر قد دُمر بسبب </a:t>
            </a:r>
            <a:r>
              <a:rPr lang="ar-DZ" b="0" i="0" u="none" strike="noStrike" dirty="0">
                <a:effectLst/>
                <a:latin typeface="Arial" panose="020B0604020202020204" pitchFamily="34" charset="0"/>
                <a:hlinkClick r:id="rId10" tooltip="زلزال وادي الأردن المتصدع 1033"/>
              </a:rPr>
              <a:t>الزلزال اللاحق الذي وقع عام 1033</a:t>
            </a:r>
            <a:endParaRPr lang="ar-DZ" b="1" dirty="0"/>
          </a:p>
          <a:p>
            <a:pPr algn="r" rtl="1">
              <a:buNone/>
            </a:pPr>
            <a:r>
              <a:rPr lang="ar-DZ" b="1" dirty="0"/>
              <a:t>- </a:t>
            </a:r>
            <a:r>
              <a:rPr lang="ar-DZ" b="1" dirty="0" err="1"/>
              <a:t>يتالف</a:t>
            </a:r>
            <a:r>
              <a:rPr lang="ar-DZ" b="1" dirty="0"/>
              <a:t> من ثلاثة </a:t>
            </a:r>
            <a:r>
              <a:rPr lang="ar-DZ" b="1" dirty="0" err="1"/>
              <a:t>اجنحة:</a:t>
            </a:r>
            <a:endParaRPr lang="ar-DZ" b="1" dirty="0"/>
          </a:p>
          <a:p>
            <a:pPr algn="r" rtl="1">
              <a:buNone/>
            </a:pPr>
            <a:r>
              <a:rPr lang="ar-DZ" b="1" dirty="0"/>
              <a:t>- الجناح الاول:قاعة البلاط وغرف الحريم و الادارة يتوسطها فناء مكشوف</a:t>
            </a:r>
          </a:p>
          <a:p>
            <a:pPr algn="r" rtl="1">
              <a:buNone/>
            </a:pPr>
            <a:endParaRPr lang="ar-DZ" b="1" dirty="0"/>
          </a:p>
          <a:p>
            <a:pPr algn="r" rtl="1">
              <a:buNone/>
            </a:pPr>
            <a:r>
              <a:rPr lang="ar-DZ" b="1" dirty="0"/>
              <a:t>- الجناح </a:t>
            </a:r>
            <a:r>
              <a:rPr lang="ar-DZ" b="1" dirty="0" err="1"/>
              <a:t>الثاني </a:t>
            </a:r>
            <a:r>
              <a:rPr lang="ar-DZ" b="1" dirty="0"/>
              <a:t>:مسجد للصلاة</a:t>
            </a:r>
          </a:p>
          <a:p>
            <a:pPr algn="r" rtl="1">
              <a:buNone/>
            </a:pPr>
            <a:endParaRPr lang="ar-DZ" b="1" dirty="0"/>
          </a:p>
          <a:p>
            <a:pPr algn="r" rtl="1">
              <a:buFontTx/>
              <a:buChar char="-"/>
            </a:pPr>
            <a:r>
              <a:rPr lang="ar-DZ" b="1" dirty="0" err="1"/>
              <a:t>الجنا</a:t>
            </a:r>
            <a:r>
              <a:rPr lang="ar-DZ" b="1" dirty="0"/>
              <a:t> ح الثالث:الحمام الخاص بالخليفة والحاشية</a:t>
            </a:r>
          </a:p>
          <a:p>
            <a:pPr algn="r" rtl="1">
              <a:buFontTx/>
              <a:buChar char="-"/>
            </a:pPr>
            <a:r>
              <a:rPr lang="ar-DZ" b="1" dirty="0"/>
              <a:t>يتميز بسقفه المقبب </a:t>
            </a:r>
            <a:r>
              <a:rPr lang="ar-DZ" b="1" dirty="0" err="1"/>
              <a:t>والايوان</a:t>
            </a:r>
            <a:r>
              <a:rPr lang="ar-DZ" b="1" dirty="0"/>
              <a:t> المزود بثلاث محاريب </a:t>
            </a:r>
          </a:p>
        </p:txBody>
      </p:sp>
      <p:pic>
        <p:nvPicPr>
          <p:cNvPr id="7170" name="Picture 2">
            <a:extLst>
              <a:ext uri="{FF2B5EF4-FFF2-40B4-BE49-F238E27FC236}">
                <a16:creationId xmlns:a16="http://schemas.microsoft.com/office/drawing/2014/main" id="{7865CC6F-6549-84AD-F522-F66403F921E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7258" y="749379"/>
            <a:ext cx="7171045" cy="48266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8991600" cy="764704"/>
          </a:xfrm>
        </p:spPr>
        <p:txBody>
          <a:bodyPr>
            <a:normAutofit/>
          </a:bodyPr>
          <a:lstStyle/>
          <a:p>
            <a:r>
              <a:rPr lang="ar-DZ" b="1" dirty="0"/>
              <a:t>قصر خربة المفجر             </a:t>
            </a:r>
            <a:endParaRPr lang="en-US" b="1" dirty="0"/>
          </a:p>
        </p:txBody>
      </p:sp>
      <p:sp>
        <p:nvSpPr>
          <p:cNvPr id="3" name="Espace réservé du contenu 2"/>
          <p:cNvSpPr>
            <a:spLocks noGrp="1"/>
          </p:cNvSpPr>
          <p:nvPr>
            <p:ph idx="1"/>
          </p:nvPr>
        </p:nvSpPr>
        <p:spPr>
          <a:xfrm>
            <a:off x="4214810" y="1124744"/>
            <a:ext cx="4776790" cy="5733256"/>
          </a:xfrm>
        </p:spPr>
        <p:txBody>
          <a:bodyPr>
            <a:normAutofit fontScale="85000" lnSpcReduction="20000"/>
          </a:bodyPr>
          <a:lstStyle/>
          <a:p>
            <a:pPr algn="r" rtl="1"/>
            <a:r>
              <a:rPr lang="ar-DZ" dirty="0">
                <a:solidFill>
                  <a:schemeClr val="tx1"/>
                </a:solidFill>
              </a:rPr>
              <a:t>من بناء هشام بن عبد الملك 105-</a:t>
            </a:r>
            <a:r>
              <a:rPr lang="ar-DZ" dirty="0" err="1">
                <a:solidFill>
                  <a:schemeClr val="tx1"/>
                </a:solidFill>
              </a:rPr>
              <a:t>125هـ</a:t>
            </a:r>
            <a:r>
              <a:rPr lang="ar-DZ" dirty="0">
                <a:solidFill>
                  <a:schemeClr val="tx1"/>
                </a:solidFill>
              </a:rPr>
              <a:t>/ </a:t>
            </a:r>
            <a:r>
              <a:rPr lang="ar-DZ" dirty="0" err="1">
                <a:solidFill>
                  <a:schemeClr val="tx1"/>
                </a:solidFill>
              </a:rPr>
              <a:t>828-</a:t>
            </a:r>
            <a:endParaRPr lang="ar-DZ" dirty="0">
              <a:solidFill>
                <a:schemeClr val="tx1"/>
              </a:solidFill>
            </a:endParaRPr>
          </a:p>
          <a:p>
            <a:pPr algn="r" rtl="1">
              <a:buNone/>
            </a:pPr>
            <a:r>
              <a:rPr lang="ar-DZ" dirty="0" err="1">
                <a:solidFill>
                  <a:schemeClr val="tx1"/>
                </a:solidFill>
              </a:rPr>
              <a:t>843م</a:t>
            </a:r>
            <a:endParaRPr lang="ar-DZ" dirty="0">
              <a:solidFill>
                <a:schemeClr val="tx1"/>
              </a:solidFill>
            </a:endParaRPr>
          </a:p>
          <a:p>
            <a:pPr algn="r" rtl="1">
              <a:buNone/>
            </a:pPr>
            <a:r>
              <a:rPr lang="ar-DZ" dirty="0">
                <a:solidFill>
                  <a:schemeClr val="tx1"/>
                </a:solidFill>
              </a:rPr>
              <a:t>- </a:t>
            </a:r>
            <a:r>
              <a:rPr lang="ar-DZ" dirty="0" err="1">
                <a:solidFill>
                  <a:schemeClr val="tx1"/>
                </a:solidFill>
              </a:rPr>
              <a:t>يتالف</a:t>
            </a:r>
            <a:r>
              <a:rPr lang="ar-DZ" dirty="0">
                <a:solidFill>
                  <a:schemeClr val="tx1"/>
                </a:solidFill>
              </a:rPr>
              <a:t> من ثلاثة </a:t>
            </a:r>
            <a:r>
              <a:rPr lang="ar-DZ" dirty="0" err="1">
                <a:solidFill>
                  <a:schemeClr val="tx1"/>
                </a:solidFill>
              </a:rPr>
              <a:t>اجنحة:</a:t>
            </a:r>
            <a:endParaRPr lang="ar-DZ" dirty="0">
              <a:solidFill>
                <a:schemeClr val="tx1"/>
              </a:solidFill>
            </a:endParaRPr>
          </a:p>
          <a:p>
            <a:pPr algn="r" rtl="1">
              <a:buNone/>
            </a:pPr>
            <a:r>
              <a:rPr lang="ar-DZ" dirty="0">
                <a:solidFill>
                  <a:schemeClr val="tx1"/>
                </a:solidFill>
              </a:rPr>
              <a:t>- الجناح الاول:قاعة البلاط وغرف الحريم و الادارة يتوسطها فناء مكشوف</a:t>
            </a:r>
          </a:p>
          <a:p>
            <a:pPr algn="r" rtl="1">
              <a:buNone/>
            </a:pPr>
            <a:endParaRPr lang="ar-DZ" dirty="0">
              <a:solidFill>
                <a:schemeClr val="tx1"/>
              </a:solidFill>
            </a:endParaRPr>
          </a:p>
          <a:p>
            <a:pPr algn="r" rtl="1">
              <a:buNone/>
            </a:pPr>
            <a:r>
              <a:rPr lang="ar-DZ" dirty="0">
                <a:solidFill>
                  <a:schemeClr val="tx1"/>
                </a:solidFill>
              </a:rPr>
              <a:t>- الجناح </a:t>
            </a:r>
            <a:r>
              <a:rPr lang="ar-DZ" dirty="0" err="1">
                <a:solidFill>
                  <a:schemeClr val="tx1"/>
                </a:solidFill>
              </a:rPr>
              <a:t>الثاني </a:t>
            </a:r>
            <a:r>
              <a:rPr lang="ar-DZ" dirty="0">
                <a:solidFill>
                  <a:schemeClr val="tx1"/>
                </a:solidFill>
              </a:rPr>
              <a:t>:مسجد للصلاة</a:t>
            </a:r>
          </a:p>
          <a:p>
            <a:pPr algn="r" rtl="1">
              <a:buNone/>
            </a:pPr>
            <a:endParaRPr lang="ar-DZ" dirty="0">
              <a:solidFill>
                <a:schemeClr val="tx1"/>
              </a:solidFill>
            </a:endParaRPr>
          </a:p>
          <a:p>
            <a:pPr algn="r" rtl="1">
              <a:buFontTx/>
              <a:buChar char="-"/>
            </a:pPr>
            <a:r>
              <a:rPr lang="ar-DZ" dirty="0" err="1">
                <a:solidFill>
                  <a:schemeClr val="tx1"/>
                </a:solidFill>
              </a:rPr>
              <a:t>الجنا</a:t>
            </a:r>
            <a:r>
              <a:rPr lang="ar-DZ" dirty="0">
                <a:solidFill>
                  <a:schemeClr val="tx1"/>
                </a:solidFill>
              </a:rPr>
              <a:t> ح الثالث:الحمام الخاص بالخليفة والحاشية</a:t>
            </a:r>
          </a:p>
          <a:p>
            <a:pPr algn="r" rtl="1">
              <a:buFontTx/>
              <a:buChar char="-"/>
            </a:pPr>
            <a:r>
              <a:rPr lang="ar-DZ" dirty="0">
                <a:solidFill>
                  <a:schemeClr val="tx1"/>
                </a:solidFill>
              </a:rPr>
              <a:t>يتميز بسقفه المقبب </a:t>
            </a:r>
            <a:r>
              <a:rPr lang="ar-DZ" dirty="0" err="1">
                <a:solidFill>
                  <a:schemeClr val="tx1"/>
                </a:solidFill>
              </a:rPr>
              <a:t>والايوان</a:t>
            </a:r>
            <a:r>
              <a:rPr lang="ar-DZ" dirty="0">
                <a:solidFill>
                  <a:schemeClr val="tx1"/>
                </a:solidFill>
              </a:rPr>
              <a:t> المزود بثلاث محاريب </a:t>
            </a:r>
          </a:p>
        </p:txBody>
      </p:sp>
      <p:pic>
        <p:nvPicPr>
          <p:cNvPr id="4" name="Espace réservé du contenu 3" descr="Image associée"/>
          <p:cNvPicPr>
            <a:picLocks/>
          </p:cNvPicPr>
          <p:nvPr/>
        </p:nvPicPr>
        <p:blipFill>
          <a:blip r:embed="rId2"/>
          <a:srcRect/>
          <a:stretch>
            <a:fillRect/>
          </a:stretch>
        </p:blipFill>
        <p:spPr bwMode="auto">
          <a:xfrm>
            <a:off x="0" y="2500306"/>
            <a:ext cx="4500562" cy="4357694"/>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AB0163-26D5-7756-188C-BF4960E44CC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DC65939-09A8-95D3-910A-8FEC06D676B4}"/>
              </a:ext>
            </a:extLst>
          </p:cNvPr>
          <p:cNvSpPr>
            <a:spLocks noGrp="1"/>
          </p:cNvSpPr>
          <p:nvPr>
            <p:ph idx="1"/>
          </p:nvPr>
        </p:nvSpPr>
        <p:spPr>
          <a:xfrm>
            <a:off x="-1" y="2996952"/>
            <a:ext cx="8991601" cy="3083173"/>
          </a:xfrm>
        </p:spPr>
        <p:txBody>
          <a:bodyPr>
            <a:normAutofit fontScale="85000" lnSpcReduction="10000"/>
          </a:bodyPr>
          <a:lstStyle/>
          <a:p>
            <a:pPr algn="r" rtl="1"/>
            <a:r>
              <a:rPr lang="ar-DZ" b="0" i="0" dirty="0">
                <a:solidFill>
                  <a:srgbClr val="202122"/>
                </a:solidFill>
                <a:effectLst/>
                <a:latin typeface="Arial" panose="020B0604020202020204" pitchFamily="34" charset="0"/>
              </a:rPr>
              <a:t>يمتد الموقع على مساحة 60 هكتارًا ما يعادل 150 فدانًا، ويتكون من ثلاثة أجزاء رئيسية وهي قصر، و</a:t>
            </a:r>
            <a:r>
              <a:rPr lang="ar-DZ" b="0" i="0" u="none" strike="noStrike" dirty="0">
                <a:effectLst/>
                <a:latin typeface="Arial" panose="020B0604020202020204" pitchFamily="34" charset="0"/>
                <a:hlinkClick r:id="rId2" tooltip="حمام عام"/>
              </a:rPr>
              <a:t>مجمع حمامات مزخرف</a:t>
            </a:r>
            <a:r>
              <a:rPr lang="ar-DZ" b="0" i="0" dirty="0">
                <a:solidFill>
                  <a:srgbClr val="202122"/>
                </a:solidFill>
                <a:effectLst/>
                <a:latin typeface="Arial" panose="020B0604020202020204" pitchFamily="34" charset="0"/>
              </a:rPr>
              <a:t>، وعقار زراعي، ويرتبط بالموقع أيضًا حديقة كبيرة أو حظيرة زراعية تمتد شرق القصر. تم ربط المجمع بأكمله بالينابيع القريبة عن طريق نظام مياه متطور. يتكون </a:t>
            </a:r>
            <a:r>
              <a:rPr lang="ar-DZ" b="0" i="0" u="none" strike="noStrike" dirty="0">
                <a:effectLst/>
                <a:latin typeface="Arial" panose="020B0604020202020204" pitchFamily="34" charset="0"/>
                <a:hlinkClick r:id="rId3" tooltip="قصر (توضيح)"/>
              </a:rPr>
              <a:t>القصر</a:t>
            </a:r>
            <a:r>
              <a:rPr lang="ar-DZ" b="0" i="0" dirty="0">
                <a:solidFill>
                  <a:srgbClr val="202122"/>
                </a:solidFill>
                <a:effectLst/>
                <a:latin typeface="Arial" panose="020B0604020202020204" pitchFamily="34" charset="0"/>
              </a:rPr>
              <a:t> من مجموعة من البنايات والحمامات والجوامع وقاعات مليئة بالأعمدة الأثرية، وتعتبر </a:t>
            </a:r>
            <a:r>
              <a:rPr lang="ar-DZ" b="0" i="0" u="none" strike="noStrike" dirty="0">
                <a:effectLst/>
                <a:latin typeface="Arial" panose="020B0604020202020204" pitchFamily="34" charset="0"/>
                <a:hlinkClick r:id="rId4" tooltip="فسيفساء"/>
              </a:rPr>
              <a:t>الفسيفساء</a:t>
            </a:r>
            <a:r>
              <a:rPr lang="ar-DZ" b="0" i="0" dirty="0">
                <a:solidFill>
                  <a:srgbClr val="202122"/>
                </a:solidFill>
                <a:effectLst/>
                <a:latin typeface="Arial" panose="020B0604020202020204" pitchFamily="34" charset="0"/>
              </a:rPr>
              <a:t> </a:t>
            </a:r>
            <a:r>
              <a:rPr lang="ar-DZ" b="0" i="0" u="none" strike="noStrike" dirty="0">
                <a:effectLst/>
                <a:latin typeface="Arial" panose="020B0604020202020204" pitchFamily="34" charset="0"/>
                <a:hlinkClick r:id="rId5" tooltip="زخرفة عربية"/>
              </a:rPr>
              <a:t>والزخارف</a:t>
            </a:r>
            <a:r>
              <a:rPr lang="ar-DZ" b="0" i="0" dirty="0">
                <a:solidFill>
                  <a:srgbClr val="202122"/>
                </a:solidFill>
                <a:effectLst/>
                <a:latin typeface="Arial" panose="020B0604020202020204" pitchFamily="34" charset="0"/>
              </a:rPr>
              <a:t> والحلي التي من الأمثلة الرائعة للفن والعمارة الإسلامية القديمة.</a:t>
            </a:r>
            <a:endParaRPr lang="fr-FR" dirty="0"/>
          </a:p>
        </p:txBody>
      </p:sp>
      <p:pic>
        <p:nvPicPr>
          <p:cNvPr id="23554" name="Picture 2" descr="Résultat d’images pour قصر خربة المفجر">
            <a:extLst>
              <a:ext uri="{FF2B5EF4-FFF2-40B4-BE49-F238E27FC236}">
                <a16:creationId xmlns:a16="http://schemas.microsoft.com/office/drawing/2014/main" id="{08B8D7D2-EAB6-75EE-DC58-4E3D36EF3B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33348"/>
            <a:ext cx="4211961" cy="2785145"/>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Résultat d’images pour قصر خربة المفجر">
            <a:extLst>
              <a:ext uri="{FF2B5EF4-FFF2-40B4-BE49-F238E27FC236}">
                <a16:creationId xmlns:a16="http://schemas.microsoft.com/office/drawing/2014/main" id="{80AC5AB3-58E4-6237-B6FF-4B70F59312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9275" y="-142901"/>
            <a:ext cx="3514725" cy="3052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1843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D87B4F1-D402-CB6C-E64E-B4587CFC3029}"/>
              </a:ext>
            </a:extLst>
          </p:cNvPr>
          <p:cNvSpPr>
            <a:spLocks noGrp="1"/>
          </p:cNvSpPr>
          <p:nvPr>
            <p:ph idx="1"/>
          </p:nvPr>
        </p:nvSpPr>
        <p:spPr>
          <a:xfrm>
            <a:off x="0" y="116632"/>
            <a:ext cx="9144000" cy="6552728"/>
          </a:xfrm>
        </p:spPr>
        <p:txBody>
          <a:bodyPr>
            <a:normAutofit fontScale="47500" lnSpcReduction="20000"/>
          </a:bodyPr>
          <a:lstStyle/>
          <a:p>
            <a:pPr algn="just" rtl="1"/>
            <a:endParaRPr lang="ar-DZ" b="1" i="0" dirty="0">
              <a:solidFill>
                <a:srgbClr val="202122"/>
              </a:solidFill>
              <a:effectLst/>
              <a:latin typeface="Arial" panose="020B0604020202020204" pitchFamily="34" charset="0"/>
            </a:endParaRPr>
          </a:p>
          <a:p>
            <a:pPr algn="just" rtl="1"/>
            <a:r>
              <a:rPr lang="ar-DZ" b="1" i="0" dirty="0">
                <a:solidFill>
                  <a:srgbClr val="202122"/>
                </a:solidFill>
                <a:effectLst/>
                <a:latin typeface="Arial" panose="020B0604020202020204" pitchFamily="34" charset="0"/>
              </a:rPr>
              <a:t>يقول الخبراء بأن زلزالا عنيفا قد ضرب المنطقة ودمر الأبنية في قصر هشام قبل أن تكتمل. وبفعل الأتربة والأنقاض المتراكمة حفظت الفسيفساء والرسومات الرائعة الموجودة في القصر. وتعتبر </a:t>
            </a:r>
            <a:r>
              <a:rPr lang="ar-DZ" b="1" i="0" u="none" strike="noStrike" dirty="0">
                <a:effectLst/>
                <a:latin typeface="Arial" panose="020B0604020202020204" pitchFamily="34" charset="0"/>
                <a:hlinkClick r:id="rId2" tooltip="فسيفساء"/>
              </a:rPr>
              <a:t>الفسيفساء</a:t>
            </a:r>
            <a:r>
              <a:rPr lang="ar-DZ" b="1" i="0" dirty="0">
                <a:solidFill>
                  <a:srgbClr val="202122"/>
                </a:solidFill>
                <a:effectLst/>
                <a:latin typeface="Arial" panose="020B0604020202020204" pitchFamily="34" charset="0"/>
              </a:rPr>
              <a:t> الموجودة على أرضية الحمامات إلى جانب شجرة الحياة الموجودة في غرفة الضيوف من أهم عناصر الجذب للسياح والزوار، هذه </a:t>
            </a:r>
            <a:r>
              <a:rPr lang="ar-DZ" b="1" i="0" u="none" strike="noStrike" dirty="0">
                <a:effectLst/>
                <a:latin typeface="Arial" panose="020B0604020202020204" pitchFamily="34" charset="0"/>
                <a:hlinkClick r:id="rId2" tooltip="فسيفساء"/>
              </a:rPr>
              <a:t>الفسيفساء</a:t>
            </a:r>
            <a:r>
              <a:rPr lang="ar-DZ" b="1" i="0" dirty="0">
                <a:solidFill>
                  <a:srgbClr val="202122"/>
                </a:solidFill>
                <a:effectLst/>
                <a:latin typeface="Arial" panose="020B0604020202020204" pitchFamily="34" charset="0"/>
              </a:rPr>
              <a:t> تعتبر واحدة من أجمل الأعمال الفنية القديمة في العالم. العديد من الزخارف المنقوشة من الموجودات في القصر توجد في متحف </a:t>
            </a:r>
            <a:r>
              <a:rPr lang="ar-DZ" b="1" i="0" dirty="0" err="1">
                <a:solidFill>
                  <a:srgbClr val="202122"/>
                </a:solidFill>
                <a:effectLst/>
                <a:latin typeface="Arial" panose="020B0604020202020204" pitchFamily="34" charset="0"/>
              </a:rPr>
              <a:t>روكفلر</a:t>
            </a:r>
            <a:r>
              <a:rPr lang="ar-DZ" b="1" i="0" dirty="0">
                <a:solidFill>
                  <a:srgbClr val="202122"/>
                </a:solidFill>
                <a:effectLst/>
                <a:latin typeface="Arial" panose="020B0604020202020204" pitchFamily="34" charset="0"/>
              </a:rPr>
              <a:t> في القدس. قام </a:t>
            </a:r>
            <a:r>
              <a:rPr lang="ar-DZ" b="1" i="0" u="none" strike="noStrike" dirty="0">
                <a:effectLst/>
                <a:latin typeface="Arial" panose="020B0604020202020204" pitchFamily="34" charset="0"/>
                <a:hlinkClick r:id="rId3" tooltip="صلاح الدين الأيوبي"/>
              </a:rPr>
              <a:t>صلاح الدين الأيوبي</a:t>
            </a:r>
            <a:r>
              <a:rPr lang="ar-DZ" b="1" i="0" dirty="0">
                <a:solidFill>
                  <a:srgbClr val="202122"/>
                </a:solidFill>
                <a:effectLst/>
                <a:latin typeface="Arial" panose="020B0604020202020204" pitchFamily="34" charset="0"/>
              </a:rPr>
              <a:t> وجنده بمحاولة إعادة السيطرة على القصر في القرن الثاني عشر الميلادي ولكن بعد ذلك وحتى سنة </a:t>
            </a:r>
            <a:r>
              <a:rPr lang="ar-DZ" b="1" i="0" u="none" strike="noStrike" dirty="0">
                <a:effectLst/>
                <a:latin typeface="Arial" panose="020B0604020202020204" pitchFamily="34" charset="0"/>
                <a:hlinkClick r:id="rId4" tooltip="1940"/>
              </a:rPr>
              <a:t>1940</a:t>
            </a:r>
            <a:r>
              <a:rPr lang="ar-DZ" b="1" i="0" dirty="0">
                <a:solidFill>
                  <a:srgbClr val="202122"/>
                </a:solidFill>
                <a:effectLst/>
                <a:latin typeface="Arial" panose="020B0604020202020204" pitchFamily="34" charset="0"/>
              </a:rPr>
              <a:t> من هذا القرن كان القصر بمثابة مقلاع للحجارة لأهالي أريحا.</a:t>
            </a:r>
          </a:p>
          <a:p>
            <a:pPr algn="just" rtl="1"/>
            <a:r>
              <a:rPr lang="ar-DZ" b="1" i="0" dirty="0">
                <a:solidFill>
                  <a:srgbClr val="202122"/>
                </a:solidFill>
                <a:effectLst/>
                <a:latin typeface="Arial" panose="020B0604020202020204" pitchFamily="34" charset="0"/>
              </a:rPr>
              <a:t>وُجد في القصر في الفترة الأموية، الحمام الكبير، والمسجد، والنافورة، والحير الذي هو سور خارجي، وبوابتين، وسكن للحكام. كان ترتيب المباني الرئيسية الثلاثة الأولى على الجانب الغربي من الفناء المشترك، والذي يوجد فيه بركة ونافورة في مركزها. احتوى القصر أيضاً على نجمة قصر هشام وهي النجمة السداسية كشكل هندسي مستخدمة بكثرة في العمارة الإسلامية على مر العصور، هي والنجمة الثمانية أيض،. و يوجد فيها الف و خمس مئة من حجار الفسيفساء.</a:t>
            </a:r>
          </a:p>
          <a:p>
            <a:pPr algn="just" rtl="1"/>
            <a:r>
              <a:rPr lang="ar-DZ" b="1" i="0" dirty="0">
                <a:solidFill>
                  <a:srgbClr val="202122"/>
                </a:solidFill>
                <a:effectLst/>
                <a:latin typeface="Arial" panose="020B0604020202020204" pitchFamily="34" charset="0"/>
              </a:rPr>
              <a:t>يوجد إلى يمين المدخل متحف صغير يضم مجموعة من الأواني الخزفية التي اكتشفت في الموقع. الحمام الكبير موجود في الشمال من القصر، ويتكون من الغرفة الباردة والمعروفة بغرفة </a:t>
            </a:r>
            <a:r>
              <a:rPr lang="ar-DZ" b="1" i="0" dirty="0" err="1">
                <a:solidFill>
                  <a:srgbClr val="202122"/>
                </a:solidFill>
                <a:effectLst/>
                <a:latin typeface="Arial" panose="020B0604020202020204" pitchFamily="34" charset="0"/>
              </a:rPr>
              <a:t>الاستقبال،والتي</a:t>
            </a:r>
            <a:r>
              <a:rPr lang="ar-DZ" b="1" i="0" dirty="0">
                <a:solidFill>
                  <a:srgbClr val="202122"/>
                </a:solidFill>
                <a:effectLst/>
                <a:latin typeface="Arial" panose="020B0604020202020204" pitchFamily="34" charset="0"/>
              </a:rPr>
              <a:t> تتميز بأرضيتها المرصوفة </a:t>
            </a:r>
            <a:r>
              <a:rPr lang="ar-DZ" b="1" i="0" u="none" strike="noStrike" dirty="0">
                <a:solidFill>
                  <a:srgbClr val="202122"/>
                </a:solidFill>
                <a:effectLst/>
                <a:latin typeface="Arial" panose="020B0604020202020204" pitchFamily="34" charset="0"/>
                <a:hlinkClick r:id="rId2" tooltip="فسيفساء"/>
              </a:rPr>
              <a:t>بالفسيفساء</a:t>
            </a:r>
            <a:r>
              <a:rPr lang="ar-DZ" b="1" i="0" dirty="0">
                <a:solidFill>
                  <a:srgbClr val="202122"/>
                </a:solidFill>
                <a:effectLst/>
                <a:latin typeface="Arial" panose="020B0604020202020204" pitchFamily="34" charset="0"/>
              </a:rPr>
              <a:t>، حيث تتكون من 38 لوحة من الفسيفساء الملونة، وتبلغ مساحتها حوالي 30 × 30 م. كان الحمام مسقوفاً بسلسلة من العقود والقباب، التي تشكل الأقواس على استخدام الآجر وهو الطين المجفف المشوي، </a:t>
            </a:r>
            <a:r>
              <a:rPr lang="ar-DZ" b="1" i="0" dirty="0" err="1">
                <a:solidFill>
                  <a:srgbClr val="202122"/>
                </a:solidFill>
                <a:effectLst/>
                <a:latin typeface="Arial" panose="020B0604020202020204" pitchFamily="34" charset="0"/>
              </a:rPr>
              <a:t>رتكزت</a:t>
            </a:r>
            <a:r>
              <a:rPr lang="ar-DZ" b="1" i="0" dirty="0">
                <a:solidFill>
                  <a:srgbClr val="202122"/>
                </a:solidFill>
                <a:effectLst/>
                <a:latin typeface="Arial" panose="020B0604020202020204" pitchFamily="34" charset="0"/>
              </a:rPr>
              <a:t> الأقواس على ستة عشر قاعدة حجرية ضخمة، تقع في أربعة صفوف. زين هذا المبنى بالجص، والحجارة المنحوتة، والتماثيل. وتم زخرفة الأجزاء العلوية منه برسومات جدارية، وكان يوجد بركة ماء في الجهة الجنوبية من الحمام، ووضع تمثال الخليفة فوق المدخل الرئيسي، وربما أن الخليفة كان يجلس في نهاية الحنية المقابلة لهذا المدخل. توجد الغرفة الساخنة في شمال الغرفة الباردة، وتتكون من غرفتين فاترتين، وغرفتين حارّتين يتم تسخينها بالبخار الناتجة عن </a:t>
            </a:r>
            <a:r>
              <a:rPr lang="ar-DZ" b="1" i="0" u="none" strike="noStrike" dirty="0">
                <a:solidFill>
                  <a:srgbClr val="202122"/>
                </a:solidFill>
                <a:effectLst/>
                <a:latin typeface="Arial" panose="020B0604020202020204" pitchFamily="34" charset="0"/>
                <a:hlinkClick r:id="rId5" tooltip="هيبوكاوستوم"/>
              </a:rPr>
              <a:t>نظام التدفئة المركزي</a:t>
            </a:r>
            <a:r>
              <a:rPr lang="ar-DZ" b="1" i="0" dirty="0">
                <a:solidFill>
                  <a:srgbClr val="202122"/>
                </a:solidFill>
                <a:effectLst/>
                <a:latin typeface="Arial" panose="020B0604020202020204" pitchFamily="34" charset="0"/>
              </a:rPr>
              <a:t>، </a:t>
            </a:r>
            <a:r>
              <a:rPr lang="ar-DZ" b="1" i="0" dirty="0" err="1">
                <a:solidFill>
                  <a:srgbClr val="202122"/>
                </a:solidFill>
                <a:effectLst/>
                <a:latin typeface="Arial" panose="020B0604020202020204" pitchFamily="34" charset="0"/>
              </a:rPr>
              <a:t>وموقديين</a:t>
            </a:r>
            <a:r>
              <a:rPr lang="ar-DZ" b="1" i="0" dirty="0">
                <a:solidFill>
                  <a:srgbClr val="202122"/>
                </a:solidFill>
                <a:effectLst/>
                <a:latin typeface="Arial" panose="020B0604020202020204" pitchFamily="34" charset="0"/>
              </a:rPr>
              <a:t>، ومرحاض. يوجد </a:t>
            </a:r>
            <a:r>
              <a:rPr lang="ar-DZ" b="1" i="0" u="none" strike="noStrike" dirty="0">
                <a:solidFill>
                  <a:srgbClr val="202122"/>
                </a:solidFill>
                <a:effectLst/>
                <a:latin typeface="Arial" panose="020B0604020202020204" pitchFamily="34" charset="0"/>
                <a:hlinkClick r:id="rId6" tooltip="ديوان (عمارة)"/>
              </a:rPr>
              <a:t>ديوان</a:t>
            </a:r>
            <a:r>
              <a:rPr lang="ar-DZ" b="1" i="0" dirty="0">
                <a:solidFill>
                  <a:srgbClr val="202122"/>
                </a:solidFill>
                <a:effectLst/>
                <a:latin typeface="Arial" panose="020B0604020202020204" pitchFamily="34" charset="0"/>
              </a:rPr>
              <a:t> في القاعة الشمالية الغربية لقاعة الحمام، ويتكون من مقصورة صغيرة للضيافة ذات منصة دائرية، مزودة بدكة على جانبي الجدارين الرئيسيين الشرقي والغربي، جدرانها مغطاة بالجص المحفور، ورصفت أرضيتها بالفسيفساء بأشكال هندسية مختلفة، بما فيها اللوحة الشهيرة بمشهد الأسود والغزلان تحت شجرة النارنج أو </a:t>
            </a:r>
            <a:r>
              <a:rPr lang="ar-DZ" b="1" i="0" u="none" strike="noStrike" dirty="0">
                <a:solidFill>
                  <a:srgbClr val="202122"/>
                </a:solidFill>
                <a:effectLst/>
                <a:latin typeface="Arial" panose="020B0604020202020204" pitchFamily="34" charset="0"/>
                <a:hlinkClick r:id="rId7" tooltip="شجرة الحياة (مفهوم)"/>
              </a:rPr>
              <a:t>شجرة الحياة</a:t>
            </a:r>
            <a:r>
              <a:rPr lang="ar-DZ" b="1" i="0" dirty="0">
                <a:solidFill>
                  <a:srgbClr val="202122"/>
                </a:solidFill>
                <a:effectLst/>
                <a:latin typeface="Arial" panose="020B0604020202020204" pitchFamily="34" charset="0"/>
              </a:rPr>
              <a:t>.</a:t>
            </a:r>
          </a:p>
          <a:p>
            <a:pPr algn="just" rtl="1"/>
            <a:r>
              <a:rPr lang="ar-DZ" b="1" i="0" dirty="0">
                <a:solidFill>
                  <a:srgbClr val="202122"/>
                </a:solidFill>
                <a:effectLst/>
                <a:latin typeface="Arial" panose="020B0604020202020204" pitchFamily="34" charset="0"/>
              </a:rPr>
              <a:t>إلى الشمال من مجمع الحمامات توجد أنقاض هيكل مربع كبير مر بوضوح بمراحل عديدة من إعادة الاستخدام وإعادة البناء، كان من المفترض في البداية أن يكون هذا الجزء من الموقع </a:t>
            </a:r>
            <a:r>
              <a:rPr lang="ar-DZ" b="1" i="0" u="none" strike="noStrike" dirty="0">
                <a:solidFill>
                  <a:srgbClr val="202122"/>
                </a:solidFill>
                <a:effectLst/>
                <a:latin typeface="Arial" panose="020B0604020202020204" pitchFamily="34" charset="0"/>
                <a:hlinkClick r:id="rId8" tooltip="خان"/>
              </a:rPr>
              <a:t>خان</a:t>
            </a:r>
            <a:r>
              <a:rPr lang="ar-DZ" b="1" i="0" dirty="0">
                <a:solidFill>
                  <a:srgbClr val="202122"/>
                </a:solidFill>
                <a:effectLst/>
                <a:latin typeface="Arial" panose="020B0604020202020204" pitchFamily="34" charset="0"/>
              </a:rPr>
              <a:t>، لكن الحفريات الأخيرة أشارت إلى أن المنطقة الشمالية كانت لها وظيفة زراعية مرتبطة بالحير أو السياج الزراعي خلال العصرين الأموي والعباسي.</a:t>
            </a:r>
          </a:p>
          <a:p>
            <a:pPr algn="r" rtl="1"/>
            <a:endParaRPr lang="fr-FR" b="1" dirty="0"/>
          </a:p>
        </p:txBody>
      </p:sp>
    </p:spTree>
    <p:extLst>
      <p:ext uri="{BB962C8B-B14F-4D97-AF65-F5344CB8AC3E}">
        <p14:creationId xmlns:p14="http://schemas.microsoft.com/office/powerpoint/2010/main" val="900459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D2F680-2E08-F158-FFD3-63F6B27AC2B4}"/>
              </a:ext>
            </a:extLst>
          </p:cNvPr>
          <p:cNvSpPr>
            <a:spLocks noGrp="1"/>
          </p:cNvSpPr>
          <p:nvPr>
            <p:ph type="title"/>
          </p:nvPr>
        </p:nvSpPr>
        <p:spPr/>
        <p:txBody>
          <a:bodyPr/>
          <a:lstStyle/>
          <a:p>
            <a:endParaRPr lang="fr-FR"/>
          </a:p>
        </p:txBody>
      </p:sp>
      <p:pic>
        <p:nvPicPr>
          <p:cNvPr id="1026" name="Picture 2" descr="undefined">
            <a:extLst>
              <a:ext uri="{FF2B5EF4-FFF2-40B4-BE49-F238E27FC236}">
                <a16:creationId xmlns:a16="http://schemas.microsoft.com/office/drawing/2014/main" id="{075FB18F-FA7E-F09E-B362-F58247E7C5E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9392"/>
            <a:ext cx="9217493" cy="7056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1062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https://upload.wikimedia.org/wikipedia/commons/thumb/8/89/Hisham_Palace_in_Jericho7.jpg/1024px-Hisham_Palace_in_Jericho7.jpg"/>
          <p:cNvPicPr>
            <a:picLocks noGrp="1"/>
          </p:cNvPicPr>
          <p:nvPr>
            <p:ph idx="1"/>
          </p:nvPr>
        </p:nvPicPr>
        <p:blipFill>
          <a:blip r:embed="rId2"/>
          <a:srcRect/>
          <a:stretch>
            <a:fillRect/>
          </a:stretch>
        </p:blipFill>
        <p:spPr bwMode="auto">
          <a:xfrm>
            <a:off x="629051" y="1554163"/>
            <a:ext cx="8038297" cy="4525962"/>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https://upload.wikimedia.org/wikipedia/commons/thumb/5/59/Hisham_Palace_in_Jericho6.jpg/1024px-Hisham_Palace_in_Jericho6.jpg"/>
          <p:cNvPicPr>
            <a:picLocks noGrp="1"/>
          </p:cNvPicPr>
          <p:nvPr>
            <p:ph idx="1"/>
          </p:nvPr>
        </p:nvPicPr>
        <p:blipFill>
          <a:blip r:embed="rId2"/>
          <a:srcRect/>
          <a:stretch>
            <a:fillRect/>
          </a:stretch>
        </p:blipFill>
        <p:spPr bwMode="auto">
          <a:xfrm>
            <a:off x="629051" y="1554163"/>
            <a:ext cx="8038297" cy="4525962"/>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https://upload.wikimedia.org/wikipedia/commons/thumb/b/b7/Hisham_Palace_in_Jericho8.jpg/1024px-Hisham_Palace_in_Jericho8.jpg"/>
          <p:cNvPicPr>
            <a:picLocks noGrp="1"/>
          </p:cNvPicPr>
          <p:nvPr>
            <p:ph idx="1"/>
          </p:nvPr>
        </p:nvPicPr>
        <p:blipFill>
          <a:blip r:embed="rId2"/>
          <a:srcRect/>
          <a:stretch>
            <a:fillRect/>
          </a:stretch>
        </p:blipFill>
        <p:spPr bwMode="auto">
          <a:xfrm>
            <a:off x="629051" y="1554163"/>
            <a:ext cx="8038297" cy="4525962"/>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descr="https://upload.wikimedia.org/wikipedia/commons/2/2d/Jerico_hisham1.jpg"/>
          <p:cNvPicPr>
            <a:picLocks noGrp="1"/>
          </p:cNvPicPr>
          <p:nvPr>
            <p:ph idx="1"/>
          </p:nvPr>
        </p:nvPicPr>
        <p:blipFill>
          <a:blip r:embed="rId2"/>
          <a:srcRect/>
          <a:stretch>
            <a:fillRect/>
          </a:stretch>
        </p:blipFill>
        <p:spPr bwMode="auto">
          <a:xfrm>
            <a:off x="0" y="0"/>
            <a:ext cx="4071966" cy="3857652"/>
          </a:xfrm>
          <a:prstGeom prst="rect">
            <a:avLst/>
          </a:prstGeom>
          <a:noFill/>
          <a:ln w="9525">
            <a:noFill/>
            <a:miter lim="800000"/>
            <a:headEnd/>
            <a:tailEnd/>
          </a:ln>
        </p:spPr>
      </p:pic>
      <p:pic>
        <p:nvPicPr>
          <p:cNvPr id="5" name="Image 4" descr="Résultat de recherche d'images pour &quot;‫صور قصر خربة المفجر‬‎&quot;"/>
          <p:cNvPicPr/>
          <p:nvPr/>
        </p:nvPicPr>
        <p:blipFill>
          <a:blip r:embed="rId3"/>
          <a:srcRect/>
          <a:stretch>
            <a:fillRect/>
          </a:stretch>
        </p:blipFill>
        <p:spPr bwMode="auto">
          <a:xfrm>
            <a:off x="3929026" y="0"/>
            <a:ext cx="5214974" cy="3449339"/>
          </a:xfrm>
          <a:prstGeom prst="rect">
            <a:avLst/>
          </a:prstGeom>
          <a:noFill/>
          <a:ln w="9525">
            <a:noFill/>
            <a:miter lim="800000"/>
            <a:headEnd/>
            <a:tailEnd/>
          </a:ln>
        </p:spPr>
      </p:pic>
      <p:pic>
        <p:nvPicPr>
          <p:cNvPr id="6" name="Image 5" descr="http://zreaf.com/site/uploads/112015-124140PM-1.jpg"/>
          <p:cNvPicPr/>
          <p:nvPr/>
        </p:nvPicPr>
        <p:blipFill>
          <a:blip r:embed="rId4"/>
          <a:srcRect/>
          <a:stretch>
            <a:fillRect/>
          </a:stretch>
        </p:blipFill>
        <p:spPr bwMode="auto">
          <a:xfrm>
            <a:off x="0" y="3332366"/>
            <a:ext cx="5274310" cy="3525634"/>
          </a:xfrm>
          <a:prstGeom prst="rect">
            <a:avLst/>
          </a:prstGeom>
          <a:noFill/>
          <a:ln w="9525">
            <a:noFill/>
            <a:miter lim="800000"/>
            <a:headEnd/>
            <a:tailEnd/>
          </a:ln>
        </p:spPr>
      </p:pic>
      <p:pic>
        <p:nvPicPr>
          <p:cNvPr id="7" name="Image 6" descr="https://upload.wikimedia.org/wikipedia/commons/thumb/1/1b/Arabischer_Mosaizist_um_735_001.jpg/1200px-Arabischer_Mosaizist_um_735_001.jpg"/>
          <p:cNvPicPr/>
          <p:nvPr/>
        </p:nvPicPr>
        <p:blipFill>
          <a:blip r:embed="rId5"/>
          <a:srcRect/>
          <a:stretch>
            <a:fillRect/>
          </a:stretch>
        </p:blipFill>
        <p:spPr bwMode="auto">
          <a:xfrm>
            <a:off x="3869690" y="2871794"/>
            <a:ext cx="5274310" cy="3986206"/>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descr="Image associée"/>
          <p:cNvPicPr>
            <a:picLocks noGrp="1"/>
          </p:cNvPicPr>
          <p:nvPr>
            <p:ph idx="1"/>
          </p:nvPr>
        </p:nvPicPr>
        <p:blipFill>
          <a:blip r:embed="rId2"/>
          <a:srcRect/>
          <a:stretch>
            <a:fillRect/>
          </a:stretch>
        </p:blipFill>
        <p:spPr bwMode="auto">
          <a:xfrm>
            <a:off x="0" y="1500150"/>
            <a:ext cx="5643602" cy="5357850"/>
          </a:xfrm>
          <a:prstGeom prst="rect">
            <a:avLst/>
          </a:prstGeom>
          <a:noFill/>
          <a:ln w="9525">
            <a:noFill/>
            <a:miter lim="800000"/>
            <a:headEnd/>
            <a:tailEnd/>
          </a:ln>
        </p:spPr>
      </p:pic>
      <p:pic>
        <p:nvPicPr>
          <p:cNvPr id="5" name="Image 4" descr="http://www.maannews.net/Photos/320800C.jpg"/>
          <p:cNvPicPr/>
          <p:nvPr/>
        </p:nvPicPr>
        <p:blipFill>
          <a:blip r:embed="rId3"/>
          <a:srcRect/>
          <a:stretch>
            <a:fillRect/>
          </a:stretch>
        </p:blipFill>
        <p:spPr bwMode="auto">
          <a:xfrm>
            <a:off x="3869690" y="0"/>
            <a:ext cx="5274310" cy="3509347"/>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95800" y="0"/>
            <a:ext cx="4492751" cy="836712"/>
          </a:xfrm>
        </p:spPr>
        <p:txBody>
          <a:bodyPr>
            <a:normAutofit/>
          </a:bodyPr>
          <a:lstStyle/>
          <a:p>
            <a:r>
              <a:rPr lang="ar-DZ" sz="2500" b="1" dirty="0" err="1"/>
              <a:t>الحير</a:t>
            </a:r>
            <a:r>
              <a:rPr lang="ar-DZ" sz="2500" b="1" dirty="0"/>
              <a:t> </a:t>
            </a:r>
            <a:r>
              <a:rPr lang="ar-DZ" sz="2500" b="1" dirty="0" err="1"/>
              <a:t>الغريي</a:t>
            </a:r>
            <a:r>
              <a:rPr lang="ar-DZ" sz="2500" b="1" dirty="0"/>
              <a:t>                   </a:t>
            </a:r>
            <a:endParaRPr lang="en-US" sz="2500" b="1" dirty="0"/>
          </a:p>
        </p:txBody>
      </p:sp>
      <p:sp>
        <p:nvSpPr>
          <p:cNvPr id="4" name="Espace réservé du contenu 3"/>
          <p:cNvSpPr>
            <a:spLocks noGrp="1"/>
          </p:cNvSpPr>
          <p:nvPr>
            <p:ph sz="half" idx="2"/>
          </p:nvPr>
        </p:nvSpPr>
        <p:spPr>
          <a:xfrm>
            <a:off x="4648200" y="692696"/>
            <a:ext cx="4343400" cy="6165304"/>
          </a:xfrm>
        </p:spPr>
        <p:txBody>
          <a:bodyPr>
            <a:normAutofit/>
          </a:bodyPr>
          <a:lstStyle/>
          <a:p>
            <a:pPr algn="r" rtl="1"/>
            <a:r>
              <a:rPr lang="ar-DZ" sz="2400" dirty="0"/>
              <a:t>يقع في تدمر</a:t>
            </a:r>
          </a:p>
          <a:p>
            <a:pPr algn="r" rtl="1"/>
            <a:r>
              <a:rPr lang="ar-DZ" sz="2400" dirty="0"/>
              <a:t>شيده  هشام بن عبد الملك 105-</a:t>
            </a:r>
            <a:r>
              <a:rPr lang="ar-DZ" sz="2400" dirty="0" err="1"/>
              <a:t>125هـ</a:t>
            </a:r>
            <a:r>
              <a:rPr lang="ar-DZ" sz="2400" dirty="0"/>
              <a:t>/824-</a:t>
            </a:r>
            <a:r>
              <a:rPr lang="ar-DZ" sz="2400" dirty="0" err="1"/>
              <a:t>843م</a:t>
            </a:r>
            <a:endParaRPr lang="ar-DZ" sz="2400" dirty="0"/>
          </a:p>
          <a:p>
            <a:pPr algn="r" rtl="1"/>
            <a:r>
              <a:rPr lang="ar-DZ" sz="2400" dirty="0"/>
              <a:t>اكتشفه </a:t>
            </a:r>
            <a:r>
              <a:rPr lang="ar-DZ" sz="2400" dirty="0" err="1"/>
              <a:t>شلو</a:t>
            </a:r>
            <a:r>
              <a:rPr lang="ar-DZ" sz="2400" dirty="0"/>
              <a:t> </a:t>
            </a:r>
            <a:r>
              <a:rPr lang="ar-DZ" sz="2400" dirty="0" err="1"/>
              <a:t>مبرجبه</a:t>
            </a:r>
            <a:r>
              <a:rPr lang="ar-DZ" sz="2400" dirty="0"/>
              <a:t> عام </a:t>
            </a:r>
            <a:r>
              <a:rPr lang="ar-DZ" sz="2400" dirty="0" err="1"/>
              <a:t>1936م</a:t>
            </a:r>
            <a:endParaRPr lang="ar-DZ" sz="2400" dirty="0"/>
          </a:p>
          <a:p>
            <a:pPr algn="r" rtl="1"/>
            <a:r>
              <a:rPr lang="ar-DZ" sz="2400" dirty="0"/>
              <a:t>عبارة من مجموعة مكتملة تضم قصرا وحماما وبساتين وخزانات وسدود وخان تجاري</a:t>
            </a:r>
          </a:p>
          <a:p>
            <a:pPr algn="r" rtl="1"/>
            <a:r>
              <a:rPr lang="ar-DZ" sz="2400" dirty="0"/>
              <a:t>نسبة الى النص الذي عثر عليه في الخان“بسم...امر بصنعة هذا العمل </a:t>
            </a:r>
            <a:r>
              <a:rPr lang="ar-DZ" sz="2400" dirty="0" err="1"/>
              <a:t>عبدالله</a:t>
            </a:r>
            <a:r>
              <a:rPr lang="ar-DZ" sz="2400" dirty="0"/>
              <a:t> </a:t>
            </a:r>
            <a:r>
              <a:rPr lang="ar-DZ" sz="2400" dirty="0" err="1"/>
              <a:t>امير...</a:t>
            </a:r>
            <a:r>
              <a:rPr lang="ar-DZ" sz="2400" dirty="0"/>
              <a:t> </a:t>
            </a:r>
            <a:r>
              <a:rPr lang="ar-DZ" sz="2400" dirty="0" err="1"/>
              <a:t>سنةتسع</a:t>
            </a:r>
            <a:r>
              <a:rPr lang="ar-DZ" sz="2400" dirty="0"/>
              <a:t> </a:t>
            </a:r>
            <a:r>
              <a:rPr lang="ar-DZ" sz="2400" dirty="0" err="1"/>
              <a:t>ومئة.</a:t>
            </a:r>
            <a:endParaRPr lang="ar-DZ" sz="2400" dirty="0"/>
          </a:p>
          <a:p>
            <a:pPr algn="r" rtl="1"/>
            <a:endParaRPr lang="ar-DZ" sz="2400" dirty="0"/>
          </a:p>
        </p:txBody>
      </p:sp>
      <p:pic>
        <p:nvPicPr>
          <p:cNvPr id="5" name="Picture 3" descr="E:\Documents and Settings\Sarisoft\Mes documents\ملفات دروس\قصر الحير الغربي مجسم.JPG"/>
          <p:cNvPicPr>
            <a:picLocks noGrp="1" noChangeAspect="1" noChangeArrowheads="1"/>
          </p:cNvPicPr>
          <p:nvPr>
            <p:ph sz="half" idx="1"/>
          </p:nvPr>
        </p:nvPicPr>
        <p:blipFill>
          <a:blip r:embed="rId2" cstate="print"/>
          <a:srcRect/>
          <a:stretch>
            <a:fillRect/>
          </a:stretch>
        </p:blipFill>
        <p:spPr bwMode="auto">
          <a:xfrm>
            <a:off x="123369" y="30613"/>
            <a:ext cx="3964973" cy="2952328"/>
          </a:xfrm>
          <a:prstGeom prst="rect">
            <a:avLst/>
          </a:prstGeom>
          <a:noFill/>
        </p:spPr>
      </p:pic>
      <p:pic>
        <p:nvPicPr>
          <p:cNvPr id="12290" name="Picture 2" descr="واجهة قصر الحير الغربي في متحف متحف دمشق الوطني">
            <a:extLst>
              <a:ext uri="{FF2B5EF4-FFF2-40B4-BE49-F238E27FC236}">
                <a16:creationId xmlns:a16="http://schemas.microsoft.com/office/drawing/2014/main" id="{B5370B84-BEB2-F66B-171C-FA7AA62C4E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68959"/>
            <a:ext cx="3935942" cy="35554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8988552" cy="836712"/>
          </a:xfrm>
        </p:spPr>
        <p:txBody>
          <a:bodyPr/>
          <a:lstStyle/>
          <a:p>
            <a:r>
              <a:rPr lang="ar-DZ" b="1" dirty="0"/>
              <a:t>قصر </a:t>
            </a:r>
            <a:r>
              <a:rPr lang="ar-DZ" b="1" dirty="0" err="1"/>
              <a:t>الحير</a:t>
            </a:r>
            <a:r>
              <a:rPr lang="ar-DZ" b="1" dirty="0"/>
              <a:t> الغربي               </a:t>
            </a:r>
            <a:endParaRPr lang="en-US" b="1" dirty="0"/>
          </a:p>
        </p:txBody>
      </p:sp>
      <p:sp>
        <p:nvSpPr>
          <p:cNvPr id="4" name="Espace réservé du contenu 3"/>
          <p:cNvSpPr>
            <a:spLocks noGrp="1"/>
          </p:cNvSpPr>
          <p:nvPr>
            <p:ph sz="half" idx="2"/>
          </p:nvPr>
        </p:nvSpPr>
        <p:spPr>
          <a:xfrm>
            <a:off x="4283968" y="1008112"/>
            <a:ext cx="4707632" cy="5805264"/>
          </a:xfrm>
        </p:spPr>
        <p:txBody>
          <a:bodyPr>
            <a:normAutofit fontScale="92500" lnSpcReduction="20000"/>
          </a:bodyPr>
          <a:lstStyle/>
          <a:p>
            <a:pPr>
              <a:buNone/>
            </a:pPr>
            <a:endParaRPr lang="ar-DZ" dirty="0"/>
          </a:p>
          <a:p>
            <a:pPr algn="r" rtl="1">
              <a:buNone/>
            </a:pPr>
            <a:r>
              <a:rPr lang="ar-DZ" dirty="0"/>
              <a:t>تخطيطه مربع طول </a:t>
            </a:r>
            <a:r>
              <a:rPr lang="ar-DZ" dirty="0" err="1"/>
              <a:t>اضلاعه80م</a:t>
            </a:r>
            <a:endParaRPr lang="ar-DZ" dirty="0"/>
          </a:p>
          <a:p>
            <a:pPr algn="r" rtl="1"/>
            <a:r>
              <a:rPr lang="ar-DZ" dirty="0"/>
              <a:t>له </a:t>
            </a:r>
            <a:r>
              <a:rPr lang="ar-DZ" dirty="0" err="1"/>
              <a:t>ثمانبة</a:t>
            </a:r>
            <a:r>
              <a:rPr lang="ar-DZ" dirty="0"/>
              <a:t> ابراج</a:t>
            </a:r>
          </a:p>
          <a:p>
            <a:pPr algn="r" rtl="1"/>
            <a:r>
              <a:rPr lang="ar-DZ" dirty="0"/>
              <a:t>له مدخل </a:t>
            </a:r>
            <a:r>
              <a:rPr lang="ar-DZ" dirty="0" err="1"/>
              <a:t>واحد </a:t>
            </a:r>
            <a:r>
              <a:rPr lang="ar-DZ" dirty="0"/>
              <a:t>(الشرق</a:t>
            </a:r>
            <a:r>
              <a:rPr lang="ar-DZ" dirty="0" err="1"/>
              <a:t>)</a:t>
            </a:r>
            <a:endParaRPr lang="ar-DZ" dirty="0"/>
          </a:p>
          <a:p>
            <a:pPr algn="r" rtl="1"/>
            <a:r>
              <a:rPr lang="ar-DZ" dirty="0"/>
              <a:t>دهليز يؤدي الى رواق  مغطى يتوسطه فناء</a:t>
            </a:r>
          </a:p>
          <a:p>
            <a:pPr algn="r" rtl="1"/>
            <a:r>
              <a:rPr lang="ar-DZ" dirty="0"/>
              <a:t>اعمدته </a:t>
            </a:r>
            <a:r>
              <a:rPr lang="ar-DZ" dirty="0" err="1"/>
              <a:t>كورنثية</a:t>
            </a:r>
            <a:endParaRPr lang="ar-DZ" dirty="0"/>
          </a:p>
          <a:p>
            <a:pPr algn="r" rtl="1"/>
            <a:r>
              <a:rPr lang="ar-DZ" dirty="0"/>
              <a:t>يتوسط الفناء بركة</a:t>
            </a:r>
          </a:p>
          <a:p>
            <a:pPr algn="r" rtl="1"/>
            <a:r>
              <a:rPr lang="ar-DZ" dirty="0" err="1"/>
              <a:t>يتالف</a:t>
            </a:r>
            <a:r>
              <a:rPr lang="ar-DZ" dirty="0"/>
              <a:t> القصر  من ستة بيوت</a:t>
            </a:r>
          </a:p>
          <a:p>
            <a:pPr algn="r" rtl="1"/>
            <a:r>
              <a:rPr lang="ar-DZ" dirty="0"/>
              <a:t>زودت هذه البيوت بدورة مياه خاصة</a:t>
            </a:r>
          </a:p>
          <a:p>
            <a:endParaRPr lang="ar-DZ" dirty="0"/>
          </a:p>
          <a:p>
            <a:endParaRPr lang="ar-DZ" dirty="0"/>
          </a:p>
          <a:p>
            <a:r>
              <a:rPr lang="ar-DZ" dirty="0"/>
              <a:t>ر</a:t>
            </a:r>
            <a:endParaRPr lang="en-US" dirty="0"/>
          </a:p>
        </p:txBody>
      </p:sp>
      <p:pic>
        <p:nvPicPr>
          <p:cNvPr id="5" name="Picture 2" descr="E:\Documents and Settings\Sarisoft\Mes documents\ملفات دروس\قصر الحير الغربي.JPG"/>
          <p:cNvPicPr>
            <a:picLocks noGrp="1" noChangeAspect="1" noChangeArrowheads="1"/>
          </p:cNvPicPr>
          <p:nvPr>
            <p:ph sz="half" idx="1"/>
          </p:nvPr>
        </p:nvPicPr>
        <p:blipFill>
          <a:blip r:embed="rId2" cstate="print"/>
          <a:srcRect/>
          <a:stretch>
            <a:fillRect/>
          </a:stretch>
        </p:blipFill>
        <p:spPr bwMode="auto">
          <a:xfrm>
            <a:off x="0" y="1196752"/>
            <a:ext cx="4427984" cy="5661248"/>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9A4EF2-02B2-28AC-3202-1F890E0DB0D9}"/>
              </a:ext>
            </a:extLst>
          </p:cNvPr>
          <p:cNvSpPr>
            <a:spLocks noGrp="1"/>
          </p:cNvSpPr>
          <p:nvPr>
            <p:ph type="title"/>
          </p:nvPr>
        </p:nvSpPr>
        <p:spPr/>
        <p:txBody>
          <a:bodyPr/>
          <a:lstStyle/>
          <a:p>
            <a:endParaRPr lang="fr-FR"/>
          </a:p>
        </p:txBody>
      </p:sp>
      <p:pic>
        <p:nvPicPr>
          <p:cNvPr id="15362" name="Picture 2" descr="رسوم جدارية في العصر الأموي">
            <a:extLst>
              <a:ext uri="{FF2B5EF4-FFF2-40B4-BE49-F238E27FC236}">
                <a16:creationId xmlns:a16="http://schemas.microsoft.com/office/drawing/2014/main" id="{63E434A0-DAC3-DE0D-4233-377A6E6AECC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863652"/>
            <a:ext cx="4932040" cy="3419548"/>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الزخارف الجصية المفرغة في العصر الأموي">
            <a:extLst>
              <a:ext uri="{FF2B5EF4-FFF2-40B4-BE49-F238E27FC236}">
                <a16:creationId xmlns:a16="http://schemas.microsoft.com/office/drawing/2014/main" id="{ABDFC596-D1A0-67F0-4FF0-9C4643BDBB6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976695" y="1863652"/>
            <a:ext cx="5167305" cy="3324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5673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CC3C6D-64D2-94B6-8241-11BAA61F4AD7}"/>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5F87678E-6335-5371-B1FC-81C7CB95414E}"/>
              </a:ext>
            </a:extLst>
          </p:cNvPr>
          <p:cNvSpPr>
            <a:spLocks noGrp="1"/>
          </p:cNvSpPr>
          <p:nvPr>
            <p:ph sz="half" idx="1"/>
          </p:nvPr>
        </p:nvSpPr>
        <p:spPr/>
        <p:txBody>
          <a:bodyPr/>
          <a:lstStyle/>
          <a:p>
            <a:endParaRPr lang="fr-FR"/>
          </a:p>
        </p:txBody>
      </p:sp>
      <p:pic>
        <p:nvPicPr>
          <p:cNvPr id="6" name="Espace réservé du contenu 5">
            <a:extLst>
              <a:ext uri="{FF2B5EF4-FFF2-40B4-BE49-F238E27FC236}">
                <a16:creationId xmlns:a16="http://schemas.microsoft.com/office/drawing/2014/main" id="{D2917202-AEC8-4B4E-05A5-90805771081B}"/>
              </a:ext>
            </a:extLst>
          </p:cNvPr>
          <p:cNvPicPr>
            <a:picLocks noGrp="1" noChangeAspect="1"/>
          </p:cNvPicPr>
          <p:nvPr>
            <p:ph sz="half" idx="2"/>
          </p:nvPr>
        </p:nvPicPr>
        <p:blipFill>
          <a:blip r:embed="rId2"/>
          <a:stretch>
            <a:fillRect/>
          </a:stretch>
        </p:blipFill>
        <p:spPr>
          <a:xfrm>
            <a:off x="0" y="81996"/>
            <a:ext cx="9144000" cy="3913802"/>
          </a:xfrm>
        </p:spPr>
      </p:pic>
      <p:pic>
        <p:nvPicPr>
          <p:cNvPr id="18434" name="Picture 2" descr="قصر الحير الشرقي">
            <a:extLst>
              <a:ext uri="{FF2B5EF4-FFF2-40B4-BE49-F238E27FC236}">
                <a16:creationId xmlns:a16="http://schemas.microsoft.com/office/drawing/2014/main" id="{92E8A9AA-37D5-AF24-6339-38B4149C8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3995798"/>
            <a:ext cx="4448527" cy="2861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5582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6808196" y="0"/>
            <a:ext cx="2304256" cy="1152128"/>
          </a:xfrm>
        </p:spPr>
        <p:style>
          <a:lnRef idx="3">
            <a:schemeClr val="lt1"/>
          </a:lnRef>
          <a:fillRef idx="1">
            <a:schemeClr val="accent1"/>
          </a:fillRef>
          <a:effectRef idx="1">
            <a:schemeClr val="accent1"/>
          </a:effectRef>
          <a:fontRef idx="minor">
            <a:schemeClr val="lt1"/>
          </a:fontRef>
        </p:style>
        <p:txBody>
          <a:bodyPr>
            <a:normAutofit fontScale="90000"/>
          </a:bodyPr>
          <a:lstStyle/>
          <a:p>
            <a:pPr algn="ctr" rtl="1"/>
            <a:r>
              <a:rPr lang="ar-DZ" dirty="0">
                <a:cs typeface="Traditional Arabic" pitchFamily="2" charset="-78"/>
              </a:rPr>
              <a:t> </a:t>
            </a:r>
            <a:r>
              <a:rPr lang="ar-DZ" b="1" dirty="0">
                <a:solidFill>
                  <a:schemeClr val="tx1"/>
                </a:solidFill>
                <a:cs typeface="Traditional Arabic" pitchFamily="2" charset="-78"/>
              </a:rPr>
              <a:t>قصر </a:t>
            </a:r>
            <a:r>
              <a:rPr lang="ar-DZ" b="1" dirty="0" err="1">
                <a:solidFill>
                  <a:schemeClr val="tx1"/>
                </a:solidFill>
                <a:cs typeface="Traditional Arabic" pitchFamily="2" charset="-78"/>
              </a:rPr>
              <a:t>الحير</a:t>
            </a:r>
            <a:r>
              <a:rPr lang="ar-DZ" b="1" dirty="0">
                <a:solidFill>
                  <a:schemeClr val="tx1"/>
                </a:solidFill>
                <a:cs typeface="Traditional Arabic" pitchFamily="2" charset="-78"/>
              </a:rPr>
              <a:t> الشرقي</a:t>
            </a:r>
            <a:endParaRPr lang="en-US" dirty="0">
              <a:solidFill>
                <a:srgbClr val="FF0000"/>
              </a:solidFill>
              <a:cs typeface="Traditional Arabic" pitchFamily="2" charset="-78"/>
            </a:endParaRPr>
          </a:p>
        </p:txBody>
      </p:sp>
      <p:pic>
        <p:nvPicPr>
          <p:cNvPr id="4099" name="Picture 3"/>
          <p:cNvPicPr>
            <a:picLocks noChangeAspect="1" noChangeArrowheads="1"/>
          </p:cNvPicPr>
          <p:nvPr/>
        </p:nvPicPr>
        <p:blipFill>
          <a:blip r:embed="rId2" cstate="print"/>
          <a:srcRect/>
          <a:stretch>
            <a:fillRect/>
          </a:stretch>
        </p:blipFill>
        <p:spPr bwMode="auto">
          <a:xfrm>
            <a:off x="65934" y="1"/>
            <a:ext cx="2869750" cy="3212976"/>
          </a:xfrm>
          <a:prstGeom prst="rect">
            <a:avLst/>
          </a:prstGeom>
          <a:noFill/>
          <a:ln w="9525">
            <a:noFill/>
            <a:miter lim="800000"/>
            <a:headEnd/>
            <a:tailEnd/>
          </a:ln>
        </p:spPr>
      </p:pic>
      <p:pic>
        <p:nvPicPr>
          <p:cNvPr id="4100" name="Picture 4"/>
          <p:cNvPicPr>
            <a:picLocks noGrp="1" noChangeAspect="1" noChangeArrowheads="1"/>
          </p:cNvPicPr>
          <p:nvPr>
            <p:ph idx="1"/>
          </p:nvPr>
        </p:nvPicPr>
        <p:blipFill>
          <a:blip r:embed="rId3" cstate="print"/>
          <a:srcRect/>
          <a:stretch>
            <a:fillRect/>
          </a:stretch>
        </p:blipFill>
        <p:spPr bwMode="auto">
          <a:xfrm>
            <a:off x="65934" y="3540150"/>
            <a:ext cx="2869750" cy="3317850"/>
          </a:xfrm>
          <a:prstGeom prst="rect">
            <a:avLst/>
          </a:prstGeom>
          <a:noFill/>
          <a:ln w="9525">
            <a:noFill/>
            <a:miter lim="800000"/>
            <a:headEnd/>
            <a:tailEnd/>
          </a:ln>
        </p:spPr>
      </p:pic>
      <p:pic>
        <p:nvPicPr>
          <p:cNvPr id="14338" name="Picture 2" descr="قصر الحير الشرقي">
            <a:extLst>
              <a:ext uri="{FF2B5EF4-FFF2-40B4-BE49-F238E27FC236}">
                <a16:creationId xmlns:a16="http://schemas.microsoft.com/office/drawing/2014/main" id="{C5A12756-253F-0FA3-9D8B-1605409012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3871" y="2132856"/>
            <a:ext cx="6044195"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314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4405DC-E733-2515-16F6-D93F3D27F03D}"/>
              </a:ext>
            </a:extLst>
          </p:cNvPr>
          <p:cNvSpPr>
            <a:spLocks noGrp="1"/>
          </p:cNvSpPr>
          <p:nvPr>
            <p:ph type="title"/>
          </p:nvPr>
        </p:nvSpPr>
        <p:spPr>
          <a:xfrm>
            <a:off x="304800" y="457200"/>
            <a:ext cx="2322984" cy="1531640"/>
          </a:xfrm>
        </p:spPr>
        <p:txBody>
          <a:bodyPr>
            <a:normAutofit/>
          </a:bodyPr>
          <a:lstStyle/>
          <a:p>
            <a:r>
              <a:rPr lang="ar-DZ" dirty="0"/>
              <a:t>القصور الاموية</a:t>
            </a:r>
            <a:endParaRPr lang="fr-FR" dirty="0"/>
          </a:p>
        </p:txBody>
      </p:sp>
      <p:pic>
        <p:nvPicPr>
          <p:cNvPr id="6" name="Image 5">
            <a:extLst>
              <a:ext uri="{FF2B5EF4-FFF2-40B4-BE49-F238E27FC236}">
                <a16:creationId xmlns:a16="http://schemas.microsoft.com/office/drawing/2014/main" id="{87D7E8A6-0745-BB4A-E08E-2903071BBFD2}"/>
              </a:ext>
            </a:extLst>
          </p:cNvPr>
          <p:cNvPicPr>
            <a:picLocks noChangeAspect="1"/>
          </p:cNvPicPr>
          <p:nvPr/>
        </p:nvPicPr>
        <p:blipFill>
          <a:blip r:embed="rId2"/>
          <a:stretch>
            <a:fillRect/>
          </a:stretch>
        </p:blipFill>
        <p:spPr>
          <a:xfrm>
            <a:off x="2771860" y="-94272"/>
            <a:ext cx="6372140" cy="7051664"/>
          </a:xfrm>
          <a:prstGeom prst="rect">
            <a:avLst/>
          </a:prstGeom>
        </p:spPr>
      </p:pic>
    </p:spTree>
    <p:extLst>
      <p:ext uri="{BB962C8B-B14F-4D97-AF65-F5344CB8AC3E}">
        <p14:creationId xmlns:p14="http://schemas.microsoft.com/office/powerpoint/2010/main" val="2215324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9E2E95-E45B-1E92-EBDC-6BAA52627350}"/>
              </a:ext>
            </a:extLst>
          </p:cNvPr>
          <p:cNvSpPr>
            <a:spLocks noGrp="1"/>
          </p:cNvSpPr>
          <p:nvPr>
            <p:ph type="title"/>
          </p:nvPr>
        </p:nvSpPr>
        <p:spPr/>
        <p:txBody>
          <a:bodyPr/>
          <a:lstStyle/>
          <a:p>
            <a:endParaRPr lang="fr-FR"/>
          </a:p>
        </p:txBody>
      </p:sp>
      <p:pic>
        <p:nvPicPr>
          <p:cNvPr id="20482" name="Picture 2" descr="Résultat d’images pour قصر الحير الشرقي الصغير">
            <a:extLst>
              <a:ext uri="{FF2B5EF4-FFF2-40B4-BE49-F238E27FC236}">
                <a16:creationId xmlns:a16="http://schemas.microsoft.com/office/drawing/2014/main" id="{91C3E6F2-C7E6-19E5-FD04-77DA356161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1" y="457200"/>
            <a:ext cx="8993572" cy="6718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1495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62AECBF9-CC19-3A42-5DB2-37A71F4004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4864"/>
            <a:ext cx="5341565" cy="5049144"/>
          </a:xfrm>
          <a:prstGeom prst="rect">
            <a:avLst/>
          </a:prstGeom>
          <a:noFill/>
          <a:extLst>
            <a:ext uri="{909E8E84-426E-40DD-AFC4-6F175D3DCCD1}">
              <a14:hiddenFill xmlns:a14="http://schemas.microsoft.com/office/drawing/2010/main">
                <a:solidFill>
                  <a:srgbClr val="FFFFFF"/>
                </a:solidFill>
              </a14:hiddenFill>
            </a:ext>
          </a:extLst>
        </p:spPr>
      </p:pic>
      <p:pic>
        <p:nvPicPr>
          <p:cNvPr id="11" name="Espace réservé du contenu 7">
            <a:extLst>
              <a:ext uri="{FF2B5EF4-FFF2-40B4-BE49-F238E27FC236}">
                <a16:creationId xmlns:a16="http://schemas.microsoft.com/office/drawing/2014/main" id="{EE5F0692-2823-E9BC-9C77-17F4D2E30593}"/>
              </a:ext>
            </a:extLst>
          </p:cNvPr>
          <p:cNvPicPr>
            <a:picLocks noChangeAspect="1"/>
          </p:cNvPicPr>
          <p:nvPr/>
        </p:nvPicPr>
        <p:blipFill>
          <a:blip r:embed="rId3"/>
          <a:stretch>
            <a:fillRect/>
          </a:stretch>
        </p:blipFill>
        <p:spPr>
          <a:xfrm>
            <a:off x="2771800" y="260648"/>
            <a:ext cx="6230986" cy="4525962"/>
          </a:xfrm>
          <a:prstGeom prst="rect">
            <a:avLst/>
          </a:prstGeom>
        </p:spPr>
      </p:pic>
    </p:spTree>
    <p:extLst>
      <p:ext uri="{BB962C8B-B14F-4D97-AF65-F5344CB8AC3E}">
        <p14:creationId xmlns:p14="http://schemas.microsoft.com/office/powerpoint/2010/main" val="4748822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C83BD6-84AB-C1A7-C915-29788988D7F4}"/>
              </a:ext>
            </a:extLst>
          </p:cNvPr>
          <p:cNvSpPr>
            <a:spLocks noGrp="1"/>
          </p:cNvSpPr>
          <p:nvPr>
            <p:ph type="title"/>
          </p:nvPr>
        </p:nvSpPr>
        <p:spPr/>
        <p:txBody>
          <a:bodyPr/>
          <a:lstStyle/>
          <a:p>
            <a:r>
              <a:rPr lang="ar-DZ" dirty="0"/>
              <a:t>الحير الصغير</a:t>
            </a:r>
            <a:endParaRPr lang="fr-FR" dirty="0"/>
          </a:p>
        </p:txBody>
      </p:sp>
      <p:pic>
        <p:nvPicPr>
          <p:cNvPr id="19458" name="Picture 2" descr="Résultat d’images pour قصر الحير الشرقي الصغير">
            <a:extLst>
              <a:ext uri="{FF2B5EF4-FFF2-40B4-BE49-F238E27FC236}">
                <a16:creationId xmlns:a16="http://schemas.microsoft.com/office/drawing/2014/main" id="{7598CF3F-E8AB-B1FE-4B94-D6F15F8A2C4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51920" y="764704"/>
            <a:ext cx="5392617" cy="3581251"/>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Résultat d’images pour قصر الحير الشرقي الصغير">
            <a:extLst>
              <a:ext uri="{FF2B5EF4-FFF2-40B4-BE49-F238E27FC236}">
                <a16:creationId xmlns:a16="http://schemas.microsoft.com/office/drawing/2014/main" id="{1C992BC3-7FCF-61D1-785C-AB33654DF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56" y="3214341"/>
            <a:ext cx="6619556" cy="3643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6256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8988552" cy="908720"/>
          </a:xfrm>
        </p:spPr>
        <p:txBody>
          <a:bodyPr/>
          <a:lstStyle/>
          <a:p>
            <a:r>
              <a:rPr lang="ar-DZ" b="1" dirty="0"/>
              <a:t>قصر </a:t>
            </a:r>
            <a:r>
              <a:rPr lang="ar-DZ" b="1" dirty="0" err="1"/>
              <a:t>الحير</a:t>
            </a:r>
            <a:r>
              <a:rPr lang="ar-DZ" b="1" dirty="0"/>
              <a:t> </a:t>
            </a:r>
            <a:r>
              <a:rPr lang="ar-DZ" b="1" dirty="0" err="1"/>
              <a:t>الشرقى   </a:t>
            </a:r>
            <a:r>
              <a:rPr lang="ar-DZ" b="1" dirty="0"/>
              <a:t>”القصر </a:t>
            </a:r>
            <a:r>
              <a:rPr lang="ar-DZ" b="1" dirty="0" err="1"/>
              <a:t>الصغير ”</a:t>
            </a:r>
            <a:r>
              <a:rPr lang="ar-DZ" b="1" dirty="0"/>
              <a:t>   </a:t>
            </a:r>
            <a:endParaRPr lang="en-US" b="1" dirty="0"/>
          </a:p>
        </p:txBody>
      </p:sp>
      <p:sp>
        <p:nvSpPr>
          <p:cNvPr id="4" name="Espace réservé du contenu 3"/>
          <p:cNvSpPr>
            <a:spLocks noGrp="1"/>
          </p:cNvSpPr>
          <p:nvPr>
            <p:ph sz="half" idx="2"/>
          </p:nvPr>
        </p:nvSpPr>
        <p:spPr>
          <a:xfrm>
            <a:off x="4648200" y="1124744"/>
            <a:ext cx="4495800" cy="5733256"/>
          </a:xfrm>
        </p:spPr>
        <p:txBody>
          <a:bodyPr>
            <a:normAutofit lnSpcReduction="10000"/>
          </a:bodyPr>
          <a:lstStyle/>
          <a:p>
            <a:pPr algn="r" rtl="1"/>
            <a:r>
              <a:rPr lang="ar-DZ" dirty="0"/>
              <a:t>اسواره من الحجر المصقول </a:t>
            </a:r>
          </a:p>
          <a:p>
            <a:pPr algn="r" rtl="1"/>
            <a:r>
              <a:rPr lang="ar-DZ" dirty="0"/>
              <a:t>طول </a:t>
            </a:r>
            <a:r>
              <a:rPr lang="ar-DZ" dirty="0" err="1"/>
              <a:t>اضلاعه80م</a:t>
            </a:r>
            <a:r>
              <a:rPr lang="ar-DZ" dirty="0"/>
              <a:t> </a:t>
            </a:r>
          </a:p>
          <a:p>
            <a:pPr algn="r" rtl="1"/>
            <a:r>
              <a:rPr lang="ar-DZ" dirty="0"/>
              <a:t>وارتفاعه </a:t>
            </a:r>
            <a:r>
              <a:rPr lang="ar-DZ" dirty="0" err="1"/>
              <a:t>15م</a:t>
            </a:r>
            <a:endParaRPr lang="ar-DZ" dirty="0"/>
          </a:p>
          <a:p>
            <a:pPr algn="r" rtl="1"/>
            <a:r>
              <a:rPr lang="ar-DZ" dirty="0"/>
              <a:t>يعلوه ممر دفاعي </a:t>
            </a:r>
          </a:p>
          <a:p>
            <a:pPr algn="r" rtl="1"/>
            <a:r>
              <a:rPr lang="ar-DZ" dirty="0"/>
              <a:t>تدعمه 12 </a:t>
            </a:r>
            <a:r>
              <a:rPr lang="ar-DZ" dirty="0" err="1"/>
              <a:t>براجا</a:t>
            </a:r>
            <a:endParaRPr lang="ar-DZ" dirty="0"/>
          </a:p>
          <a:p>
            <a:pPr algn="r" rtl="1"/>
            <a:r>
              <a:rPr lang="ar-DZ" dirty="0"/>
              <a:t>مدخله في   الجهة </a:t>
            </a:r>
            <a:r>
              <a:rPr lang="ar-DZ" dirty="0" err="1"/>
              <a:t>الغربيةيكتنفه</a:t>
            </a:r>
            <a:r>
              <a:rPr lang="ar-DZ" dirty="0"/>
              <a:t> برجان</a:t>
            </a:r>
          </a:p>
          <a:p>
            <a:pPr algn="r" rtl="1"/>
            <a:r>
              <a:rPr lang="ar-DZ" dirty="0"/>
              <a:t>توجد فوق المدخل </a:t>
            </a:r>
            <a:r>
              <a:rPr lang="ar-DZ" dirty="0" err="1"/>
              <a:t>روشن</a:t>
            </a:r>
            <a:r>
              <a:rPr lang="ar-DZ" dirty="0"/>
              <a:t> </a:t>
            </a:r>
          </a:p>
          <a:p>
            <a:pPr algn="r" rtl="1">
              <a:buNone/>
            </a:pPr>
            <a:r>
              <a:rPr lang="ar-DZ" dirty="0"/>
              <a:t>(</a:t>
            </a:r>
            <a:r>
              <a:rPr lang="ar-DZ" dirty="0" err="1"/>
              <a:t>يتالف</a:t>
            </a:r>
            <a:r>
              <a:rPr lang="ar-DZ" dirty="0"/>
              <a:t> من </a:t>
            </a:r>
            <a:r>
              <a:rPr lang="ar-DZ" dirty="0" err="1"/>
              <a:t>سقاطتين)</a:t>
            </a:r>
            <a:endParaRPr lang="ar-DZ" dirty="0"/>
          </a:p>
          <a:p>
            <a:pPr algn="r" rtl="1">
              <a:buNone/>
            </a:pPr>
            <a:r>
              <a:rPr lang="ar-DZ" dirty="0"/>
              <a:t>الغرف مغطاة </a:t>
            </a:r>
            <a:r>
              <a:rPr lang="ar-DZ" dirty="0" err="1"/>
              <a:t>باقباء</a:t>
            </a:r>
            <a:r>
              <a:rPr lang="ar-DZ" dirty="0"/>
              <a:t> من الاجر</a:t>
            </a:r>
          </a:p>
          <a:p>
            <a:pPr algn="r" rtl="1"/>
            <a:r>
              <a:rPr lang="ar-DZ" dirty="0"/>
              <a:t>وبوابة القصر تشبه بوابة قصر </a:t>
            </a:r>
            <a:r>
              <a:rPr lang="ar-DZ" dirty="0" err="1"/>
              <a:t>الحير</a:t>
            </a:r>
            <a:r>
              <a:rPr lang="ar-DZ" dirty="0"/>
              <a:t> الغربي</a:t>
            </a:r>
          </a:p>
          <a:p>
            <a:endParaRPr lang="ar-DZ" dirty="0"/>
          </a:p>
          <a:p>
            <a:endParaRPr lang="en-US" dirty="0"/>
          </a:p>
        </p:txBody>
      </p:sp>
      <p:pic>
        <p:nvPicPr>
          <p:cNvPr id="5" name="Picture 3"/>
          <p:cNvPicPr>
            <a:picLocks noGrp="1" noChangeAspect="1" noChangeArrowheads="1"/>
          </p:cNvPicPr>
          <p:nvPr>
            <p:ph sz="half" idx="1"/>
          </p:nvPr>
        </p:nvPicPr>
        <p:blipFill>
          <a:blip r:embed="rId2" cstate="print"/>
          <a:srcRect/>
          <a:stretch>
            <a:fillRect/>
          </a:stretch>
        </p:blipFill>
        <p:spPr bwMode="auto">
          <a:xfrm>
            <a:off x="0" y="1152129"/>
            <a:ext cx="4571999" cy="5733255"/>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9EDE1F-233A-9370-76D0-2C3EC18DBC66}"/>
              </a:ext>
            </a:extLst>
          </p:cNvPr>
          <p:cNvSpPr>
            <a:spLocks noGrp="1"/>
          </p:cNvSpPr>
          <p:nvPr>
            <p:ph type="title"/>
          </p:nvPr>
        </p:nvSpPr>
        <p:spPr>
          <a:xfrm>
            <a:off x="5580112" y="457200"/>
            <a:ext cx="3408440" cy="841248"/>
          </a:xfrm>
        </p:spPr>
        <p:txBody>
          <a:bodyPr/>
          <a:lstStyle/>
          <a:p>
            <a:r>
              <a:rPr lang="ar-DZ" dirty="0"/>
              <a:t>القصر الصغير</a:t>
            </a:r>
            <a:endParaRPr lang="fr-FR" dirty="0"/>
          </a:p>
        </p:txBody>
      </p:sp>
      <p:pic>
        <p:nvPicPr>
          <p:cNvPr id="21506" name="Picture 2" descr="Résultat d’image pour قصر الحير الشرقي الصغير. Taille: 144 x 185. Source: bornindamascus.blogspot.com">
            <a:extLst>
              <a:ext uri="{FF2B5EF4-FFF2-40B4-BE49-F238E27FC236}">
                <a16:creationId xmlns:a16="http://schemas.microsoft.com/office/drawing/2014/main" id="{DA223849-9B42-2B82-007F-8A85EC3BF34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33411" y="188640"/>
            <a:ext cx="5016184" cy="6463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7681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8988552" cy="836712"/>
          </a:xfrm>
        </p:spPr>
        <p:txBody>
          <a:bodyPr/>
          <a:lstStyle/>
          <a:p>
            <a:r>
              <a:rPr lang="ar-DZ" b="1" dirty="0"/>
              <a:t>القصير </a:t>
            </a:r>
            <a:r>
              <a:rPr lang="ar-DZ" b="1" dirty="0" err="1"/>
              <a:t>الحير</a:t>
            </a:r>
            <a:r>
              <a:rPr lang="ar-DZ" b="1" dirty="0"/>
              <a:t> الشرقي الكبير          </a:t>
            </a:r>
            <a:endParaRPr lang="en-US" b="1" dirty="0"/>
          </a:p>
        </p:txBody>
      </p:sp>
      <p:sp>
        <p:nvSpPr>
          <p:cNvPr id="4" name="Espace réservé du contenu 3"/>
          <p:cNvSpPr>
            <a:spLocks noGrp="1"/>
          </p:cNvSpPr>
          <p:nvPr>
            <p:ph sz="half" idx="2"/>
          </p:nvPr>
        </p:nvSpPr>
        <p:spPr>
          <a:xfrm>
            <a:off x="4211960" y="908720"/>
            <a:ext cx="4932040" cy="5949280"/>
          </a:xfrm>
        </p:spPr>
        <p:txBody>
          <a:bodyPr/>
          <a:lstStyle/>
          <a:p>
            <a:pPr algn="r" rtl="1"/>
            <a:r>
              <a:rPr lang="ar-DZ" dirty="0"/>
              <a:t>المدينة المسورة(المدينة المسورة</a:t>
            </a:r>
            <a:r>
              <a:rPr lang="ar-DZ" dirty="0" err="1"/>
              <a:t>)</a:t>
            </a:r>
            <a:endParaRPr lang="ar-DZ" dirty="0"/>
          </a:p>
          <a:p>
            <a:pPr algn="r" rtl="1"/>
            <a:r>
              <a:rPr lang="ar-DZ" dirty="0"/>
              <a:t>شكله مربع طول ضلعه </a:t>
            </a:r>
            <a:r>
              <a:rPr lang="ar-DZ" dirty="0" err="1"/>
              <a:t>160م</a:t>
            </a:r>
            <a:r>
              <a:rPr lang="ar-DZ" dirty="0"/>
              <a:t>  </a:t>
            </a:r>
          </a:p>
          <a:p>
            <a:pPr algn="r" rtl="1"/>
            <a:r>
              <a:rPr lang="ar-DZ" dirty="0"/>
              <a:t>اسواره مزدوجة مزودة ب 28 برجا </a:t>
            </a:r>
          </a:p>
          <a:p>
            <a:pPr algn="r" rtl="1"/>
            <a:r>
              <a:rPr lang="ar-DZ" dirty="0"/>
              <a:t>بمنتصف كل ضلع باب رئيسى بعضها تحتوي على </a:t>
            </a:r>
            <a:r>
              <a:rPr lang="ar-DZ" dirty="0" err="1"/>
              <a:t>سقاطات</a:t>
            </a:r>
            <a:endParaRPr lang="ar-DZ" dirty="0"/>
          </a:p>
          <a:p>
            <a:pPr algn="r" rtl="1"/>
            <a:r>
              <a:rPr lang="ar-DZ" dirty="0"/>
              <a:t>عثر بداخلها على دور وقصور ومعصرة ومسجد له مئذنة(هدفها المراقبة اكثر من الاذان</a:t>
            </a:r>
            <a:r>
              <a:rPr lang="ar-DZ" dirty="0" err="1"/>
              <a:t>)</a:t>
            </a:r>
            <a:endParaRPr lang="ar-DZ" dirty="0"/>
          </a:p>
        </p:txBody>
      </p:sp>
      <p:pic>
        <p:nvPicPr>
          <p:cNvPr id="5" name="Picture 4"/>
          <p:cNvPicPr>
            <a:picLocks noGrp="1" noChangeAspect="1" noChangeArrowheads="1"/>
          </p:cNvPicPr>
          <p:nvPr>
            <p:ph sz="half" idx="1"/>
          </p:nvPr>
        </p:nvPicPr>
        <p:blipFill>
          <a:blip r:embed="rId2" cstate="print"/>
          <a:srcRect/>
          <a:stretch>
            <a:fillRect/>
          </a:stretch>
        </p:blipFill>
        <p:spPr bwMode="auto">
          <a:xfrm>
            <a:off x="1" y="936104"/>
            <a:ext cx="4211960" cy="5877272"/>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8988552" cy="836712"/>
          </a:xfrm>
        </p:spPr>
        <p:txBody>
          <a:bodyPr>
            <a:normAutofit fontScale="90000"/>
          </a:bodyPr>
          <a:lstStyle/>
          <a:p>
            <a:r>
              <a:rPr lang="ar-DZ" dirty="0">
                <a:cs typeface="Traditional Arabic" pitchFamily="2" charset="-78"/>
              </a:rPr>
              <a:t> </a:t>
            </a:r>
            <a:r>
              <a:rPr lang="ar-DZ" sz="7200" b="1" dirty="0">
                <a:solidFill>
                  <a:schemeClr val="tx1"/>
                </a:solidFill>
                <a:cs typeface="Traditional Arabic" pitchFamily="2" charset="-78"/>
              </a:rPr>
              <a:t>حمام </a:t>
            </a:r>
            <a:r>
              <a:rPr lang="ar-DZ" sz="7200" b="1" dirty="0" err="1">
                <a:solidFill>
                  <a:schemeClr val="tx1"/>
                </a:solidFill>
                <a:cs typeface="Traditional Arabic" pitchFamily="2" charset="-78"/>
              </a:rPr>
              <a:t>الصرخ</a:t>
            </a:r>
            <a:r>
              <a:rPr lang="ar-DZ" sz="7200" b="1" dirty="0">
                <a:solidFill>
                  <a:schemeClr val="tx1"/>
                </a:solidFill>
                <a:cs typeface="Traditional Arabic" pitchFamily="2" charset="-78"/>
              </a:rPr>
              <a:t>               </a:t>
            </a:r>
            <a:endParaRPr lang="en-US" sz="7200" b="1" dirty="0"/>
          </a:p>
        </p:txBody>
      </p:sp>
      <p:sp>
        <p:nvSpPr>
          <p:cNvPr id="4" name="Espace réservé du contenu 3"/>
          <p:cNvSpPr>
            <a:spLocks noGrp="1"/>
          </p:cNvSpPr>
          <p:nvPr>
            <p:ph sz="half" idx="2"/>
          </p:nvPr>
        </p:nvSpPr>
        <p:spPr>
          <a:xfrm>
            <a:off x="3995936" y="908720"/>
            <a:ext cx="5148064" cy="5949280"/>
          </a:xfrm>
        </p:spPr>
        <p:txBody>
          <a:bodyPr>
            <a:normAutofit/>
          </a:bodyPr>
          <a:lstStyle/>
          <a:p>
            <a:pPr algn="r" rtl="1"/>
            <a:r>
              <a:rPr lang="ar-DZ" sz="4800" dirty="0"/>
              <a:t>اكتشفه </a:t>
            </a:r>
            <a:r>
              <a:rPr lang="ar-DZ" sz="4800" dirty="0" err="1"/>
              <a:t>تبلر</a:t>
            </a:r>
            <a:r>
              <a:rPr lang="ar-DZ" sz="4800" dirty="0"/>
              <a:t> عام 1905 </a:t>
            </a:r>
          </a:p>
          <a:p>
            <a:pPr algn="r" rtl="1"/>
            <a:r>
              <a:rPr lang="ar-DZ" sz="4800" dirty="0"/>
              <a:t>وهو يتألف من عنصرين رئيسيين </a:t>
            </a:r>
            <a:r>
              <a:rPr lang="ar-DZ" sz="4800" dirty="0" err="1"/>
              <a:t>هما:</a:t>
            </a:r>
            <a:endParaRPr lang="ar-DZ" sz="4800" dirty="0"/>
          </a:p>
          <a:p>
            <a:pPr algn="r" rtl="1"/>
            <a:r>
              <a:rPr lang="ar-DZ" sz="4800" dirty="0"/>
              <a:t>غرفة الاستقبال والحمام</a:t>
            </a:r>
          </a:p>
          <a:p>
            <a:endParaRPr lang="en-US" sz="4800" dirty="0"/>
          </a:p>
        </p:txBody>
      </p:sp>
      <p:pic>
        <p:nvPicPr>
          <p:cNvPr id="5" name="Picture 2" descr="E:\Documents and Settings\Sarisoft\Mes documents\ملفات دروس\حمام الصرخ.JPG"/>
          <p:cNvPicPr>
            <a:picLocks noGrp="1" noChangeAspect="1" noChangeArrowheads="1"/>
          </p:cNvPicPr>
          <p:nvPr>
            <p:ph sz="half" idx="1"/>
          </p:nvPr>
        </p:nvPicPr>
        <p:blipFill>
          <a:blip r:embed="rId2" cstate="print"/>
          <a:srcRect/>
          <a:stretch>
            <a:fillRect/>
          </a:stretch>
        </p:blipFill>
        <p:spPr bwMode="auto">
          <a:xfrm>
            <a:off x="0" y="836712"/>
            <a:ext cx="3922801" cy="6021288"/>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ar-DZ" b="1" dirty="0"/>
              <a:t>قصر </a:t>
            </a:r>
            <a:r>
              <a:rPr lang="ar-DZ" b="1" dirty="0" err="1"/>
              <a:t>الحير</a:t>
            </a:r>
            <a:r>
              <a:rPr lang="ar-DZ" b="1" dirty="0"/>
              <a:t> الشرقي             </a:t>
            </a:r>
            <a:endParaRPr lang="en-US" b="1" dirty="0"/>
          </a:p>
        </p:txBody>
      </p:sp>
      <p:sp>
        <p:nvSpPr>
          <p:cNvPr id="4" name="Espace réservé du contenu 3"/>
          <p:cNvSpPr>
            <a:spLocks noGrp="1"/>
          </p:cNvSpPr>
          <p:nvPr>
            <p:ph sz="half" idx="2"/>
          </p:nvPr>
        </p:nvSpPr>
        <p:spPr>
          <a:xfrm>
            <a:off x="0" y="1196752"/>
            <a:ext cx="8991600" cy="5661248"/>
          </a:xfrm>
        </p:spPr>
        <p:txBody>
          <a:bodyPr>
            <a:normAutofit/>
          </a:bodyPr>
          <a:lstStyle/>
          <a:p>
            <a:pPr algn="r" rtl="1">
              <a:buNone/>
            </a:pPr>
            <a:r>
              <a:rPr lang="ar-DZ" sz="4000" dirty="0"/>
              <a:t>- يقع </a:t>
            </a:r>
            <a:r>
              <a:rPr lang="ar-DZ" sz="4000" dirty="0" err="1"/>
              <a:t>110م</a:t>
            </a:r>
            <a:r>
              <a:rPr lang="ar-DZ" sz="4000" dirty="0"/>
              <a:t> شمال شرق تدمر </a:t>
            </a:r>
          </a:p>
          <a:p>
            <a:pPr algn="r" rtl="1">
              <a:buNone/>
            </a:pPr>
            <a:r>
              <a:rPr lang="ar-DZ" sz="4000" dirty="0"/>
              <a:t>- وهو يقع في مجمع عمراني </a:t>
            </a:r>
            <a:r>
              <a:rPr lang="ar-DZ" sz="4000" dirty="0" err="1"/>
              <a:t>يتالف</a:t>
            </a:r>
            <a:r>
              <a:rPr lang="ar-DZ" sz="4000" dirty="0"/>
              <a:t> من قصر ومدينة صغيرة مسورة وحمام </a:t>
            </a:r>
            <a:r>
              <a:rPr lang="ar-DZ" sz="4000" dirty="0" err="1"/>
              <a:t>واسوار</a:t>
            </a:r>
            <a:r>
              <a:rPr lang="ar-DZ" sz="4000" dirty="0"/>
              <a:t> لبساتين ومزارع واسعة</a:t>
            </a:r>
          </a:p>
          <a:p>
            <a:pPr algn="r" rtl="1">
              <a:buNone/>
            </a:pPr>
            <a:r>
              <a:rPr lang="ar-DZ" sz="4000" dirty="0"/>
              <a:t>- وحسب الكتابة الموجودة بالمسجد ينسب الى هشام بن عبد الملك </a:t>
            </a:r>
            <a:r>
              <a:rPr lang="ar-DZ" sz="4000" dirty="0" err="1"/>
              <a:t>سنة110هـ</a:t>
            </a:r>
            <a:r>
              <a:rPr lang="ar-DZ" sz="4000" dirty="0"/>
              <a:t> </a:t>
            </a:r>
            <a:r>
              <a:rPr lang="ar-DZ" dirty="0"/>
              <a:t> </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8988552" cy="908720"/>
          </a:xfrm>
        </p:spPr>
        <p:txBody>
          <a:bodyPr/>
          <a:lstStyle/>
          <a:p>
            <a:r>
              <a:rPr lang="ar-DZ" b="1" dirty="0"/>
              <a:t>قصر </a:t>
            </a:r>
            <a:r>
              <a:rPr lang="ar-DZ" b="1" dirty="0" err="1"/>
              <a:t>الحير</a:t>
            </a:r>
            <a:r>
              <a:rPr lang="ar-DZ" b="1" dirty="0"/>
              <a:t> </a:t>
            </a:r>
            <a:r>
              <a:rPr lang="ar-DZ" b="1" dirty="0" err="1"/>
              <a:t>الشرقى   </a:t>
            </a:r>
            <a:r>
              <a:rPr lang="ar-DZ" b="1" dirty="0"/>
              <a:t>”القصر </a:t>
            </a:r>
            <a:r>
              <a:rPr lang="ar-DZ" b="1" dirty="0" err="1"/>
              <a:t>الصغير ”</a:t>
            </a:r>
            <a:r>
              <a:rPr lang="ar-DZ" b="1" dirty="0"/>
              <a:t>   </a:t>
            </a:r>
            <a:endParaRPr lang="en-US" b="1" dirty="0"/>
          </a:p>
        </p:txBody>
      </p:sp>
      <p:sp>
        <p:nvSpPr>
          <p:cNvPr id="4" name="Espace réservé du contenu 3"/>
          <p:cNvSpPr>
            <a:spLocks noGrp="1"/>
          </p:cNvSpPr>
          <p:nvPr>
            <p:ph sz="half" idx="2"/>
          </p:nvPr>
        </p:nvSpPr>
        <p:spPr>
          <a:xfrm>
            <a:off x="4648200" y="1124744"/>
            <a:ext cx="4495800" cy="5733256"/>
          </a:xfrm>
        </p:spPr>
        <p:txBody>
          <a:bodyPr>
            <a:normAutofit lnSpcReduction="10000"/>
          </a:bodyPr>
          <a:lstStyle/>
          <a:p>
            <a:pPr algn="r" rtl="1"/>
            <a:r>
              <a:rPr lang="ar-DZ" dirty="0"/>
              <a:t>اسواره من الحجر المصقول </a:t>
            </a:r>
          </a:p>
          <a:p>
            <a:pPr algn="r" rtl="1"/>
            <a:r>
              <a:rPr lang="ar-DZ" dirty="0"/>
              <a:t>طول </a:t>
            </a:r>
            <a:r>
              <a:rPr lang="ar-DZ" dirty="0" err="1"/>
              <a:t>اضلاعه80م</a:t>
            </a:r>
            <a:r>
              <a:rPr lang="ar-DZ" dirty="0"/>
              <a:t> </a:t>
            </a:r>
          </a:p>
          <a:p>
            <a:pPr algn="r" rtl="1"/>
            <a:r>
              <a:rPr lang="ar-DZ" dirty="0"/>
              <a:t>وارتفاعه </a:t>
            </a:r>
            <a:r>
              <a:rPr lang="ar-DZ" dirty="0" err="1"/>
              <a:t>15م</a:t>
            </a:r>
            <a:endParaRPr lang="ar-DZ" dirty="0"/>
          </a:p>
          <a:p>
            <a:pPr algn="r" rtl="1"/>
            <a:r>
              <a:rPr lang="ar-DZ" dirty="0"/>
              <a:t>يعلوه ممر دفاعي </a:t>
            </a:r>
          </a:p>
          <a:p>
            <a:pPr algn="r" rtl="1"/>
            <a:r>
              <a:rPr lang="ar-DZ" dirty="0"/>
              <a:t>تدعمه 12 </a:t>
            </a:r>
            <a:r>
              <a:rPr lang="ar-DZ" dirty="0" err="1"/>
              <a:t>براجا</a:t>
            </a:r>
            <a:endParaRPr lang="ar-DZ" dirty="0"/>
          </a:p>
          <a:p>
            <a:pPr algn="r" rtl="1"/>
            <a:r>
              <a:rPr lang="ar-DZ" dirty="0"/>
              <a:t>مدخله في   الجهة </a:t>
            </a:r>
            <a:r>
              <a:rPr lang="ar-DZ" dirty="0" err="1"/>
              <a:t>الغربيةيكتنفه</a:t>
            </a:r>
            <a:r>
              <a:rPr lang="ar-DZ" dirty="0"/>
              <a:t> برجان</a:t>
            </a:r>
          </a:p>
          <a:p>
            <a:pPr algn="r" rtl="1"/>
            <a:r>
              <a:rPr lang="ar-DZ" dirty="0"/>
              <a:t>توجد فوق المدخل </a:t>
            </a:r>
            <a:r>
              <a:rPr lang="ar-DZ" dirty="0" err="1"/>
              <a:t>روشن</a:t>
            </a:r>
            <a:r>
              <a:rPr lang="ar-DZ" dirty="0"/>
              <a:t> </a:t>
            </a:r>
          </a:p>
          <a:p>
            <a:pPr algn="r" rtl="1">
              <a:buNone/>
            </a:pPr>
            <a:r>
              <a:rPr lang="ar-DZ" dirty="0"/>
              <a:t>(</a:t>
            </a:r>
            <a:r>
              <a:rPr lang="ar-DZ" dirty="0" err="1"/>
              <a:t>يتالف</a:t>
            </a:r>
            <a:r>
              <a:rPr lang="ar-DZ" dirty="0"/>
              <a:t> من </a:t>
            </a:r>
            <a:r>
              <a:rPr lang="ar-DZ" dirty="0" err="1"/>
              <a:t>سقاطتين)</a:t>
            </a:r>
            <a:endParaRPr lang="ar-DZ" dirty="0"/>
          </a:p>
          <a:p>
            <a:pPr algn="r" rtl="1">
              <a:buNone/>
            </a:pPr>
            <a:r>
              <a:rPr lang="ar-DZ" dirty="0"/>
              <a:t>الغرف مغطاة </a:t>
            </a:r>
            <a:r>
              <a:rPr lang="ar-DZ" dirty="0" err="1"/>
              <a:t>باقباء</a:t>
            </a:r>
            <a:r>
              <a:rPr lang="ar-DZ" dirty="0"/>
              <a:t> من الاجر</a:t>
            </a:r>
          </a:p>
          <a:p>
            <a:pPr algn="r" rtl="1"/>
            <a:r>
              <a:rPr lang="ar-DZ" dirty="0"/>
              <a:t>وبوابة القصر تشبه بوابة قصر </a:t>
            </a:r>
            <a:r>
              <a:rPr lang="ar-DZ" dirty="0" err="1"/>
              <a:t>الحير</a:t>
            </a:r>
            <a:r>
              <a:rPr lang="ar-DZ" dirty="0"/>
              <a:t> الغربي</a:t>
            </a:r>
          </a:p>
          <a:p>
            <a:endParaRPr lang="ar-DZ" dirty="0"/>
          </a:p>
          <a:p>
            <a:endParaRPr lang="en-US" dirty="0"/>
          </a:p>
        </p:txBody>
      </p:sp>
      <p:pic>
        <p:nvPicPr>
          <p:cNvPr id="5" name="Picture 3"/>
          <p:cNvPicPr>
            <a:picLocks noGrp="1" noChangeAspect="1" noChangeArrowheads="1"/>
          </p:cNvPicPr>
          <p:nvPr>
            <p:ph sz="half" idx="1"/>
          </p:nvPr>
        </p:nvPicPr>
        <p:blipFill>
          <a:blip r:embed="rId2" cstate="print"/>
          <a:srcRect/>
          <a:stretch>
            <a:fillRect/>
          </a:stretch>
        </p:blipFill>
        <p:spPr bwMode="auto">
          <a:xfrm>
            <a:off x="0" y="1152129"/>
            <a:ext cx="4571999" cy="5733255"/>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8988552" cy="836712"/>
          </a:xfrm>
        </p:spPr>
        <p:txBody>
          <a:bodyPr/>
          <a:lstStyle/>
          <a:p>
            <a:r>
              <a:rPr lang="ar-DZ" b="1" dirty="0"/>
              <a:t>القصير </a:t>
            </a:r>
            <a:r>
              <a:rPr lang="ar-DZ" b="1" dirty="0" err="1"/>
              <a:t>الحير</a:t>
            </a:r>
            <a:r>
              <a:rPr lang="ar-DZ" b="1" dirty="0"/>
              <a:t> الشرقي الكبير          </a:t>
            </a:r>
            <a:endParaRPr lang="en-US" b="1" dirty="0"/>
          </a:p>
        </p:txBody>
      </p:sp>
      <p:sp>
        <p:nvSpPr>
          <p:cNvPr id="4" name="Espace réservé du contenu 3"/>
          <p:cNvSpPr>
            <a:spLocks noGrp="1"/>
          </p:cNvSpPr>
          <p:nvPr>
            <p:ph sz="half" idx="2"/>
          </p:nvPr>
        </p:nvSpPr>
        <p:spPr>
          <a:xfrm>
            <a:off x="4211960" y="908720"/>
            <a:ext cx="4932040" cy="5949280"/>
          </a:xfrm>
        </p:spPr>
        <p:txBody>
          <a:bodyPr/>
          <a:lstStyle/>
          <a:p>
            <a:pPr algn="r" rtl="1"/>
            <a:r>
              <a:rPr lang="ar-DZ" dirty="0"/>
              <a:t>المدينة المسورة(المدينة المسورة</a:t>
            </a:r>
            <a:r>
              <a:rPr lang="ar-DZ" dirty="0" err="1"/>
              <a:t>)</a:t>
            </a:r>
            <a:endParaRPr lang="ar-DZ" dirty="0"/>
          </a:p>
          <a:p>
            <a:pPr algn="r" rtl="1"/>
            <a:r>
              <a:rPr lang="ar-DZ" dirty="0"/>
              <a:t>شكله مربع طول ضلعه </a:t>
            </a:r>
            <a:r>
              <a:rPr lang="ar-DZ" dirty="0" err="1"/>
              <a:t>160م</a:t>
            </a:r>
            <a:r>
              <a:rPr lang="ar-DZ" dirty="0"/>
              <a:t>  </a:t>
            </a:r>
          </a:p>
          <a:p>
            <a:pPr algn="r" rtl="1"/>
            <a:r>
              <a:rPr lang="ar-DZ" dirty="0"/>
              <a:t>اسواره مزدوجة مزودة ب 28 برجا </a:t>
            </a:r>
          </a:p>
          <a:p>
            <a:pPr algn="r" rtl="1"/>
            <a:r>
              <a:rPr lang="ar-DZ" dirty="0"/>
              <a:t>بمنتصف كل ضلع باب رئيسى بعضها تحتوي على </a:t>
            </a:r>
            <a:r>
              <a:rPr lang="ar-DZ" dirty="0" err="1"/>
              <a:t>سقاطات</a:t>
            </a:r>
            <a:endParaRPr lang="ar-DZ" dirty="0"/>
          </a:p>
          <a:p>
            <a:pPr algn="r" rtl="1"/>
            <a:r>
              <a:rPr lang="ar-DZ" dirty="0"/>
              <a:t>عثر بداخلها على دور وقصور ومعصرة ومسجد له مئذنة(هدفها المراقبة اكثر من الاذان</a:t>
            </a:r>
            <a:r>
              <a:rPr lang="ar-DZ" dirty="0" err="1"/>
              <a:t>)</a:t>
            </a:r>
            <a:endParaRPr lang="ar-DZ" dirty="0"/>
          </a:p>
        </p:txBody>
      </p:sp>
      <p:pic>
        <p:nvPicPr>
          <p:cNvPr id="5" name="Picture 4"/>
          <p:cNvPicPr>
            <a:picLocks noGrp="1" noChangeAspect="1" noChangeArrowheads="1"/>
          </p:cNvPicPr>
          <p:nvPr>
            <p:ph sz="half" idx="1"/>
          </p:nvPr>
        </p:nvPicPr>
        <p:blipFill>
          <a:blip r:embed="rId2" cstate="print"/>
          <a:srcRect/>
          <a:stretch>
            <a:fillRect/>
          </a:stretch>
        </p:blipFill>
        <p:spPr bwMode="auto">
          <a:xfrm>
            <a:off x="1" y="936104"/>
            <a:ext cx="4211960" cy="5877272"/>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515BE0-F365-8129-3228-4F613CDB4FBF}"/>
              </a:ext>
            </a:extLst>
          </p:cNvPr>
          <p:cNvSpPr>
            <a:spLocks noGrp="1"/>
          </p:cNvSpPr>
          <p:nvPr>
            <p:ph type="title"/>
          </p:nvPr>
        </p:nvSpPr>
        <p:spPr>
          <a:xfrm>
            <a:off x="6084168" y="457200"/>
            <a:ext cx="2907432" cy="838200"/>
          </a:xfrm>
        </p:spPr>
        <p:txBody>
          <a:bodyPr/>
          <a:lstStyle/>
          <a:p>
            <a:r>
              <a:rPr lang="ar-DZ" dirty="0"/>
              <a:t>القصور الاموية</a:t>
            </a:r>
            <a:endParaRPr lang="fr-FR" dirty="0"/>
          </a:p>
        </p:txBody>
      </p:sp>
      <p:pic>
        <p:nvPicPr>
          <p:cNvPr id="6146" name="Picture 2">
            <a:extLst>
              <a:ext uri="{FF2B5EF4-FFF2-40B4-BE49-F238E27FC236}">
                <a16:creationId xmlns:a16="http://schemas.microsoft.com/office/drawing/2014/main" id="{84D54B9C-6246-E212-A8D2-5A3F24BFB8B7}"/>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3688" y="28068"/>
            <a:ext cx="5920480" cy="6853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5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8988552" cy="836712"/>
          </a:xfrm>
        </p:spPr>
        <p:txBody>
          <a:bodyPr>
            <a:normAutofit fontScale="90000"/>
          </a:bodyPr>
          <a:lstStyle/>
          <a:p>
            <a:r>
              <a:rPr lang="ar-DZ" dirty="0">
                <a:cs typeface="Traditional Arabic" pitchFamily="2" charset="-78"/>
              </a:rPr>
              <a:t> </a:t>
            </a:r>
            <a:r>
              <a:rPr lang="ar-DZ" sz="7200" b="1" dirty="0">
                <a:solidFill>
                  <a:schemeClr val="tx1"/>
                </a:solidFill>
                <a:cs typeface="Traditional Arabic" pitchFamily="2" charset="-78"/>
              </a:rPr>
              <a:t>حمام </a:t>
            </a:r>
            <a:r>
              <a:rPr lang="ar-DZ" sz="7200" b="1" dirty="0" err="1">
                <a:solidFill>
                  <a:schemeClr val="tx1"/>
                </a:solidFill>
                <a:cs typeface="Traditional Arabic" pitchFamily="2" charset="-78"/>
              </a:rPr>
              <a:t>الصرخ</a:t>
            </a:r>
            <a:r>
              <a:rPr lang="ar-DZ" sz="7200" b="1" dirty="0">
                <a:solidFill>
                  <a:schemeClr val="tx1"/>
                </a:solidFill>
                <a:cs typeface="Traditional Arabic" pitchFamily="2" charset="-78"/>
              </a:rPr>
              <a:t>               </a:t>
            </a:r>
            <a:endParaRPr lang="en-US" sz="7200" b="1" dirty="0"/>
          </a:p>
        </p:txBody>
      </p:sp>
      <p:sp>
        <p:nvSpPr>
          <p:cNvPr id="4" name="Espace réservé du contenu 3"/>
          <p:cNvSpPr>
            <a:spLocks noGrp="1"/>
          </p:cNvSpPr>
          <p:nvPr>
            <p:ph sz="half" idx="2"/>
          </p:nvPr>
        </p:nvSpPr>
        <p:spPr>
          <a:xfrm>
            <a:off x="3995936" y="908720"/>
            <a:ext cx="5148064" cy="5949280"/>
          </a:xfrm>
        </p:spPr>
        <p:txBody>
          <a:bodyPr>
            <a:normAutofit/>
          </a:bodyPr>
          <a:lstStyle/>
          <a:p>
            <a:pPr algn="r" rtl="1"/>
            <a:r>
              <a:rPr lang="ar-DZ" sz="4800" dirty="0"/>
              <a:t>اكتشفه </a:t>
            </a:r>
            <a:r>
              <a:rPr lang="ar-DZ" sz="4800" dirty="0" err="1"/>
              <a:t>تبلر</a:t>
            </a:r>
            <a:r>
              <a:rPr lang="ar-DZ" sz="4800" dirty="0"/>
              <a:t> عام 1905 </a:t>
            </a:r>
          </a:p>
          <a:p>
            <a:pPr algn="r" rtl="1"/>
            <a:r>
              <a:rPr lang="ar-DZ" sz="4800" dirty="0"/>
              <a:t>وهو يتألف من عنصرين رئيسيين </a:t>
            </a:r>
            <a:r>
              <a:rPr lang="ar-DZ" sz="4800" dirty="0" err="1"/>
              <a:t>هما:</a:t>
            </a:r>
            <a:endParaRPr lang="ar-DZ" sz="4800" dirty="0"/>
          </a:p>
          <a:p>
            <a:pPr algn="r" rtl="1"/>
            <a:r>
              <a:rPr lang="ar-DZ" sz="4800" dirty="0"/>
              <a:t>غرفة الاستقبال والحمام</a:t>
            </a:r>
          </a:p>
          <a:p>
            <a:endParaRPr lang="en-US" sz="4800" dirty="0"/>
          </a:p>
        </p:txBody>
      </p:sp>
      <p:pic>
        <p:nvPicPr>
          <p:cNvPr id="5" name="Picture 2" descr="E:\Documents and Settings\Sarisoft\Mes documents\ملفات دروس\حمام الصرخ.JPG"/>
          <p:cNvPicPr>
            <a:picLocks noGrp="1" noChangeAspect="1" noChangeArrowheads="1"/>
          </p:cNvPicPr>
          <p:nvPr>
            <p:ph sz="half" idx="1"/>
          </p:nvPr>
        </p:nvPicPr>
        <p:blipFill>
          <a:blip r:embed="rId2" cstate="print"/>
          <a:srcRect/>
          <a:stretch>
            <a:fillRect/>
          </a:stretch>
        </p:blipFill>
        <p:spPr bwMode="auto">
          <a:xfrm>
            <a:off x="0" y="836712"/>
            <a:ext cx="3922801" cy="6021288"/>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8991600" cy="620688"/>
          </a:xfrm>
        </p:spPr>
        <p:txBody>
          <a:bodyPr>
            <a:noAutofit/>
          </a:bodyPr>
          <a:lstStyle/>
          <a:p>
            <a:r>
              <a:rPr lang="ar-DZ" sz="5400" dirty="0"/>
              <a:t>حمام </a:t>
            </a:r>
            <a:r>
              <a:rPr lang="ar-DZ" sz="5400" dirty="0" err="1"/>
              <a:t>الصرخ</a:t>
            </a:r>
            <a:r>
              <a:rPr lang="ar-DZ" sz="5400" dirty="0"/>
              <a:t>          </a:t>
            </a:r>
            <a:endParaRPr lang="en-US" sz="5400" dirty="0"/>
          </a:p>
        </p:txBody>
      </p:sp>
      <p:sp>
        <p:nvSpPr>
          <p:cNvPr id="3" name="Espace réservé du contenu 2"/>
          <p:cNvSpPr>
            <a:spLocks noGrp="1"/>
          </p:cNvSpPr>
          <p:nvPr>
            <p:ph idx="1"/>
          </p:nvPr>
        </p:nvSpPr>
        <p:spPr>
          <a:xfrm>
            <a:off x="0" y="764704"/>
            <a:ext cx="9144000" cy="6093296"/>
          </a:xfrm>
        </p:spPr>
        <p:txBody>
          <a:bodyPr>
            <a:normAutofit lnSpcReduction="10000"/>
          </a:bodyPr>
          <a:lstStyle/>
          <a:p>
            <a:pPr algn="r" rtl="1"/>
            <a:r>
              <a:rPr lang="ar-DZ" dirty="0"/>
              <a:t>مخططه مستطيل </a:t>
            </a:r>
            <a:r>
              <a:rPr lang="ar-DZ" dirty="0" err="1"/>
              <a:t>الشكلينقسم</a:t>
            </a:r>
            <a:r>
              <a:rPr lang="ar-DZ" dirty="0"/>
              <a:t> الى </a:t>
            </a:r>
            <a:r>
              <a:rPr lang="ar-DZ" dirty="0" err="1"/>
              <a:t>قسمين:</a:t>
            </a:r>
            <a:endParaRPr lang="ar-DZ" dirty="0"/>
          </a:p>
          <a:p>
            <a:pPr algn="r" rtl="1"/>
            <a:r>
              <a:rPr lang="ar-DZ" dirty="0"/>
              <a:t> القسم </a:t>
            </a:r>
            <a:r>
              <a:rPr lang="ar-DZ" dirty="0" err="1"/>
              <a:t>الاول:</a:t>
            </a:r>
            <a:endParaRPr lang="ar-DZ" dirty="0"/>
          </a:p>
          <a:p>
            <a:pPr algn="r" rtl="1"/>
            <a:r>
              <a:rPr lang="ar-DZ" dirty="0"/>
              <a:t>مسقوف بثلاثة أقبية أسطوانية ذات إيوان </a:t>
            </a:r>
          </a:p>
          <a:p>
            <a:pPr algn="r" rtl="1"/>
            <a:r>
              <a:rPr lang="ar-DZ" dirty="0"/>
              <a:t>يقابل استراحة العرش في قصير عمرة </a:t>
            </a:r>
          </a:p>
          <a:p>
            <a:pPr algn="r" rtl="1"/>
            <a:r>
              <a:rPr lang="ar-DZ" dirty="0"/>
              <a:t>على جانبيه غرفتان جانبيتان فتحت في كل واحدة منها ثلاث نوافذ في الجهة الجنوبية</a:t>
            </a:r>
          </a:p>
          <a:p>
            <a:pPr algn="r" rtl="1"/>
            <a:r>
              <a:rPr lang="ar-DZ" dirty="0"/>
              <a:t> وقسم </a:t>
            </a:r>
            <a:r>
              <a:rPr lang="ar-DZ" dirty="0" err="1"/>
              <a:t>ثاني </a:t>
            </a:r>
            <a:r>
              <a:rPr lang="ar-DZ" dirty="0"/>
              <a:t>:خاص بالحمام</a:t>
            </a:r>
          </a:p>
          <a:p>
            <a:pPr algn="r" rtl="1"/>
            <a:r>
              <a:rPr lang="ar-DZ" dirty="0"/>
              <a:t>وهو يتكون من ثلاث غرف </a:t>
            </a:r>
          </a:p>
          <a:p>
            <a:pPr algn="r" rtl="1"/>
            <a:r>
              <a:rPr lang="ar-DZ" dirty="0"/>
              <a:t>تمثل الغرف الباردة والدافئة </a:t>
            </a:r>
            <a:r>
              <a:rPr lang="ar-DZ" dirty="0" err="1"/>
              <a:t>والساخنة،</a:t>
            </a:r>
            <a:endParaRPr lang="ar-DZ" dirty="0"/>
          </a:p>
          <a:p>
            <a:pPr algn="r" rtl="1"/>
            <a:r>
              <a:rPr lang="ar-DZ" dirty="0"/>
              <a:t>سقفها مشكل من قبو اسطواني وقبو متقاطع وقبة على الترتيب.</a:t>
            </a:r>
            <a:endParaRPr lang="en-US" dirty="0"/>
          </a:p>
          <a:p>
            <a:endParaRPr lang="en-US" dirty="0"/>
          </a:p>
          <a:p>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79512" y="188640"/>
            <a:ext cx="3528392" cy="792088"/>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ar-DZ" sz="4800" b="1" dirty="0">
                <a:solidFill>
                  <a:schemeClr val="tx1"/>
                </a:solidFill>
                <a:cs typeface="Traditional Arabic" pitchFamily="2" charset="-78"/>
              </a:rPr>
              <a:t>قصر المنيا</a:t>
            </a:r>
            <a:endParaRPr lang="en-US" sz="4800" b="1" dirty="0">
              <a:solidFill>
                <a:schemeClr val="tx1"/>
              </a:solidFill>
              <a:cs typeface="Traditional Arabic" pitchFamily="2" charset="-78"/>
            </a:endParaRPr>
          </a:p>
        </p:txBody>
      </p:sp>
      <p:pic>
        <p:nvPicPr>
          <p:cNvPr id="5122" name="Picture 2"/>
          <p:cNvPicPr>
            <a:picLocks noGrp="1" noChangeAspect="1" noChangeArrowheads="1"/>
          </p:cNvPicPr>
          <p:nvPr>
            <p:ph idx="1"/>
          </p:nvPr>
        </p:nvPicPr>
        <p:blipFill>
          <a:blip r:embed="rId2" cstate="print"/>
          <a:srcRect/>
          <a:stretch>
            <a:fillRect/>
          </a:stretch>
        </p:blipFill>
        <p:spPr bwMode="auto">
          <a:xfrm>
            <a:off x="0" y="1628800"/>
            <a:ext cx="4610661" cy="5290634"/>
          </a:xfrm>
          <a:prstGeom prst="rect">
            <a:avLst/>
          </a:prstGeom>
          <a:noFill/>
          <a:ln w="9525">
            <a:noFill/>
            <a:miter lim="800000"/>
            <a:headEnd/>
            <a:tailEnd/>
          </a:ln>
        </p:spPr>
      </p:pic>
      <p:sp>
        <p:nvSpPr>
          <p:cNvPr id="3" name="ZoneTexte 2">
            <a:extLst>
              <a:ext uri="{FF2B5EF4-FFF2-40B4-BE49-F238E27FC236}">
                <a16:creationId xmlns:a16="http://schemas.microsoft.com/office/drawing/2014/main" id="{E2CC1895-4AFB-848D-3DE3-2DA84AD127E8}"/>
              </a:ext>
            </a:extLst>
          </p:cNvPr>
          <p:cNvSpPr txBox="1"/>
          <p:nvPr/>
        </p:nvSpPr>
        <p:spPr>
          <a:xfrm>
            <a:off x="3707904" y="0"/>
            <a:ext cx="5436096" cy="6555641"/>
          </a:xfrm>
          <a:prstGeom prst="rect">
            <a:avLst/>
          </a:prstGeom>
          <a:noFill/>
        </p:spPr>
        <p:txBody>
          <a:bodyPr wrap="square">
            <a:spAutoFit/>
          </a:bodyPr>
          <a:lstStyle/>
          <a:p>
            <a:pPr algn="r" rtl="1"/>
            <a:r>
              <a:rPr lang="ar-DZ" sz="1400" b="1" i="0" dirty="0">
                <a:solidFill>
                  <a:srgbClr val="292929"/>
                </a:solidFill>
                <a:effectLst/>
                <a:latin typeface="Almarai"/>
              </a:rPr>
              <a:t>وبني قصر المنية ما بين ( 705-714)، ويذكر الباحثون إن خبراء الآثار وجدوا كتابة في القصر تقول: إن الأخير بني للوليد، وأنّ الخبير الذي أشرف على بنائه هو رجل يدعى عبد الله، وقد هجر القصر بعد الزلزال العظيم الذي أصاب المنطقة في عام 749 ميلادية ولم يُعد بناؤه في الفترة العباسية التي اتخذت من بلاد الرافدين مركزا لها، أما في الفترة المملوكية فقد استعملت أجزاء من حجارته لبناء خان المنية الواقع قرب القصر وقد اشتهرت المنطقة باسم «المنية»، إلى حد أن بحيرة طبريا كانت تعرف عبر التاريخ الإسلامي إلى عهد المماليك باسم «بحر المنية».</a:t>
            </a:r>
            <a:br>
              <a:rPr lang="ar-DZ" sz="1400" b="1" dirty="0"/>
            </a:br>
            <a:r>
              <a:rPr lang="ar-DZ" sz="1400" b="1" i="0" dirty="0">
                <a:solidFill>
                  <a:srgbClr val="292929"/>
                </a:solidFill>
                <a:effectLst/>
                <a:latin typeface="Almarai"/>
              </a:rPr>
              <a:t>ويمتاز قصر المنية بشكله المستطيل الممتد من الشمال إلى الجنوب، ضلعه الأكبر بطول 73 متراً وضلعه الأصغر بطول 66 متراً. وقصر المنية، ككل قصور الصحراء الأموية، مبني على شكل قلعة حصينة في جدرانها أربعة أبراج دائرية في الزوايا، وأربعة أبراج نصف دائرية في الوسط، وتم بناء هذا القصر من حجارة بازلتية سوداء في المداميك السفلية الأساسية، ومن حجارة جيرية مستطيلة عملاقة في المداميك العليا.</a:t>
            </a:r>
            <a:br>
              <a:rPr lang="ar-DZ" sz="1400" b="1" dirty="0"/>
            </a:br>
            <a:r>
              <a:rPr lang="ar-DZ" sz="1400" b="1" i="0" dirty="0">
                <a:solidFill>
                  <a:srgbClr val="292929"/>
                </a:solidFill>
                <a:effectLst/>
                <a:latin typeface="Almarai"/>
              </a:rPr>
              <a:t>يقع مدخل القصر الرئيسي في الجهة الشرقية في اتجاه البحيرة، وعن يسار المدخل كان المسجد والقاعات المركزية، وللمسجد مدخل مباشر من الخارج أيضاً، ومن خلال التدقيق في بناء المسجد، الذي هو جزء لا يتجزأ من القصر، يمكن استقراء نمط كافة أشكال البناء، فهو يقع في الزاوية الشرقية للقصر، ويحوي ثلاثة مداخل، الأول من الناحية الشمالية بالقرب من مدخل القصر الرئيسي، والثاني في الجدار الغربي للمسجد يربطه مع القاعات، ومدخل ثالث في الجدار الشرقي للقصر يؤدي إلى خارجه، وقد بنيت الطبقة الأرضية للمسجد من الحجارة البازلتية، وقد بلغ عرض حائط القبلة قرابة 14م».</a:t>
            </a:r>
            <a:br>
              <a:rPr lang="ar-DZ" sz="1400" b="1" dirty="0"/>
            </a:br>
            <a:r>
              <a:rPr lang="ar-DZ" sz="1400" b="1" i="0" dirty="0">
                <a:solidFill>
                  <a:srgbClr val="292929"/>
                </a:solidFill>
                <a:effectLst/>
                <a:latin typeface="Almarai"/>
              </a:rPr>
              <a:t>كانت جدران القصر مزينة برسومات فنية، أما الأرضية والقسم الأسفل من الجدران فكان يزخر بلوحات مزخرفة بالفسيفساء والمرمر، الأمر الذي يعكس عراقة ومزايا الفن الأموي.</a:t>
            </a:r>
            <a:endParaRPr lang="fr-FR" sz="1400" b="1"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79512" y="188640"/>
            <a:ext cx="8784976" cy="792088"/>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ar-DZ" sz="4800" b="1" dirty="0">
                <a:solidFill>
                  <a:schemeClr val="tx1"/>
                </a:solidFill>
                <a:cs typeface="Traditional Arabic" pitchFamily="2" charset="-78"/>
              </a:rPr>
              <a:t>قصر المنيا</a:t>
            </a:r>
            <a:endParaRPr lang="en-US" sz="4800" b="1" dirty="0">
              <a:solidFill>
                <a:schemeClr val="tx1"/>
              </a:solidFill>
              <a:cs typeface="Traditional Arabic" pitchFamily="2" charset="-78"/>
            </a:endParaRPr>
          </a:p>
        </p:txBody>
      </p:sp>
      <p:pic>
        <p:nvPicPr>
          <p:cNvPr id="5122" name="Picture 2"/>
          <p:cNvPicPr>
            <a:picLocks noGrp="1" noChangeAspect="1" noChangeArrowheads="1"/>
          </p:cNvPicPr>
          <p:nvPr>
            <p:ph idx="1"/>
          </p:nvPr>
        </p:nvPicPr>
        <p:blipFill>
          <a:blip r:embed="rId2" cstate="print"/>
          <a:srcRect/>
          <a:stretch>
            <a:fillRect/>
          </a:stretch>
        </p:blipFill>
        <p:spPr bwMode="auto">
          <a:xfrm>
            <a:off x="2123728" y="1095242"/>
            <a:ext cx="4896544" cy="5618678"/>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8991600" cy="764704"/>
          </a:xfrm>
        </p:spPr>
        <p:txBody>
          <a:bodyPr>
            <a:normAutofit/>
          </a:bodyPr>
          <a:lstStyle/>
          <a:p>
            <a:r>
              <a:rPr lang="ar-DZ" b="1" dirty="0"/>
              <a:t>المميزات                       </a:t>
            </a:r>
            <a:endParaRPr lang="en-US" dirty="0"/>
          </a:p>
        </p:txBody>
      </p:sp>
      <p:sp>
        <p:nvSpPr>
          <p:cNvPr id="3" name="Espace réservé du contenu 2"/>
          <p:cNvSpPr>
            <a:spLocks noGrp="1"/>
          </p:cNvSpPr>
          <p:nvPr>
            <p:ph idx="1"/>
          </p:nvPr>
        </p:nvSpPr>
        <p:spPr>
          <a:xfrm>
            <a:off x="0" y="836712"/>
            <a:ext cx="8991600" cy="6021288"/>
          </a:xfrm>
        </p:spPr>
        <p:txBody>
          <a:bodyPr>
            <a:normAutofit fontScale="40000" lnSpcReduction="20000"/>
          </a:bodyPr>
          <a:lstStyle/>
          <a:p>
            <a:pPr algn="r" rtl="1"/>
            <a:r>
              <a:rPr lang="ar-DZ" sz="4200" b="1" dirty="0"/>
              <a:t>الضخامة والفخامة</a:t>
            </a:r>
          </a:p>
          <a:p>
            <a:pPr algn="r" rtl="1"/>
            <a:r>
              <a:rPr lang="ar-DZ" sz="4200" b="1" dirty="0"/>
              <a:t>التناظر والتماثل في التخطيط،</a:t>
            </a:r>
            <a:r>
              <a:rPr lang="ar-DZ" sz="4200" b="1" dirty="0" err="1"/>
              <a:t>بالاظافة</a:t>
            </a:r>
            <a:r>
              <a:rPr lang="ar-DZ" sz="4200" b="1" dirty="0"/>
              <a:t> الى التربيع الذي يطغى على مخططاته </a:t>
            </a:r>
          </a:p>
          <a:p>
            <a:pPr algn="r" rtl="1"/>
            <a:r>
              <a:rPr lang="ar-DZ" sz="4200" b="1" dirty="0"/>
              <a:t>تشابه نظام الغرف </a:t>
            </a:r>
            <a:r>
              <a:rPr lang="ar-DZ" sz="4200" b="1" dirty="0" err="1"/>
              <a:t>بافنيته</a:t>
            </a:r>
            <a:r>
              <a:rPr lang="ar-DZ" sz="4200" b="1" dirty="0"/>
              <a:t> في قصر المشتى مع قصور </a:t>
            </a:r>
            <a:r>
              <a:rPr lang="ar-DZ" sz="4200" b="1" dirty="0" err="1"/>
              <a:t>اللخميين</a:t>
            </a:r>
            <a:r>
              <a:rPr lang="ar-DZ" sz="4200" b="1" dirty="0"/>
              <a:t> </a:t>
            </a:r>
            <a:r>
              <a:rPr lang="ar-DZ" sz="4200" b="1" dirty="0" err="1"/>
              <a:t>والغساسنة</a:t>
            </a:r>
            <a:r>
              <a:rPr lang="ar-DZ" sz="4200" b="1" dirty="0"/>
              <a:t> في العراق والشام</a:t>
            </a:r>
          </a:p>
          <a:p>
            <a:pPr algn="r" rtl="1"/>
            <a:r>
              <a:rPr lang="ar-DZ" sz="4200" b="1" dirty="0"/>
              <a:t>القصور في البادية(الصحراء)</a:t>
            </a:r>
          </a:p>
          <a:p>
            <a:pPr algn="just" rtl="1"/>
            <a:r>
              <a:rPr lang="ar-DZ" sz="3500" b="1" i="0" dirty="0">
                <a:solidFill>
                  <a:srgbClr val="222B40"/>
                </a:solidFill>
                <a:effectLst/>
                <a:latin typeface="Cairo"/>
              </a:rPr>
              <a:t>إن معظم القصور الأموية الباقية يظهر فيها نمط البناء السوري المسيحي والتأثير الساساني وهذا يعود إلى عامل هام وهو أن الخلفاء كانوا يستعينون بكل الايدي الماهرة في الدولة الإسلامية، لذلك أتت مزيجاً من المؤثرات، وجميع القصور تقوم وفق مخطط متشابه وشكل معماري موحد، يقوم على مبدأ السور المحيط والصحن الداخلي المحاط بالأروقة التي تليها الغرف وتكون موزعة على طابق أو طابقين، ونلاحظ أن السور الخارجي يأخذ طابعاً حصيناً بعيداً عن الفتحات والزخارف، والجدير بالذكر أن الأبراج لم تكن ذات وظيفة دفاعية إذ أن البادية كانت آمنة وسكانها موالين وانصار للأمويين، ومن الممكن أن تكون الأبراج لتدعيم الأسوار ولإظهار البناء بمظهر المنعة والقوة، ومن أهم القصور الأموية (المشتى، عمرة، خربة المفجر، الحير الشرقي والحير الغربي).</a:t>
            </a:r>
            <a:endParaRPr lang="ar-DZ" sz="4200" b="1" dirty="0"/>
          </a:p>
          <a:p>
            <a:pPr algn="r" rtl="1"/>
            <a:r>
              <a:rPr lang="ar-DZ" sz="4200" b="1" dirty="0"/>
              <a:t>استخدام الطوب(</a:t>
            </a:r>
            <a:r>
              <a:rPr lang="ar-DZ" sz="4200" b="1" dirty="0" err="1"/>
              <a:t>تاثير</a:t>
            </a:r>
            <a:r>
              <a:rPr lang="ar-DZ" sz="4200" b="1" dirty="0"/>
              <a:t> عراقي) والحجارة </a:t>
            </a:r>
            <a:r>
              <a:rPr lang="ar-DZ" sz="4200" b="1" dirty="0" err="1"/>
              <a:t>المسقولة</a:t>
            </a:r>
            <a:endParaRPr lang="ar-DZ" sz="4200" b="1" dirty="0"/>
          </a:p>
          <a:p>
            <a:pPr algn="r" rtl="1"/>
            <a:r>
              <a:rPr lang="ar-DZ" sz="4200" b="1" dirty="0"/>
              <a:t>استخدام العقود النصف دائرية </a:t>
            </a:r>
            <a:r>
              <a:rPr lang="ar-DZ" sz="4200" b="1" dirty="0" err="1"/>
              <a:t>والحدويةوالمذبب</a:t>
            </a:r>
            <a:r>
              <a:rPr lang="ar-DZ" sz="4200" b="1" dirty="0"/>
              <a:t> </a:t>
            </a:r>
            <a:r>
              <a:rPr lang="ar-DZ" sz="4200" b="1" dirty="0" err="1"/>
              <a:t>والروايط</a:t>
            </a:r>
            <a:r>
              <a:rPr lang="ar-DZ" sz="4200" b="1" dirty="0"/>
              <a:t> </a:t>
            </a:r>
            <a:r>
              <a:rPr lang="ar-DZ" sz="4200" b="1" dirty="0" err="1"/>
              <a:t>الخشبيةبين</a:t>
            </a:r>
            <a:r>
              <a:rPr lang="ar-DZ" sz="4200" b="1" dirty="0"/>
              <a:t> الاعمدة </a:t>
            </a:r>
          </a:p>
          <a:p>
            <a:pPr algn="r" rtl="1"/>
            <a:r>
              <a:rPr lang="ar-DZ" sz="4200" b="1" dirty="0"/>
              <a:t>استخدام القباب </a:t>
            </a:r>
            <a:r>
              <a:rPr lang="ar-DZ" sz="4200" b="1" dirty="0" err="1"/>
              <a:t>والاقبية</a:t>
            </a:r>
            <a:r>
              <a:rPr lang="ar-DZ" sz="4200" b="1" dirty="0"/>
              <a:t> </a:t>
            </a:r>
            <a:r>
              <a:rPr lang="ar-DZ" sz="4200" b="1" dirty="0" err="1"/>
              <a:t>بانواعها</a:t>
            </a:r>
            <a:r>
              <a:rPr lang="ar-DZ" sz="4200" b="1" dirty="0"/>
              <a:t> التى بنيت بالطوب والحجر </a:t>
            </a:r>
          </a:p>
          <a:p>
            <a:pPr algn="r" rtl="1"/>
            <a:r>
              <a:rPr lang="ar-DZ" sz="4200" b="1" dirty="0" err="1"/>
              <a:t>والاعمدة</a:t>
            </a:r>
            <a:r>
              <a:rPr lang="ar-DZ" sz="4200" b="1" dirty="0"/>
              <a:t> الرخامية</a:t>
            </a:r>
          </a:p>
          <a:p>
            <a:pPr algn="r" rtl="1"/>
            <a:r>
              <a:rPr lang="ar-DZ" sz="4200" b="1" dirty="0"/>
              <a:t>استخدام الاخشاب كمادة </a:t>
            </a:r>
            <a:r>
              <a:rPr lang="ar-DZ" sz="4200" b="1" dirty="0" err="1"/>
              <a:t>ينائية</a:t>
            </a:r>
            <a:r>
              <a:rPr lang="ar-DZ" sz="4200" b="1" dirty="0"/>
              <a:t> بدل جدع النخيل</a:t>
            </a:r>
          </a:p>
          <a:p>
            <a:pPr algn="r" rtl="1"/>
            <a:r>
              <a:rPr lang="ar-DZ" sz="4200" b="1" dirty="0"/>
              <a:t>اغلب المباني الدينية مغطاة </a:t>
            </a:r>
            <a:r>
              <a:rPr lang="ar-DZ" sz="4200" b="1" dirty="0" err="1"/>
              <a:t>بالاسقف</a:t>
            </a:r>
            <a:r>
              <a:rPr lang="ar-DZ" sz="4200" b="1" dirty="0"/>
              <a:t> الخشبية المائلة </a:t>
            </a:r>
            <a:r>
              <a:rPr lang="ar-DZ" sz="4200" b="1" dirty="0" err="1"/>
              <a:t>والجمالونية</a:t>
            </a:r>
            <a:endParaRPr lang="ar-DZ" sz="4200" b="1" dirty="0"/>
          </a:p>
          <a:p>
            <a:pPr algn="r" rtl="1"/>
            <a:r>
              <a:rPr lang="ar-DZ" sz="4200" b="1" dirty="0"/>
              <a:t>  </a:t>
            </a:r>
            <a:r>
              <a:rPr lang="ar-DZ" sz="4200" b="1" dirty="0" err="1"/>
              <a:t>تاثرت</a:t>
            </a:r>
            <a:r>
              <a:rPr lang="ar-DZ" sz="4200" b="1" dirty="0"/>
              <a:t> معظم المباني بعمائر الحصون مقسمة من الداخل الى بيوت تشتمل على اماكن للاستقبال </a:t>
            </a:r>
            <a:r>
              <a:rPr lang="ar-DZ" sz="4200" b="1" dirty="0" err="1"/>
              <a:t>وافنية</a:t>
            </a:r>
            <a:r>
              <a:rPr lang="ar-DZ" sz="4200" b="1" dirty="0"/>
              <a:t> ،وتنظم الحجرات حول الغرف</a:t>
            </a:r>
          </a:p>
          <a:p>
            <a:pPr algn="r" rtl="1"/>
            <a:r>
              <a:rPr lang="ar-DZ" sz="4200" b="1" dirty="0"/>
              <a:t>استخدام الطوب في البناء وهو </a:t>
            </a:r>
            <a:r>
              <a:rPr lang="ar-DZ" sz="4200" b="1" dirty="0" err="1"/>
              <a:t>تاثير</a:t>
            </a:r>
            <a:r>
              <a:rPr lang="ar-DZ" sz="4200" b="1" dirty="0"/>
              <a:t> عراقي</a:t>
            </a:r>
          </a:p>
          <a:p>
            <a:pPr algn="r" rtl="1"/>
            <a:r>
              <a:rPr lang="ar-DZ" sz="4200" b="1" dirty="0"/>
              <a:t>استعمال الابراج </a:t>
            </a:r>
            <a:r>
              <a:rPr lang="ar-DZ" sz="4200" b="1" dirty="0" err="1"/>
              <a:t>بانواعها</a:t>
            </a:r>
            <a:r>
              <a:rPr lang="ar-DZ" sz="4200" b="1" dirty="0"/>
              <a:t> </a:t>
            </a:r>
            <a:r>
              <a:rPr lang="ar-DZ" sz="4200" b="1" dirty="0" err="1"/>
              <a:t>والمزاغل</a:t>
            </a:r>
            <a:r>
              <a:rPr lang="ar-DZ" sz="4200" b="1" dirty="0"/>
              <a:t> </a:t>
            </a:r>
          </a:p>
          <a:p>
            <a:pPr algn="r" rtl="1">
              <a:buNone/>
            </a:pPr>
            <a:endParaRPr lang="ar-DZ" sz="40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ar-DZ" sz="4400" b="1" dirty="0"/>
              <a:t>المميزات                 </a:t>
            </a:r>
            <a:endParaRPr lang="en-US" sz="4400" b="1" dirty="0"/>
          </a:p>
        </p:txBody>
      </p:sp>
      <p:sp>
        <p:nvSpPr>
          <p:cNvPr id="3" name="Espace réservé du contenu 2"/>
          <p:cNvSpPr>
            <a:spLocks noGrp="1"/>
          </p:cNvSpPr>
          <p:nvPr>
            <p:ph idx="1"/>
          </p:nvPr>
        </p:nvSpPr>
        <p:spPr/>
        <p:txBody>
          <a:bodyPr>
            <a:normAutofit fontScale="92500" lnSpcReduction="10000"/>
          </a:bodyPr>
          <a:lstStyle/>
          <a:p>
            <a:pPr algn="r" rtl="1"/>
            <a:r>
              <a:rPr lang="ar-DZ" dirty="0"/>
              <a:t>استخدام الزخارف الهندسية القائمة على </a:t>
            </a:r>
            <a:r>
              <a:rPr lang="ar-DZ" dirty="0" err="1"/>
              <a:t>المثلثات </a:t>
            </a:r>
            <a:r>
              <a:rPr lang="ar-DZ" dirty="0"/>
              <a:t>(</a:t>
            </a:r>
            <a:r>
              <a:rPr lang="ar-DZ" dirty="0" err="1"/>
              <a:t>تاثير</a:t>
            </a:r>
            <a:r>
              <a:rPr lang="ar-DZ" dirty="0"/>
              <a:t> ساساني</a:t>
            </a:r>
            <a:r>
              <a:rPr lang="ar-DZ" dirty="0" err="1"/>
              <a:t>)</a:t>
            </a:r>
            <a:endParaRPr lang="ar-DZ" dirty="0"/>
          </a:p>
          <a:p>
            <a:pPr algn="r" rtl="1"/>
            <a:r>
              <a:rPr lang="ar-DZ" dirty="0"/>
              <a:t>تغطية الجدران </a:t>
            </a:r>
            <a:r>
              <a:rPr lang="ar-DZ" dirty="0" err="1"/>
              <a:t>بالالواخ</a:t>
            </a:r>
            <a:r>
              <a:rPr lang="ar-DZ" dirty="0"/>
              <a:t> </a:t>
            </a:r>
            <a:r>
              <a:rPr lang="ar-DZ" dirty="0" err="1"/>
              <a:t>الرخاميةو</a:t>
            </a:r>
            <a:r>
              <a:rPr lang="ar-DZ" dirty="0"/>
              <a:t> بالصور </a:t>
            </a:r>
            <a:r>
              <a:rPr lang="ar-DZ" dirty="0" err="1"/>
              <a:t>الجدارية</a:t>
            </a:r>
            <a:r>
              <a:rPr lang="ar-DZ" dirty="0"/>
              <a:t> في موضوعات </a:t>
            </a:r>
            <a:r>
              <a:rPr lang="ar-DZ" dirty="0" err="1"/>
              <a:t>بها</a:t>
            </a:r>
            <a:r>
              <a:rPr lang="ar-DZ" dirty="0"/>
              <a:t> اشكال ادمية </a:t>
            </a:r>
          </a:p>
          <a:p>
            <a:pPr algn="r" rtl="1">
              <a:buNone/>
            </a:pPr>
            <a:r>
              <a:rPr lang="ar-DZ" dirty="0" err="1"/>
              <a:t>وحيوانبة</a:t>
            </a:r>
            <a:r>
              <a:rPr lang="ar-DZ" dirty="0"/>
              <a:t> (الفسيفساء </a:t>
            </a:r>
            <a:r>
              <a:rPr lang="ar-DZ" dirty="0" err="1"/>
              <a:t>الخزفيةو</a:t>
            </a:r>
            <a:r>
              <a:rPr lang="ar-DZ" dirty="0"/>
              <a:t> </a:t>
            </a:r>
            <a:r>
              <a:rPr lang="ar-DZ" dirty="0" err="1"/>
              <a:t>الفرسكو</a:t>
            </a:r>
            <a:r>
              <a:rPr lang="ar-DZ" dirty="0"/>
              <a:t> (</a:t>
            </a:r>
            <a:r>
              <a:rPr lang="ar-DZ" dirty="0" err="1"/>
              <a:t>تاثير</a:t>
            </a:r>
            <a:r>
              <a:rPr lang="ar-DZ" dirty="0"/>
              <a:t> </a:t>
            </a:r>
            <a:r>
              <a:rPr lang="ar-DZ" dirty="0" err="1"/>
              <a:t>هيلستيني</a:t>
            </a:r>
            <a:r>
              <a:rPr lang="ar-DZ" dirty="0"/>
              <a:t>،مسيحي</a:t>
            </a:r>
            <a:r>
              <a:rPr lang="ar-DZ" dirty="0" err="1"/>
              <a:t>)</a:t>
            </a:r>
            <a:endParaRPr lang="ar-DZ" dirty="0"/>
          </a:p>
          <a:p>
            <a:pPr algn="r" rtl="1"/>
            <a:r>
              <a:rPr lang="ar-DZ" dirty="0"/>
              <a:t>وجود </a:t>
            </a:r>
            <a:r>
              <a:rPr lang="ar-DZ" dirty="0" err="1"/>
              <a:t>التاثيرات</a:t>
            </a:r>
            <a:r>
              <a:rPr lang="ar-DZ" dirty="0"/>
              <a:t> </a:t>
            </a:r>
            <a:r>
              <a:rPr lang="ar-DZ" dirty="0" err="1"/>
              <a:t>الساسانية</a:t>
            </a:r>
            <a:r>
              <a:rPr lang="ar-DZ" dirty="0"/>
              <a:t> (الاشكال </a:t>
            </a:r>
            <a:r>
              <a:rPr lang="ar-DZ" dirty="0" err="1"/>
              <a:t>المجنحةوالشجيرات</a:t>
            </a:r>
            <a:r>
              <a:rPr lang="ar-DZ" dirty="0"/>
              <a:t> المحورة)والمصرية </a:t>
            </a:r>
            <a:r>
              <a:rPr lang="ar-DZ" dirty="0" err="1"/>
              <a:t>والهيلينستية</a:t>
            </a:r>
            <a:r>
              <a:rPr lang="ar-DZ" dirty="0"/>
              <a:t> (ورقة </a:t>
            </a:r>
            <a:r>
              <a:rPr lang="ar-DZ" dirty="0" err="1"/>
              <a:t>الاكانتس</a:t>
            </a:r>
            <a:r>
              <a:rPr lang="ar-DZ" dirty="0"/>
              <a:t> و اوراق وفروع وفاكهة العنب وقرون الرخاء)</a:t>
            </a:r>
            <a:r>
              <a:rPr lang="ar-DZ" dirty="0" err="1"/>
              <a:t>البيزنطبة</a:t>
            </a:r>
            <a:r>
              <a:rPr lang="ar-DZ" dirty="0"/>
              <a:t> (</a:t>
            </a:r>
            <a:r>
              <a:rPr lang="ar-DZ" dirty="0" err="1"/>
              <a:t>اشجارالفاكهةو</a:t>
            </a:r>
            <a:r>
              <a:rPr lang="ar-DZ" dirty="0"/>
              <a:t> </a:t>
            </a:r>
            <a:r>
              <a:rPr lang="ar-DZ" dirty="0" err="1"/>
              <a:t>النخيل </a:t>
            </a:r>
            <a:r>
              <a:rPr lang="ar-DZ" dirty="0"/>
              <a:t>) و</a:t>
            </a:r>
          </a:p>
          <a:p>
            <a:pPr algn="r">
              <a:buNone/>
            </a:pP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ésultat d’images pour  بالاردن قصير الطوبة">
            <a:extLst>
              <a:ext uri="{FF2B5EF4-FFF2-40B4-BE49-F238E27FC236}">
                <a16:creationId xmlns:a16="http://schemas.microsoft.com/office/drawing/2014/main" id="{7B74E00F-F932-3C0C-8D2E-FC5BC660C63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9327" y="2621756"/>
            <a:ext cx="6683477" cy="4236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275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8991600" cy="764704"/>
          </a:xfrm>
        </p:spPr>
        <p:txBody>
          <a:bodyPr>
            <a:normAutofit fontScale="90000"/>
          </a:bodyPr>
          <a:lstStyle/>
          <a:p>
            <a:pPr lvl="8" algn="l" rtl="0">
              <a:spcBef>
                <a:spcPct val="0"/>
              </a:spcBef>
            </a:pPr>
            <a:r>
              <a:rPr lang="ar-DZ" sz="5400" dirty="0"/>
              <a:t>       قصير عمرا                </a:t>
            </a:r>
            <a:endParaRPr lang="en-US" sz="5400" dirty="0"/>
          </a:p>
        </p:txBody>
      </p:sp>
      <p:sp>
        <p:nvSpPr>
          <p:cNvPr id="3" name="Espace réservé du contenu 2"/>
          <p:cNvSpPr>
            <a:spLocks noGrp="1"/>
          </p:cNvSpPr>
          <p:nvPr>
            <p:ph idx="1"/>
          </p:nvPr>
        </p:nvSpPr>
        <p:spPr>
          <a:xfrm>
            <a:off x="5220072" y="476672"/>
            <a:ext cx="3771528" cy="6381328"/>
          </a:xfrm>
        </p:spPr>
        <p:txBody>
          <a:bodyPr>
            <a:normAutofit fontScale="77500" lnSpcReduction="20000"/>
          </a:bodyPr>
          <a:lstStyle/>
          <a:p>
            <a:pPr rtl="1">
              <a:buNone/>
            </a:pPr>
            <a:r>
              <a:rPr lang="ar-DZ" b="1" dirty="0"/>
              <a:t> </a:t>
            </a:r>
            <a:endParaRPr lang="en-US" dirty="0"/>
          </a:p>
          <a:p>
            <a:pPr algn="r" rtl="1"/>
            <a:r>
              <a:rPr lang="ar-DZ" dirty="0"/>
              <a:t>اكتشفه </a:t>
            </a:r>
            <a:r>
              <a:rPr lang="ar-DZ" dirty="0" err="1"/>
              <a:t>موزيل</a:t>
            </a:r>
            <a:r>
              <a:rPr lang="ar-DZ" dirty="0"/>
              <a:t> سنة 1898</a:t>
            </a:r>
          </a:p>
          <a:p>
            <a:pPr algn="r" rtl="1"/>
            <a:r>
              <a:rPr lang="ar-DZ" dirty="0"/>
              <a:t>يقع على بعد </a:t>
            </a:r>
            <a:r>
              <a:rPr lang="ar-DZ" dirty="0" err="1"/>
              <a:t>100كلم</a:t>
            </a:r>
            <a:r>
              <a:rPr lang="ar-DZ" dirty="0"/>
              <a:t> شرق عمان على حافة وادي </a:t>
            </a:r>
            <a:r>
              <a:rPr lang="ar-DZ" dirty="0" err="1"/>
              <a:t>بطم</a:t>
            </a:r>
            <a:endParaRPr lang="ar-DZ" dirty="0"/>
          </a:p>
          <a:p>
            <a:pPr algn="r" rtl="1"/>
            <a:r>
              <a:rPr lang="ar-DZ" dirty="0"/>
              <a:t>بني حسب </a:t>
            </a:r>
            <a:r>
              <a:rPr lang="ar-DZ" dirty="0" err="1"/>
              <a:t>كريزويل</a:t>
            </a:r>
            <a:r>
              <a:rPr lang="ar-DZ" dirty="0"/>
              <a:t>، و فان برشم ما بين </a:t>
            </a:r>
            <a:r>
              <a:rPr lang="ar-DZ" dirty="0" err="1"/>
              <a:t>سنتي </a:t>
            </a:r>
            <a:r>
              <a:rPr lang="ar-DZ" dirty="0">
                <a:solidFill>
                  <a:srgbClr val="FF0000"/>
                </a:solidFill>
              </a:rPr>
              <a:t>(94-</a:t>
            </a:r>
            <a:r>
              <a:rPr lang="ar-DZ" dirty="0" err="1">
                <a:solidFill>
                  <a:srgbClr val="FF0000"/>
                </a:solidFill>
              </a:rPr>
              <a:t>96هـ</a:t>
            </a:r>
            <a:r>
              <a:rPr lang="ar-DZ" dirty="0">
                <a:solidFill>
                  <a:srgbClr val="FF0000"/>
                </a:solidFill>
              </a:rPr>
              <a:t>/712-</a:t>
            </a:r>
            <a:r>
              <a:rPr lang="ar-DZ" dirty="0" err="1">
                <a:solidFill>
                  <a:srgbClr val="FF0000"/>
                </a:solidFill>
              </a:rPr>
              <a:t>715م)</a:t>
            </a:r>
            <a:r>
              <a:rPr lang="ar-DZ" dirty="0">
                <a:solidFill>
                  <a:srgbClr val="FF0000"/>
                </a:solidFill>
              </a:rPr>
              <a:t> </a:t>
            </a:r>
          </a:p>
          <a:p>
            <a:pPr algn="r" rtl="1"/>
            <a:r>
              <a:rPr lang="ar-DZ" dirty="0"/>
              <a:t>من طرف الوليد بن عبد الملك كاستراحة للصيد والاستجمام.</a:t>
            </a:r>
            <a:endParaRPr lang="en-US" dirty="0"/>
          </a:p>
          <a:p>
            <a:pPr algn="r" rtl="1"/>
            <a:r>
              <a:rPr lang="ar-DZ" dirty="0"/>
              <a:t>زخارفه </a:t>
            </a:r>
            <a:r>
              <a:rPr lang="ar-DZ" dirty="0" err="1"/>
              <a:t>متاثرة</a:t>
            </a:r>
            <a:r>
              <a:rPr lang="ar-DZ" dirty="0"/>
              <a:t> </a:t>
            </a:r>
            <a:r>
              <a:rPr lang="ar-DZ" dirty="0" err="1"/>
              <a:t>بالأسلوب:</a:t>
            </a:r>
            <a:endParaRPr lang="ar-DZ" dirty="0"/>
          </a:p>
          <a:p>
            <a:pPr algn="r" rtl="1">
              <a:buNone/>
            </a:pPr>
            <a:r>
              <a:rPr lang="ar-DZ" dirty="0"/>
              <a:t>      - </a:t>
            </a:r>
            <a:r>
              <a:rPr lang="ar-DZ" dirty="0" err="1"/>
              <a:t>الهليني</a:t>
            </a:r>
            <a:r>
              <a:rPr lang="ar-DZ" dirty="0"/>
              <a:t> البيزنطي</a:t>
            </a:r>
          </a:p>
          <a:p>
            <a:pPr algn="r" rtl="1">
              <a:buNone/>
            </a:pPr>
            <a:r>
              <a:rPr lang="ar-DZ" dirty="0"/>
              <a:t>      -ووجود التأثير الفارسية</a:t>
            </a:r>
          </a:p>
          <a:p>
            <a:pPr algn="r" rtl="1">
              <a:buNone/>
            </a:pPr>
            <a:r>
              <a:rPr lang="ar-DZ" dirty="0"/>
              <a:t>      -كما احتوت الزخارف على عناصر شرقية مسيحية.</a:t>
            </a:r>
            <a:endParaRPr lang="en-US" dirty="0"/>
          </a:p>
        </p:txBody>
      </p:sp>
      <p:pic>
        <p:nvPicPr>
          <p:cNvPr id="1026" name="Picture 2" descr="افضل 9 انشطة في قصر عمرة الاردن">
            <a:extLst>
              <a:ext uri="{FF2B5EF4-FFF2-40B4-BE49-F238E27FC236}">
                <a16:creationId xmlns:a16="http://schemas.microsoft.com/office/drawing/2014/main" id="{3FA62023-F0FE-7C52-78AD-307A5A13F0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4570941" cy="34258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قصر عمرة في Al Azraq">
            <a:extLst>
              <a:ext uri="{FF2B5EF4-FFF2-40B4-BE49-F238E27FC236}">
                <a16:creationId xmlns:a16="http://schemas.microsoft.com/office/drawing/2014/main" id="{94BC4F9E-1694-CC68-1554-6B63807663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85" y="833845"/>
            <a:ext cx="5404727" cy="27990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8991600" cy="980728"/>
          </a:xfrm>
        </p:spPr>
        <p:txBody>
          <a:bodyPr>
            <a:normAutofit/>
          </a:bodyPr>
          <a:lstStyle/>
          <a:p>
            <a:r>
              <a:rPr lang="ar-DZ" dirty="0"/>
              <a:t>   </a:t>
            </a:r>
            <a:r>
              <a:rPr lang="ar-DZ" b="1" dirty="0"/>
              <a:t>قصير </a:t>
            </a:r>
            <a:r>
              <a:rPr lang="ar-DZ" b="1" dirty="0" err="1"/>
              <a:t>عمرا                      :</a:t>
            </a:r>
            <a:endParaRPr lang="en-US" dirty="0"/>
          </a:p>
        </p:txBody>
      </p:sp>
      <p:sp>
        <p:nvSpPr>
          <p:cNvPr id="5" name="Espace réservé du contenu 4"/>
          <p:cNvSpPr>
            <a:spLocks noGrp="1"/>
          </p:cNvSpPr>
          <p:nvPr>
            <p:ph idx="1"/>
          </p:nvPr>
        </p:nvSpPr>
        <p:spPr>
          <a:xfrm>
            <a:off x="1907704" y="980728"/>
            <a:ext cx="7056784" cy="2592288"/>
          </a:xfrm>
        </p:spPr>
        <p:txBody>
          <a:bodyPr>
            <a:normAutofit fontScale="47500" lnSpcReduction="20000"/>
          </a:bodyPr>
          <a:lstStyle/>
          <a:p>
            <a:pPr rtl="1">
              <a:buNone/>
            </a:pPr>
            <a:r>
              <a:rPr lang="ar-DZ" b="1" dirty="0"/>
              <a:t> </a:t>
            </a:r>
            <a:endParaRPr lang="en-US" dirty="0"/>
          </a:p>
          <a:p>
            <a:pPr lvl="8" rtl="1"/>
            <a:r>
              <a:rPr lang="ar-DZ" b="1" dirty="0"/>
              <a:t> </a:t>
            </a:r>
            <a:endParaRPr lang="en-US" dirty="0"/>
          </a:p>
          <a:p>
            <a:pPr algn="r" rtl="1"/>
            <a:r>
              <a:rPr lang="ar-DZ" sz="4000" dirty="0"/>
              <a:t>يتميز القصر بصغر حجمه بمقارنته مع القصور الأموية الأخرى</a:t>
            </a:r>
          </a:p>
          <a:p>
            <a:pPr algn="r" rtl="1"/>
            <a:r>
              <a:rPr lang="ar-DZ" sz="4000" dirty="0"/>
              <a:t> كما أنه قليل الوحدات المعمارية</a:t>
            </a:r>
          </a:p>
          <a:p>
            <a:pPr algn="r" rtl="1">
              <a:buNone/>
            </a:pPr>
            <a:endParaRPr lang="ar-DZ" sz="4000" dirty="0"/>
          </a:p>
          <a:p>
            <a:pPr algn="r" rtl="1"/>
            <a:r>
              <a:rPr lang="ar-DZ" sz="4000" dirty="0"/>
              <a:t> شيد بالحجارة الجيرية المحمرة </a:t>
            </a:r>
          </a:p>
          <a:p>
            <a:pPr algn="r" rtl="1">
              <a:buNone/>
            </a:pPr>
            <a:endParaRPr lang="ar-DZ" sz="4000" dirty="0"/>
          </a:p>
          <a:p>
            <a:pPr algn="r" rtl="1"/>
            <a:r>
              <a:rPr lang="ar-DZ" sz="4000" dirty="0"/>
              <a:t>وهو يتكون من قسمين رئيسيين:</a:t>
            </a:r>
            <a:endParaRPr lang="en-US" sz="4000" dirty="0"/>
          </a:p>
        </p:txBody>
      </p:sp>
      <p:pic>
        <p:nvPicPr>
          <p:cNvPr id="2050" name="Picture 2" descr="Catacombs of Saints Marcellino and Pietro | Turismo Roma">
            <a:extLst>
              <a:ext uri="{FF2B5EF4-FFF2-40B4-BE49-F238E27FC236}">
                <a16:creationId xmlns:a16="http://schemas.microsoft.com/office/drawing/2014/main" id="{41D5941E-E44F-7B22-C7FD-ED27AC7CCA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26" y="3477233"/>
            <a:ext cx="5080620" cy="33870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8988552" cy="1298448"/>
          </a:xfrm>
        </p:spPr>
        <p:txBody>
          <a:bodyPr/>
          <a:lstStyle/>
          <a:p>
            <a:r>
              <a:rPr lang="ar-DZ" b="1" dirty="0"/>
              <a:t>     القسم الأول:  قاعة العرش</a:t>
            </a:r>
            <a:endParaRPr lang="en-US" b="1" dirty="0"/>
          </a:p>
        </p:txBody>
      </p:sp>
      <p:sp>
        <p:nvSpPr>
          <p:cNvPr id="4" name="Espace réservé du contenu 3"/>
          <p:cNvSpPr>
            <a:spLocks noGrp="1"/>
          </p:cNvSpPr>
          <p:nvPr>
            <p:ph sz="half" idx="2"/>
          </p:nvPr>
        </p:nvSpPr>
        <p:spPr>
          <a:xfrm>
            <a:off x="4499992" y="1124744"/>
            <a:ext cx="4644008" cy="5733256"/>
          </a:xfrm>
        </p:spPr>
        <p:txBody>
          <a:bodyPr>
            <a:normAutofit/>
          </a:bodyPr>
          <a:lstStyle/>
          <a:p>
            <a:pPr algn="r" rtl="1"/>
            <a:r>
              <a:rPr lang="ar-DZ" sz="3200" dirty="0"/>
              <a:t>وهو </a:t>
            </a:r>
            <a:r>
              <a:rPr lang="ar-DZ" dirty="0"/>
              <a:t>يمثل </a:t>
            </a:r>
            <a:r>
              <a:rPr lang="ar-DZ" b="1" dirty="0"/>
              <a:t>قاعة الاستقبال</a:t>
            </a:r>
          </a:p>
          <a:p>
            <a:pPr algn="r" rtl="1"/>
            <a:r>
              <a:rPr lang="ar-DZ" dirty="0"/>
              <a:t> مستطيلة الشكل</a:t>
            </a:r>
          </a:p>
          <a:p>
            <a:pPr algn="r" rtl="1"/>
            <a:r>
              <a:rPr lang="ar-DZ" dirty="0"/>
              <a:t> تغطيها ثلاثة اقبية اسطوانية يفصل بينها عقود عرضية</a:t>
            </a:r>
          </a:p>
          <a:p>
            <a:pPr algn="r" rtl="1"/>
            <a:r>
              <a:rPr lang="ar-DZ" dirty="0"/>
              <a:t> وعلى محور المدخل الرئيسي توجد </a:t>
            </a:r>
            <a:r>
              <a:rPr lang="ar-DZ" dirty="0" err="1"/>
              <a:t>حنية</a:t>
            </a:r>
            <a:r>
              <a:rPr lang="ar-DZ" dirty="0"/>
              <a:t> العرش المغطاة بقبو أسطواني</a:t>
            </a:r>
          </a:p>
          <a:p>
            <a:pPr algn="r" rtl="1"/>
            <a:r>
              <a:rPr lang="ar-DZ" dirty="0"/>
              <a:t> على جانبي </a:t>
            </a:r>
            <a:r>
              <a:rPr lang="ar-DZ" dirty="0" err="1"/>
              <a:t>حنية</a:t>
            </a:r>
            <a:r>
              <a:rPr lang="ar-DZ" dirty="0"/>
              <a:t> العرش غرفتان جانبيتان ليس لهما نوافذ</a:t>
            </a:r>
          </a:p>
          <a:p>
            <a:pPr algn="r" rtl="1"/>
            <a:r>
              <a:rPr lang="ar-DZ" dirty="0"/>
              <a:t>وإلى اليسار من قاعة الاستقبال نجد الحمام.</a:t>
            </a:r>
            <a:endParaRPr lang="en-US" dirty="0"/>
          </a:p>
          <a:p>
            <a:endParaRPr lang="en-US" dirty="0"/>
          </a:p>
        </p:txBody>
      </p:sp>
      <p:pic>
        <p:nvPicPr>
          <p:cNvPr id="5" name="Picture 2" descr="E:\Documents and Settings\Sarisoft\Mes documents\ملفات دروس\قصير عمرة.JPG"/>
          <p:cNvPicPr>
            <a:picLocks noGrp="1" noChangeAspect="1" noChangeArrowheads="1"/>
          </p:cNvPicPr>
          <p:nvPr>
            <p:ph sz="half" idx="1"/>
          </p:nvPr>
        </p:nvPicPr>
        <p:blipFill>
          <a:blip r:embed="rId2" cstate="print"/>
          <a:srcRect/>
          <a:stretch>
            <a:fillRect/>
          </a:stretch>
        </p:blipFill>
        <p:spPr bwMode="auto">
          <a:xfrm>
            <a:off x="0" y="1142984"/>
            <a:ext cx="4788024" cy="5715015"/>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romenade">
  <a:themeElements>
    <a:clrScheme name="Promenad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Promenade">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Promenade">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2576</TotalTime>
  <Words>3250</Words>
  <Application>Microsoft Office PowerPoint</Application>
  <PresentationFormat>Affichage à l'écran (4:3)</PresentationFormat>
  <Paragraphs>281</Paragraphs>
  <Slides>66</Slides>
  <Notes>1</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66</vt:i4>
      </vt:variant>
    </vt:vector>
  </HeadingPairs>
  <TitlesOfParts>
    <vt:vector size="78" baseType="lpstr">
      <vt:lpstr>Almarai</vt:lpstr>
      <vt:lpstr>-apple-system</vt:lpstr>
      <vt:lpstr>Arabic Transparent</vt:lpstr>
      <vt:lpstr>Arial</vt:lpstr>
      <vt:lpstr>Cairo</vt:lpstr>
      <vt:lpstr>Calibri</vt:lpstr>
      <vt:lpstr>Franklin Gothic Book</vt:lpstr>
      <vt:lpstr>Franklin Gothic Medium</vt:lpstr>
      <vt:lpstr>tajawal</vt:lpstr>
      <vt:lpstr>Traditional Arabic</vt:lpstr>
      <vt:lpstr>Wingdings 2</vt:lpstr>
      <vt:lpstr>Promenade</vt:lpstr>
      <vt:lpstr> المركز الجامعي تيبازة د/حمدوش زهيرة  مقياس: تاريخ واثار المشرق الإسلامي السنة الثانية اثار </vt:lpstr>
      <vt:lpstr>Présentation PowerPoint</vt:lpstr>
      <vt:lpstr>Présentation PowerPoint</vt:lpstr>
      <vt:lpstr>Présentation PowerPoint</vt:lpstr>
      <vt:lpstr>القصور الاموية</vt:lpstr>
      <vt:lpstr>القصور الاموية</vt:lpstr>
      <vt:lpstr>       قصير عمرا                </vt:lpstr>
      <vt:lpstr>   قصير عمرا                      :</vt:lpstr>
      <vt:lpstr>     القسم الأول:  قاعة العرش</vt:lpstr>
      <vt:lpstr>القسم الثاني: الحمام                  </vt:lpstr>
      <vt:lpstr>الزخارف                </vt:lpstr>
      <vt:lpstr>وأهم نقوش هذا القصر:              </vt:lpstr>
      <vt:lpstr>صورة أعداء الاسلام                </vt:lpstr>
      <vt:lpstr>قصير عمرة</vt:lpstr>
      <vt:lpstr> قصير عمرة</vt:lpstr>
      <vt:lpstr> قصير عمرة</vt:lpstr>
      <vt:lpstr> قصير عمرة</vt:lpstr>
      <vt:lpstr> قصير عمرة</vt:lpstr>
      <vt:lpstr> قصير عمرة</vt:lpstr>
      <vt:lpstr>Présentation PowerPoint</vt:lpstr>
      <vt:lpstr>قصر الطوبة:                         </vt:lpstr>
      <vt:lpstr>مخططه:     </vt:lpstr>
      <vt:lpstr> قصر الطوبة</vt:lpstr>
      <vt:lpstr> قصر الطوبة</vt:lpstr>
      <vt:lpstr> قصر الطوبة</vt:lpstr>
      <vt:lpstr>          قصر المشتى:                   </vt:lpstr>
      <vt:lpstr>              </vt:lpstr>
      <vt:lpstr>Présentation PowerPoint</vt:lpstr>
      <vt:lpstr>مخططه:                                                       </vt:lpstr>
      <vt:lpstr>واجهة القصر</vt:lpstr>
      <vt:lpstr>Présentation PowerPoint</vt:lpstr>
      <vt:lpstr> قصر المشتى</vt:lpstr>
      <vt:lpstr> قصر المشتى</vt:lpstr>
      <vt:lpstr> قصر المشتى</vt:lpstr>
      <vt:lpstr> قصر المشتى</vt:lpstr>
      <vt:lpstr>قصر خربة المفجر             </vt:lpstr>
      <vt:lpstr>قصر خربة المفجر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الحير الغريي                   </vt:lpstr>
      <vt:lpstr>قصر الحير الغربي               </vt:lpstr>
      <vt:lpstr>Présentation PowerPoint</vt:lpstr>
      <vt:lpstr>Présentation PowerPoint</vt:lpstr>
      <vt:lpstr> قصر الحير الشرقي</vt:lpstr>
      <vt:lpstr>Présentation PowerPoint</vt:lpstr>
      <vt:lpstr>Présentation PowerPoint</vt:lpstr>
      <vt:lpstr>الحير الصغير</vt:lpstr>
      <vt:lpstr>قصر الحير الشرقى   ”القصر الصغير ”   </vt:lpstr>
      <vt:lpstr>القصر الصغير</vt:lpstr>
      <vt:lpstr>القصير الحير الشرقي الكبير          </vt:lpstr>
      <vt:lpstr> حمام الصرخ               </vt:lpstr>
      <vt:lpstr>قصر الحير الشرقي             </vt:lpstr>
      <vt:lpstr>قصر الحير الشرقى   ”القصر الصغير ”   </vt:lpstr>
      <vt:lpstr>القصير الحير الشرقي الكبير          </vt:lpstr>
      <vt:lpstr> حمام الصرخ               </vt:lpstr>
      <vt:lpstr>حمام الصرخ          </vt:lpstr>
      <vt:lpstr>قصر المنيا</vt:lpstr>
      <vt:lpstr>قصر المنيا</vt:lpstr>
      <vt:lpstr>المميزات                       </vt:lpstr>
      <vt:lpstr>المميزات                 </vt:lpstr>
      <vt:lpstr>Présentation PowerPoint</vt:lpstr>
    </vt:vector>
  </TitlesOfParts>
  <Company>Deftones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العمارة الدينية في العهد الأموي</dc:title>
  <dc:creator>Sarisoft</dc:creator>
  <cp:lastModifiedBy>amine dahdouh</cp:lastModifiedBy>
  <cp:revision>38</cp:revision>
  <dcterms:created xsi:type="dcterms:W3CDTF">2013-11-10T06:25:15Z</dcterms:created>
  <dcterms:modified xsi:type="dcterms:W3CDTF">2025-01-01T14:46:11Z</dcterms:modified>
</cp:coreProperties>
</file>