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A19E17F-3D7A-43E3-B7EF-C64E10B212F0}" type="datetimeFigureOut">
              <a:rPr lang="fr-FR" smtClean="0"/>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349942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19E17F-3D7A-43E3-B7EF-C64E10B212F0}" type="datetimeFigureOut">
              <a:rPr lang="fr-FR" smtClean="0"/>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274995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19E17F-3D7A-43E3-B7EF-C64E10B212F0}" type="datetimeFigureOut">
              <a:rPr lang="fr-FR" smtClean="0"/>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373107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4031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9018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337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4646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44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7997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053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524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19E17F-3D7A-43E3-B7EF-C64E10B212F0}" type="datetimeFigureOut">
              <a:rPr lang="fr-FR" smtClean="0"/>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111642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47396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94671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5115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7346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A19E17F-3D7A-43E3-B7EF-C64E10B212F0}" type="datetimeFigureOut">
              <a:rPr lang="fr-FR" smtClean="0"/>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88519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A19E17F-3D7A-43E3-B7EF-C64E10B212F0}" type="datetimeFigureOut">
              <a:rPr lang="fr-FR" smtClean="0"/>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294020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A19E17F-3D7A-43E3-B7EF-C64E10B212F0}" type="datetimeFigureOut">
              <a:rPr lang="fr-FR" smtClean="0"/>
              <a:t>19/01/2024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235640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A19E17F-3D7A-43E3-B7EF-C64E10B212F0}" type="datetimeFigureOut">
              <a:rPr lang="fr-FR" smtClean="0"/>
              <a:t>19/01/2024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254749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19E17F-3D7A-43E3-B7EF-C64E10B212F0}" type="datetimeFigureOut">
              <a:rPr lang="fr-FR" smtClean="0"/>
              <a:t>19/01/2024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172619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19E17F-3D7A-43E3-B7EF-C64E10B212F0}" type="datetimeFigureOut">
              <a:rPr lang="fr-FR" smtClean="0"/>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248829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19E17F-3D7A-43E3-B7EF-C64E10B212F0}" type="datetimeFigureOut">
              <a:rPr lang="fr-FR" smtClean="0"/>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FBCB5F-AA7D-4522-8498-3DC0553E5AD6}" type="slidenum">
              <a:rPr lang="fr-FR" smtClean="0"/>
              <a:t>‹N°›</a:t>
            </a:fld>
            <a:endParaRPr lang="fr-FR"/>
          </a:p>
        </p:txBody>
      </p:sp>
    </p:spTree>
    <p:extLst>
      <p:ext uri="{BB962C8B-B14F-4D97-AF65-F5344CB8AC3E}">
        <p14:creationId xmlns:p14="http://schemas.microsoft.com/office/powerpoint/2010/main" val="205287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9E17F-3D7A-43E3-B7EF-C64E10B212F0}" type="datetimeFigureOut">
              <a:rPr lang="fr-FR" smtClean="0"/>
              <a:t>19/01/2024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BCB5F-AA7D-4522-8498-3DC0553E5AD6}" type="slidenum">
              <a:rPr lang="fr-FR" smtClean="0"/>
              <a:t>‹N°›</a:t>
            </a:fld>
            <a:endParaRPr lang="fr-FR"/>
          </a:p>
        </p:txBody>
      </p:sp>
    </p:spTree>
    <p:extLst>
      <p:ext uri="{BB962C8B-B14F-4D97-AF65-F5344CB8AC3E}">
        <p14:creationId xmlns:p14="http://schemas.microsoft.com/office/powerpoint/2010/main" val="68632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l="-30000" r="-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6551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209800" y="1707636"/>
            <a:ext cx="7772400" cy="137188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4400" b="1" smtClean="0">
                <a:effectLst>
                  <a:outerShdw blurRad="38100" dist="38100" dir="2700000" algn="tl">
                    <a:srgbClr val="000000">
                      <a:alpha val="43137"/>
                    </a:srgbClr>
                  </a:outerShdw>
                </a:effectLst>
              </a:rPr>
              <a:t>Chapitre 1: Introduction à la Mycologie</a:t>
            </a:r>
            <a:endParaRPr lang="fr-FR" sz="4400" b="1" dirty="0">
              <a:effectLst>
                <a:outerShdw blurRad="38100" dist="38100" dir="2700000" algn="tl">
                  <a:srgbClr val="000000">
                    <a:alpha val="43137"/>
                  </a:srgbClr>
                </a:outerShdw>
              </a:effectLst>
            </a:endParaRPr>
          </a:p>
        </p:txBody>
      </p:sp>
      <p:sp>
        <p:nvSpPr>
          <p:cNvPr id="5" name="Sous-titre 2"/>
          <p:cNvSpPr txBox="1">
            <a:spLocks/>
          </p:cNvSpPr>
          <p:nvPr/>
        </p:nvSpPr>
        <p:spPr>
          <a:xfrm>
            <a:off x="461681" y="4806437"/>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mtClean="0"/>
              <a:t>Dr DEBIB Aicha </a:t>
            </a:r>
            <a:endParaRPr lang="fr-FR" dirty="0"/>
          </a:p>
        </p:txBody>
      </p:sp>
    </p:spTree>
    <p:extLst>
      <p:ext uri="{BB962C8B-B14F-4D97-AF65-F5344CB8AC3E}">
        <p14:creationId xmlns:p14="http://schemas.microsoft.com/office/powerpoint/2010/main" val="13594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075329" y="22431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0000"/>
                </a:solidFill>
              </a:rPr>
              <a:t>Le Thalle des champignons</a:t>
            </a:r>
          </a:p>
        </p:txBody>
      </p:sp>
      <p:sp>
        <p:nvSpPr>
          <p:cNvPr id="3" name="Espace réservé du contenu 2"/>
          <p:cNvSpPr txBox="1">
            <a:spLocks/>
          </p:cNvSpPr>
          <p:nvPr/>
        </p:nvSpPr>
        <p:spPr>
          <a:xfrm>
            <a:off x="1756611" y="935348"/>
            <a:ext cx="8911389" cy="24936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prstClr val="black"/>
                </a:solidFill>
              </a:rPr>
              <a:t>La grande majorité des champignons se présentent sous une forme filamenteuse, caractérisée par une structure tubulaire, ramifiée, et plurinucléée. Le diamètre des hyphes varie considérablement en fonction des conditions de l’environnement, de leur position dans la colonie, e. Ces filaments peuvent être cloisonnés par des septum (Cloisons = </a:t>
            </a:r>
            <a:r>
              <a:rPr lang="fr-FR" dirty="0" err="1">
                <a:solidFill>
                  <a:prstClr val="black"/>
                </a:solidFill>
              </a:rPr>
              <a:t>septa</a:t>
            </a:r>
            <a:r>
              <a:rPr lang="fr-FR" dirty="0">
                <a:solidFill>
                  <a:prstClr val="black"/>
                </a:solidFill>
              </a:rPr>
              <a:t>), on les appelle </a:t>
            </a:r>
            <a:r>
              <a:rPr lang="fr-FR" b="1" dirty="0">
                <a:solidFill>
                  <a:prstClr val="black"/>
                </a:solidFill>
              </a:rPr>
              <a:t>hyphes (</a:t>
            </a:r>
            <a:r>
              <a:rPr lang="fr-FR" b="1" dirty="0" err="1">
                <a:solidFill>
                  <a:prstClr val="black"/>
                </a:solidFill>
              </a:rPr>
              <a:t>septé</a:t>
            </a:r>
            <a:r>
              <a:rPr lang="fr-FR" b="1" dirty="0">
                <a:solidFill>
                  <a:prstClr val="black"/>
                </a:solidFill>
              </a:rPr>
              <a:t>)</a:t>
            </a:r>
            <a:r>
              <a:rPr lang="fr-FR" dirty="0">
                <a:solidFill>
                  <a:prstClr val="black"/>
                </a:solidFill>
              </a:rPr>
              <a:t>, ou non cloisonnés, ce sont alors des </a:t>
            </a:r>
            <a:r>
              <a:rPr lang="fr-FR" b="1" dirty="0">
                <a:solidFill>
                  <a:prstClr val="black"/>
                </a:solidFill>
              </a:rPr>
              <a:t>siphons </a:t>
            </a:r>
            <a:r>
              <a:rPr lang="fr-FR" dirty="0">
                <a:solidFill>
                  <a:prstClr val="black"/>
                </a:solidFill>
              </a:rPr>
              <a:t>ou </a:t>
            </a:r>
            <a:r>
              <a:rPr lang="fr-FR" dirty="0" err="1">
                <a:solidFill>
                  <a:prstClr val="black"/>
                </a:solidFill>
              </a:rPr>
              <a:t>coenocytes</a:t>
            </a:r>
            <a:endParaRPr lang="fr-FR" dirty="0">
              <a:solidFill>
                <a:prstClr val="black"/>
              </a:solidFill>
            </a:endParaRPr>
          </a:p>
        </p:txBody>
      </p:sp>
      <p:pic>
        <p:nvPicPr>
          <p:cNvPr id="4" name="Image 3" descr="C:\Users\Public\Pictures\Sample Pictures\myco-septo.jpg"/>
          <p:cNvPicPr/>
          <p:nvPr/>
        </p:nvPicPr>
        <p:blipFill>
          <a:blip r:embed="rId2"/>
          <a:srcRect/>
          <a:stretch>
            <a:fillRect/>
          </a:stretch>
        </p:blipFill>
        <p:spPr bwMode="auto">
          <a:xfrm>
            <a:off x="4810116" y="4376749"/>
            <a:ext cx="2571768" cy="1881190"/>
          </a:xfrm>
          <a:prstGeom prst="rect">
            <a:avLst/>
          </a:prstGeom>
          <a:noFill/>
          <a:ln w="9525">
            <a:noFill/>
            <a:miter lim="800000"/>
            <a:headEnd/>
            <a:tailEnd/>
          </a:ln>
        </p:spPr>
      </p:pic>
      <p:pic>
        <p:nvPicPr>
          <p:cNvPr id="5" name="Image 4" descr="C:\Users\Public\Pictures\Sample Pictures\myco-sipho.jpg"/>
          <p:cNvPicPr/>
          <p:nvPr/>
        </p:nvPicPr>
        <p:blipFill>
          <a:blip r:embed="rId3"/>
          <a:srcRect/>
          <a:stretch>
            <a:fillRect/>
          </a:stretch>
        </p:blipFill>
        <p:spPr bwMode="auto">
          <a:xfrm>
            <a:off x="7827159" y="4052887"/>
            <a:ext cx="2643206" cy="2071702"/>
          </a:xfrm>
          <a:prstGeom prst="rect">
            <a:avLst/>
          </a:prstGeom>
          <a:noFill/>
          <a:ln w="9525">
            <a:noFill/>
            <a:miter lim="800000"/>
            <a:headEnd/>
            <a:tailEnd/>
          </a:ln>
        </p:spPr>
      </p:pic>
      <p:sp>
        <p:nvSpPr>
          <p:cNvPr id="6" name="ZoneTexte 5"/>
          <p:cNvSpPr txBox="1"/>
          <p:nvPr/>
        </p:nvSpPr>
        <p:spPr>
          <a:xfrm>
            <a:off x="5063015" y="6257939"/>
            <a:ext cx="6143668" cy="369332"/>
          </a:xfrm>
          <a:prstGeom prst="rect">
            <a:avLst/>
          </a:prstGeom>
          <a:noFill/>
        </p:spPr>
        <p:txBody>
          <a:bodyPr wrap="square" rtlCol="0">
            <a:spAutoFit/>
          </a:bodyPr>
          <a:lstStyle/>
          <a:p>
            <a:r>
              <a:rPr lang="fr-FR" dirty="0">
                <a:solidFill>
                  <a:prstClr val="black"/>
                </a:solidFill>
              </a:rPr>
              <a:t>Hyphes (</a:t>
            </a:r>
            <a:r>
              <a:rPr lang="fr-FR" dirty="0" err="1">
                <a:solidFill>
                  <a:prstClr val="black"/>
                </a:solidFill>
              </a:rPr>
              <a:t>septé</a:t>
            </a:r>
            <a:r>
              <a:rPr lang="fr-FR" dirty="0">
                <a:solidFill>
                  <a:prstClr val="black"/>
                </a:solidFill>
              </a:rPr>
              <a:t>)                                      siphons</a:t>
            </a:r>
            <a:endParaRPr lang="fr-FR" dirty="0">
              <a:solidFill>
                <a:prstClr val="black"/>
              </a:solidFill>
            </a:endParaRPr>
          </a:p>
        </p:txBody>
      </p:sp>
      <p:pic>
        <p:nvPicPr>
          <p:cNvPr id="8" name="Image 7"/>
          <p:cNvPicPr>
            <a:picLocks noChangeAspect="1"/>
          </p:cNvPicPr>
          <p:nvPr/>
        </p:nvPicPr>
        <p:blipFill>
          <a:blip r:embed="rId4"/>
          <a:stretch>
            <a:fillRect/>
          </a:stretch>
        </p:blipFill>
        <p:spPr>
          <a:xfrm>
            <a:off x="1524000" y="4491790"/>
            <a:ext cx="3299660" cy="1766150"/>
          </a:xfrm>
          <a:prstGeom prst="rect">
            <a:avLst/>
          </a:prstGeom>
        </p:spPr>
      </p:pic>
    </p:spTree>
    <p:extLst>
      <p:ext uri="{BB962C8B-B14F-4D97-AF65-F5344CB8AC3E}">
        <p14:creationId xmlns:p14="http://schemas.microsoft.com/office/powerpoint/2010/main" val="305576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524000" y="0"/>
            <a:ext cx="4214810" cy="1142984"/>
          </a:xfrm>
          <a:prstGeom prst="rect">
            <a:avLst/>
          </a:prstGeom>
          <a:noFill/>
          <a:ln w="9525">
            <a:noFill/>
            <a:miter lim="800000"/>
            <a:headEnd/>
            <a:tailEnd/>
          </a:ln>
        </p:spPr>
      </p:pic>
      <p:pic>
        <p:nvPicPr>
          <p:cNvPr id="3" name="Image 2"/>
          <p:cNvPicPr/>
          <p:nvPr/>
        </p:nvPicPr>
        <p:blipFill>
          <a:blip r:embed="rId3"/>
          <a:srcRect/>
          <a:stretch>
            <a:fillRect/>
          </a:stretch>
        </p:blipFill>
        <p:spPr bwMode="auto">
          <a:xfrm>
            <a:off x="7116206" y="20832"/>
            <a:ext cx="3514725" cy="1343025"/>
          </a:xfrm>
          <a:prstGeom prst="rect">
            <a:avLst/>
          </a:prstGeom>
          <a:noFill/>
          <a:ln w="9525">
            <a:noFill/>
            <a:miter lim="800000"/>
            <a:headEnd/>
            <a:tailEnd/>
          </a:ln>
        </p:spPr>
      </p:pic>
      <p:pic>
        <p:nvPicPr>
          <p:cNvPr id="4" name="Image 3" descr="C:\Users\Public\Pictures\Sample Pictures\hyphes.jpg"/>
          <p:cNvPicPr/>
          <p:nvPr/>
        </p:nvPicPr>
        <p:blipFill>
          <a:blip r:embed="rId4"/>
          <a:srcRect/>
          <a:stretch>
            <a:fillRect/>
          </a:stretch>
        </p:blipFill>
        <p:spPr bwMode="auto">
          <a:xfrm>
            <a:off x="1666844" y="2071678"/>
            <a:ext cx="8643998" cy="4643470"/>
          </a:xfrm>
          <a:prstGeom prst="rect">
            <a:avLst/>
          </a:prstGeom>
          <a:noFill/>
          <a:ln w="9525">
            <a:noFill/>
            <a:miter lim="800000"/>
            <a:headEnd/>
            <a:tailEnd/>
          </a:ln>
        </p:spPr>
      </p:pic>
      <p:sp>
        <p:nvSpPr>
          <p:cNvPr id="5" name="Flèche vers le bas 4"/>
          <p:cNvSpPr/>
          <p:nvPr/>
        </p:nvSpPr>
        <p:spPr>
          <a:xfrm>
            <a:off x="8596330" y="1285860"/>
            <a:ext cx="484632" cy="71438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prstClr val="black"/>
              </a:solidFill>
            </a:endParaRPr>
          </a:p>
        </p:txBody>
      </p:sp>
      <p:sp>
        <p:nvSpPr>
          <p:cNvPr id="6" name="Flèche vers le bas 5"/>
          <p:cNvSpPr/>
          <p:nvPr/>
        </p:nvSpPr>
        <p:spPr>
          <a:xfrm>
            <a:off x="3667108" y="1142984"/>
            <a:ext cx="484632" cy="71438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4085793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97004" y="321262"/>
            <a:ext cx="8286750" cy="4543425"/>
          </a:xfrm>
          <a:prstGeom prst="rect">
            <a:avLst/>
          </a:prstGeom>
        </p:spPr>
      </p:pic>
      <p:pic>
        <p:nvPicPr>
          <p:cNvPr id="4" name="Image 3"/>
          <p:cNvPicPr>
            <a:picLocks noChangeAspect="1"/>
          </p:cNvPicPr>
          <p:nvPr/>
        </p:nvPicPr>
        <p:blipFill>
          <a:blip r:embed="rId3"/>
          <a:stretch>
            <a:fillRect/>
          </a:stretch>
        </p:blipFill>
        <p:spPr>
          <a:xfrm>
            <a:off x="5967664" y="4864686"/>
            <a:ext cx="4416091" cy="1993314"/>
          </a:xfrm>
          <a:prstGeom prst="rect">
            <a:avLst/>
          </a:prstGeom>
        </p:spPr>
      </p:pic>
      <p:pic>
        <p:nvPicPr>
          <p:cNvPr id="5" name="Image 4"/>
          <p:cNvPicPr>
            <a:picLocks noChangeAspect="1"/>
          </p:cNvPicPr>
          <p:nvPr/>
        </p:nvPicPr>
        <p:blipFill>
          <a:blip r:embed="rId4"/>
          <a:stretch>
            <a:fillRect/>
          </a:stretch>
        </p:blipFill>
        <p:spPr>
          <a:xfrm>
            <a:off x="2097004" y="4864686"/>
            <a:ext cx="3325228" cy="1993314"/>
          </a:xfrm>
          <a:prstGeom prst="rect">
            <a:avLst/>
          </a:prstGeom>
        </p:spPr>
      </p:pic>
    </p:spTree>
    <p:extLst>
      <p:ext uri="{BB962C8B-B14F-4D97-AF65-F5344CB8AC3E}">
        <p14:creationId xmlns:p14="http://schemas.microsoft.com/office/powerpoint/2010/main" val="525297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lds can have septate hyphae - long strands with cell walls separating the nuclei. Or they can have coenocytic (nonseptate) hyphae - long strands with no cell wall separating the nuclei. Or they can have pseudohyphae which look like chains of cells with small clusters at interv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825667"/>
            <a:ext cx="8988425" cy="3409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fungal hypha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56421" y="4235618"/>
            <a:ext cx="3517232" cy="23918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1684421" y="4769823"/>
            <a:ext cx="4572000" cy="1323439"/>
          </a:xfrm>
          <a:prstGeom prst="rect">
            <a:avLst/>
          </a:prstGeom>
        </p:spPr>
        <p:txBody>
          <a:bodyPr>
            <a:spAutoFit/>
          </a:bodyPr>
          <a:lstStyle/>
          <a:p>
            <a:r>
              <a:rPr lang="fr-FR" sz="2000" dirty="0">
                <a:solidFill>
                  <a:srgbClr val="FF0000"/>
                </a:solidFill>
              </a:rPr>
              <a:t>Rôles des Hyphes</a:t>
            </a:r>
          </a:p>
          <a:p>
            <a:r>
              <a:rPr lang="fr-FR" sz="2000" dirty="0">
                <a:solidFill>
                  <a:prstClr val="black"/>
                </a:solidFill>
              </a:rPr>
              <a:t>- Absorber l'eau, les ions, les nutriments</a:t>
            </a:r>
          </a:p>
          <a:p>
            <a:r>
              <a:rPr lang="fr-FR" sz="2000" dirty="0">
                <a:solidFill>
                  <a:prstClr val="black"/>
                </a:solidFill>
              </a:rPr>
              <a:t>- Échange de gaz</a:t>
            </a:r>
          </a:p>
          <a:p>
            <a:r>
              <a:rPr lang="fr-FR" sz="2000" dirty="0">
                <a:solidFill>
                  <a:prstClr val="black"/>
                </a:solidFill>
              </a:rPr>
              <a:t>- Traitement des déchets</a:t>
            </a:r>
            <a:endParaRPr lang="fr-FR" sz="2000" dirty="0">
              <a:solidFill>
                <a:prstClr val="black"/>
              </a:solidFill>
            </a:endParaRPr>
          </a:p>
        </p:txBody>
      </p:sp>
    </p:spTree>
    <p:extLst>
      <p:ext uri="{BB962C8B-B14F-4D97-AF65-F5344CB8AC3E}">
        <p14:creationId xmlns:p14="http://schemas.microsoft.com/office/powerpoint/2010/main" val="2288244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05013" y="1438275"/>
            <a:ext cx="8181975" cy="3981450"/>
          </a:xfrm>
          <a:prstGeom prst="rect">
            <a:avLst/>
          </a:prstGeom>
        </p:spPr>
      </p:pic>
    </p:spTree>
    <p:extLst>
      <p:ext uri="{BB962C8B-B14F-4D97-AF65-F5344CB8AC3E}">
        <p14:creationId xmlns:p14="http://schemas.microsoft.com/office/powerpoint/2010/main" val="314545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1705536" y="902354"/>
            <a:ext cx="8780929" cy="5591175"/>
          </a:xfrm>
          <a:prstGeom prst="rect">
            <a:avLst/>
          </a:prstGeom>
        </p:spPr>
      </p:pic>
      <p:sp>
        <p:nvSpPr>
          <p:cNvPr id="6" name="Rectangle 5"/>
          <p:cNvSpPr/>
          <p:nvPr/>
        </p:nvSpPr>
        <p:spPr>
          <a:xfrm>
            <a:off x="2152651" y="0"/>
            <a:ext cx="7896009" cy="923330"/>
          </a:xfrm>
          <a:prstGeom prst="rect">
            <a:avLst/>
          </a:prstGeom>
          <a:noFill/>
        </p:spPr>
        <p:txBody>
          <a:bodyPr wrap="none" lIns="91440" tIns="45720" rIns="91440" bIns="45720">
            <a:spAutoFit/>
          </a:bodyPr>
          <a:lstStyle/>
          <a:p>
            <a:pPr algn="ctr"/>
            <a:r>
              <a:rPr lang="fr-FR" sz="5400" dirty="0">
                <a:ln w="0"/>
                <a:solidFill>
                  <a:prstClr val="black"/>
                </a:solidFill>
                <a:effectLst>
                  <a:outerShdw blurRad="38100" dist="19050" dir="2700000" algn="tl" rotWithShape="0">
                    <a:prstClr val="black">
                      <a:alpha val="40000"/>
                    </a:prstClr>
                  </a:outerShdw>
                </a:effectLst>
              </a:rPr>
              <a:t>Organisation du semestre 5</a:t>
            </a:r>
            <a:endParaRPr lang="fr-FR" sz="540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99744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2650" y="1"/>
            <a:ext cx="7886700" cy="1325563"/>
          </a:xfrm>
        </p:spPr>
        <p:txBody>
          <a:bodyPr/>
          <a:lstStyle/>
          <a:p>
            <a:r>
              <a:rPr lang="fr-FR" b="1" dirty="0" smtClean="0">
                <a:effectLst>
                  <a:outerShdw blurRad="38100" dist="38100" dir="2700000" algn="tl">
                    <a:srgbClr val="000000">
                      <a:alpha val="43137"/>
                    </a:srgbClr>
                  </a:outerShdw>
                </a:effectLst>
              </a:rPr>
              <a:t>Programme </a:t>
            </a:r>
            <a:endParaRPr lang="fr-FR" b="1" dirty="0">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a:stretch>
            <a:fillRect/>
          </a:stretch>
        </p:blipFill>
        <p:spPr>
          <a:xfrm>
            <a:off x="1991284" y="1325564"/>
            <a:ext cx="8353987" cy="4308755"/>
          </a:xfrm>
          <a:prstGeom prst="rect">
            <a:avLst/>
          </a:prstGeom>
        </p:spPr>
      </p:pic>
      <p:pic>
        <p:nvPicPr>
          <p:cNvPr id="6" name="Image 5"/>
          <p:cNvPicPr>
            <a:picLocks noChangeAspect="1"/>
          </p:cNvPicPr>
          <p:nvPr/>
        </p:nvPicPr>
        <p:blipFill>
          <a:blip r:embed="rId3"/>
          <a:stretch>
            <a:fillRect/>
          </a:stretch>
        </p:blipFill>
        <p:spPr>
          <a:xfrm>
            <a:off x="1991283" y="5634318"/>
            <a:ext cx="9286878" cy="418820"/>
          </a:xfrm>
          <a:prstGeom prst="rect">
            <a:avLst/>
          </a:prstGeom>
        </p:spPr>
      </p:pic>
    </p:spTree>
    <p:extLst>
      <p:ext uri="{BB962C8B-B14F-4D97-AF65-F5344CB8AC3E}">
        <p14:creationId xmlns:p14="http://schemas.microsoft.com/office/powerpoint/2010/main" val="382290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621462" y="656098"/>
            <a:ext cx="7429552"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4800" b="1" dirty="0" err="1">
                <a:solidFill>
                  <a:srgbClr val="FF0000"/>
                </a:solidFill>
              </a:rPr>
              <a:t>Myco</a:t>
            </a:r>
            <a:r>
              <a:rPr lang="fr-FR" sz="4800" b="1" dirty="0">
                <a:solidFill>
                  <a:srgbClr val="FF0000"/>
                </a:solidFill>
              </a:rPr>
              <a:t> </a:t>
            </a:r>
            <a:r>
              <a:rPr lang="fr-FR" sz="4800" b="1" dirty="0" err="1">
                <a:solidFill>
                  <a:srgbClr val="00B050"/>
                </a:solidFill>
              </a:rPr>
              <a:t>logie</a:t>
            </a:r>
            <a:endParaRPr lang="fr-FR" sz="4800" b="1" dirty="0">
              <a:solidFill>
                <a:srgbClr val="00B050"/>
              </a:solidFill>
            </a:endParaRPr>
          </a:p>
          <a:p>
            <a:pPr algn="ctr"/>
            <a:endParaRPr lang="fr-FR" sz="4800" b="1" dirty="0">
              <a:solidFill>
                <a:srgbClr val="FF0000"/>
              </a:solidFill>
            </a:endParaRPr>
          </a:p>
          <a:p>
            <a:pPr algn="ctr">
              <a:buFont typeface="Arial" panose="020B0604020202020204" pitchFamily="34" charset="0"/>
              <a:buNone/>
            </a:pPr>
            <a:endParaRPr lang="fr-FR" sz="3900" b="1" dirty="0">
              <a:solidFill>
                <a:srgbClr val="FF0000"/>
              </a:solidFill>
            </a:endParaRPr>
          </a:p>
          <a:p>
            <a:pPr>
              <a:buFont typeface="Arial" panose="020B0604020202020204" pitchFamily="34" charset="0"/>
              <a:buNone/>
            </a:pPr>
            <a:r>
              <a:rPr lang="fr-FR" sz="3900" b="1" dirty="0">
                <a:solidFill>
                  <a:srgbClr val="FF0000"/>
                </a:solidFill>
              </a:rPr>
              <a:t>           du grec               </a:t>
            </a:r>
          </a:p>
          <a:p>
            <a:pPr>
              <a:buFont typeface="Arial" panose="020B0604020202020204" pitchFamily="34" charset="0"/>
              <a:buNone/>
            </a:pPr>
            <a:r>
              <a:rPr lang="fr-FR" sz="3900" b="1" dirty="0">
                <a:solidFill>
                  <a:srgbClr val="FF0000"/>
                </a:solidFill>
              </a:rPr>
              <a:t> "</a:t>
            </a:r>
            <a:r>
              <a:rPr lang="fr-FR" sz="4000" dirty="0" err="1">
                <a:solidFill>
                  <a:srgbClr val="FF0000"/>
                </a:solidFill>
              </a:rPr>
              <a:t>mykes</a:t>
            </a:r>
            <a:r>
              <a:rPr lang="fr-FR" sz="4000" dirty="0">
                <a:solidFill>
                  <a:srgbClr val="FF0000"/>
                </a:solidFill>
              </a:rPr>
              <a:t> = champignons</a:t>
            </a:r>
            <a:r>
              <a:rPr lang="fr-FR" sz="3900" b="1" dirty="0">
                <a:solidFill>
                  <a:srgbClr val="FF0000"/>
                </a:solidFill>
              </a:rPr>
              <a:t>"</a:t>
            </a:r>
            <a:endParaRPr lang="fr-FR" sz="4800" b="1" dirty="0">
              <a:solidFill>
                <a:srgbClr val="FF0000"/>
              </a:solidFill>
            </a:endParaRPr>
          </a:p>
          <a:p>
            <a:pPr>
              <a:buFont typeface="Arial" panose="020B0604020202020204" pitchFamily="34" charset="0"/>
              <a:buNone/>
            </a:pPr>
            <a:r>
              <a:rPr lang="fr-FR" sz="4800" b="1" dirty="0">
                <a:solidFill>
                  <a:srgbClr val="FF0000"/>
                </a:solidFill>
              </a:rPr>
              <a:t> </a:t>
            </a:r>
          </a:p>
        </p:txBody>
      </p:sp>
      <p:pic>
        <p:nvPicPr>
          <p:cNvPr id="3" name="Espace réservé du contenu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116" y="4318737"/>
            <a:ext cx="1846884" cy="2407518"/>
          </a:xfrm>
          <a:prstGeom prst="rect">
            <a:avLst/>
          </a:prstGeom>
        </p:spPr>
      </p:pic>
      <p:sp>
        <p:nvSpPr>
          <p:cNvPr id="4" name="Rectangle 3"/>
          <p:cNvSpPr/>
          <p:nvPr/>
        </p:nvSpPr>
        <p:spPr>
          <a:xfrm>
            <a:off x="8096264" y="0"/>
            <a:ext cx="2571736" cy="1872208"/>
          </a:xfrm>
          <a:prstGeom prst="wedgeRectCallout">
            <a:avLst>
              <a:gd name="adj1" fmla="val 37629"/>
              <a:gd name="adj2" fmla="val 21050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800" b="1" dirty="0">
                <a:solidFill>
                  <a:prstClr val="white"/>
                </a:solidFill>
              </a:rPr>
              <a:t>Quelle  est la définition du terme mycologie ?</a:t>
            </a:r>
            <a:endParaRPr lang="fr-FR" sz="2800" b="1" dirty="0">
              <a:solidFill>
                <a:prstClr val="white"/>
              </a:solidFill>
            </a:endParaRPr>
          </a:p>
        </p:txBody>
      </p:sp>
      <p:sp>
        <p:nvSpPr>
          <p:cNvPr id="6" name="Flèche vers le bas 5"/>
          <p:cNvSpPr/>
          <p:nvPr/>
        </p:nvSpPr>
        <p:spPr>
          <a:xfrm rot="2040000">
            <a:off x="4321099" y="1264984"/>
            <a:ext cx="357190" cy="121444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prstClr val="black"/>
              </a:solidFill>
            </a:endParaRPr>
          </a:p>
        </p:txBody>
      </p:sp>
      <p:sp>
        <p:nvSpPr>
          <p:cNvPr id="9" name="Double flèche verticale 8"/>
          <p:cNvSpPr/>
          <p:nvPr/>
        </p:nvSpPr>
        <p:spPr>
          <a:xfrm>
            <a:off x="5467636" y="278300"/>
            <a:ext cx="142876" cy="16430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Flèche vers le bas 9"/>
          <p:cNvSpPr/>
          <p:nvPr/>
        </p:nvSpPr>
        <p:spPr>
          <a:xfrm rot="20111222">
            <a:off x="6387826" y="1336422"/>
            <a:ext cx="358990" cy="107157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prstClr val="black"/>
              </a:solidFill>
            </a:endParaRPr>
          </a:p>
        </p:txBody>
      </p:sp>
      <p:sp>
        <p:nvSpPr>
          <p:cNvPr id="11" name="ZoneTexte 10"/>
          <p:cNvSpPr txBox="1"/>
          <p:nvPr/>
        </p:nvSpPr>
        <p:spPr>
          <a:xfrm>
            <a:off x="6479246" y="2475487"/>
            <a:ext cx="2571768" cy="1077218"/>
          </a:xfrm>
          <a:prstGeom prst="rect">
            <a:avLst/>
          </a:prstGeom>
          <a:noFill/>
        </p:spPr>
        <p:txBody>
          <a:bodyPr wrap="square" rtlCol="0">
            <a:spAutoFit/>
          </a:bodyPr>
          <a:lstStyle/>
          <a:p>
            <a:r>
              <a:rPr lang="fr-FR" sz="3200" dirty="0">
                <a:solidFill>
                  <a:srgbClr val="00B050"/>
                </a:solidFill>
              </a:rPr>
              <a:t>"</a:t>
            </a:r>
            <a:r>
              <a:rPr lang="fr-FR" sz="3200" i="1" dirty="0" err="1">
                <a:solidFill>
                  <a:srgbClr val="00B050"/>
                </a:solidFill>
              </a:rPr>
              <a:t>logia</a:t>
            </a:r>
            <a:r>
              <a:rPr lang="fr-FR" sz="3200" dirty="0">
                <a:solidFill>
                  <a:srgbClr val="00B050"/>
                </a:solidFill>
              </a:rPr>
              <a:t>"= science</a:t>
            </a:r>
          </a:p>
        </p:txBody>
      </p:sp>
    </p:spTree>
    <p:extLst>
      <p:ext uri="{BB962C8B-B14F-4D97-AF65-F5344CB8AC3E}">
        <p14:creationId xmlns:p14="http://schemas.microsoft.com/office/powerpoint/2010/main" val="13175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8"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30"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2">
                                            <p:txEl>
                                              <p:pRg st="3" end="3"/>
                                            </p:txEl>
                                          </p:spTgt>
                                        </p:tgtEl>
                                        <p:attrNameLst>
                                          <p:attrName>fill.type</p:attrName>
                                        </p:attrNameLst>
                                      </p:cBhvr>
                                      <p:to>
                                        <p:strVal val="solid"/>
                                      </p:to>
                                    </p:set>
                                  </p:childTnLst>
                                </p:cTn>
                              </p:par>
                              <p:par>
                                <p:cTn id="33" presetID="27" presetClass="entr" presetSubtype="0" fill="hold" nodeType="withEffect">
                                  <p:stCondLst>
                                    <p:cond delay="0"/>
                                  </p:stCondLst>
                                  <p:iterate type="lt">
                                    <p:tmPct val="50000"/>
                                  </p:iterate>
                                  <p:childTnLst>
                                    <p:set>
                                      <p:cBhvr>
                                        <p:cTn id="34" dur="1" fill="hold">
                                          <p:stCondLst>
                                            <p:cond delay="0"/>
                                          </p:stCondLst>
                                        </p:cTn>
                                        <p:tgtEl>
                                          <p:spTgt spid="2">
                                            <p:txEl>
                                              <p:pRg st="4" end="4"/>
                                            </p:txEl>
                                          </p:spTgt>
                                        </p:tgtEl>
                                        <p:attrNameLst>
                                          <p:attrName>style.visibility</p:attrName>
                                        </p:attrNameLst>
                                      </p:cBhvr>
                                      <p:to>
                                        <p:strVal val="visible"/>
                                      </p:to>
                                    </p:set>
                                    <p:anim calcmode="discrete" valueType="clr">
                                      <p:cBhvr override="childStyle">
                                        <p:cTn id="35" dur="80"/>
                                        <p:tgtEl>
                                          <p:spTgt spid="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2">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grpId="1" nodeType="clickEffect">
                                  <p:stCondLst>
                                    <p:cond delay="0"/>
                                  </p:stCondLst>
                                  <p:childTnLst>
                                    <p:animEffect transition="out" filter="diamond(in)">
                                      <p:cBhvr>
                                        <p:cTn id="41" dur="2000"/>
                                        <p:tgtEl>
                                          <p:spTgt spid="6"/>
                                        </p:tgtEl>
                                      </p:cBhvr>
                                    </p:animEffect>
                                    <p:set>
                                      <p:cBhvr>
                                        <p:cTn id="42" dur="1" fill="hold">
                                          <p:stCondLst>
                                            <p:cond delay="1999"/>
                                          </p:stCondLst>
                                        </p:cTn>
                                        <p:tgtEl>
                                          <p:spTgt spid="6"/>
                                        </p:tgtEl>
                                        <p:attrNameLst>
                                          <p:attrName>style.visibility</p:attrName>
                                        </p:attrNameLst>
                                      </p:cBhvr>
                                      <p:to>
                                        <p:strVal val="hidden"/>
                                      </p:to>
                                    </p:set>
                                  </p:childTnLst>
                                </p:cTn>
                              </p:par>
                              <p:par>
                                <p:cTn id="43" presetID="4" presetClass="exit" presetSubtype="16" fill="hold" nodeType="withEffect">
                                  <p:stCondLst>
                                    <p:cond delay="0"/>
                                  </p:stCondLst>
                                  <p:iterate type="lt">
                                    <p:tmPct val="0"/>
                                  </p:iterate>
                                  <p:childTnLst>
                                    <p:animEffect transition="out" filter="box(in)">
                                      <p:cBhvr>
                                        <p:cTn id="44" dur="500"/>
                                        <p:tgtEl>
                                          <p:spTgt spid="2">
                                            <p:txEl>
                                              <p:pRg st="3" end="3"/>
                                            </p:txEl>
                                          </p:spTgt>
                                        </p:tgtEl>
                                      </p:cBhvr>
                                    </p:animEffect>
                                    <p:set>
                                      <p:cBhvr>
                                        <p:cTn id="45" dur="1" fill="hold">
                                          <p:stCondLst>
                                            <p:cond delay="499"/>
                                          </p:stCondLst>
                                        </p:cTn>
                                        <p:tgtEl>
                                          <p:spTgt spid="2">
                                            <p:txEl>
                                              <p:pRg st="3" end="3"/>
                                            </p:txEl>
                                          </p:spTgt>
                                        </p:tgtEl>
                                        <p:attrNameLst>
                                          <p:attrName>style.visibility</p:attrName>
                                        </p:attrNameLst>
                                      </p:cBhvr>
                                      <p:to>
                                        <p:strVal val="hidden"/>
                                      </p:to>
                                    </p:set>
                                  </p:childTnLst>
                                </p:cTn>
                              </p:par>
                              <p:par>
                                <p:cTn id="46" presetID="4" presetClass="exit" presetSubtype="16" fill="hold" nodeType="withEffect">
                                  <p:stCondLst>
                                    <p:cond delay="0"/>
                                  </p:stCondLst>
                                  <p:iterate type="lt">
                                    <p:tmPct val="0"/>
                                  </p:iterate>
                                  <p:childTnLst>
                                    <p:animEffect transition="out" filter="box(in)">
                                      <p:cBhvr>
                                        <p:cTn id="47" dur="500"/>
                                        <p:tgtEl>
                                          <p:spTgt spid="2">
                                            <p:txEl>
                                              <p:pRg st="4" end="4"/>
                                            </p:txEl>
                                          </p:spTgt>
                                        </p:tgtEl>
                                      </p:cBhvr>
                                    </p:animEffect>
                                    <p:set>
                                      <p:cBhvr>
                                        <p:cTn id="48"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amond(in)">
                                      <p:cBhvr>
                                        <p:cTn id="6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5670" y="587205"/>
            <a:ext cx="8148918" cy="1569660"/>
          </a:xfrm>
          <a:prstGeom prst="rect">
            <a:avLst/>
          </a:prstGeom>
        </p:spPr>
        <p:txBody>
          <a:bodyPr wrap="square">
            <a:spAutoFit/>
          </a:bodyPr>
          <a:lstStyle/>
          <a:p>
            <a:r>
              <a:rPr lang="fr-FR" sz="3200" dirty="0">
                <a:solidFill>
                  <a:prstClr val="black"/>
                </a:solidFill>
              </a:rPr>
              <a:t>Les champignons aujourd'hui ne sont plus placés parmi les végétaux Ils constituent un règne autonome : Le règne fongique</a:t>
            </a:r>
            <a:endParaRPr lang="fr-FR" sz="3200" dirty="0">
              <a:solidFill>
                <a:prstClr val="black"/>
              </a:solidFill>
            </a:endParaRPr>
          </a:p>
        </p:txBody>
      </p:sp>
      <p:pic>
        <p:nvPicPr>
          <p:cNvPr id="3" name="Image 2"/>
          <p:cNvPicPr>
            <a:picLocks noChangeAspect="1"/>
          </p:cNvPicPr>
          <p:nvPr/>
        </p:nvPicPr>
        <p:blipFill>
          <a:blip r:embed="rId2"/>
          <a:stretch>
            <a:fillRect/>
          </a:stretch>
        </p:blipFill>
        <p:spPr>
          <a:xfrm>
            <a:off x="2876550" y="3146892"/>
            <a:ext cx="6438900" cy="3495675"/>
          </a:xfrm>
          <a:prstGeom prst="rect">
            <a:avLst/>
          </a:prstGeom>
        </p:spPr>
      </p:pic>
    </p:spTree>
    <p:extLst>
      <p:ext uri="{BB962C8B-B14F-4D97-AF65-F5344CB8AC3E}">
        <p14:creationId xmlns:p14="http://schemas.microsoft.com/office/powerpoint/2010/main" val="176945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38282" y="857232"/>
            <a:ext cx="8929718" cy="1055608"/>
          </a:xfrm>
          <a:prstGeom prst="wedgeRoundRectCallout">
            <a:avLst>
              <a:gd name="adj1" fmla="val 7033"/>
              <a:gd name="adj2" fmla="val -64971"/>
              <a:gd name="adj3" fmla="val 16667"/>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b="1" dirty="0">
                <a:solidFill>
                  <a:prstClr val="black"/>
                </a:solidFill>
              </a:rPr>
              <a:t>la </a:t>
            </a:r>
            <a:r>
              <a:rPr lang="fr-FR" sz="2800" b="1" dirty="0">
                <a:solidFill>
                  <a:prstClr val="black"/>
                </a:solidFill>
              </a:rPr>
              <a:t>mycologie</a:t>
            </a:r>
            <a:r>
              <a:rPr lang="fr-FR" sz="2800" dirty="0">
                <a:solidFill>
                  <a:prstClr val="black"/>
                </a:solidFill>
              </a:rPr>
              <a:t> est </a:t>
            </a:r>
            <a:r>
              <a:rPr lang="fr-FR" sz="2800" dirty="0">
                <a:solidFill>
                  <a:prstClr val="black"/>
                </a:solidFill>
              </a:rPr>
              <a:t>la science qui a pour objectif l’étude des </a:t>
            </a:r>
            <a:r>
              <a:rPr lang="fr-FR" sz="2800" dirty="0">
                <a:solidFill>
                  <a:prstClr val="black"/>
                </a:solidFill>
              </a:rPr>
              <a:t>champignons</a:t>
            </a:r>
            <a:endParaRPr lang="fr-FR" sz="3200" dirty="0">
              <a:solidFill>
                <a:prstClr val="black"/>
              </a:solidFill>
            </a:endParaRPr>
          </a:p>
        </p:txBody>
      </p:sp>
      <p:sp>
        <p:nvSpPr>
          <p:cNvPr id="3" name="ZoneTexte 2"/>
          <p:cNvSpPr txBox="1"/>
          <p:nvPr/>
        </p:nvSpPr>
        <p:spPr>
          <a:xfrm>
            <a:off x="1774017" y="2222535"/>
            <a:ext cx="8929718" cy="1055608"/>
          </a:xfrm>
          <a:prstGeom prst="wedgeRoundRectCallout">
            <a:avLst>
              <a:gd name="adj1" fmla="val 33379"/>
              <a:gd name="adj2" fmla="val 105296"/>
              <a:gd name="adj3" fmla="val 16667"/>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b="1" dirty="0">
                <a:solidFill>
                  <a:prstClr val="black"/>
                </a:solidFill>
              </a:rPr>
              <a:t>Mycologue: </a:t>
            </a:r>
            <a:r>
              <a:rPr lang="fr-FR" sz="2800" dirty="0">
                <a:solidFill>
                  <a:prstClr val="black"/>
                </a:solidFill>
              </a:rPr>
              <a:t>scientifique qui étudie la discipline de la mycologie </a:t>
            </a:r>
          </a:p>
        </p:txBody>
      </p:sp>
      <p:sp>
        <p:nvSpPr>
          <p:cNvPr id="4" name="ZoneTexte 3"/>
          <p:cNvSpPr txBox="1"/>
          <p:nvPr/>
        </p:nvSpPr>
        <p:spPr>
          <a:xfrm>
            <a:off x="4095736" y="1"/>
            <a:ext cx="4286280" cy="769441"/>
          </a:xfrm>
          <a:prstGeom prst="rect">
            <a:avLst/>
          </a:prstGeom>
          <a:noFill/>
        </p:spPr>
        <p:txBody>
          <a:bodyPr wrap="square" rtlCol="0">
            <a:spAutoFit/>
          </a:bodyPr>
          <a:lstStyle/>
          <a:p>
            <a:r>
              <a:rPr lang="fr-FR" sz="4400" b="1" dirty="0">
                <a:solidFill>
                  <a:srgbClr val="FF0000"/>
                </a:solidFill>
              </a:rPr>
              <a:t>Définitions </a:t>
            </a:r>
            <a:endParaRPr lang="fr-FR" sz="4400" b="1" dirty="0">
              <a:solidFill>
                <a:srgbClr val="FF0000"/>
              </a:solidFill>
            </a:endParaRPr>
          </a:p>
        </p:txBody>
      </p:sp>
      <p:pic>
        <p:nvPicPr>
          <p:cNvPr id="1026" name="Picture 2" descr="Microbiologie : images, photos et images vectorielles de stock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700" y="3855239"/>
            <a:ext cx="2359945" cy="169431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774017" y="5978746"/>
            <a:ext cx="8929718" cy="578882"/>
          </a:xfrm>
          <a:prstGeom prst="wedgeRoundRectCallout">
            <a:avLst>
              <a:gd name="adj1" fmla="val -24447"/>
              <a:gd name="adj2" fmla="val -128421"/>
              <a:gd name="adj3" fmla="val 16667"/>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b="1" dirty="0">
                <a:solidFill>
                  <a:prstClr val="black"/>
                </a:solidFill>
              </a:rPr>
              <a:t>Mycose: </a:t>
            </a:r>
            <a:r>
              <a:rPr lang="fr-FR" sz="2800" dirty="0">
                <a:solidFill>
                  <a:prstClr val="black"/>
                </a:solidFill>
              </a:rPr>
              <a:t>Infection </a:t>
            </a:r>
            <a:r>
              <a:rPr lang="fr-FR" sz="2800" dirty="0">
                <a:solidFill>
                  <a:prstClr val="black"/>
                </a:solidFill>
              </a:rPr>
              <a:t>causée par un champignon </a:t>
            </a:r>
          </a:p>
        </p:txBody>
      </p:sp>
      <p:pic>
        <p:nvPicPr>
          <p:cNvPr id="1028" name="Picture 4" descr="MYCOSE ONGLE : guérir la mycose des ongles (pied, gros orteil...) -  Dermatologue en vis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12" y="3492157"/>
            <a:ext cx="221932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38282" y="1214686"/>
            <a:ext cx="8929718" cy="578882"/>
          </a:xfrm>
          <a:prstGeom prst="wedgeRoundRectCallout">
            <a:avLst>
              <a:gd name="adj1" fmla="val 7033"/>
              <a:gd name="adj2" fmla="val -64971"/>
              <a:gd name="adj3" fmla="val 16667"/>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b="1" dirty="0">
                <a:solidFill>
                  <a:prstClr val="black"/>
                </a:solidFill>
              </a:rPr>
              <a:t>Mycètes </a:t>
            </a:r>
            <a:r>
              <a:rPr lang="fr-FR" sz="2800" b="1" dirty="0">
                <a:solidFill>
                  <a:prstClr val="black"/>
                </a:solidFill>
              </a:rPr>
              <a:t>: </a:t>
            </a:r>
            <a:r>
              <a:rPr lang="fr-FR" sz="2800" dirty="0">
                <a:solidFill>
                  <a:prstClr val="black"/>
                </a:solidFill>
              </a:rPr>
              <a:t>champignons en </a:t>
            </a:r>
            <a:r>
              <a:rPr lang="fr-FR" sz="2800" dirty="0">
                <a:solidFill>
                  <a:prstClr val="black"/>
                </a:solidFill>
              </a:rPr>
              <a:t>français,  </a:t>
            </a:r>
            <a:endParaRPr lang="fr-FR" sz="3200" dirty="0">
              <a:solidFill>
                <a:prstClr val="black"/>
              </a:solidFill>
            </a:endParaRPr>
          </a:p>
        </p:txBody>
      </p:sp>
      <p:sp>
        <p:nvSpPr>
          <p:cNvPr id="4" name="ZoneTexte 3"/>
          <p:cNvSpPr txBox="1"/>
          <p:nvPr/>
        </p:nvSpPr>
        <p:spPr>
          <a:xfrm>
            <a:off x="4095736" y="1"/>
            <a:ext cx="4286280" cy="769441"/>
          </a:xfrm>
          <a:prstGeom prst="rect">
            <a:avLst/>
          </a:prstGeom>
          <a:noFill/>
        </p:spPr>
        <p:txBody>
          <a:bodyPr wrap="square" rtlCol="0">
            <a:spAutoFit/>
          </a:bodyPr>
          <a:lstStyle/>
          <a:p>
            <a:r>
              <a:rPr lang="fr-FR" sz="4400" b="1" dirty="0">
                <a:solidFill>
                  <a:srgbClr val="FF0000"/>
                </a:solidFill>
              </a:rPr>
              <a:t>Définitions </a:t>
            </a:r>
            <a:endParaRPr lang="fr-FR" sz="4400" b="1" dirty="0">
              <a:solidFill>
                <a:srgbClr val="FF0000"/>
              </a:solidFill>
            </a:endParaRPr>
          </a:p>
        </p:txBody>
      </p:sp>
      <p:grpSp>
        <p:nvGrpSpPr>
          <p:cNvPr id="9" name="Group 2"/>
          <p:cNvGrpSpPr>
            <a:grpSpLocks/>
          </p:cNvGrpSpPr>
          <p:nvPr/>
        </p:nvGrpSpPr>
        <p:grpSpPr bwMode="auto">
          <a:xfrm>
            <a:off x="1806575" y="2612375"/>
            <a:ext cx="8578851" cy="953453"/>
            <a:chOff x="391" y="358"/>
            <a:chExt cx="13510" cy="1502"/>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 y="432"/>
              <a:ext cx="13510"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 y="358"/>
              <a:ext cx="11808"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 y="457"/>
              <a:ext cx="13388"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449" y="457"/>
              <a:ext cx="13388" cy="1309"/>
            </a:xfrm>
            <a:prstGeom prst="wedgeRoundRectCallout">
              <a:avLst>
                <a:gd name="adj1" fmla="val 14598"/>
                <a:gd name="adj2" fmla="val 78683"/>
                <a:gd name="adj3" fmla="val 16667"/>
              </a:avLst>
            </a:prstGeom>
            <a:noFill/>
            <a:ln w="9525">
              <a:solidFill>
                <a:srgbClr val="F6913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eaLnBrk="0" fontAlgn="base" hangingPunct="0">
                <a:spcBef>
                  <a:spcPts val="438"/>
                </a:spcBef>
                <a:spcAft>
                  <a:spcPts val="800"/>
                </a:spcAft>
              </a:pPr>
              <a:r>
                <a:rPr lang="fr-FR" sz="2400" b="1" dirty="0">
                  <a:solidFill>
                    <a:prstClr val="black"/>
                  </a:solidFill>
                  <a:ea typeface="Arial" panose="020B0604020202020204" pitchFamily="34" charset="0"/>
                </a:rPr>
                <a:t>La </a:t>
              </a:r>
              <a:r>
                <a:rPr lang="fr-FR" sz="2400" b="1" dirty="0" err="1">
                  <a:solidFill>
                    <a:prstClr val="black"/>
                  </a:solidFill>
                  <a:ea typeface="Arial" panose="020B0604020202020204" pitchFamily="34" charset="0"/>
                </a:rPr>
                <a:t>mycotoxicologie</a:t>
              </a:r>
              <a:r>
                <a:rPr lang="fr-FR" sz="2400" b="1" dirty="0">
                  <a:solidFill>
                    <a:prstClr val="black"/>
                  </a:solidFill>
                  <a:ea typeface="Arial" panose="020B0604020202020204" pitchFamily="34" charset="0"/>
                </a:rPr>
                <a:t>	est l’étude des toxines fongiques</a:t>
              </a:r>
            </a:p>
            <a:p>
              <a:pPr eaLnBrk="0" fontAlgn="base" hangingPunct="0">
                <a:spcBef>
                  <a:spcPts val="125"/>
                </a:spcBef>
                <a:spcAft>
                  <a:spcPts val="800"/>
                </a:spcAft>
              </a:pPr>
              <a:r>
                <a:rPr lang="fr-FR" sz="2400" b="1" dirty="0">
                  <a:solidFill>
                    <a:prstClr val="black"/>
                  </a:solidFill>
                  <a:ea typeface="Arial" panose="020B0604020202020204" pitchFamily="34" charset="0"/>
                </a:rPr>
                <a:t>et de leurs effets.</a:t>
              </a:r>
              <a:endParaRPr lang="fr-FR" dirty="0">
                <a:solidFill>
                  <a:prstClr val="black"/>
                </a:solidFill>
                <a:latin typeface="Arial" panose="020B0604020202020204" pitchFamily="34" charset="0"/>
              </a:endParaRPr>
            </a:p>
          </p:txBody>
        </p:sp>
      </p:gr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853" y="4034994"/>
            <a:ext cx="3048000" cy="2033016"/>
          </a:xfrm>
          <a:prstGeom prst="rect">
            <a:avLst/>
          </a:prstGeom>
        </p:spPr>
      </p:pic>
    </p:spTree>
    <p:extLst>
      <p:ext uri="{BB962C8B-B14F-4D97-AF65-F5344CB8AC3E}">
        <p14:creationId xmlns:p14="http://schemas.microsoft.com/office/powerpoint/2010/main" val="10301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FF0000"/>
                </a:solidFill>
              </a:rPr>
              <a:t>Définition </a:t>
            </a:r>
            <a:endParaRPr lang="fr-FR" b="1" dirty="0">
              <a:solidFill>
                <a:srgbClr val="FF0000"/>
              </a:solidFill>
            </a:endParaRPr>
          </a:p>
        </p:txBody>
      </p:sp>
      <p:sp>
        <p:nvSpPr>
          <p:cNvPr id="3" name="Espace réservé du contenu 2"/>
          <p:cNvSpPr>
            <a:spLocks noGrp="1"/>
          </p:cNvSpPr>
          <p:nvPr>
            <p:ph idx="1"/>
          </p:nvPr>
        </p:nvSpPr>
        <p:spPr>
          <a:xfrm>
            <a:off x="1739154" y="1825625"/>
            <a:ext cx="8928847" cy="4351338"/>
          </a:xfrm>
        </p:spPr>
        <p:txBody>
          <a:bodyPr>
            <a:normAutofit fontScale="85000" lnSpcReduction="20000"/>
          </a:bodyPr>
          <a:lstStyle/>
          <a:p>
            <a:pPr algn="just"/>
            <a:r>
              <a:rPr lang="fr-FR" dirty="0"/>
              <a:t>Les mycètes (champignons) sont </a:t>
            </a:r>
            <a:r>
              <a:rPr lang="fr-FR" dirty="0">
                <a:solidFill>
                  <a:srgbClr val="FF0000"/>
                </a:solidFill>
              </a:rPr>
              <a:t>des organismes </a:t>
            </a:r>
            <a:endParaRPr lang="fr-FR" dirty="0" smtClean="0">
              <a:solidFill>
                <a:srgbClr val="FF0000"/>
              </a:solidFill>
            </a:endParaRPr>
          </a:p>
          <a:p>
            <a:pPr algn="just"/>
            <a:r>
              <a:rPr lang="fr-FR" dirty="0">
                <a:solidFill>
                  <a:srgbClr val="FF0000"/>
                </a:solidFill>
              </a:rPr>
              <a:t>E</a:t>
            </a:r>
            <a:r>
              <a:rPr lang="fr-FR" dirty="0" smtClean="0">
                <a:solidFill>
                  <a:srgbClr val="FF0000"/>
                </a:solidFill>
              </a:rPr>
              <a:t>ucaryotes</a:t>
            </a:r>
            <a:r>
              <a:rPr lang="fr-FR" dirty="0">
                <a:solidFill>
                  <a:srgbClr val="FF0000"/>
                </a:solidFill>
              </a:rPr>
              <a:t>, unicellulaires (levure) ou filamenteux (moisissures)</a:t>
            </a:r>
            <a:r>
              <a:rPr lang="fr-FR" dirty="0"/>
              <a:t>, </a:t>
            </a:r>
            <a:endParaRPr lang="fr-FR" dirty="0" smtClean="0"/>
          </a:p>
          <a:p>
            <a:pPr algn="just"/>
            <a:r>
              <a:rPr lang="fr-FR" dirty="0" smtClean="0">
                <a:solidFill>
                  <a:srgbClr val="FF0000"/>
                </a:solidFill>
              </a:rPr>
              <a:t>non </a:t>
            </a:r>
            <a:r>
              <a:rPr lang="fr-FR" dirty="0">
                <a:solidFill>
                  <a:srgbClr val="FF0000"/>
                </a:solidFill>
              </a:rPr>
              <a:t>photosynthétique </a:t>
            </a:r>
            <a:r>
              <a:rPr lang="fr-FR" dirty="0" smtClean="0"/>
              <a:t>ayant </a:t>
            </a:r>
            <a:r>
              <a:rPr lang="fr-FR" dirty="0"/>
              <a:t>un </a:t>
            </a:r>
            <a:r>
              <a:rPr lang="fr-FR" dirty="0">
                <a:solidFill>
                  <a:srgbClr val="00B050"/>
                </a:solidFill>
              </a:rPr>
              <a:t>métabolisme hétérotrophe </a:t>
            </a:r>
            <a:r>
              <a:rPr lang="fr-FR" dirty="0"/>
              <a:t>(</a:t>
            </a:r>
            <a:r>
              <a:rPr lang="fr-FR" dirty="0" smtClean="0"/>
              <a:t>pas de chlorophylle</a:t>
            </a:r>
            <a:r>
              <a:rPr lang="fr-FR" dirty="0"/>
              <a:t>)</a:t>
            </a:r>
          </a:p>
          <a:p>
            <a:pPr algn="just"/>
            <a:r>
              <a:rPr lang="fr-FR" dirty="0" smtClean="0"/>
              <a:t>Reproduction </a:t>
            </a:r>
            <a:r>
              <a:rPr lang="fr-FR" dirty="0" smtClean="0">
                <a:solidFill>
                  <a:srgbClr val="FF0000"/>
                </a:solidFill>
              </a:rPr>
              <a:t>sexué </a:t>
            </a:r>
            <a:r>
              <a:rPr lang="fr-FR" dirty="0" smtClean="0"/>
              <a:t>et </a:t>
            </a:r>
            <a:r>
              <a:rPr lang="fr-FR" dirty="0" smtClean="0">
                <a:solidFill>
                  <a:srgbClr val="FF0000"/>
                </a:solidFill>
              </a:rPr>
              <a:t>asexué</a:t>
            </a:r>
          </a:p>
          <a:p>
            <a:pPr algn="just"/>
            <a:r>
              <a:rPr lang="fr-FR" dirty="0">
                <a:solidFill>
                  <a:srgbClr val="FF0000"/>
                </a:solidFill>
              </a:rPr>
              <a:t>se nourrissent par absorption</a:t>
            </a:r>
            <a:r>
              <a:rPr lang="fr-FR" dirty="0"/>
              <a:t>. Ce mode de nutrition consiste </a:t>
            </a:r>
            <a:r>
              <a:rPr lang="fr-FR" dirty="0" smtClean="0"/>
              <a:t>à absorber </a:t>
            </a:r>
            <a:r>
              <a:rPr lang="fr-FR" dirty="0"/>
              <a:t>les petites molécules organiques du milieu.</a:t>
            </a:r>
            <a:endParaRPr lang="fr-FR" dirty="0" smtClean="0">
              <a:solidFill>
                <a:srgbClr val="00B050"/>
              </a:solidFill>
            </a:endParaRPr>
          </a:p>
          <a:p>
            <a:pPr algn="just"/>
            <a:r>
              <a:rPr lang="fr-FR" dirty="0" smtClean="0"/>
              <a:t>Leur </a:t>
            </a:r>
            <a:r>
              <a:rPr lang="fr-FR" dirty="0"/>
              <a:t>unité cellulaire de base est appelée </a:t>
            </a:r>
            <a:r>
              <a:rPr lang="fr-FR" dirty="0">
                <a:solidFill>
                  <a:srgbClr val="0070C0"/>
                </a:solidFill>
              </a:rPr>
              <a:t>hyphe</a:t>
            </a:r>
            <a:r>
              <a:rPr lang="fr-FR" dirty="0"/>
              <a:t>. </a:t>
            </a:r>
            <a:r>
              <a:rPr lang="fr-FR" dirty="0" smtClean="0"/>
              <a:t>C’est </a:t>
            </a:r>
            <a:r>
              <a:rPr lang="fr-FR" dirty="0"/>
              <a:t>une cellule tubulaire emprisonnée dans une paroi rigide de chitine. Les hyphes se multiplient au niveau de leurs extrémités, formant ainsi une masse emmêlée appelée </a:t>
            </a:r>
            <a:r>
              <a:rPr lang="fr-FR" dirty="0" smtClean="0">
                <a:solidFill>
                  <a:srgbClr val="FF0000"/>
                </a:solidFill>
              </a:rPr>
              <a:t>mycélium</a:t>
            </a:r>
          </a:p>
          <a:p>
            <a:pPr algn="just"/>
            <a:r>
              <a:rPr lang="fr-FR" dirty="0" smtClean="0"/>
              <a:t>sont </a:t>
            </a:r>
            <a:r>
              <a:rPr lang="fr-FR" dirty="0"/>
              <a:t>des êtres </a:t>
            </a:r>
            <a:r>
              <a:rPr lang="fr-FR" dirty="0">
                <a:solidFill>
                  <a:srgbClr val="FF0000"/>
                </a:solidFill>
              </a:rPr>
              <a:t>immobiles</a:t>
            </a:r>
            <a:r>
              <a:rPr lang="fr-FR" dirty="0"/>
              <a:t> </a:t>
            </a:r>
            <a:r>
              <a:rPr lang="fr-FR" dirty="0" smtClean="0"/>
              <a:t>caractérisés par </a:t>
            </a:r>
            <a:r>
              <a:rPr lang="fr-FR" dirty="0"/>
              <a:t>la production d’un nombre </a:t>
            </a:r>
            <a:r>
              <a:rPr lang="fr-FR" dirty="0">
                <a:solidFill>
                  <a:srgbClr val="FF0000"/>
                </a:solidFill>
              </a:rPr>
              <a:t>considérable de spores.</a:t>
            </a:r>
          </a:p>
        </p:txBody>
      </p:sp>
    </p:spTree>
    <p:extLst>
      <p:ext uri="{BB962C8B-B14F-4D97-AF65-F5344CB8AC3E}">
        <p14:creationId xmlns:p14="http://schemas.microsoft.com/office/powerpoint/2010/main" val="1671465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22544" y="978461"/>
            <a:ext cx="7886700" cy="689919"/>
          </a:xfrm>
        </p:spPr>
        <p:txBody>
          <a:bodyPr/>
          <a:lstStyle/>
          <a:p>
            <a:r>
              <a:rPr lang="fr-FR" dirty="0"/>
              <a:t>Il peut prendre </a:t>
            </a:r>
            <a:r>
              <a:rPr lang="fr-FR" dirty="0" smtClean="0"/>
              <a:t>deux formes</a:t>
            </a:r>
          </a:p>
          <a:p>
            <a:endParaRPr lang="fr-FR" dirty="0"/>
          </a:p>
          <a:p>
            <a:endParaRPr lang="fr-FR" dirty="0" smtClean="0"/>
          </a:p>
        </p:txBody>
      </p:sp>
      <p:sp>
        <p:nvSpPr>
          <p:cNvPr id="4" name="Titre 1"/>
          <p:cNvSpPr txBox="1">
            <a:spLocks noGrp="1"/>
          </p:cNvSpPr>
          <p:nvPr>
            <p:ph type="title"/>
          </p:nvPr>
        </p:nvSpPr>
        <p:spPr>
          <a:xfrm>
            <a:off x="2650191" y="-1996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0000"/>
                </a:solidFill>
              </a:rPr>
              <a:t>Le Thalle des champignons</a:t>
            </a:r>
          </a:p>
        </p:txBody>
      </p:sp>
      <p:cxnSp>
        <p:nvCxnSpPr>
          <p:cNvPr id="6" name="Connecteur droit avec flèche 5"/>
          <p:cNvCxnSpPr/>
          <p:nvPr/>
        </p:nvCxnSpPr>
        <p:spPr>
          <a:xfrm>
            <a:off x="6096000" y="1398495"/>
            <a:ext cx="0" cy="79337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a:off x="3204882" y="2205318"/>
            <a:ext cx="5889812" cy="2689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a:off x="3204882" y="2191872"/>
            <a:ext cx="0" cy="79337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1" name="Connecteur droit avec flèche 10"/>
          <p:cNvCxnSpPr/>
          <p:nvPr/>
        </p:nvCxnSpPr>
        <p:spPr>
          <a:xfrm>
            <a:off x="9081247" y="2232213"/>
            <a:ext cx="0" cy="79337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7486434" y="3126952"/>
            <a:ext cx="289280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2400" dirty="0">
                <a:solidFill>
                  <a:prstClr val="black"/>
                </a:solidFill>
              </a:rPr>
              <a:t>thalle unicellulaire (ex : levures) </a:t>
            </a:r>
            <a:endParaRPr lang="fr-FR" sz="2400" dirty="0">
              <a:solidFill>
                <a:prstClr val="black"/>
              </a:solidFill>
            </a:endParaRPr>
          </a:p>
        </p:txBody>
      </p:sp>
      <p:sp>
        <p:nvSpPr>
          <p:cNvPr id="16" name="Rectangle 15"/>
          <p:cNvSpPr/>
          <p:nvPr/>
        </p:nvSpPr>
        <p:spPr>
          <a:xfrm>
            <a:off x="6312569" y="4151111"/>
            <a:ext cx="4572000" cy="923330"/>
          </a:xfrm>
          <a:prstGeom prst="rect">
            <a:avLst/>
          </a:prstGeom>
        </p:spPr>
        <p:txBody>
          <a:bodyPr>
            <a:spAutoFit/>
          </a:bodyPr>
          <a:lstStyle/>
          <a:p>
            <a:r>
              <a:rPr lang="fr-FR" dirty="0">
                <a:solidFill>
                  <a:prstClr val="black"/>
                </a:solidFill>
              </a:rPr>
              <a:t>une taille généralement comprise entre 10 et 50 </a:t>
            </a:r>
            <a:r>
              <a:rPr lang="fr-FR" dirty="0" err="1">
                <a:solidFill>
                  <a:prstClr val="black"/>
                </a:solidFill>
              </a:rPr>
              <a:t>μm</a:t>
            </a:r>
            <a:r>
              <a:rPr lang="fr-FR" dirty="0">
                <a:solidFill>
                  <a:prstClr val="black"/>
                </a:solidFill>
              </a:rPr>
              <a:t> leur forme peut être sphérique, ovoïde, allongée, cylindrique</a:t>
            </a:r>
            <a:endParaRPr lang="fr-FR" dirty="0">
              <a:solidFill>
                <a:prstClr val="black"/>
              </a:solidFill>
            </a:endParaRPr>
          </a:p>
        </p:txBody>
      </p:sp>
      <p:pic>
        <p:nvPicPr>
          <p:cNvPr id="17" name="Image 16"/>
          <p:cNvPicPr>
            <a:picLocks noChangeAspect="1"/>
          </p:cNvPicPr>
          <p:nvPr/>
        </p:nvPicPr>
        <p:blipFill>
          <a:blip r:embed="rId2"/>
          <a:stretch>
            <a:fillRect/>
          </a:stretch>
        </p:blipFill>
        <p:spPr>
          <a:xfrm>
            <a:off x="6312569" y="5086473"/>
            <a:ext cx="2181476" cy="1876218"/>
          </a:xfrm>
          <a:prstGeom prst="rect">
            <a:avLst/>
          </a:prstGeom>
        </p:spPr>
      </p:pic>
      <p:pic>
        <p:nvPicPr>
          <p:cNvPr id="18" name="Image 17"/>
          <p:cNvPicPr>
            <a:picLocks noChangeAspect="1"/>
          </p:cNvPicPr>
          <p:nvPr/>
        </p:nvPicPr>
        <p:blipFill>
          <a:blip r:embed="rId3"/>
          <a:stretch>
            <a:fillRect/>
          </a:stretch>
        </p:blipFill>
        <p:spPr>
          <a:xfrm>
            <a:off x="8468353" y="5074441"/>
            <a:ext cx="2068538" cy="2167040"/>
          </a:xfrm>
          <a:prstGeom prst="rect">
            <a:avLst/>
          </a:prstGeom>
        </p:spPr>
      </p:pic>
      <p:sp>
        <p:nvSpPr>
          <p:cNvPr id="19" name="Rectangle 18"/>
          <p:cNvSpPr/>
          <p:nvPr/>
        </p:nvSpPr>
        <p:spPr>
          <a:xfrm>
            <a:off x="2048634" y="3104516"/>
            <a:ext cx="348589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a:solidFill>
                  <a:prstClr val="black"/>
                </a:solidFill>
              </a:rPr>
              <a:t>thalle pluricellulaire filamenteux</a:t>
            </a:r>
            <a:endParaRPr lang="fr-FR" sz="2800" dirty="0">
              <a:solidFill>
                <a:prstClr val="black"/>
              </a:solidFill>
            </a:endParaRPr>
          </a:p>
        </p:txBody>
      </p:sp>
      <p:sp>
        <p:nvSpPr>
          <p:cNvPr id="20" name="Rectangle 19"/>
          <p:cNvSpPr/>
          <p:nvPr/>
        </p:nvSpPr>
        <p:spPr>
          <a:xfrm>
            <a:off x="1758244" y="4177890"/>
            <a:ext cx="4066673" cy="646331"/>
          </a:xfrm>
          <a:prstGeom prst="rect">
            <a:avLst/>
          </a:prstGeom>
        </p:spPr>
        <p:txBody>
          <a:bodyPr wrap="square">
            <a:spAutoFit/>
          </a:bodyPr>
          <a:lstStyle/>
          <a:p>
            <a:pPr algn="ctr"/>
            <a:r>
              <a:rPr lang="fr-FR" dirty="0">
                <a:solidFill>
                  <a:prstClr val="black"/>
                </a:solidFill>
              </a:rPr>
              <a:t>Un enchevêtrement de nombreux filaments très fins et ramifiés </a:t>
            </a:r>
            <a:endParaRPr lang="fr-FR" dirty="0">
              <a:solidFill>
                <a:prstClr val="black"/>
              </a:solidFill>
            </a:endParaRPr>
          </a:p>
        </p:txBody>
      </p:sp>
      <p:pic>
        <p:nvPicPr>
          <p:cNvPr id="3074" name="Picture 2" descr="Mycélium : définition et explic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967" y="4784973"/>
            <a:ext cx="2623224" cy="196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9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Grand écran</PresentationFormat>
  <Paragraphs>42</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14</vt:i4>
      </vt:variant>
    </vt:vector>
  </HeadingPairs>
  <TitlesOfParts>
    <vt:vector size="19" baseType="lpstr">
      <vt:lpstr>Arial</vt:lpstr>
      <vt:lpstr>Calibri</vt:lpstr>
      <vt:lpstr>Calibri Light</vt:lpstr>
      <vt:lpstr>Thème Office</vt:lpstr>
      <vt:lpstr>1_Thème Office</vt:lpstr>
      <vt:lpstr>Présentation PowerPoint</vt:lpstr>
      <vt:lpstr>Présentation PowerPoint</vt:lpstr>
      <vt:lpstr>Programme </vt:lpstr>
      <vt:lpstr>Présentation PowerPoint</vt:lpstr>
      <vt:lpstr>Présentation PowerPoint</vt:lpstr>
      <vt:lpstr>Présentation PowerPoint</vt:lpstr>
      <vt:lpstr>Présentation PowerPoint</vt:lpstr>
      <vt:lpstr>Définition </vt:lpstr>
      <vt:lpstr>Le Thalle des champignons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250 G4</dc:creator>
  <cp:lastModifiedBy>250 G4</cp:lastModifiedBy>
  <cp:revision>1</cp:revision>
  <dcterms:created xsi:type="dcterms:W3CDTF">2024-01-19T11:40:49Z</dcterms:created>
  <dcterms:modified xsi:type="dcterms:W3CDTF">2024-01-19T11:41:21Z</dcterms:modified>
</cp:coreProperties>
</file>