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365" r:id="rId3"/>
    <p:sldId id="395" r:id="rId4"/>
    <p:sldId id="396" r:id="rId5"/>
    <p:sldId id="397" r:id="rId6"/>
    <p:sldId id="398" r:id="rId7"/>
    <p:sldId id="399" r:id="rId8"/>
    <p:sldId id="427" r:id="rId9"/>
    <p:sldId id="428" r:id="rId10"/>
    <p:sldId id="429" r:id="rId11"/>
    <p:sldId id="430" r:id="rId12"/>
    <p:sldId id="414" r:id="rId13"/>
    <p:sldId id="402" r:id="rId14"/>
    <p:sldId id="403" r:id="rId15"/>
    <p:sldId id="404" r:id="rId16"/>
    <p:sldId id="405" r:id="rId17"/>
    <p:sldId id="406" r:id="rId18"/>
    <p:sldId id="409" r:id="rId19"/>
    <p:sldId id="338" r:id="rId20"/>
    <p:sldId id="341" r:id="rId21"/>
    <p:sldId id="342" r:id="rId22"/>
    <p:sldId id="343" r:id="rId23"/>
    <p:sldId id="431" r:id="rId24"/>
    <p:sldId id="344" r:id="rId25"/>
    <p:sldId id="387" r:id="rId26"/>
    <p:sldId id="388" r:id="rId27"/>
    <p:sldId id="389" r:id="rId28"/>
    <p:sldId id="390" r:id="rId29"/>
    <p:sldId id="391" r:id="rId30"/>
    <p:sldId id="392" r:id="rId31"/>
    <p:sldId id="393" r:id="rId32"/>
    <p:sldId id="394" r:id="rId33"/>
    <p:sldId id="367" r:id="rId34"/>
    <p:sldId id="371" r:id="rId35"/>
    <p:sldId id="375" r:id="rId36"/>
    <p:sldId id="376" r:id="rId37"/>
    <p:sldId id="334" r:id="rId38"/>
    <p:sldId id="382" r:id="rId39"/>
    <p:sldId id="378" r:id="rId40"/>
    <p:sldId id="379" r:id="rId41"/>
    <p:sldId id="340" r:id="rId42"/>
    <p:sldId id="346" r:id="rId43"/>
    <p:sldId id="377" r:id="rId44"/>
    <p:sldId id="350" r:id="rId45"/>
    <p:sldId id="383" r:id="rId46"/>
    <p:sldId id="384" r:id="rId47"/>
    <p:sldId id="385" r:id="rId48"/>
    <p:sldId id="386" r:id="rId4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4560" autoAdjust="0"/>
  </p:normalViewPr>
  <p:slideViewPr>
    <p:cSldViewPr snapToGrid="0" showGuides="1">
      <p:cViewPr varScale="1">
        <p:scale>
          <a:sx n="59" d="100"/>
          <a:sy n="59" d="100"/>
        </p:scale>
        <p:origin x="1056" y="42"/>
      </p:cViewPr>
      <p:guideLst>
        <p:guide orient="horz" pos="397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DAEDAE-947F-4F29-9FD0-CD423A921E2C}" type="datetimeFigureOut">
              <a:rPr lang="fr-FR" smtClean="0"/>
              <a:t>17/01/2024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38473C-7D35-4B11-A10D-919AB807AD15}" type="slidenum">
              <a:rPr lang="fr-FR" smtClean="0"/>
              <a:t>‹N°›</a:t>
            </a:fld>
            <a:endParaRPr lang="fr-FR"/>
          </a:p>
        </p:txBody>
      </p:sp>
    </p:spTree>
    <p:extLst>
      <p:ext uri="{BB962C8B-B14F-4D97-AF65-F5344CB8AC3E}">
        <p14:creationId xmlns:p14="http://schemas.microsoft.com/office/powerpoint/2010/main" val="3113450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sciencedirect.com/science/article/abs/pii/B9780124201194000197"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0" i="0" kern="1200" dirty="0" smtClean="0">
                <a:solidFill>
                  <a:schemeClr val="tx1"/>
                </a:solidFill>
                <a:effectLst/>
                <a:latin typeface="+mn-lt"/>
                <a:ea typeface="+mn-ea"/>
                <a:cs typeface="+mn-cs"/>
              </a:rPr>
              <a:t>with HRP generally favored due to its stability, amenability to most conjugations and low cost. During detection, a substrate is added to the membrane, which is acted on by the conjugated enzyme, bringing about a chemical change. If performing colorimetric detection, a chromogenic substrate is chosen that will produce a change that can be visualized and imaged directly. However, prompt imaging of the blot is important as colors will fade as the blot dries. In </a:t>
            </a:r>
            <a:r>
              <a:rPr lang="en-US" sz="1200" b="0" i="0" kern="1200" dirty="0" err="1" smtClean="0">
                <a:solidFill>
                  <a:schemeClr val="tx1"/>
                </a:solidFill>
                <a:effectLst/>
                <a:latin typeface="+mn-lt"/>
                <a:ea typeface="+mn-ea"/>
                <a:cs typeface="+mn-cs"/>
              </a:rPr>
              <a:t>chemiluminescent</a:t>
            </a:r>
            <a:r>
              <a:rPr lang="en-US" sz="1200" b="0" i="0" kern="1200" dirty="0" smtClean="0">
                <a:solidFill>
                  <a:schemeClr val="tx1"/>
                </a:solidFill>
                <a:effectLst/>
                <a:latin typeface="+mn-lt"/>
                <a:ea typeface="+mn-ea"/>
                <a:cs typeface="+mn-cs"/>
              </a:rPr>
              <a:t> detection,</a:t>
            </a:r>
            <a:r>
              <a:rPr lang="en-US" sz="1200" b="0" i="0" kern="1200" baseline="30000" dirty="0" smtClean="0">
                <a:solidFill>
                  <a:schemeClr val="tx1"/>
                </a:solidFill>
                <a:effectLst/>
                <a:latin typeface="+mn-lt"/>
                <a:ea typeface="+mn-ea"/>
                <a:cs typeface="+mn-cs"/>
                <a:hlinkClick r:id="rId3"/>
              </a:rPr>
              <a:t>10</a:t>
            </a:r>
            <a:r>
              <a:rPr lang="en-US" sz="1200" b="0" i="0" kern="1200" dirty="0" smtClean="0">
                <a:solidFill>
                  <a:schemeClr val="tx1"/>
                </a:solidFill>
                <a:effectLst/>
                <a:latin typeface="+mn-lt"/>
                <a:ea typeface="+mn-ea"/>
                <a:cs typeface="+mn-cs"/>
              </a:rPr>
              <a:t> the signal produced only lasts as long as the reaction between the enzyme and substrate is occurring (typically 1–24 hours). During this time, the signal can be recorded by exposing X-ray film or using digital imaging to make a permanent record. </a:t>
            </a:r>
            <a:r>
              <a:rPr lang="en-US" b="1" dirty="0" smtClean="0">
                <a:effectLst/>
              </a:rPr>
              <a:t>Radioactive</a:t>
            </a:r>
            <a:r>
              <a:rPr lang="en-US" dirty="0" smtClean="0">
                <a:effectLst/>
              </a:rPr>
              <a:t> detection, where a radioisotope is conjugated to the detection antibody and the emitted radiation is detected on X-ray film, was used extensively in the past. However, the technique requires special handling to protect personnel from the radiation, is expensive and has a limited shelf life due to radioactive decay. Therefore, the technique has mostly been replaced in favor of other available detection methods.</a:t>
            </a:r>
          </a:p>
          <a:p>
            <a:r>
              <a:rPr lang="en-US" dirty="0" smtClean="0">
                <a:effectLst/>
              </a:rPr>
              <a:t/>
            </a:r>
            <a:br>
              <a:rPr lang="en-US" dirty="0" smtClean="0">
                <a:effectLst/>
              </a:rPr>
            </a:br>
            <a:endParaRPr lang="fr-FR" dirty="0"/>
          </a:p>
        </p:txBody>
      </p:sp>
      <p:sp>
        <p:nvSpPr>
          <p:cNvPr id="4" name="Espace réservé du numéro de diapositive 3"/>
          <p:cNvSpPr>
            <a:spLocks noGrp="1"/>
          </p:cNvSpPr>
          <p:nvPr>
            <p:ph type="sldNum" sz="quarter" idx="10"/>
          </p:nvPr>
        </p:nvSpPr>
        <p:spPr/>
        <p:txBody>
          <a:bodyPr/>
          <a:lstStyle/>
          <a:p>
            <a:fld id="{ED38473C-7D35-4B11-A10D-919AB807AD15}" type="slidenum">
              <a:rPr lang="fr-FR" smtClean="0"/>
              <a:t>17</a:t>
            </a:fld>
            <a:endParaRPr lang="fr-FR"/>
          </a:p>
        </p:txBody>
      </p:sp>
    </p:spTree>
    <p:extLst>
      <p:ext uri="{BB962C8B-B14F-4D97-AF65-F5344CB8AC3E}">
        <p14:creationId xmlns:p14="http://schemas.microsoft.com/office/powerpoint/2010/main" val="1774516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2A15E19C-C983-4005-A37B-48973AE88471}"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836F94-44B3-4B82-9AA6-5A8008EC645A}" type="slidenum">
              <a:rPr lang="fr-FR" smtClean="0"/>
              <a:t>‹N°›</a:t>
            </a:fld>
            <a:endParaRPr lang="fr-FR"/>
          </a:p>
        </p:txBody>
      </p:sp>
    </p:spTree>
    <p:extLst>
      <p:ext uri="{BB962C8B-B14F-4D97-AF65-F5344CB8AC3E}">
        <p14:creationId xmlns:p14="http://schemas.microsoft.com/office/powerpoint/2010/main" val="3347646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A15E19C-C983-4005-A37B-48973AE88471}"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836F94-44B3-4B82-9AA6-5A8008EC645A}" type="slidenum">
              <a:rPr lang="fr-FR" smtClean="0"/>
              <a:t>‹N°›</a:t>
            </a:fld>
            <a:endParaRPr lang="fr-FR"/>
          </a:p>
        </p:txBody>
      </p:sp>
    </p:spTree>
    <p:extLst>
      <p:ext uri="{BB962C8B-B14F-4D97-AF65-F5344CB8AC3E}">
        <p14:creationId xmlns:p14="http://schemas.microsoft.com/office/powerpoint/2010/main" val="4076994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A15E19C-C983-4005-A37B-48973AE88471}"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836F94-44B3-4B82-9AA6-5A8008EC645A}" type="slidenum">
              <a:rPr lang="fr-FR" smtClean="0"/>
              <a:t>‹N°›</a:t>
            </a:fld>
            <a:endParaRPr lang="fr-FR"/>
          </a:p>
        </p:txBody>
      </p:sp>
    </p:spTree>
    <p:extLst>
      <p:ext uri="{BB962C8B-B14F-4D97-AF65-F5344CB8AC3E}">
        <p14:creationId xmlns:p14="http://schemas.microsoft.com/office/powerpoint/2010/main" val="3978400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A15E19C-C983-4005-A37B-48973AE88471}"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836F94-44B3-4B82-9AA6-5A8008EC645A}" type="slidenum">
              <a:rPr lang="fr-FR" smtClean="0"/>
              <a:t>‹N°›</a:t>
            </a:fld>
            <a:endParaRPr lang="fr-FR"/>
          </a:p>
        </p:txBody>
      </p:sp>
    </p:spTree>
    <p:extLst>
      <p:ext uri="{BB962C8B-B14F-4D97-AF65-F5344CB8AC3E}">
        <p14:creationId xmlns:p14="http://schemas.microsoft.com/office/powerpoint/2010/main" val="441397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A15E19C-C983-4005-A37B-48973AE88471}" type="datetimeFigureOut">
              <a:rPr lang="fr-FR" smtClean="0"/>
              <a:t>17/01/2024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836F94-44B3-4B82-9AA6-5A8008EC645A}" type="slidenum">
              <a:rPr lang="fr-FR" smtClean="0"/>
              <a:t>‹N°›</a:t>
            </a:fld>
            <a:endParaRPr lang="fr-FR"/>
          </a:p>
        </p:txBody>
      </p:sp>
    </p:spTree>
    <p:extLst>
      <p:ext uri="{BB962C8B-B14F-4D97-AF65-F5344CB8AC3E}">
        <p14:creationId xmlns:p14="http://schemas.microsoft.com/office/powerpoint/2010/main" val="3873119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A15E19C-C983-4005-A37B-48973AE88471}" type="datetimeFigureOut">
              <a:rPr lang="fr-FR" smtClean="0"/>
              <a:t>17/01/2024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836F94-44B3-4B82-9AA6-5A8008EC645A}" type="slidenum">
              <a:rPr lang="fr-FR" smtClean="0"/>
              <a:t>‹N°›</a:t>
            </a:fld>
            <a:endParaRPr lang="fr-FR"/>
          </a:p>
        </p:txBody>
      </p:sp>
    </p:spTree>
    <p:extLst>
      <p:ext uri="{BB962C8B-B14F-4D97-AF65-F5344CB8AC3E}">
        <p14:creationId xmlns:p14="http://schemas.microsoft.com/office/powerpoint/2010/main" val="1794947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A15E19C-C983-4005-A37B-48973AE88471}" type="datetimeFigureOut">
              <a:rPr lang="fr-FR" smtClean="0"/>
              <a:t>17/01/2024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D836F94-44B3-4B82-9AA6-5A8008EC645A}" type="slidenum">
              <a:rPr lang="fr-FR" smtClean="0"/>
              <a:t>‹N°›</a:t>
            </a:fld>
            <a:endParaRPr lang="fr-FR"/>
          </a:p>
        </p:txBody>
      </p:sp>
    </p:spTree>
    <p:extLst>
      <p:ext uri="{BB962C8B-B14F-4D97-AF65-F5344CB8AC3E}">
        <p14:creationId xmlns:p14="http://schemas.microsoft.com/office/powerpoint/2010/main" val="3702944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2A15E19C-C983-4005-A37B-48973AE88471}" type="datetimeFigureOut">
              <a:rPr lang="fr-FR" smtClean="0"/>
              <a:t>17/01/2024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D836F94-44B3-4B82-9AA6-5A8008EC645A}" type="slidenum">
              <a:rPr lang="fr-FR" smtClean="0"/>
              <a:t>‹N°›</a:t>
            </a:fld>
            <a:endParaRPr lang="fr-FR"/>
          </a:p>
        </p:txBody>
      </p:sp>
    </p:spTree>
    <p:extLst>
      <p:ext uri="{BB962C8B-B14F-4D97-AF65-F5344CB8AC3E}">
        <p14:creationId xmlns:p14="http://schemas.microsoft.com/office/powerpoint/2010/main" val="3807502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A15E19C-C983-4005-A37B-48973AE88471}" type="datetimeFigureOut">
              <a:rPr lang="fr-FR" smtClean="0"/>
              <a:t>17/01/2024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D836F94-44B3-4B82-9AA6-5A8008EC645A}" type="slidenum">
              <a:rPr lang="fr-FR" smtClean="0"/>
              <a:t>‹N°›</a:t>
            </a:fld>
            <a:endParaRPr lang="fr-FR"/>
          </a:p>
        </p:txBody>
      </p:sp>
    </p:spTree>
    <p:extLst>
      <p:ext uri="{BB962C8B-B14F-4D97-AF65-F5344CB8AC3E}">
        <p14:creationId xmlns:p14="http://schemas.microsoft.com/office/powerpoint/2010/main" val="116445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A15E19C-C983-4005-A37B-48973AE88471}" type="datetimeFigureOut">
              <a:rPr lang="fr-FR" smtClean="0"/>
              <a:t>17/01/2024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836F94-44B3-4B82-9AA6-5A8008EC645A}" type="slidenum">
              <a:rPr lang="fr-FR" smtClean="0"/>
              <a:t>‹N°›</a:t>
            </a:fld>
            <a:endParaRPr lang="fr-FR"/>
          </a:p>
        </p:txBody>
      </p:sp>
    </p:spTree>
    <p:extLst>
      <p:ext uri="{BB962C8B-B14F-4D97-AF65-F5344CB8AC3E}">
        <p14:creationId xmlns:p14="http://schemas.microsoft.com/office/powerpoint/2010/main" val="1984992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A15E19C-C983-4005-A37B-48973AE88471}" type="datetimeFigureOut">
              <a:rPr lang="fr-FR" smtClean="0"/>
              <a:t>17/01/2024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836F94-44B3-4B82-9AA6-5A8008EC645A}" type="slidenum">
              <a:rPr lang="fr-FR" smtClean="0"/>
              <a:t>‹N°›</a:t>
            </a:fld>
            <a:endParaRPr lang="fr-FR"/>
          </a:p>
        </p:txBody>
      </p:sp>
    </p:spTree>
    <p:extLst>
      <p:ext uri="{BB962C8B-B14F-4D97-AF65-F5344CB8AC3E}">
        <p14:creationId xmlns:p14="http://schemas.microsoft.com/office/powerpoint/2010/main" val="3643937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15E19C-C983-4005-A37B-48973AE88471}" type="datetimeFigureOut">
              <a:rPr lang="fr-FR" smtClean="0"/>
              <a:t>17/01/2024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836F94-44B3-4B82-9AA6-5A8008EC645A}" type="slidenum">
              <a:rPr lang="fr-FR" smtClean="0"/>
              <a:t>‹N°›</a:t>
            </a:fld>
            <a:endParaRPr lang="fr-FR"/>
          </a:p>
        </p:txBody>
      </p:sp>
    </p:spTree>
    <p:extLst>
      <p:ext uri="{BB962C8B-B14F-4D97-AF65-F5344CB8AC3E}">
        <p14:creationId xmlns:p14="http://schemas.microsoft.com/office/powerpoint/2010/main" val="629005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0.jpg"/></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3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4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72" y="0"/>
            <a:ext cx="10279856" cy="6858000"/>
          </a:xfrm>
          <a:prstGeom prst="rect">
            <a:avLst/>
          </a:prstGeom>
        </p:spPr>
      </p:pic>
      <p:sp>
        <p:nvSpPr>
          <p:cNvPr id="5" name="ZoneTexte 4"/>
          <p:cNvSpPr txBox="1"/>
          <p:nvPr/>
        </p:nvSpPr>
        <p:spPr>
          <a:xfrm>
            <a:off x="1842247" y="1122363"/>
            <a:ext cx="8337177" cy="2123658"/>
          </a:xfrm>
          <a:prstGeom prst="rect">
            <a:avLst/>
          </a:prstGeom>
          <a:noFill/>
        </p:spPr>
        <p:txBody>
          <a:bodyPr wrap="square" rtlCol="0">
            <a:spAutoFit/>
          </a:bodyPr>
          <a:lstStyle/>
          <a:p>
            <a:pPr algn="ctr"/>
            <a:r>
              <a:rPr lang="fr-FR" sz="6600" dirty="0" err="1">
                <a:solidFill>
                  <a:srgbClr val="FF0000"/>
                </a:solidFill>
              </a:rPr>
              <a:t>Chapter</a:t>
            </a:r>
            <a:r>
              <a:rPr lang="fr-FR" sz="6600" dirty="0">
                <a:solidFill>
                  <a:srgbClr val="FF0000"/>
                </a:solidFill>
              </a:rPr>
              <a:t> 4</a:t>
            </a:r>
          </a:p>
          <a:p>
            <a:pPr algn="ctr"/>
            <a:r>
              <a:rPr lang="fr-FR" sz="6600" dirty="0" err="1">
                <a:solidFill>
                  <a:srgbClr val="FF0000"/>
                </a:solidFill>
              </a:rPr>
              <a:t>Diagnosis</a:t>
            </a:r>
            <a:r>
              <a:rPr lang="fr-FR" sz="6600" dirty="0">
                <a:solidFill>
                  <a:srgbClr val="FF0000"/>
                </a:solidFill>
              </a:rPr>
              <a:t> and </a:t>
            </a:r>
            <a:r>
              <a:rPr lang="fr-FR" sz="6600" dirty="0" err="1">
                <a:solidFill>
                  <a:srgbClr val="FF0000"/>
                </a:solidFill>
              </a:rPr>
              <a:t>Methods</a:t>
            </a:r>
            <a:endParaRPr lang="fr-FR" sz="6600" dirty="0">
              <a:solidFill>
                <a:srgbClr val="FF0000"/>
              </a:solidFill>
            </a:endParaRPr>
          </a:p>
        </p:txBody>
      </p:sp>
      <p:sp>
        <p:nvSpPr>
          <p:cNvPr id="6" name="ZoneTexte 5"/>
          <p:cNvSpPr txBox="1"/>
          <p:nvPr/>
        </p:nvSpPr>
        <p:spPr>
          <a:xfrm>
            <a:off x="7059706" y="4195482"/>
            <a:ext cx="3227294" cy="523220"/>
          </a:xfrm>
          <a:prstGeom prst="rect">
            <a:avLst/>
          </a:prstGeom>
          <a:noFill/>
        </p:spPr>
        <p:txBody>
          <a:bodyPr wrap="square" rtlCol="0">
            <a:spAutoFit/>
          </a:bodyPr>
          <a:lstStyle/>
          <a:p>
            <a:pPr algn="r"/>
            <a:r>
              <a:rPr lang="fr-FR" sz="2800" b="1" dirty="0" smtClean="0">
                <a:solidFill>
                  <a:srgbClr val="FF0000"/>
                </a:solidFill>
              </a:rPr>
              <a:t>Dr DEBIB Aicha</a:t>
            </a:r>
            <a:endParaRPr lang="fr-FR" sz="2800" b="1" dirty="0">
              <a:solidFill>
                <a:srgbClr val="FF0000"/>
              </a:solidFill>
            </a:endParaRPr>
          </a:p>
        </p:txBody>
      </p:sp>
    </p:spTree>
    <p:extLst>
      <p:ext uri="{BB962C8B-B14F-4D97-AF65-F5344CB8AC3E}">
        <p14:creationId xmlns:p14="http://schemas.microsoft.com/office/powerpoint/2010/main" val="103198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162050" y="838200"/>
            <a:ext cx="9867900" cy="5181600"/>
          </a:xfrm>
          <a:prstGeom prst="rect">
            <a:avLst/>
          </a:prstGeom>
        </p:spPr>
      </p:pic>
    </p:spTree>
    <p:extLst>
      <p:ext uri="{BB962C8B-B14F-4D97-AF65-F5344CB8AC3E}">
        <p14:creationId xmlns:p14="http://schemas.microsoft.com/office/powerpoint/2010/main" val="3352421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224590"/>
            <a:ext cx="11884299" cy="4996363"/>
          </a:xfrm>
          <a:prstGeom prst="rect">
            <a:avLst/>
          </a:prstGeom>
        </p:spPr>
      </p:pic>
    </p:spTree>
    <p:extLst>
      <p:ext uri="{BB962C8B-B14F-4D97-AF65-F5344CB8AC3E}">
        <p14:creationId xmlns:p14="http://schemas.microsoft.com/office/powerpoint/2010/main" val="3421665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705100" y="114300"/>
            <a:ext cx="5038725" cy="6019800"/>
          </a:xfrm>
          <a:prstGeom prst="rect">
            <a:avLst/>
          </a:prstGeom>
        </p:spPr>
      </p:pic>
      <p:sp>
        <p:nvSpPr>
          <p:cNvPr id="3" name="Rectangle 2"/>
          <p:cNvSpPr/>
          <p:nvPr/>
        </p:nvSpPr>
        <p:spPr>
          <a:xfrm>
            <a:off x="5743825" y="823573"/>
            <a:ext cx="6096000" cy="1200329"/>
          </a:xfrm>
          <a:prstGeom prst="rect">
            <a:avLst/>
          </a:prstGeom>
        </p:spPr>
        <p:txBody>
          <a:bodyPr>
            <a:spAutoFit/>
          </a:bodyPr>
          <a:lstStyle/>
          <a:p>
            <a:r>
              <a:rPr lang="en-US" b="1" dirty="0" smtClean="0">
                <a:solidFill>
                  <a:srgbClr val="000000"/>
                </a:solidFill>
                <a:latin typeface="Times" panose="02020603050405020304" pitchFamily="18" charset="0"/>
              </a:rPr>
              <a:t>ELISA</a:t>
            </a:r>
            <a:r>
              <a:rPr lang="en-US" b="1" dirty="0">
                <a:solidFill>
                  <a:srgbClr val="000000"/>
                </a:solidFill>
                <a:latin typeface="Times" panose="02020603050405020304" pitchFamily="18" charset="0"/>
              </a:rPr>
              <a:t>. </a:t>
            </a:r>
            <a:r>
              <a:rPr lang="en-US" dirty="0">
                <a:solidFill>
                  <a:srgbClr val="000000"/>
                </a:solidFill>
                <a:latin typeface="Times" panose="02020603050405020304" pitchFamily="18" charset="0"/>
              </a:rPr>
              <a:t>(A) Note the variations in the color in the wells of the 96-well ELISA plate. A darker color indicates a higher amount of antigen or antibody was present in the patient sample. (B) An ELISA about to be read in a spectrophotometer. </a:t>
            </a:r>
            <a:endParaRPr lang="fr-FR" dirty="0"/>
          </a:p>
        </p:txBody>
      </p:sp>
      <p:pic>
        <p:nvPicPr>
          <p:cNvPr id="4" name="Image 3"/>
          <p:cNvPicPr>
            <a:picLocks noChangeAspect="1"/>
          </p:cNvPicPr>
          <p:nvPr/>
        </p:nvPicPr>
        <p:blipFill>
          <a:blip r:embed="rId3"/>
          <a:stretch>
            <a:fillRect/>
          </a:stretch>
        </p:blipFill>
        <p:spPr>
          <a:xfrm>
            <a:off x="8311302" y="4154905"/>
            <a:ext cx="3239014" cy="2153820"/>
          </a:xfrm>
          <a:prstGeom prst="rect">
            <a:avLst/>
          </a:prstGeom>
        </p:spPr>
      </p:pic>
    </p:spTree>
    <p:extLst>
      <p:ext uri="{BB962C8B-B14F-4D97-AF65-F5344CB8AC3E}">
        <p14:creationId xmlns:p14="http://schemas.microsoft.com/office/powerpoint/2010/main" val="16205256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67327" y="-465805"/>
            <a:ext cx="9144000" cy="2387600"/>
          </a:xfrm>
        </p:spPr>
        <p:txBody>
          <a:bodyPr/>
          <a:lstStyle/>
          <a:p>
            <a:r>
              <a:rPr lang="fr-FR" b="1" i="1" dirty="0">
                <a:solidFill>
                  <a:srgbClr val="FF0000"/>
                </a:solidFill>
                <a:effectLst>
                  <a:outerShdw blurRad="38100" dist="38100" dir="2700000" algn="tl">
                    <a:srgbClr val="000000">
                      <a:alpha val="43137"/>
                    </a:srgbClr>
                  </a:outerShdw>
                </a:effectLst>
              </a:rPr>
              <a:t>Western </a:t>
            </a:r>
            <a:r>
              <a:rPr lang="fr-FR" b="1" i="1" dirty="0" smtClean="0">
                <a:solidFill>
                  <a:srgbClr val="FF0000"/>
                </a:solidFill>
                <a:effectLst>
                  <a:outerShdw blurRad="38100" dist="38100" dir="2700000" algn="tl">
                    <a:srgbClr val="000000">
                      <a:alpha val="43137"/>
                    </a:srgbClr>
                  </a:outerShdw>
                </a:effectLst>
              </a:rPr>
              <a:t>blot test</a:t>
            </a:r>
            <a:r>
              <a:rPr lang="fr-FR" b="1" dirty="0">
                <a:solidFill>
                  <a:srgbClr val="FF0000"/>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17954554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497305"/>
            <a:ext cx="10515600" cy="5679658"/>
          </a:xfrm>
        </p:spPr>
        <p:txBody>
          <a:bodyPr>
            <a:normAutofit/>
          </a:bodyPr>
          <a:lstStyle/>
          <a:p>
            <a:r>
              <a:rPr lang="en-US" b="1" dirty="0"/>
              <a:t>This test </a:t>
            </a:r>
            <a:r>
              <a:rPr lang="en-US" dirty="0"/>
              <a:t>utilizes a similar process, except that the protein antigens are immobilized in a gel first. In the same way that DNA can be separated using </a:t>
            </a:r>
            <a:r>
              <a:rPr lang="en-US" dirty="0" err="1"/>
              <a:t>agarose</a:t>
            </a:r>
            <a:r>
              <a:rPr lang="en-US" dirty="0"/>
              <a:t> gel electrophoresis, proteins can be separated by size using polyacrylamide gel electrophoresis (PAGE) (Figure 58 A). The proteins embedded into the polyacrylamide gel are transferred onto a membrane made of nitrocellulose. At this point, the membrane functions like the wells of the ELISA plate. Enzyme-linked antibodies against the pro­teins that have been separated are added in a liquid buffer to the membrane and will bind specifically to the bands of protein </a:t>
            </a:r>
            <a:r>
              <a:rPr lang="en-US" dirty="0" smtClean="0"/>
              <a:t>antigens. </a:t>
            </a:r>
            <a:r>
              <a:rPr lang="en-US" dirty="0"/>
              <a:t>A substrate is added, and the enzymes present produce detectable color, light, or fluo­rescence, depending upon the enzyme and substrate used</a:t>
            </a:r>
            <a:endParaRPr lang="fr-FR" dirty="0"/>
          </a:p>
        </p:txBody>
      </p:sp>
    </p:spTree>
    <p:extLst>
      <p:ext uri="{BB962C8B-B14F-4D97-AF65-F5344CB8AC3E}">
        <p14:creationId xmlns:p14="http://schemas.microsoft.com/office/powerpoint/2010/main" val="36408891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09550"/>
            <a:ext cx="11430000" cy="6438900"/>
          </a:xfrm>
          <a:prstGeom prst="rect">
            <a:avLst/>
          </a:prstGeom>
        </p:spPr>
      </p:pic>
    </p:spTree>
    <p:extLst>
      <p:ext uri="{BB962C8B-B14F-4D97-AF65-F5344CB8AC3E}">
        <p14:creationId xmlns:p14="http://schemas.microsoft.com/office/powerpoint/2010/main" val="23448447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14312"/>
            <a:ext cx="11430000" cy="6429375"/>
          </a:xfrm>
          <a:prstGeom prst="rect">
            <a:avLst/>
          </a:prstGeom>
        </p:spPr>
      </p:pic>
    </p:spTree>
    <p:extLst>
      <p:ext uri="{BB962C8B-B14F-4D97-AF65-F5344CB8AC3E}">
        <p14:creationId xmlns:p14="http://schemas.microsoft.com/office/powerpoint/2010/main" val="32668052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627645"/>
          </a:xfrm>
          <a:prstGeom prst="rect">
            <a:avLst/>
          </a:prstGeom>
        </p:spPr>
      </p:pic>
    </p:spTree>
    <p:extLst>
      <p:ext uri="{BB962C8B-B14F-4D97-AF65-F5344CB8AC3E}">
        <p14:creationId xmlns:p14="http://schemas.microsoft.com/office/powerpoint/2010/main" val="15164454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3182862" y="2425632"/>
            <a:ext cx="5826275" cy="701731"/>
          </a:xfrm>
          <a:prstGeom prst="rect">
            <a:avLst/>
          </a:prstGeom>
        </p:spPr>
        <p:txBody>
          <a:bodyPr wrap="none">
            <a:spAutoFit/>
          </a:bodyPr>
          <a:lstStyle/>
          <a:p>
            <a:r>
              <a:rPr lang="en-US" b="1" dirty="0">
                <a:solidFill>
                  <a:srgbClr val="FF0000"/>
                </a:solidFill>
              </a:rPr>
              <a:t>4.2 Cultivation of Viruses </a:t>
            </a:r>
            <a:endParaRPr lang="en-US" b="1" dirty="0">
              <a:solidFill>
                <a:srgbClr val="FF0000"/>
              </a:solidFill>
            </a:endParaRPr>
          </a:p>
        </p:txBody>
      </p:sp>
    </p:spTree>
    <p:extLst>
      <p:ext uri="{BB962C8B-B14F-4D97-AF65-F5344CB8AC3E}">
        <p14:creationId xmlns:p14="http://schemas.microsoft.com/office/powerpoint/2010/main" val="41880942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1428750"/>
            <a:ext cx="7620000" cy="4000500"/>
          </a:xfrm>
          <a:prstGeom prst="rect">
            <a:avLst/>
          </a:prstGeom>
        </p:spPr>
      </p:pic>
    </p:spTree>
    <p:extLst>
      <p:ext uri="{BB962C8B-B14F-4D97-AF65-F5344CB8AC3E}">
        <p14:creationId xmlns:p14="http://schemas.microsoft.com/office/powerpoint/2010/main" val="118930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 du cours </a:t>
            </a:r>
            <a:endParaRPr lang="fr-FR" dirty="0"/>
          </a:p>
        </p:txBody>
      </p:sp>
      <p:sp>
        <p:nvSpPr>
          <p:cNvPr id="3" name="Espace réservé du contenu 2"/>
          <p:cNvSpPr>
            <a:spLocks noGrp="1"/>
          </p:cNvSpPr>
          <p:nvPr>
            <p:ph idx="1"/>
          </p:nvPr>
        </p:nvSpPr>
        <p:spPr/>
        <p:txBody>
          <a:bodyPr>
            <a:normAutofit/>
          </a:bodyPr>
          <a:lstStyle/>
          <a:p>
            <a:endParaRPr lang="fr-FR" dirty="0"/>
          </a:p>
          <a:p>
            <a:r>
              <a:rPr lang="fr-FR" dirty="0" err="1"/>
              <a:t>Chapter</a:t>
            </a:r>
            <a:r>
              <a:rPr lang="fr-FR" dirty="0"/>
              <a:t> </a:t>
            </a:r>
            <a:r>
              <a:rPr lang="fr-FR" dirty="0" err="1" smtClean="0"/>
              <a:t>Outline</a:t>
            </a:r>
            <a:endParaRPr lang="fr-FR" dirty="0" smtClean="0"/>
          </a:p>
          <a:p>
            <a:r>
              <a:rPr lang="fr-FR" dirty="0" smtClean="0"/>
              <a:t>4.1 </a:t>
            </a:r>
            <a:r>
              <a:rPr lang="fr-FR" dirty="0"/>
              <a:t>Virus </a:t>
            </a:r>
            <a:r>
              <a:rPr lang="fr-FR" dirty="0" err="1"/>
              <a:t>Diagnosis</a:t>
            </a:r>
            <a:r>
              <a:rPr lang="fr-FR" dirty="0"/>
              <a:t> </a:t>
            </a:r>
          </a:p>
          <a:p>
            <a:r>
              <a:rPr lang="en-US" dirty="0" smtClean="0"/>
              <a:t>4.2 </a:t>
            </a:r>
            <a:r>
              <a:rPr lang="en-US" dirty="0"/>
              <a:t>Cultivation of Viruses </a:t>
            </a:r>
          </a:p>
          <a:p>
            <a:r>
              <a:rPr lang="fr-FR" dirty="0" smtClean="0"/>
              <a:t>4.3 </a:t>
            </a:r>
            <a:r>
              <a:rPr lang="fr-FR" dirty="0"/>
              <a:t>Quantification of </a:t>
            </a:r>
            <a:r>
              <a:rPr lang="fr-FR" dirty="0" err="1" smtClean="0"/>
              <a:t>Viruses</a:t>
            </a:r>
            <a:endParaRPr lang="fr-FR" dirty="0" smtClean="0"/>
          </a:p>
          <a:p>
            <a:r>
              <a:rPr lang="fr-FR" dirty="0"/>
              <a:t>4.4 Purification of </a:t>
            </a:r>
            <a:r>
              <a:rPr lang="fr-FR" dirty="0" err="1" smtClean="0"/>
              <a:t>Viruses</a:t>
            </a:r>
            <a:endParaRPr lang="fr-FR" dirty="0" smtClean="0"/>
          </a:p>
          <a:p>
            <a:r>
              <a:rPr lang="en-US" dirty="0"/>
              <a:t>4.5 Genetic Manipulation of </a:t>
            </a:r>
            <a:r>
              <a:rPr lang="en-US" dirty="0" smtClean="0"/>
              <a:t>Viruses</a:t>
            </a:r>
          </a:p>
          <a:p>
            <a:endParaRPr lang="fr-FR" dirty="0"/>
          </a:p>
        </p:txBody>
      </p:sp>
      <p:pic>
        <p:nvPicPr>
          <p:cNvPr id="4" name="Picture 2"/>
          <p:cNvPicPr>
            <a:picLocks noChangeAspect="1" noChangeArrowheads="1"/>
          </p:cNvPicPr>
          <p:nvPr/>
        </p:nvPicPr>
        <p:blipFill>
          <a:blip r:embed="rId2"/>
          <a:srcRect/>
          <a:stretch>
            <a:fillRect/>
          </a:stretch>
        </p:blipFill>
        <p:spPr bwMode="auto">
          <a:xfrm>
            <a:off x="7772400" y="1604963"/>
            <a:ext cx="4419600" cy="4572000"/>
          </a:xfrm>
          <a:prstGeom prst="rect">
            <a:avLst/>
          </a:prstGeom>
          <a:noFill/>
          <a:ln w="9525">
            <a:noFill/>
            <a:miter lim="800000"/>
            <a:headEnd/>
            <a:tailEnd/>
          </a:ln>
        </p:spPr>
      </p:pic>
    </p:spTree>
    <p:extLst>
      <p:ext uri="{BB962C8B-B14F-4D97-AF65-F5344CB8AC3E}">
        <p14:creationId xmlns:p14="http://schemas.microsoft.com/office/powerpoint/2010/main" val="12420826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6864" y="0"/>
            <a:ext cx="8229600" cy="936104"/>
          </a:xfrm>
        </p:spPr>
        <p:txBody>
          <a:bodyPr>
            <a:normAutofit/>
          </a:bodyPr>
          <a:lstStyle/>
          <a:p>
            <a:r>
              <a:rPr lang="en-US" b="1" dirty="0" smtClean="0">
                <a:solidFill>
                  <a:srgbClr val="FF0000"/>
                </a:solidFill>
              </a:rPr>
              <a:t>Culture des Viruses </a:t>
            </a:r>
            <a:endParaRPr lang="en-US" dirty="0">
              <a:solidFill>
                <a:srgbClr val="FF0000"/>
              </a:solidFill>
            </a:endParaRPr>
          </a:p>
        </p:txBody>
      </p:sp>
      <p:sp>
        <p:nvSpPr>
          <p:cNvPr id="3" name="Content Placeholder 2"/>
          <p:cNvSpPr>
            <a:spLocks noGrp="1"/>
          </p:cNvSpPr>
          <p:nvPr>
            <p:ph sz="quarter" idx="1"/>
          </p:nvPr>
        </p:nvSpPr>
        <p:spPr>
          <a:xfrm>
            <a:off x="376517" y="1053939"/>
            <a:ext cx="11640671" cy="5184576"/>
          </a:xfrm>
        </p:spPr>
        <p:txBody>
          <a:bodyPr>
            <a:noAutofit/>
          </a:bodyPr>
          <a:lstStyle/>
          <a:p>
            <a:pPr>
              <a:lnSpc>
                <a:spcPct val="150000"/>
              </a:lnSpc>
            </a:pPr>
            <a:r>
              <a:rPr lang="en-US" sz="3200" dirty="0" smtClean="0"/>
              <a:t>To </a:t>
            </a:r>
            <a:r>
              <a:rPr lang="en-US" sz="3200" dirty="0"/>
              <a:t>investigate viruses and their life cycles, one should be able to propagate the virus in a laboratory. Animal viruses</a:t>
            </a:r>
            <a:r>
              <a:rPr lang="en-US" sz="3200" dirty="0" smtClean="0"/>
              <a:t>, with </a:t>
            </a:r>
            <a:r>
              <a:rPr lang="en-US" sz="3200" dirty="0"/>
              <a:t>a few exceptions, are cultivable in the laboratory by using tissue culture. A variety of animal and human cell </a:t>
            </a:r>
            <a:r>
              <a:rPr lang="en-US" sz="3200" dirty="0" smtClean="0"/>
              <a:t>lines are </a:t>
            </a:r>
            <a:r>
              <a:rPr lang="en-US" sz="3200" dirty="0"/>
              <a:t>now available and used for virus cultivation. In addition to tissue culture, </a:t>
            </a:r>
            <a:r>
              <a:rPr lang="en-US" sz="3200" dirty="0" err="1"/>
              <a:t>embryonated</a:t>
            </a:r>
            <a:r>
              <a:rPr lang="en-US" sz="3200" dirty="0"/>
              <a:t> eggs and experimental </a:t>
            </a:r>
            <a:r>
              <a:rPr lang="en-US" sz="3200" dirty="0" smtClean="0"/>
              <a:t>animals are </a:t>
            </a:r>
            <a:r>
              <a:rPr lang="en-US" sz="3200" dirty="0"/>
              <a:t>used for virus cultivation in certain circumstance.</a:t>
            </a:r>
            <a:endParaRPr lang="en-US" sz="3200" dirty="0"/>
          </a:p>
        </p:txBody>
      </p:sp>
      <p:sp>
        <p:nvSpPr>
          <p:cNvPr id="4" name="Slide Number Placeholder 3"/>
          <p:cNvSpPr>
            <a:spLocks noGrp="1"/>
          </p:cNvSpPr>
          <p:nvPr>
            <p:ph type="sldNum" sz="quarter" idx="12"/>
          </p:nvPr>
        </p:nvSpPr>
        <p:spPr/>
        <p:txBody>
          <a:bodyPr/>
          <a:lstStyle/>
          <a:p>
            <a:fld id="{3F11C15E-21AE-40F6-914D-E537E1047FC2}" type="slidenum">
              <a:rPr lang="en-US" smtClean="0"/>
              <a:pPr/>
              <a:t>20</a:t>
            </a:fld>
            <a:endParaRPr lang="en-US"/>
          </a:p>
        </p:txBody>
      </p:sp>
    </p:spTree>
    <p:extLst>
      <p:ext uri="{BB962C8B-B14F-4D97-AF65-F5344CB8AC3E}">
        <p14:creationId xmlns:p14="http://schemas.microsoft.com/office/powerpoint/2010/main" val="42661189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46711" y="2942916"/>
            <a:ext cx="7203142" cy="3285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http://1.bp.blogspot.com/-BntK70HOEnM/T-a5OKQYBwI/AAAAAAAABdM/C1BUoz_roww/s1600/T75+Flask.gif"/>
          <p:cNvPicPr>
            <a:picLocks noChangeAspect="1" noChangeArrowheads="1"/>
          </p:cNvPicPr>
          <p:nvPr/>
        </p:nvPicPr>
        <p:blipFill rotWithShape="1">
          <a:blip r:embed="rId3">
            <a:extLst>
              <a:ext uri="{28A0092B-C50C-407E-A947-70E740481C1C}">
                <a14:useLocalDpi xmlns:a14="http://schemas.microsoft.com/office/drawing/2010/main" val="0"/>
              </a:ext>
            </a:extLst>
          </a:blip>
          <a:srcRect l="6957" t="14670" r="4003" b="22630"/>
          <a:stretch/>
        </p:blipFill>
        <p:spPr bwMode="auto">
          <a:xfrm>
            <a:off x="820896" y="651815"/>
            <a:ext cx="3884160" cy="218811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4.bp.blogspot.com/_O7Ovv-02NTI/S0w1UVY0kEI/AAAAAAAABWM/IDBVU9ZTMpA/s320/ee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8194" y="133125"/>
            <a:ext cx="3848012" cy="2681583"/>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fld id="{3F11C15E-21AE-40F6-914D-E537E1047FC2}" type="slidenum">
              <a:rPr lang="en-US" smtClean="0"/>
              <a:pPr/>
              <a:t>21</a:t>
            </a:fld>
            <a:endParaRPr lang="en-US"/>
          </a:p>
        </p:txBody>
      </p:sp>
    </p:spTree>
    <p:extLst>
      <p:ext uri="{BB962C8B-B14F-4D97-AF65-F5344CB8AC3E}">
        <p14:creationId xmlns:p14="http://schemas.microsoft.com/office/powerpoint/2010/main" val="32723464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188640"/>
            <a:ext cx="8229600" cy="1080120"/>
          </a:xfrm>
        </p:spPr>
        <p:txBody>
          <a:bodyPr>
            <a:normAutofit/>
          </a:bodyPr>
          <a:lstStyle/>
          <a:p>
            <a:r>
              <a:rPr lang="fr-FR" b="1" dirty="0">
                <a:solidFill>
                  <a:srgbClr val="FF0000"/>
                </a:solidFill>
              </a:rPr>
              <a:t>EXPERIMENTAL ANIMALS </a:t>
            </a:r>
            <a:endParaRPr lang="en-US" dirty="0">
              <a:solidFill>
                <a:srgbClr val="FF0000"/>
              </a:solidFill>
            </a:endParaRPr>
          </a:p>
        </p:txBody>
      </p:sp>
      <p:sp>
        <p:nvSpPr>
          <p:cNvPr id="3" name="Content Placeholder 2"/>
          <p:cNvSpPr>
            <a:spLocks noGrp="1"/>
          </p:cNvSpPr>
          <p:nvPr>
            <p:ph sz="quarter" idx="1"/>
          </p:nvPr>
        </p:nvSpPr>
        <p:spPr>
          <a:xfrm>
            <a:off x="161366" y="1484784"/>
            <a:ext cx="7878852" cy="4968552"/>
          </a:xfrm>
        </p:spPr>
        <p:txBody>
          <a:bodyPr>
            <a:normAutofit fontScale="92500" lnSpcReduction="20000"/>
          </a:bodyPr>
          <a:lstStyle/>
          <a:p>
            <a:r>
              <a:rPr lang="en-US" sz="3200" dirty="0"/>
              <a:t>The experimental animals used for cultivation of animal viruses may be homologous hosts or </a:t>
            </a:r>
            <a:r>
              <a:rPr lang="en-US" sz="3200" dirty="0" err="1"/>
              <a:t>heterolougs</a:t>
            </a:r>
            <a:r>
              <a:rPr lang="en-US" sz="3200" dirty="0"/>
              <a:t> hosts. In human medicine, the homologous host cannot be used . </a:t>
            </a:r>
            <a:r>
              <a:rPr lang="en-US" sz="3200" dirty="0" err="1"/>
              <a:t>Loeffler</a:t>
            </a:r>
            <a:r>
              <a:rPr lang="en-US" sz="3200" dirty="0"/>
              <a:t> and </a:t>
            </a:r>
            <a:r>
              <a:rPr lang="en-US" sz="3200" dirty="0" err="1"/>
              <a:t>Frosch</a:t>
            </a:r>
            <a:r>
              <a:rPr lang="en-US" sz="3200" dirty="0"/>
              <a:t> used cattle for earliest studies in viral assay of foot and mouth disease virus . </a:t>
            </a:r>
          </a:p>
          <a:p>
            <a:r>
              <a:rPr lang="en-US" sz="3200" dirty="0"/>
              <a:t>The natural host is still being used for studies of pathogenesis, immunology, vaccine trials, diagnosis and chemotherapy. The experimental animals should be specific pathogen free, the animal should have no prior immunity to particular virus. The experimental animals are used for the following purposes : </a:t>
            </a:r>
            <a:endParaRPr lang="en-US" sz="3200" dirty="0"/>
          </a:p>
        </p:txBody>
      </p:sp>
      <p:grpSp>
        <p:nvGrpSpPr>
          <p:cNvPr id="6" name="Group 5"/>
          <p:cNvGrpSpPr/>
          <p:nvPr/>
        </p:nvGrpSpPr>
        <p:grpSpPr>
          <a:xfrm>
            <a:off x="8447554" y="1552548"/>
            <a:ext cx="1764724" cy="4803628"/>
            <a:chOff x="7443399" y="1912078"/>
            <a:chExt cx="1413605" cy="3847872"/>
          </a:xfrm>
        </p:grpSpPr>
        <p:grpSp>
          <p:nvGrpSpPr>
            <p:cNvPr id="4" name="Group 3"/>
            <p:cNvGrpSpPr/>
            <p:nvPr/>
          </p:nvGrpSpPr>
          <p:grpSpPr>
            <a:xfrm>
              <a:off x="7443399" y="1912078"/>
              <a:ext cx="1413605" cy="3847872"/>
              <a:chOff x="7452361" y="1484784"/>
              <a:chExt cx="1413605" cy="3847872"/>
            </a:xfrm>
          </p:grpSpPr>
          <p:pic>
            <p:nvPicPr>
              <p:cNvPr id="2050" name="Picture 2" descr="http://lacuadramagazine.com/wp-content/uploads/sangeh-monkey-forest-1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452361" y="1484784"/>
                <a:ext cx="1404000" cy="936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52" name="Picture 4" descr="http://machprinciple.com/wp-content/uploads/2014/09/mice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8499" y="2372784"/>
                <a:ext cx="1403648" cy="94638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54" name="Picture 6" descr="http://media1.santabanta.com/full1/Animals/Rabbits/rabbits-0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9794" y="3309514"/>
                <a:ext cx="1404000" cy="1053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56" name="Picture 8" descr="http://animal-world.com/encyclo/critters/guin_pig/images/AmericanGuineaPigWCG__AcS12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1966" y="4367406"/>
                <a:ext cx="1404000" cy="965250"/>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5" name="Rectangle 4"/>
            <p:cNvSpPr/>
            <p:nvPr/>
          </p:nvSpPr>
          <p:spPr>
            <a:xfrm>
              <a:off x="7443399" y="1912078"/>
              <a:ext cx="1413605" cy="38478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Slide Number Placeholder 6"/>
          <p:cNvSpPr>
            <a:spLocks noGrp="1"/>
          </p:cNvSpPr>
          <p:nvPr>
            <p:ph type="sldNum" sz="quarter" idx="12"/>
          </p:nvPr>
        </p:nvSpPr>
        <p:spPr/>
        <p:txBody>
          <a:bodyPr/>
          <a:lstStyle/>
          <a:p>
            <a:fld id="{3F11C15E-21AE-40F6-914D-E537E1047FC2}" type="slidenum">
              <a:rPr lang="en-US" smtClean="0"/>
              <a:pPr/>
              <a:t>22</a:t>
            </a:fld>
            <a:endParaRPr lang="en-US"/>
          </a:p>
        </p:txBody>
      </p:sp>
    </p:spTree>
    <p:extLst>
      <p:ext uri="{BB962C8B-B14F-4D97-AF65-F5344CB8AC3E}">
        <p14:creationId xmlns:p14="http://schemas.microsoft.com/office/powerpoint/2010/main" val="36593081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288758"/>
            <a:ext cx="10515600" cy="5888205"/>
          </a:xfrm>
        </p:spPr>
        <p:txBody>
          <a:bodyPr>
            <a:normAutofit fontScale="85000" lnSpcReduction="20000"/>
          </a:bodyPr>
          <a:lstStyle/>
          <a:p>
            <a:r>
              <a:rPr lang="en-US" dirty="0"/>
              <a:t>The laboratory animals used as models are: </a:t>
            </a:r>
          </a:p>
          <a:p>
            <a:r>
              <a:rPr lang="en-US" b="1" dirty="0"/>
              <a:t>a. </a:t>
            </a:r>
            <a:r>
              <a:rPr lang="en-US" b="1" i="1" dirty="0"/>
              <a:t>Rabbits</a:t>
            </a:r>
            <a:r>
              <a:rPr lang="en-US" b="1" dirty="0"/>
              <a:t>: </a:t>
            </a:r>
            <a:r>
              <a:rPr lang="en-US" dirty="0"/>
              <a:t>rabbits were used by Pasteur to adapt street virus of rabies. In malignant catarrhal fever virus, these animals react in the similar manner as the cattle. </a:t>
            </a:r>
          </a:p>
          <a:p>
            <a:r>
              <a:rPr lang="en-US" b="1" dirty="0"/>
              <a:t>b</a:t>
            </a:r>
            <a:r>
              <a:rPr lang="en-US" dirty="0"/>
              <a:t>. </a:t>
            </a:r>
            <a:r>
              <a:rPr lang="en-US" b="1" i="1" dirty="0"/>
              <a:t>Guinea pigs</a:t>
            </a:r>
            <a:r>
              <a:rPr lang="en-US" b="1" dirty="0"/>
              <a:t>: </a:t>
            </a:r>
            <a:r>
              <a:rPr lang="en-US" dirty="0"/>
              <a:t>Guinea pigs react to foot and mouth disease virus when inoculated </a:t>
            </a:r>
            <a:r>
              <a:rPr lang="en-US" dirty="0" err="1"/>
              <a:t>intradermally</a:t>
            </a:r>
            <a:r>
              <a:rPr lang="en-US" dirty="0"/>
              <a:t> in the foot pad. Primary vesicles are formed on the foot pad and secondary vesicles appear in the mouth following </a:t>
            </a:r>
            <a:r>
              <a:rPr lang="en-US" dirty="0" err="1"/>
              <a:t>viremia</a:t>
            </a:r>
            <a:r>
              <a:rPr lang="en-US" dirty="0"/>
              <a:t>. </a:t>
            </a:r>
          </a:p>
          <a:p>
            <a:r>
              <a:rPr lang="en-US" b="1" dirty="0"/>
              <a:t>c. </a:t>
            </a:r>
            <a:r>
              <a:rPr lang="en-US" b="1" i="1" dirty="0"/>
              <a:t>Mice</a:t>
            </a:r>
            <a:r>
              <a:rPr lang="en-US" b="1" dirty="0"/>
              <a:t>: </a:t>
            </a:r>
            <a:r>
              <a:rPr lang="en-US" dirty="0"/>
              <a:t>Adult as well as suckling mice are used in cultivation of viruses e.g. suckling mice used in foot and mouth disease virus and adult mice in rabies diagnosis . </a:t>
            </a:r>
          </a:p>
          <a:p>
            <a:r>
              <a:rPr lang="en-US" b="1" dirty="0"/>
              <a:t>d. </a:t>
            </a:r>
            <a:r>
              <a:rPr lang="en-US" b="1" i="1" dirty="0"/>
              <a:t>Ferrets</a:t>
            </a:r>
            <a:r>
              <a:rPr lang="en-US" b="1" dirty="0"/>
              <a:t>: </a:t>
            </a:r>
            <a:r>
              <a:rPr lang="en-US" dirty="0"/>
              <a:t>Ferrets are used in the study of pathogenesis of distemper virus. </a:t>
            </a:r>
          </a:p>
          <a:p>
            <a:r>
              <a:rPr lang="en-US" b="1" dirty="0"/>
              <a:t>(iii) To test and develop viral vaccines: </a:t>
            </a:r>
            <a:r>
              <a:rPr lang="en-US" dirty="0"/>
              <a:t>Mice, guinea pigs, rabbits are used for attenuation of virus strains as well as for testing vaccines. Foot and mouth disease virus vaccine is initially used in G. pigs and finally in cattle and pigs . </a:t>
            </a:r>
          </a:p>
          <a:p>
            <a:r>
              <a:rPr lang="fr-FR" b="1" dirty="0"/>
              <a:t>(iv) To </a:t>
            </a:r>
            <a:r>
              <a:rPr lang="fr-FR" b="1" dirty="0" err="1"/>
              <a:t>raise</a:t>
            </a:r>
            <a:r>
              <a:rPr lang="fr-FR" b="1" dirty="0"/>
              <a:t> </a:t>
            </a:r>
            <a:r>
              <a:rPr lang="fr-FR" b="1" dirty="0" err="1"/>
              <a:t>hyperimmune</a:t>
            </a:r>
            <a:r>
              <a:rPr lang="fr-FR" b="1" dirty="0"/>
              <a:t> </a:t>
            </a:r>
            <a:r>
              <a:rPr lang="fr-FR" b="1" dirty="0" err="1"/>
              <a:t>polyclonal</a:t>
            </a:r>
            <a:r>
              <a:rPr lang="fr-FR" b="1" dirty="0"/>
              <a:t> </a:t>
            </a:r>
            <a:r>
              <a:rPr lang="fr-FR" b="1" dirty="0" err="1"/>
              <a:t>antisera</a:t>
            </a:r>
            <a:r>
              <a:rPr lang="fr-FR" b="1" dirty="0"/>
              <a:t> to </a:t>
            </a:r>
            <a:r>
              <a:rPr lang="fr-FR" b="1" dirty="0" err="1"/>
              <a:t>viruses</a:t>
            </a:r>
            <a:r>
              <a:rPr lang="fr-FR" b="1" dirty="0"/>
              <a:t> : </a:t>
            </a:r>
            <a:r>
              <a:rPr lang="fr-FR" dirty="0" err="1"/>
              <a:t>Such</a:t>
            </a:r>
            <a:r>
              <a:rPr lang="fr-FR" dirty="0"/>
              <a:t> </a:t>
            </a:r>
            <a:r>
              <a:rPr lang="fr-FR" dirty="0" err="1"/>
              <a:t>antisera</a:t>
            </a:r>
            <a:r>
              <a:rPr lang="fr-FR" dirty="0"/>
              <a:t> are </a:t>
            </a:r>
            <a:r>
              <a:rPr lang="fr-FR" dirty="0" err="1"/>
              <a:t>used</a:t>
            </a:r>
            <a:r>
              <a:rPr lang="fr-FR" dirty="0"/>
              <a:t> to </a:t>
            </a:r>
            <a:r>
              <a:rPr lang="fr-FR" dirty="0" err="1"/>
              <a:t>confirm</a:t>
            </a:r>
            <a:r>
              <a:rPr lang="fr-FR" dirty="0"/>
              <a:t> </a:t>
            </a:r>
            <a:r>
              <a:rPr lang="fr-FR" dirty="0" err="1"/>
              <a:t>suspected</a:t>
            </a:r>
            <a:r>
              <a:rPr lang="fr-FR" dirty="0"/>
              <a:t> virus </a:t>
            </a:r>
            <a:r>
              <a:rPr lang="fr-FR" dirty="0" err="1"/>
              <a:t>infections,e.g</a:t>
            </a:r>
            <a:r>
              <a:rPr lang="fr-FR" dirty="0"/>
              <a:t>. </a:t>
            </a:r>
            <a:r>
              <a:rPr lang="fr-FR" dirty="0" err="1"/>
              <a:t>guinea-pig</a:t>
            </a:r>
            <a:r>
              <a:rPr lang="fr-FR" dirty="0"/>
              <a:t> </a:t>
            </a:r>
            <a:r>
              <a:rPr lang="fr-FR" dirty="0" err="1"/>
              <a:t>antisera</a:t>
            </a:r>
            <a:r>
              <a:rPr lang="fr-FR" dirty="0"/>
              <a:t> to do type </a:t>
            </a:r>
            <a:r>
              <a:rPr lang="fr-FR" dirty="0" err="1"/>
              <a:t>specific</a:t>
            </a:r>
            <a:r>
              <a:rPr lang="fr-FR" dirty="0"/>
              <a:t> </a:t>
            </a:r>
            <a:r>
              <a:rPr lang="fr-FR" dirty="0" err="1"/>
              <a:t>complement</a:t>
            </a:r>
            <a:r>
              <a:rPr lang="fr-FR" dirty="0"/>
              <a:t> fixation test on FMDV </a:t>
            </a:r>
            <a:r>
              <a:rPr lang="fr-FR" dirty="0" err="1"/>
              <a:t>vesicular</a:t>
            </a:r>
            <a:r>
              <a:rPr lang="fr-FR" dirty="0"/>
              <a:t> </a:t>
            </a:r>
            <a:r>
              <a:rPr lang="fr-FR" dirty="0" err="1"/>
              <a:t>fluid</a:t>
            </a:r>
            <a:r>
              <a:rPr lang="fr-FR" dirty="0"/>
              <a:t> .</a:t>
            </a:r>
            <a:r>
              <a:rPr lang="fr-FR" dirty="0" err="1"/>
              <a:t>Antisera</a:t>
            </a:r>
            <a:r>
              <a:rPr lang="fr-FR" dirty="0"/>
              <a:t> are </a:t>
            </a:r>
            <a:r>
              <a:rPr lang="fr-FR" dirty="0" err="1"/>
              <a:t>commonly</a:t>
            </a:r>
            <a:r>
              <a:rPr lang="fr-FR" dirty="0"/>
              <a:t> </a:t>
            </a:r>
            <a:r>
              <a:rPr lang="fr-FR" dirty="0" err="1"/>
              <a:t>raised</a:t>
            </a:r>
            <a:r>
              <a:rPr lang="fr-FR" dirty="0"/>
              <a:t> in </a:t>
            </a:r>
            <a:r>
              <a:rPr lang="fr-FR" dirty="0" err="1"/>
              <a:t>rabbits</a:t>
            </a:r>
            <a:r>
              <a:rPr lang="fr-FR" dirty="0"/>
              <a:t> </a:t>
            </a:r>
            <a:r>
              <a:rPr lang="fr-FR" dirty="0" err="1"/>
              <a:t>which</a:t>
            </a:r>
            <a:r>
              <a:rPr lang="fr-FR" dirty="0"/>
              <a:t> are </a:t>
            </a:r>
            <a:r>
              <a:rPr lang="fr-FR" dirty="0" err="1"/>
              <a:t>primed</a:t>
            </a:r>
            <a:r>
              <a:rPr lang="fr-FR" dirty="0"/>
              <a:t> </a:t>
            </a:r>
            <a:r>
              <a:rPr lang="fr-FR" dirty="0" err="1"/>
              <a:t>parenterally</a:t>
            </a:r>
            <a:r>
              <a:rPr lang="fr-FR" dirty="0"/>
              <a:t> </a:t>
            </a:r>
            <a:r>
              <a:rPr lang="fr-FR" dirty="0" err="1"/>
              <a:t>with</a:t>
            </a:r>
            <a:r>
              <a:rPr lang="fr-FR" dirty="0"/>
              <a:t> 1mg </a:t>
            </a:r>
            <a:r>
              <a:rPr lang="fr-FR" dirty="0" smtClean="0"/>
              <a:t> </a:t>
            </a:r>
            <a:r>
              <a:rPr lang="en-US" dirty="0"/>
              <a:t>of purified and inactivated virus in complete </a:t>
            </a:r>
            <a:endParaRPr lang="fr-FR" dirty="0"/>
          </a:p>
        </p:txBody>
      </p:sp>
    </p:spTree>
    <p:extLst>
      <p:ext uri="{BB962C8B-B14F-4D97-AF65-F5344CB8AC3E}">
        <p14:creationId xmlns:p14="http://schemas.microsoft.com/office/powerpoint/2010/main" val="1321893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8197369" y="365125"/>
            <a:ext cx="3326759" cy="6415773"/>
            <a:chOff x="6176838" y="836712"/>
            <a:chExt cx="2375328" cy="5810836"/>
          </a:xfrm>
        </p:grpSpPr>
        <p:grpSp>
          <p:nvGrpSpPr>
            <p:cNvPr id="4" name="Group 3"/>
            <p:cNvGrpSpPr/>
            <p:nvPr/>
          </p:nvGrpSpPr>
          <p:grpSpPr>
            <a:xfrm>
              <a:off x="6176838" y="836712"/>
              <a:ext cx="2375328" cy="5810836"/>
              <a:chOff x="6176838" y="836712"/>
              <a:chExt cx="2375328" cy="5810836"/>
            </a:xfrm>
          </p:grpSpPr>
          <p:pic>
            <p:nvPicPr>
              <p:cNvPr id="4100" name="Picture 4" descr="Subcutaneous mouse injection"/>
              <p:cNvPicPr>
                <a:picLocks noChangeAspect="1" noChangeArrowheads="1"/>
              </p:cNvPicPr>
              <p:nvPr/>
            </p:nvPicPr>
            <p:blipFill rotWithShape="1">
              <a:blip r:embed="rId2">
                <a:extLst>
                  <a:ext uri="{28A0092B-C50C-407E-A947-70E740481C1C}">
                    <a14:useLocalDpi xmlns:a14="http://schemas.microsoft.com/office/drawing/2010/main" val="0"/>
                  </a:ext>
                </a:extLst>
              </a:blip>
              <a:srcRect t="18260"/>
              <a:stretch/>
            </p:blipFill>
            <p:spPr bwMode="auto">
              <a:xfrm>
                <a:off x="6187470" y="2278376"/>
                <a:ext cx="2358000" cy="170533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ntraperitoneal mouse inje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3533" y="3982475"/>
                <a:ext cx="2358000" cy="1559168"/>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www.clodrosome.com/wp-content/uploads/2014/04/B-10-Intracerebral-injection.jpg"/>
              <p:cNvPicPr>
                <a:picLocks noChangeAspect="1" noChangeArrowheads="1"/>
              </p:cNvPicPr>
              <p:nvPr/>
            </p:nvPicPr>
            <p:blipFill rotWithShape="1">
              <a:blip r:embed="rId4">
                <a:extLst>
                  <a:ext uri="{28A0092B-C50C-407E-A947-70E740481C1C}">
                    <a14:useLocalDpi xmlns:a14="http://schemas.microsoft.com/office/drawing/2010/main" val="0"/>
                  </a:ext>
                </a:extLst>
              </a:blip>
              <a:srcRect l="43127" t="54245" r="22614" b="12888"/>
              <a:stretch/>
            </p:blipFill>
            <p:spPr bwMode="auto">
              <a:xfrm>
                <a:off x="6176838" y="836712"/>
                <a:ext cx="2356087" cy="1582253"/>
              </a:xfrm>
              <a:prstGeom prst="rect">
                <a:avLst/>
              </a:prstGeom>
              <a:noFill/>
              <a:extLst>
                <a:ext uri="{909E8E84-426E-40DD-AFC4-6F175D3DCCD1}">
                  <a14:hiddenFill xmlns:a14="http://schemas.microsoft.com/office/drawing/2010/main">
                    <a:solidFill>
                      <a:srgbClr val="FFFFFF"/>
                    </a:solidFill>
                  </a14:hiddenFill>
                </a:ext>
              </a:extLst>
            </p:spPr>
          </p:pic>
          <p:pic>
            <p:nvPicPr>
              <p:cNvPr id="4107" name="Picture 11"/>
              <p:cNvPicPr>
                <a:picLocks noChangeAspect="1" noChangeArrowheads="1"/>
              </p:cNvPicPr>
              <p:nvPr/>
            </p:nvPicPr>
            <p:blipFill rotWithShape="1">
              <a:blip r:embed="rId5">
                <a:extLst>
                  <a:ext uri="{28A0092B-C50C-407E-A947-70E740481C1C}">
                    <a14:useLocalDpi xmlns:a14="http://schemas.microsoft.com/office/drawing/2010/main" val="0"/>
                  </a:ext>
                </a:extLst>
              </a:blip>
              <a:srcRect b="24602"/>
              <a:stretch/>
            </p:blipFill>
            <p:spPr bwMode="auto">
              <a:xfrm>
                <a:off x="6194166" y="5279942"/>
                <a:ext cx="2358000" cy="1367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 name="Rectangle 4"/>
            <p:cNvSpPr/>
            <p:nvPr/>
          </p:nvSpPr>
          <p:spPr>
            <a:xfrm>
              <a:off x="6194166" y="836712"/>
              <a:ext cx="2338759" cy="58108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Slide Number Placeholder 6"/>
          <p:cNvSpPr>
            <a:spLocks noGrp="1"/>
          </p:cNvSpPr>
          <p:nvPr>
            <p:ph type="sldNum" sz="quarter" idx="12"/>
          </p:nvPr>
        </p:nvSpPr>
        <p:spPr/>
        <p:txBody>
          <a:bodyPr/>
          <a:lstStyle/>
          <a:p>
            <a:fld id="{3F11C15E-21AE-40F6-914D-E537E1047FC2}" type="slidenum">
              <a:rPr lang="en-US" smtClean="0"/>
              <a:pPr/>
              <a:t>24</a:t>
            </a:fld>
            <a:endParaRPr lang="en-US"/>
          </a:p>
        </p:txBody>
      </p:sp>
      <p:sp>
        <p:nvSpPr>
          <p:cNvPr id="8" name="Titre 7"/>
          <p:cNvSpPr>
            <a:spLocks noGrp="1"/>
          </p:cNvSpPr>
          <p:nvPr>
            <p:ph type="title"/>
          </p:nvPr>
        </p:nvSpPr>
        <p:spPr>
          <a:xfrm>
            <a:off x="834190" y="2720066"/>
            <a:ext cx="7202905" cy="1325563"/>
          </a:xfrm>
        </p:spPr>
        <p:txBody>
          <a:bodyPr>
            <a:noAutofit/>
          </a:bodyPr>
          <a:lstStyle/>
          <a:p>
            <a:pPr algn="just">
              <a:lnSpc>
                <a:spcPct val="150000"/>
              </a:lnSpc>
            </a:pPr>
            <a:r>
              <a:rPr lang="en-US" sz="2400" dirty="0"/>
              <a:t>Various routes are employed to inoculate experimental animals with virus infected material. The usual routes are </a:t>
            </a:r>
            <a:r>
              <a:rPr lang="en-US" sz="2400" dirty="0" err="1"/>
              <a:t>intracerebral</a:t>
            </a:r>
            <a:r>
              <a:rPr lang="en-US" sz="2400" dirty="0"/>
              <a:t>, intranasal, intradermal, intramuscular intravenous and subcutaneous. The route of inoculation largely depends on the nature of virus, its possible affinity for the tissues, age and species of experimental animals . The experimental animals use in virus work has been replaced to a great extent by the use of </a:t>
            </a:r>
            <a:r>
              <a:rPr lang="en-US" sz="2400" dirty="0" err="1"/>
              <a:t>embryonating</a:t>
            </a:r>
            <a:r>
              <a:rPr lang="en-US" sz="2400" dirty="0"/>
              <a:t> chicken eggs and cell culture but still it is useful method for studying clinical manifestations, pathogenesis and epidemiology of animal virus diseases </a:t>
            </a:r>
            <a:endParaRPr lang="fr-FR" sz="2400" dirty="0"/>
          </a:p>
        </p:txBody>
      </p:sp>
    </p:spTree>
    <p:extLst>
      <p:ext uri="{BB962C8B-B14F-4D97-AF65-F5344CB8AC3E}">
        <p14:creationId xmlns:p14="http://schemas.microsoft.com/office/powerpoint/2010/main" val="32483284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0489" y="92551"/>
            <a:ext cx="6094297" cy="646331"/>
          </a:xfrm>
          <a:prstGeom prst="rect">
            <a:avLst/>
          </a:prstGeom>
        </p:spPr>
        <p:txBody>
          <a:bodyPr wrap="none">
            <a:spAutoFit/>
          </a:bodyPr>
          <a:lstStyle/>
          <a:p>
            <a:pPr marL="1250950"/>
            <a:r>
              <a:rPr lang="fr-FR" sz="3600" dirty="0" err="1" smtClean="0">
                <a:solidFill>
                  <a:srgbClr val="FF0000"/>
                </a:solidFill>
              </a:rPr>
              <a:t>Intraperitonal</a:t>
            </a:r>
            <a:r>
              <a:rPr lang="fr-FR" sz="3600" dirty="0" smtClean="0">
                <a:solidFill>
                  <a:srgbClr val="FF0000"/>
                </a:solidFill>
              </a:rPr>
              <a:t> </a:t>
            </a:r>
            <a:r>
              <a:rPr lang="fr-FR" sz="3600" dirty="0" smtClean="0">
                <a:solidFill>
                  <a:srgbClr val="FF0000"/>
                </a:solidFill>
              </a:rPr>
              <a:t>injection </a:t>
            </a:r>
            <a:endParaRPr lang="fr-FR" sz="3600" dirty="0">
              <a:solidFill>
                <a:srgbClr val="FF0000"/>
              </a:solidFill>
            </a:endParaRPr>
          </a:p>
        </p:txBody>
      </p:sp>
      <p:pic>
        <p:nvPicPr>
          <p:cNvPr id="3" name="Image 2"/>
          <p:cNvPicPr>
            <a:picLocks noChangeAspect="1"/>
          </p:cNvPicPr>
          <p:nvPr/>
        </p:nvPicPr>
        <p:blipFill>
          <a:blip r:embed="rId2"/>
          <a:stretch>
            <a:fillRect/>
          </a:stretch>
        </p:blipFill>
        <p:spPr>
          <a:xfrm>
            <a:off x="7324164" y="147917"/>
            <a:ext cx="4867836" cy="2961569"/>
          </a:xfrm>
          <a:prstGeom prst="rect">
            <a:avLst/>
          </a:prstGeom>
        </p:spPr>
      </p:pic>
      <p:pic>
        <p:nvPicPr>
          <p:cNvPr id="4" name="Image 3"/>
          <p:cNvPicPr>
            <a:picLocks noChangeAspect="1"/>
          </p:cNvPicPr>
          <p:nvPr/>
        </p:nvPicPr>
        <p:blipFill>
          <a:blip r:embed="rId3"/>
          <a:stretch>
            <a:fillRect/>
          </a:stretch>
        </p:blipFill>
        <p:spPr>
          <a:xfrm>
            <a:off x="0" y="738882"/>
            <a:ext cx="4625788" cy="4214607"/>
          </a:xfrm>
          <a:prstGeom prst="rect">
            <a:avLst/>
          </a:prstGeom>
        </p:spPr>
      </p:pic>
      <p:pic>
        <p:nvPicPr>
          <p:cNvPr id="5" name="Image 4"/>
          <p:cNvPicPr>
            <a:picLocks noChangeAspect="1"/>
          </p:cNvPicPr>
          <p:nvPr/>
        </p:nvPicPr>
        <p:blipFill>
          <a:blip r:embed="rId4"/>
          <a:stretch>
            <a:fillRect/>
          </a:stretch>
        </p:blipFill>
        <p:spPr>
          <a:xfrm>
            <a:off x="4881562" y="3422650"/>
            <a:ext cx="4257675" cy="3390900"/>
          </a:xfrm>
          <a:prstGeom prst="rect">
            <a:avLst/>
          </a:prstGeom>
        </p:spPr>
      </p:pic>
    </p:spTree>
    <p:extLst>
      <p:ext uri="{BB962C8B-B14F-4D97-AF65-F5344CB8AC3E}">
        <p14:creationId xmlns:p14="http://schemas.microsoft.com/office/powerpoint/2010/main" val="3329344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1194547"/>
            <a:ext cx="7029450" cy="5410200"/>
          </a:xfrm>
          <a:prstGeom prst="rect">
            <a:avLst/>
          </a:prstGeom>
        </p:spPr>
      </p:pic>
      <p:pic>
        <p:nvPicPr>
          <p:cNvPr id="3" name="Image 2"/>
          <p:cNvPicPr>
            <a:picLocks noChangeAspect="1"/>
          </p:cNvPicPr>
          <p:nvPr/>
        </p:nvPicPr>
        <p:blipFill>
          <a:blip r:embed="rId3"/>
          <a:stretch>
            <a:fillRect/>
          </a:stretch>
        </p:blipFill>
        <p:spPr>
          <a:xfrm>
            <a:off x="6201828" y="2339788"/>
            <a:ext cx="5747004" cy="3483629"/>
          </a:xfrm>
          <a:prstGeom prst="rect">
            <a:avLst/>
          </a:prstGeom>
        </p:spPr>
      </p:pic>
      <p:sp>
        <p:nvSpPr>
          <p:cNvPr id="4" name="ZoneTexte 3"/>
          <p:cNvSpPr txBox="1"/>
          <p:nvPr/>
        </p:nvSpPr>
        <p:spPr>
          <a:xfrm>
            <a:off x="4289612" y="309282"/>
            <a:ext cx="4975412" cy="523220"/>
          </a:xfrm>
          <a:prstGeom prst="rect">
            <a:avLst/>
          </a:prstGeom>
          <a:noFill/>
        </p:spPr>
        <p:txBody>
          <a:bodyPr wrap="square" rtlCol="0">
            <a:spAutoFit/>
          </a:bodyPr>
          <a:lstStyle/>
          <a:p>
            <a:pPr algn="ctr"/>
            <a:r>
              <a:rPr lang="fr-FR" sz="2800" b="1" dirty="0" smtClean="0">
                <a:solidFill>
                  <a:srgbClr val="FF0000"/>
                </a:solidFill>
                <a:effectLst>
                  <a:outerShdw blurRad="38100" dist="38100" dir="2700000" algn="tl">
                    <a:srgbClr val="000000">
                      <a:alpha val="43137"/>
                    </a:srgbClr>
                  </a:outerShdw>
                </a:effectLst>
              </a:rPr>
              <a:t>Oral </a:t>
            </a:r>
            <a:r>
              <a:rPr lang="fr-FR" sz="2800" b="1" dirty="0" err="1" smtClean="0">
                <a:solidFill>
                  <a:srgbClr val="FF0000"/>
                </a:solidFill>
                <a:effectLst>
                  <a:outerShdw blurRad="38100" dist="38100" dir="2700000" algn="tl">
                    <a:srgbClr val="000000">
                      <a:alpha val="43137"/>
                    </a:srgbClr>
                  </a:outerShdw>
                </a:effectLst>
              </a:rPr>
              <a:t>gavege</a:t>
            </a:r>
            <a:r>
              <a:rPr lang="fr-FR" sz="2800" b="1" dirty="0" smtClean="0">
                <a:solidFill>
                  <a:srgbClr val="FF0000"/>
                </a:solidFill>
                <a:effectLst>
                  <a:outerShdw blurRad="38100" dist="38100" dir="2700000" algn="tl">
                    <a:srgbClr val="000000">
                      <a:alpha val="43137"/>
                    </a:srgbClr>
                  </a:outerShdw>
                </a:effectLst>
              </a:rPr>
              <a:t> </a:t>
            </a:r>
            <a:endParaRPr lang="fr-FR" sz="28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764806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61562" y="420452"/>
            <a:ext cx="4160883" cy="584775"/>
          </a:xfrm>
          <a:prstGeom prst="rect">
            <a:avLst/>
          </a:prstGeom>
        </p:spPr>
        <p:txBody>
          <a:bodyPr wrap="none">
            <a:spAutoFit/>
          </a:bodyPr>
          <a:lstStyle/>
          <a:p>
            <a:r>
              <a:rPr lang="fr-FR" sz="3200" b="1" dirty="0" err="1">
                <a:solidFill>
                  <a:srgbClr val="FF0000"/>
                </a:solidFill>
                <a:effectLst>
                  <a:outerShdw blurRad="38100" dist="38100" dir="2700000" algn="tl">
                    <a:srgbClr val="000000">
                      <a:alpha val="43137"/>
                    </a:srgbClr>
                  </a:outerShdw>
                </a:effectLst>
              </a:rPr>
              <a:t>Subcutaneous</a:t>
            </a:r>
            <a:r>
              <a:rPr lang="fr-FR" sz="3200" b="1" dirty="0">
                <a:solidFill>
                  <a:srgbClr val="FF0000"/>
                </a:solidFill>
                <a:effectLst>
                  <a:outerShdw blurRad="38100" dist="38100" dir="2700000" algn="tl">
                    <a:srgbClr val="000000">
                      <a:alpha val="43137"/>
                    </a:srgbClr>
                  </a:outerShdw>
                </a:effectLst>
              </a:rPr>
              <a:t> injection</a:t>
            </a:r>
          </a:p>
        </p:txBody>
      </p:sp>
      <p:pic>
        <p:nvPicPr>
          <p:cNvPr id="3" name="Image 2"/>
          <p:cNvPicPr>
            <a:picLocks noChangeAspect="1"/>
          </p:cNvPicPr>
          <p:nvPr/>
        </p:nvPicPr>
        <p:blipFill>
          <a:blip r:embed="rId2"/>
          <a:stretch>
            <a:fillRect/>
          </a:stretch>
        </p:blipFill>
        <p:spPr>
          <a:xfrm>
            <a:off x="823072" y="2394977"/>
            <a:ext cx="4629150" cy="2847975"/>
          </a:xfrm>
          <a:prstGeom prst="rect">
            <a:avLst/>
          </a:prstGeom>
        </p:spPr>
      </p:pic>
      <p:pic>
        <p:nvPicPr>
          <p:cNvPr id="4" name="Image 3"/>
          <p:cNvPicPr>
            <a:picLocks noChangeAspect="1"/>
          </p:cNvPicPr>
          <p:nvPr/>
        </p:nvPicPr>
        <p:blipFill>
          <a:blip r:embed="rId3"/>
          <a:stretch>
            <a:fillRect/>
          </a:stretch>
        </p:blipFill>
        <p:spPr>
          <a:xfrm>
            <a:off x="6809255" y="2123514"/>
            <a:ext cx="5010710" cy="3390900"/>
          </a:xfrm>
          <a:prstGeom prst="rect">
            <a:avLst/>
          </a:prstGeom>
        </p:spPr>
      </p:pic>
    </p:spTree>
    <p:extLst>
      <p:ext uri="{BB962C8B-B14F-4D97-AF65-F5344CB8AC3E}">
        <p14:creationId xmlns:p14="http://schemas.microsoft.com/office/powerpoint/2010/main" val="28614050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95040" y="891098"/>
            <a:ext cx="4306628" cy="646331"/>
          </a:xfrm>
          <a:prstGeom prst="rect">
            <a:avLst/>
          </a:prstGeom>
        </p:spPr>
        <p:txBody>
          <a:bodyPr wrap="none">
            <a:spAutoFit/>
          </a:bodyPr>
          <a:lstStyle/>
          <a:p>
            <a:r>
              <a:rPr lang="fr-FR" sz="3600" dirty="0" err="1">
                <a:solidFill>
                  <a:srgbClr val="FF0000"/>
                </a:solidFill>
              </a:rPr>
              <a:t>Intradermal</a:t>
            </a:r>
            <a:r>
              <a:rPr lang="fr-FR" sz="3600" dirty="0">
                <a:solidFill>
                  <a:srgbClr val="FF0000"/>
                </a:solidFill>
              </a:rPr>
              <a:t> injections</a:t>
            </a:r>
          </a:p>
        </p:txBody>
      </p:sp>
      <p:pic>
        <p:nvPicPr>
          <p:cNvPr id="3" name="Image 2"/>
          <p:cNvPicPr>
            <a:picLocks noChangeAspect="1"/>
          </p:cNvPicPr>
          <p:nvPr/>
        </p:nvPicPr>
        <p:blipFill>
          <a:blip r:embed="rId2"/>
          <a:stretch>
            <a:fillRect/>
          </a:stretch>
        </p:blipFill>
        <p:spPr>
          <a:xfrm>
            <a:off x="456920" y="2318778"/>
            <a:ext cx="5491163" cy="3596084"/>
          </a:xfrm>
          <a:prstGeom prst="rect">
            <a:avLst/>
          </a:prstGeom>
        </p:spPr>
      </p:pic>
      <p:pic>
        <p:nvPicPr>
          <p:cNvPr id="4" name="Image 3"/>
          <p:cNvPicPr>
            <a:picLocks noChangeAspect="1"/>
          </p:cNvPicPr>
          <p:nvPr/>
        </p:nvPicPr>
        <p:blipFill>
          <a:blip r:embed="rId3"/>
          <a:stretch>
            <a:fillRect/>
          </a:stretch>
        </p:blipFill>
        <p:spPr>
          <a:xfrm>
            <a:off x="6564121" y="2103624"/>
            <a:ext cx="4852786" cy="3611375"/>
          </a:xfrm>
          <a:prstGeom prst="rect">
            <a:avLst/>
          </a:prstGeom>
        </p:spPr>
      </p:pic>
    </p:spTree>
    <p:extLst>
      <p:ext uri="{BB962C8B-B14F-4D97-AF65-F5344CB8AC3E}">
        <p14:creationId xmlns:p14="http://schemas.microsoft.com/office/powerpoint/2010/main" val="3607997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314170" y="1777533"/>
            <a:ext cx="10541653" cy="4273643"/>
          </a:xfrm>
          <a:prstGeom prst="rect">
            <a:avLst/>
          </a:prstGeom>
        </p:spPr>
      </p:pic>
      <p:sp>
        <p:nvSpPr>
          <p:cNvPr id="3" name="Rectangle 2"/>
          <p:cNvSpPr/>
          <p:nvPr/>
        </p:nvSpPr>
        <p:spPr>
          <a:xfrm>
            <a:off x="4179016" y="164958"/>
            <a:ext cx="4221027" cy="584775"/>
          </a:xfrm>
          <a:prstGeom prst="rect">
            <a:avLst/>
          </a:prstGeom>
        </p:spPr>
        <p:txBody>
          <a:bodyPr wrap="none">
            <a:spAutoFit/>
          </a:bodyPr>
          <a:lstStyle/>
          <a:p>
            <a:r>
              <a:rPr lang="fr-FR" sz="3200" b="1" dirty="0" err="1">
                <a:solidFill>
                  <a:srgbClr val="FF0000"/>
                </a:solidFill>
              </a:rPr>
              <a:t>Intramuscular</a:t>
            </a:r>
            <a:r>
              <a:rPr lang="fr-FR" sz="3200" b="1" dirty="0">
                <a:solidFill>
                  <a:srgbClr val="FF0000"/>
                </a:solidFill>
              </a:rPr>
              <a:t> injection </a:t>
            </a:r>
          </a:p>
        </p:txBody>
      </p:sp>
    </p:spTree>
    <p:extLst>
      <p:ext uri="{BB962C8B-B14F-4D97-AF65-F5344CB8AC3E}">
        <p14:creationId xmlns:p14="http://schemas.microsoft.com/office/powerpoint/2010/main" val="812398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87115" y="288174"/>
            <a:ext cx="9144000" cy="2387600"/>
          </a:xfrm>
        </p:spPr>
        <p:txBody>
          <a:bodyPr/>
          <a:lstStyle/>
          <a:p>
            <a:r>
              <a:rPr lang="fr-FR" b="1" dirty="0">
                <a:solidFill>
                  <a:srgbClr val="FF0000"/>
                </a:solidFill>
                <a:effectLst>
                  <a:outerShdw blurRad="38100" dist="38100" dir="2700000" algn="tl">
                    <a:srgbClr val="000000">
                      <a:alpha val="43137"/>
                    </a:srgbClr>
                  </a:outerShdw>
                </a:effectLst>
              </a:rPr>
              <a:t>4.1 VIRUS DIAGNOSIS</a:t>
            </a:r>
            <a:endParaRPr lang="fr-FR"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611478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52504" y="151510"/>
            <a:ext cx="6952416" cy="707886"/>
          </a:xfrm>
          <a:prstGeom prst="rect">
            <a:avLst/>
          </a:prstGeom>
        </p:spPr>
        <p:txBody>
          <a:bodyPr wrap="none">
            <a:spAutoFit/>
          </a:bodyPr>
          <a:lstStyle/>
          <a:p>
            <a:r>
              <a:rPr lang="fr-FR" sz="4000" b="1" dirty="0" err="1">
                <a:solidFill>
                  <a:srgbClr val="FF0000"/>
                </a:solidFill>
                <a:effectLst>
                  <a:outerShdw blurRad="38100" dist="38100" dir="2700000" algn="tl">
                    <a:srgbClr val="000000">
                      <a:alpha val="43137"/>
                    </a:srgbClr>
                  </a:outerShdw>
                </a:effectLst>
              </a:rPr>
              <a:t>Intravenous</a:t>
            </a:r>
            <a:r>
              <a:rPr lang="fr-FR" sz="4000" b="1" dirty="0">
                <a:solidFill>
                  <a:srgbClr val="FF0000"/>
                </a:solidFill>
                <a:effectLst>
                  <a:outerShdw blurRad="38100" dist="38100" dir="2700000" algn="tl">
                    <a:srgbClr val="000000">
                      <a:alpha val="43137"/>
                    </a:srgbClr>
                  </a:outerShdw>
                </a:effectLst>
              </a:rPr>
              <a:t> injection – </a:t>
            </a:r>
            <a:r>
              <a:rPr lang="fr-FR" sz="4000" b="1" dirty="0" err="1">
                <a:solidFill>
                  <a:srgbClr val="FF0000"/>
                </a:solidFill>
                <a:effectLst>
                  <a:outerShdw blurRad="38100" dist="38100" dir="2700000" algn="tl">
                    <a:srgbClr val="000000">
                      <a:alpha val="43137"/>
                    </a:srgbClr>
                  </a:outerShdw>
                </a:effectLst>
              </a:rPr>
              <a:t>Tail</a:t>
            </a:r>
            <a:r>
              <a:rPr lang="fr-FR" sz="4000" b="1" dirty="0">
                <a:solidFill>
                  <a:srgbClr val="FF0000"/>
                </a:solidFill>
                <a:effectLst>
                  <a:outerShdw blurRad="38100" dist="38100" dir="2700000" algn="tl">
                    <a:srgbClr val="000000">
                      <a:alpha val="43137"/>
                    </a:srgbClr>
                  </a:outerShdw>
                </a:effectLst>
              </a:rPr>
              <a:t> </a:t>
            </a:r>
            <a:r>
              <a:rPr lang="fr-FR" sz="4000" b="1" dirty="0" err="1">
                <a:solidFill>
                  <a:srgbClr val="FF0000"/>
                </a:solidFill>
                <a:effectLst>
                  <a:outerShdw blurRad="38100" dist="38100" dir="2700000" algn="tl">
                    <a:srgbClr val="000000">
                      <a:alpha val="43137"/>
                    </a:srgbClr>
                  </a:outerShdw>
                </a:effectLst>
              </a:rPr>
              <a:t>Vein</a:t>
            </a:r>
            <a:endParaRPr lang="fr-FR" sz="4000" b="1" dirty="0">
              <a:solidFill>
                <a:srgbClr val="FF0000"/>
              </a:solidFill>
              <a:effectLst>
                <a:outerShdw blurRad="38100" dist="38100" dir="2700000" algn="tl">
                  <a:srgbClr val="000000">
                    <a:alpha val="43137"/>
                  </a:srgbClr>
                </a:outerShdw>
              </a:effectLst>
            </a:endParaRPr>
          </a:p>
        </p:txBody>
      </p:sp>
      <p:pic>
        <p:nvPicPr>
          <p:cNvPr id="3" name="Image 2"/>
          <p:cNvPicPr>
            <a:picLocks noChangeAspect="1"/>
          </p:cNvPicPr>
          <p:nvPr/>
        </p:nvPicPr>
        <p:blipFill>
          <a:blip r:embed="rId2"/>
          <a:stretch>
            <a:fillRect/>
          </a:stretch>
        </p:blipFill>
        <p:spPr>
          <a:xfrm>
            <a:off x="4482" y="0"/>
            <a:ext cx="5148022" cy="3096185"/>
          </a:xfrm>
          <a:prstGeom prst="rect">
            <a:avLst/>
          </a:prstGeom>
        </p:spPr>
      </p:pic>
      <p:pic>
        <p:nvPicPr>
          <p:cNvPr id="4" name="Image 3"/>
          <p:cNvPicPr>
            <a:picLocks noChangeAspect="1"/>
          </p:cNvPicPr>
          <p:nvPr/>
        </p:nvPicPr>
        <p:blipFill>
          <a:blip r:embed="rId3"/>
          <a:stretch>
            <a:fillRect/>
          </a:stretch>
        </p:blipFill>
        <p:spPr>
          <a:xfrm>
            <a:off x="6468035" y="1733270"/>
            <a:ext cx="5419166" cy="3954836"/>
          </a:xfrm>
          <a:prstGeom prst="rect">
            <a:avLst/>
          </a:prstGeom>
        </p:spPr>
      </p:pic>
      <p:pic>
        <p:nvPicPr>
          <p:cNvPr id="5" name="Image 4"/>
          <p:cNvPicPr>
            <a:picLocks noChangeAspect="1"/>
          </p:cNvPicPr>
          <p:nvPr/>
        </p:nvPicPr>
        <p:blipFill>
          <a:blip r:embed="rId4"/>
          <a:stretch>
            <a:fillRect/>
          </a:stretch>
        </p:blipFill>
        <p:spPr>
          <a:xfrm>
            <a:off x="244287" y="3247696"/>
            <a:ext cx="5080747" cy="3177618"/>
          </a:xfrm>
          <a:prstGeom prst="rect">
            <a:avLst/>
          </a:prstGeom>
        </p:spPr>
      </p:pic>
    </p:spTree>
    <p:extLst>
      <p:ext uri="{BB962C8B-B14F-4D97-AF65-F5344CB8AC3E}">
        <p14:creationId xmlns:p14="http://schemas.microsoft.com/office/powerpoint/2010/main" val="27799929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7221071" y="-98332"/>
            <a:ext cx="4840940" cy="3800475"/>
          </a:xfrm>
          <a:prstGeom prst="rect">
            <a:avLst/>
          </a:prstGeom>
        </p:spPr>
      </p:pic>
      <p:sp>
        <p:nvSpPr>
          <p:cNvPr id="2" name="Rectangle 1"/>
          <p:cNvSpPr/>
          <p:nvPr/>
        </p:nvSpPr>
        <p:spPr>
          <a:xfrm>
            <a:off x="3741923" y="-117219"/>
            <a:ext cx="7758214" cy="707886"/>
          </a:xfrm>
          <a:prstGeom prst="rect">
            <a:avLst/>
          </a:prstGeom>
        </p:spPr>
        <p:txBody>
          <a:bodyPr wrap="none">
            <a:spAutoFit/>
          </a:bodyPr>
          <a:lstStyle/>
          <a:p>
            <a:r>
              <a:rPr lang="fr-FR" sz="4000" b="1" dirty="0" err="1">
                <a:solidFill>
                  <a:srgbClr val="FF0000"/>
                </a:solidFill>
                <a:effectLst>
                  <a:outerShdw blurRad="38100" dist="38100" dir="2700000" algn="tl">
                    <a:srgbClr val="000000">
                      <a:alpha val="43137"/>
                    </a:srgbClr>
                  </a:outerShdw>
                </a:effectLst>
              </a:rPr>
              <a:t>Intravenous</a:t>
            </a:r>
            <a:r>
              <a:rPr lang="fr-FR" sz="4000" b="1" dirty="0">
                <a:solidFill>
                  <a:srgbClr val="FF0000"/>
                </a:solidFill>
                <a:effectLst>
                  <a:outerShdw blurRad="38100" dist="38100" dir="2700000" algn="tl">
                    <a:srgbClr val="000000">
                      <a:alpha val="43137"/>
                    </a:srgbClr>
                  </a:outerShdw>
                </a:effectLst>
              </a:rPr>
              <a:t> injection – </a:t>
            </a:r>
            <a:r>
              <a:rPr lang="fr-FR" sz="4000" b="1" dirty="0" err="1">
                <a:solidFill>
                  <a:srgbClr val="FF0000"/>
                </a:solidFill>
                <a:effectLst>
                  <a:outerShdw blurRad="38100" dist="38100" dir="2700000" algn="tl">
                    <a:srgbClr val="000000">
                      <a:alpha val="43137"/>
                    </a:srgbClr>
                  </a:outerShdw>
                </a:effectLst>
              </a:rPr>
              <a:t>Retroorbital</a:t>
            </a:r>
            <a:endParaRPr lang="fr-FR" sz="4000" b="1" dirty="0">
              <a:solidFill>
                <a:srgbClr val="FF0000"/>
              </a:solidFill>
              <a:effectLst>
                <a:outerShdw blurRad="38100" dist="38100" dir="2700000" algn="tl">
                  <a:srgbClr val="000000">
                    <a:alpha val="43137"/>
                  </a:srgbClr>
                </a:outerShdw>
              </a:effectLst>
            </a:endParaRPr>
          </a:p>
        </p:txBody>
      </p:sp>
      <p:pic>
        <p:nvPicPr>
          <p:cNvPr id="3" name="Image 2"/>
          <p:cNvPicPr>
            <a:picLocks noChangeAspect="1"/>
          </p:cNvPicPr>
          <p:nvPr/>
        </p:nvPicPr>
        <p:blipFill>
          <a:blip r:embed="rId3"/>
          <a:stretch>
            <a:fillRect/>
          </a:stretch>
        </p:blipFill>
        <p:spPr>
          <a:xfrm>
            <a:off x="112898" y="0"/>
            <a:ext cx="3629025" cy="4029075"/>
          </a:xfrm>
          <a:prstGeom prst="rect">
            <a:avLst/>
          </a:prstGeom>
        </p:spPr>
      </p:pic>
      <p:pic>
        <p:nvPicPr>
          <p:cNvPr id="4" name="Image 3"/>
          <p:cNvPicPr>
            <a:picLocks noChangeAspect="1"/>
          </p:cNvPicPr>
          <p:nvPr/>
        </p:nvPicPr>
        <p:blipFill>
          <a:blip r:embed="rId4"/>
          <a:stretch>
            <a:fillRect/>
          </a:stretch>
        </p:blipFill>
        <p:spPr>
          <a:xfrm>
            <a:off x="2920812" y="3269595"/>
            <a:ext cx="4905375" cy="3588405"/>
          </a:xfrm>
          <a:prstGeom prst="rect">
            <a:avLst/>
          </a:prstGeom>
        </p:spPr>
      </p:pic>
    </p:spTree>
    <p:extLst>
      <p:ext uri="{BB962C8B-B14F-4D97-AF65-F5344CB8AC3E}">
        <p14:creationId xmlns:p14="http://schemas.microsoft.com/office/powerpoint/2010/main" val="25082156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08480" y="339769"/>
            <a:ext cx="7195816" cy="707886"/>
          </a:xfrm>
          <a:prstGeom prst="rect">
            <a:avLst/>
          </a:prstGeom>
        </p:spPr>
        <p:txBody>
          <a:bodyPr wrap="none">
            <a:spAutoFit/>
          </a:bodyPr>
          <a:lstStyle/>
          <a:p>
            <a:r>
              <a:rPr lang="en-US" sz="4000" b="1" dirty="0">
                <a:solidFill>
                  <a:srgbClr val="FF0000"/>
                </a:solidFill>
                <a:effectLst>
                  <a:outerShdw blurRad="38100" dist="38100" dir="2700000" algn="tl">
                    <a:srgbClr val="000000">
                      <a:alpha val="43137"/>
                    </a:srgbClr>
                  </a:outerShdw>
                </a:effectLst>
              </a:rPr>
              <a:t>Potential signs of pain or distress</a:t>
            </a:r>
            <a:endParaRPr lang="fr-FR" sz="4000" b="1" dirty="0">
              <a:solidFill>
                <a:srgbClr val="FF0000"/>
              </a:solidFill>
              <a:effectLst>
                <a:outerShdw blurRad="38100" dist="38100" dir="2700000" algn="tl">
                  <a:srgbClr val="000000">
                    <a:alpha val="43137"/>
                  </a:srgbClr>
                </a:outerShdw>
              </a:effectLst>
            </a:endParaRPr>
          </a:p>
        </p:txBody>
      </p:sp>
      <p:pic>
        <p:nvPicPr>
          <p:cNvPr id="3" name="Image 2"/>
          <p:cNvPicPr>
            <a:picLocks noChangeAspect="1"/>
          </p:cNvPicPr>
          <p:nvPr/>
        </p:nvPicPr>
        <p:blipFill>
          <a:blip r:embed="rId2"/>
          <a:stretch>
            <a:fillRect/>
          </a:stretch>
        </p:blipFill>
        <p:spPr>
          <a:xfrm>
            <a:off x="279617" y="1478708"/>
            <a:ext cx="4657725" cy="4152900"/>
          </a:xfrm>
          <a:prstGeom prst="rect">
            <a:avLst/>
          </a:prstGeom>
        </p:spPr>
      </p:pic>
      <p:pic>
        <p:nvPicPr>
          <p:cNvPr id="4" name="Image 3"/>
          <p:cNvPicPr>
            <a:picLocks noChangeAspect="1"/>
          </p:cNvPicPr>
          <p:nvPr/>
        </p:nvPicPr>
        <p:blipFill>
          <a:blip r:embed="rId3"/>
          <a:stretch>
            <a:fillRect/>
          </a:stretch>
        </p:blipFill>
        <p:spPr>
          <a:xfrm>
            <a:off x="6619594" y="1047655"/>
            <a:ext cx="4600575" cy="5267325"/>
          </a:xfrm>
          <a:prstGeom prst="rect">
            <a:avLst/>
          </a:prstGeom>
        </p:spPr>
      </p:pic>
    </p:spTree>
    <p:extLst>
      <p:ext uri="{BB962C8B-B14F-4D97-AF65-F5344CB8AC3E}">
        <p14:creationId xmlns:p14="http://schemas.microsoft.com/office/powerpoint/2010/main" val="2074195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796988" y="4612341"/>
            <a:ext cx="8277225" cy="2676525"/>
          </a:xfrm>
          <a:prstGeom prst="rect">
            <a:avLst/>
          </a:prstGeom>
        </p:spPr>
      </p:pic>
      <p:sp>
        <p:nvSpPr>
          <p:cNvPr id="2" name="Titre 1"/>
          <p:cNvSpPr>
            <a:spLocks noGrp="1"/>
          </p:cNvSpPr>
          <p:nvPr>
            <p:ph type="ctrTitle"/>
          </p:nvPr>
        </p:nvSpPr>
        <p:spPr>
          <a:xfrm>
            <a:off x="288757" y="412692"/>
            <a:ext cx="7105945" cy="2387600"/>
          </a:xfrm>
        </p:spPr>
        <p:txBody>
          <a:bodyPr>
            <a:normAutofit/>
          </a:bodyPr>
          <a:lstStyle/>
          <a:p>
            <a:r>
              <a:rPr lang="fr-FR" b="1" dirty="0">
                <a:solidFill>
                  <a:srgbClr val="FF0000"/>
                </a:solidFill>
                <a:effectLst>
                  <a:outerShdw blurRad="38100" dist="38100" dir="2700000" algn="tl">
                    <a:srgbClr val="000000">
                      <a:alpha val="43137"/>
                    </a:srgbClr>
                  </a:outerShdw>
                </a:effectLst>
              </a:rPr>
              <a:t>EMBRYONATED CHICKEN EGGS </a:t>
            </a:r>
            <a:endParaRPr lang="fr-FR" b="1" dirty="0">
              <a:solidFill>
                <a:srgbClr val="FF0000"/>
              </a:solidFill>
              <a:effectLst>
                <a:outerShdw blurRad="38100" dist="38100" dir="2700000" algn="tl">
                  <a:srgbClr val="000000">
                    <a:alpha val="43137"/>
                  </a:srgbClr>
                </a:outerShdw>
              </a:effectLst>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3727" y="181302"/>
            <a:ext cx="4981341" cy="4269721"/>
          </a:xfrm>
          <a:prstGeom prst="rect">
            <a:avLst/>
          </a:prstGeom>
        </p:spPr>
      </p:pic>
    </p:spTree>
    <p:extLst>
      <p:ext uri="{BB962C8B-B14F-4D97-AF65-F5344CB8AC3E}">
        <p14:creationId xmlns:p14="http://schemas.microsoft.com/office/powerpoint/2010/main" val="21383849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528917" y="548153"/>
            <a:ext cx="6920753" cy="6215717"/>
          </a:xfrm>
        </p:spPr>
        <p:txBody>
          <a:bodyPr>
            <a:normAutofit/>
          </a:bodyPr>
          <a:lstStyle/>
          <a:p>
            <a:r>
              <a:rPr lang="fr-FR" dirty="0"/>
              <a:t>• </a:t>
            </a:r>
            <a:r>
              <a:rPr lang="en-US" dirty="0"/>
              <a:t>The </a:t>
            </a:r>
            <a:r>
              <a:rPr lang="en-US" dirty="0" err="1"/>
              <a:t>embryonated</a:t>
            </a:r>
            <a:r>
              <a:rPr lang="en-US" dirty="0"/>
              <a:t> chicken eggs are being used since 1931 When Woodruff and </a:t>
            </a:r>
            <a:r>
              <a:rPr lang="en-US" dirty="0" err="1"/>
              <a:t>Goodpasture</a:t>
            </a:r>
            <a:r>
              <a:rPr lang="en-US" dirty="0"/>
              <a:t> cultivated fowl pox virus on the </a:t>
            </a:r>
            <a:r>
              <a:rPr lang="en-US" dirty="0" err="1"/>
              <a:t>chorioallantoic</a:t>
            </a:r>
            <a:r>
              <a:rPr lang="en-US" dirty="0"/>
              <a:t> membrane, Burnet used chicken embryo for cultivation of viruses very extensively . Nearly all the viruses known at that time could be grown in the chicken embryos by various routes of inoculation . The chicken embryos are still used for isolation and cultivation of many avian and few mammalian viruses . This method is more economical and convenient than animal inoculation . The eggs should be from specific pathogens free stock </a:t>
            </a:r>
            <a:endParaRPr lang="fr-FR" dirty="0"/>
          </a:p>
        </p:txBody>
      </p:sp>
      <p:grpSp>
        <p:nvGrpSpPr>
          <p:cNvPr id="5" name="Group 3"/>
          <p:cNvGrpSpPr/>
          <p:nvPr/>
        </p:nvGrpSpPr>
        <p:grpSpPr>
          <a:xfrm>
            <a:off x="7609868" y="365125"/>
            <a:ext cx="4196650" cy="5604828"/>
            <a:chOff x="6871213" y="1628800"/>
            <a:chExt cx="2350115" cy="4041599"/>
          </a:xfrm>
        </p:grpSpPr>
        <p:pic>
          <p:nvPicPr>
            <p:cNvPr id="6" name="Picture 2" descr="http://news.vanderbilt.edu/archived-news/vanderbilt-view/files/jVkfde/Goodpasture.jpg/m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1213" y="1628800"/>
              <a:ext cx="2340000" cy="213839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1328" y="3767199"/>
              <a:ext cx="2340000" cy="190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13195788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688975" y="569913"/>
            <a:ext cx="11346143" cy="10541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smtClean="0">
                <a:solidFill>
                  <a:srgbClr val="FF0000"/>
                </a:solidFill>
              </a:rPr>
              <a:t>Burnet as Director </a:t>
            </a:r>
            <a:r>
              <a:rPr lang="en-US" sz="4800" b="1" smtClean="0">
                <a:solidFill>
                  <a:srgbClr val="00B050"/>
                </a:solidFill>
              </a:rPr>
              <a:t>of </a:t>
            </a:r>
            <a:r>
              <a:rPr lang="en-US" sz="4000" b="1" smtClean="0">
                <a:solidFill>
                  <a:srgbClr val="00B050"/>
                </a:solidFill>
              </a:rPr>
              <a:t>the Hall Institute, 1944-1965 </a:t>
            </a:r>
            <a:br>
              <a:rPr lang="en-US" sz="4000" b="1" smtClean="0">
                <a:solidFill>
                  <a:srgbClr val="00B050"/>
                </a:solidFill>
              </a:rPr>
            </a:br>
            <a:endParaRPr lang="en-US" sz="4800" smtClean="0">
              <a:solidFill>
                <a:srgbClr val="00B050"/>
              </a:solidFill>
            </a:endParaRPr>
          </a:p>
        </p:txBody>
      </p:sp>
      <p:sp>
        <p:nvSpPr>
          <p:cNvPr id="3" name="Content Placeholder 4"/>
          <p:cNvSpPr txBox="1">
            <a:spLocks/>
          </p:cNvSpPr>
          <p:nvPr/>
        </p:nvSpPr>
        <p:spPr>
          <a:xfrm>
            <a:off x="685799" y="1905000"/>
            <a:ext cx="5563929" cy="4211638"/>
          </a:xfrm>
          <a:prstGeom prst="rect">
            <a:avLst/>
          </a:prstGeom>
        </p:spPr>
        <p:txBody>
          <a:bodyPr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60" indent="-365760">
              <a:defRPr/>
            </a:pPr>
            <a:r>
              <a:rPr lang="en-US" sz="3200" dirty="0" smtClean="0">
                <a:solidFill>
                  <a:schemeClr val="tx1">
                    <a:lumMod val="85000"/>
                    <a:lumOff val="15000"/>
                  </a:schemeClr>
                </a:solidFill>
              </a:rPr>
              <a:t>F.M. Burnet in the laboratory in the early 1950's, was experimenting on influenza virus genetics, using the developing hen's egg</a:t>
            </a:r>
            <a:r>
              <a:rPr lang="en-US" dirty="0" smtClean="0">
                <a:solidFill>
                  <a:schemeClr val="tx1">
                    <a:lumMod val="85000"/>
                    <a:lumOff val="15000"/>
                  </a:schemeClr>
                </a:solidFill>
              </a:rPr>
              <a:t>.</a:t>
            </a:r>
            <a:endParaRPr lang="en-US" dirty="0">
              <a:solidFill>
                <a:schemeClr val="tx1">
                  <a:lumMod val="85000"/>
                  <a:lumOff val="15000"/>
                </a:schemeClr>
              </a:solidFill>
            </a:endParaRPr>
          </a:p>
        </p:txBody>
      </p:sp>
      <p:pic>
        <p:nvPicPr>
          <p:cNvPr id="4" name="Picture 2"/>
          <p:cNvPicPr>
            <a:picLocks noChangeAspect="1" noChangeArrowheads="1"/>
          </p:cNvPicPr>
          <p:nvPr/>
        </p:nvPicPr>
        <p:blipFill>
          <a:blip r:embed="rId2"/>
          <a:srcRect/>
          <a:stretch>
            <a:fillRect/>
          </a:stretch>
        </p:blipFill>
        <p:spPr bwMode="auto">
          <a:xfrm>
            <a:off x="7456132" y="1624013"/>
            <a:ext cx="4607589" cy="3164728"/>
          </a:xfrm>
          <a:prstGeom prst="rect">
            <a:avLst/>
          </a:prstGeom>
          <a:noFill/>
          <a:ln w="9525">
            <a:noFill/>
            <a:miter lim="800000"/>
            <a:headEnd/>
            <a:tailEnd/>
          </a:ln>
        </p:spPr>
      </p:pic>
      <p:sp>
        <p:nvSpPr>
          <p:cNvPr id="5" name="Slide Number Placeholder 2"/>
          <p:cNvSpPr>
            <a:spLocks noGrp="1"/>
          </p:cNvSpPr>
          <p:nvPr>
            <p:ph type="sldNum" sz="quarter" idx="4294967295"/>
          </p:nvPr>
        </p:nvSpPr>
        <p:spPr bwMode="auto">
          <a:xfrm>
            <a:off x="6638925" y="6161088"/>
            <a:ext cx="3121002" cy="365125"/>
          </a:xfrm>
          <a:prstGeom prst="rect">
            <a:avLst/>
          </a:prstGeom>
          <a:ln>
            <a:miter lim="800000"/>
            <a:headEnd/>
            <a:tailEnd/>
          </a:ln>
        </p:spPr>
        <p:txBody>
          <a:bodyPr wrap="square" numCol="1" anchorCtr="0" compatLnSpc="1">
            <a:prstTxWarp prst="textNoShape">
              <a:avLst/>
            </a:prstTxWarp>
          </a:bodyPr>
          <a:lstStyle/>
          <a:p>
            <a:pPr fontAlgn="base">
              <a:spcBef>
                <a:spcPct val="0"/>
              </a:spcBef>
              <a:spcAft>
                <a:spcPct val="0"/>
              </a:spcAft>
              <a:defRPr/>
            </a:pPr>
            <a:fld id="{453D4CAB-8DEA-4336-854A-CBFCBE870537}" type="slidenum">
              <a:rPr lang="en-US">
                <a:cs typeface="Arial" charset="0"/>
              </a:rPr>
              <a:pPr fontAlgn="base">
                <a:spcBef>
                  <a:spcPct val="0"/>
                </a:spcBef>
                <a:spcAft>
                  <a:spcPct val="0"/>
                </a:spcAft>
                <a:defRPr/>
              </a:pPr>
              <a:t>35</a:t>
            </a:fld>
            <a:endParaRPr lang="en-US">
              <a:cs typeface="Arial" charset="0"/>
            </a:endParaRPr>
          </a:p>
        </p:txBody>
      </p:sp>
    </p:spTree>
    <p:extLst>
      <p:ext uri="{BB962C8B-B14F-4D97-AF65-F5344CB8AC3E}">
        <p14:creationId xmlns:p14="http://schemas.microsoft.com/office/powerpoint/2010/main" val="7607179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8975" y="569913"/>
            <a:ext cx="7756525" cy="10541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smtClean="0">
                <a:solidFill>
                  <a:srgbClr val="FF0000"/>
                </a:solidFill>
              </a:rPr>
              <a:t>Burnet  </a:t>
            </a:r>
            <a:r>
              <a:rPr lang="en-US" smtClean="0"/>
              <a:t>                                     </a:t>
            </a:r>
            <a:r>
              <a:rPr lang="en-US" b="1" smtClean="0">
                <a:solidFill>
                  <a:srgbClr val="00B050"/>
                </a:solidFill>
              </a:rPr>
              <a:t>Wins Nobel Prize</a:t>
            </a:r>
          </a:p>
        </p:txBody>
      </p:sp>
      <p:sp>
        <p:nvSpPr>
          <p:cNvPr id="3" name="Content Placeholder 3"/>
          <p:cNvSpPr txBox="1">
            <a:spLocks/>
          </p:cNvSpPr>
          <p:nvPr/>
        </p:nvSpPr>
        <p:spPr>
          <a:xfrm>
            <a:off x="4567237" y="2466975"/>
            <a:ext cx="4539316" cy="3876675"/>
          </a:xfrm>
          <a:prstGeom prst="rect">
            <a:avLst/>
          </a:prstGeom>
        </p:spPr>
        <p:txBody>
          <a:bodyPr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60" indent="-365760">
              <a:defRPr/>
            </a:pPr>
            <a:r>
              <a:rPr lang="en-US" dirty="0" smtClean="0">
                <a:solidFill>
                  <a:schemeClr val="tx1">
                    <a:lumMod val="85000"/>
                    <a:lumOff val="15000"/>
                  </a:schemeClr>
                </a:solidFill>
              </a:rPr>
              <a:t>Burnet was confirmed by the award of the 1960 Nobel Prize to him and Peter Medawar for the discovery of immunological tolerance</a:t>
            </a:r>
            <a:endParaRPr lang="en-US" dirty="0">
              <a:solidFill>
                <a:schemeClr val="tx1">
                  <a:lumMod val="85000"/>
                  <a:lumOff val="15000"/>
                </a:schemeClr>
              </a:solidFill>
            </a:endParaRPr>
          </a:p>
        </p:txBody>
      </p:sp>
      <p:pic>
        <p:nvPicPr>
          <p:cNvPr id="4" name="Picture 2"/>
          <p:cNvPicPr>
            <a:picLocks noChangeAspect="1" noChangeArrowheads="1"/>
          </p:cNvPicPr>
          <p:nvPr/>
        </p:nvPicPr>
        <p:blipFill>
          <a:blip r:embed="rId2">
            <a:extLst/>
          </a:blip>
          <a:srcRect/>
          <a:stretch>
            <a:fillRect/>
          </a:stretch>
        </p:blipFill>
        <p:spPr bwMode="auto">
          <a:xfrm>
            <a:off x="0" y="1981200"/>
            <a:ext cx="4572000" cy="4495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5" name="Slide Number Placeholder 5"/>
          <p:cNvSpPr>
            <a:spLocks noGrp="1"/>
          </p:cNvSpPr>
          <p:nvPr>
            <p:ph type="sldNum" sz="quarter" idx="4294967295"/>
          </p:nvPr>
        </p:nvSpPr>
        <p:spPr bwMode="auto">
          <a:xfrm>
            <a:off x="6638925" y="6161088"/>
            <a:ext cx="2133600" cy="365125"/>
          </a:xfrm>
          <a:prstGeom prst="rect">
            <a:avLst/>
          </a:prstGeom>
          <a:ln>
            <a:miter lim="800000"/>
            <a:headEnd/>
            <a:tailEnd/>
          </a:ln>
        </p:spPr>
        <p:txBody>
          <a:bodyPr wrap="square" numCol="1" anchorCtr="0" compatLnSpc="1">
            <a:prstTxWarp prst="textNoShape">
              <a:avLst/>
            </a:prstTxWarp>
          </a:bodyPr>
          <a:lstStyle/>
          <a:p>
            <a:pPr fontAlgn="base">
              <a:spcBef>
                <a:spcPct val="0"/>
              </a:spcBef>
              <a:spcAft>
                <a:spcPct val="0"/>
              </a:spcAft>
              <a:defRPr/>
            </a:pPr>
            <a:fld id="{9C6A8B09-512A-4D79-85D0-4037F473B8C5}" type="slidenum">
              <a:rPr lang="en-US">
                <a:cs typeface="Arial" charset="0"/>
              </a:rPr>
              <a:pPr fontAlgn="base">
                <a:spcBef>
                  <a:spcPct val="0"/>
                </a:spcBef>
                <a:spcAft>
                  <a:spcPct val="0"/>
                </a:spcAft>
                <a:defRPr/>
              </a:pPr>
              <a:t>36</a:t>
            </a:fld>
            <a:endParaRPr lang="en-US">
              <a:cs typeface="Arial" charset="0"/>
            </a:endParaRPr>
          </a:p>
        </p:txBody>
      </p:sp>
      <p:pic>
        <p:nvPicPr>
          <p:cNvPr id="6" name="Picture 2"/>
          <p:cNvPicPr>
            <a:picLocks noChangeAspect="1" noChangeArrowheads="1"/>
          </p:cNvPicPr>
          <p:nvPr/>
        </p:nvPicPr>
        <p:blipFill>
          <a:blip r:embed="rId3"/>
          <a:srcRect/>
          <a:stretch>
            <a:fillRect/>
          </a:stretch>
        </p:blipFill>
        <p:spPr bwMode="auto">
          <a:xfrm>
            <a:off x="8772525" y="0"/>
            <a:ext cx="3419475" cy="2395165"/>
          </a:xfrm>
          <a:prstGeom prst="rect">
            <a:avLst/>
          </a:prstGeom>
          <a:noFill/>
          <a:ln w="9525">
            <a:noFill/>
            <a:miter lim="800000"/>
            <a:headEnd/>
            <a:tailEnd/>
          </a:ln>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0712" y="2754313"/>
            <a:ext cx="2667000" cy="3771900"/>
          </a:xfrm>
          <a:prstGeom prst="rect">
            <a:avLst/>
          </a:prstGeom>
        </p:spPr>
      </p:pic>
    </p:spTree>
    <p:extLst>
      <p:ext uri="{BB962C8B-B14F-4D97-AF65-F5344CB8AC3E}">
        <p14:creationId xmlns:p14="http://schemas.microsoft.com/office/powerpoint/2010/main" val="2045686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2.bp.blogspot.com/-9xtn_KkLmS8/VgjPtvRpNpI/AAAAAAAABXg/mvwnQlGy_Lk/s1600/Embryonated%2Begg%2Bcultu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363" y="1079220"/>
            <a:ext cx="11169630" cy="5778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1006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89967" y="208470"/>
            <a:ext cx="7355540" cy="6649530"/>
          </a:xfrm>
          <a:prstGeom prst="rect">
            <a:avLst/>
          </a:prstGeom>
        </p:spPr>
      </p:pic>
      <p:pic>
        <p:nvPicPr>
          <p:cNvPr id="7" name="Picture 4"/>
          <p:cNvPicPr>
            <a:picLocks noChangeAspect="1" noChangeArrowheads="1"/>
          </p:cNvPicPr>
          <p:nvPr/>
        </p:nvPicPr>
        <p:blipFill>
          <a:blip r:embed="rId3"/>
          <a:srcRect/>
          <a:stretch>
            <a:fillRect/>
          </a:stretch>
        </p:blipFill>
        <p:spPr bwMode="auto">
          <a:xfrm>
            <a:off x="7745507" y="463924"/>
            <a:ext cx="4222376" cy="3166782"/>
          </a:xfrm>
          <a:prstGeom prst="rect">
            <a:avLst/>
          </a:prstGeom>
          <a:noFill/>
          <a:ln w="9525">
            <a:noFill/>
            <a:miter lim="800000"/>
            <a:headEnd/>
            <a:tailEnd/>
          </a:ln>
        </p:spPr>
      </p:pic>
      <p:pic>
        <p:nvPicPr>
          <p:cNvPr id="8" name="Picture 2" descr="Slide11"/>
          <p:cNvPicPr>
            <a:picLocks noChangeAspect="1" noChangeArrowheads="1"/>
          </p:cNvPicPr>
          <p:nvPr/>
        </p:nvPicPr>
        <p:blipFill>
          <a:blip r:embed="rId4"/>
          <a:srcRect/>
          <a:stretch>
            <a:fillRect/>
          </a:stretch>
        </p:blipFill>
        <p:spPr bwMode="auto">
          <a:xfrm>
            <a:off x="7745507" y="3944627"/>
            <a:ext cx="3895165" cy="2599451"/>
          </a:xfrm>
          <a:prstGeom prst="rect">
            <a:avLst/>
          </a:prstGeom>
          <a:noFill/>
          <a:ln w="9525">
            <a:noFill/>
            <a:miter lim="800000"/>
            <a:headEnd/>
            <a:tailEnd/>
          </a:ln>
        </p:spPr>
      </p:pic>
    </p:spTree>
    <p:extLst>
      <p:ext uri="{BB962C8B-B14F-4D97-AF65-F5344CB8AC3E}">
        <p14:creationId xmlns:p14="http://schemas.microsoft.com/office/powerpoint/2010/main" val="6988572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76200" y="0"/>
            <a:ext cx="11361420" cy="1752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smtClean="0">
                <a:solidFill>
                  <a:srgbClr val="FF0000"/>
                </a:solidFill>
              </a:rPr>
              <a:t>Routes of Injecting the Fertilized Eggs</a:t>
            </a:r>
          </a:p>
        </p:txBody>
      </p:sp>
      <p:pic>
        <p:nvPicPr>
          <p:cNvPr id="3" name="Picture 4" descr="image01.pdf"/>
          <p:cNvPicPr>
            <a:picLocks noChangeAspect="1"/>
          </p:cNvPicPr>
          <p:nvPr/>
        </p:nvPicPr>
        <p:blipFill>
          <a:blip r:embed="rId2"/>
          <a:srcRect/>
          <a:stretch>
            <a:fillRect/>
          </a:stretch>
        </p:blipFill>
        <p:spPr>
          <a:xfrm>
            <a:off x="1221888" y="1506070"/>
            <a:ext cx="10112188" cy="5257800"/>
          </a:xfrm>
          <a:prstGeom prst="rect">
            <a:avLst/>
          </a:prstGeom>
          <a:solidFill>
            <a:schemeClr val="bg1"/>
          </a:solidFill>
          <a:ln>
            <a:solidFill>
              <a:schemeClr val="tx1"/>
            </a:solidFill>
          </a:ln>
        </p:spPr>
      </p:pic>
      <p:sp>
        <p:nvSpPr>
          <p:cNvPr id="4" name="Slide Number Placeholder 2"/>
          <p:cNvSpPr>
            <a:spLocks noGrp="1"/>
          </p:cNvSpPr>
          <p:nvPr>
            <p:ph type="sldNum" sz="quarter" idx="12"/>
          </p:nvPr>
        </p:nvSpPr>
        <p:spPr bwMode="auto">
          <a:xfrm>
            <a:off x="6638924" y="6161088"/>
            <a:ext cx="2673275" cy="365125"/>
          </a:xfrm>
          <a:ln>
            <a:miter lim="800000"/>
            <a:headEnd/>
            <a:tailEnd/>
          </a:ln>
        </p:spPr>
        <p:txBody>
          <a:bodyPr wrap="square" numCol="1" anchorCtr="0" compatLnSpc="1">
            <a:prstTxWarp prst="textNoShape">
              <a:avLst/>
            </a:prstTxWarp>
          </a:bodyPr>
          <a:lstStyle/>
          <a:p>
            <a:pPr fontAlgn="base">
              <a:spcBef>
                <a:spcPct val="0"/>
              </a:spcBef>
              <a:spcAft>
                <a:spcPct val="0"/>
              </a:spcAft>
              <a:defRPr/>
            </a:pPr>
            <a:fld id="{FE3492B8-80F4-49B2-811A-35BA426D4324}" type="slidenum">
              <a:rPr lang="en-US">
                <a:cs typeface="Arial" charset="0"/>
              </a:rPr>
              <a:pPr fontAlgn="base">
                <a:spcBef>
                  <a:spcPct val="0"/>
                </a:spcBef>
                <a:spcAft>
                  <a:spcPct val="0"/>
                </a:spcAft>
                <a:defRPr/>
              </a:pPr>
              <a:t>39</a:t>
            </a:fld>
            <a:endParaRPr lang="en-US">
              <a:cs typeface="Arial" charset="0"/>
            </a:endParaRPr>
          </a:p>
        </p:txBody>
      </p:sp>
      <p:sp>
        <p:nvSpPr>
          <p:cNvPr id="5" name="Text Box 6"/>
          <p:cNvSpPr txBox="1">
            <a:spLocks noChangeArrowheads="1"/>
          </p:cNvSpPr>
          <p:nvPr/>
        </p:nvSpPr>
        <p:spPr bwMode="auto">
          <a:xfrm>
            <a:off x="76199" y="76200"/>
            <a:ext cx="1145689" cy="519113"/>
          </a:xfrm>
          <a:prstGeom prst="rect">
            <a:avLst/>
          </a:prstGeom>
          <a:noFill/>
          <a:ln w="9525">
            <a:noFill/>
            <a:miter lim="800000"/>
            <a:headEnd/>
            <a:tailEnd/>
          </a:ln>
          <a:effectLst/>
        </p:spPr>
        <p:txBody>
          <a:bodyPr wrap="square">
            <a:spAutoFit/>
          </a:bodyPr>
          <a:lstStyle/>
          <a:p>
            <a:pPr>
              <a:spcBef>
                <a:spcPct val="50000"/>
              </a:spcBef>
            </a:pPr>
            <a:r>
              <a:rPr lang="en-US" sz="2800">
                <a:sym typeface="Symbol" pitchFamily="18" charset="2"/>
              </a:rPr>
              <a:t></a:t>
            </a:r>
          </a:p>
        </p:txBody>
      </p:sp>
    </p:spTree>
    <p:extLst>
      <p:ext uri="{BB962C8B-B14F-4D97-AF65-F5344CB8AC3E}">
        <p14:creationId xmlns:p14="http://schemas.microsoft.com/office/powerpoint/2010/main" val="3074851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FF0000"/>
                </a:solidFill>
                <a:effectLst>
                  <a:outerShdw blurRad="38100" dist="38100" dir="2700000" algn="tl">
                    <a:srgbClr val="000000">
                      <a:alpha val="43137"/>
                    </a:srgbClr>
                  </a:outerShdw>
                </a:effectLst>
              </a:rPr>
              <a:t>4.1 VIRUS DIAGNOSIS</a:t>
            </a:r>
            <a:endParaRPr lang="fr-FR" dirty="0"/>
          </a:p>
        </p:txBody>
      </p:sp>
      <p:sp>
        <p:nvSpPr>
          <p:cNvPr id="3" name="Espace réservé du contenu 2"/>
          <p:cNvSpPr>
            <a:spLocks noGrp="1"/>
          </p:cNvSpPr>
          <p:nvPr>
            <p:ph idx="1"/>
          </p:nvPr>
        </p:nvSpPr>
        <p:spPr/>
        <p:txBody>
          <a:bodyPr/>
          <a:lstStyle/>
          <a:p>
            <a:r>
              <a:rPr lang="en-US" dirty="0"/>
              <a:t>For the diagnosis of virus infection, diverse experimental tools are utilized to detect, measure, and quantify the </a:t>
            </a:r>
            <a:r>
              <a:rPr lang="en-US" dirty="0" smtClean="0"/>
              <a:t>viral products </a:t>
            </a:r>
            <a:r>
              <a:rPr lang="en-US" dirty="0"/>
              <a:t>(</a:t>
            </a:r>
            <a:r>
              <a:rPr lang="en-US" dirty="0" err="1"/>
              <a:t>ie</a:t>
            </a:r>
            <a:r>
              <a:rPr lang="en-US" dirty="0"/>
              <a:t>, protein and nucleic acids). These experimental approaches can be largely divided into two groups: </a:t>
            </a:r>
            <a:r>
              <a:rPr lang="en-US" dirty="0" smtClean="0"/>
              <a:t>immunological methods </a:t>
            </a:r>
            <a:r>
              <a:rPr lang="en-US" dirty="0"/>
              <a:t>to detect viral proteins (antigens) and molecular methods to detect viral nucleic acids. In addition</a:t>
            </a:r>
            <a:r>
              <a:rPr lang="en-US" dirty="0" smtClean="0"/>
              <a:t>, </a:t>
            </a:r>
            <a:r>
              <a:rPr lang="en-US" dirty="0" err="1" smtClean="0"/>
              <a:t>hemagglutination</a:t>
            </a:r>
            <a:r>
              <a:rPr lang="en-US" dirty="0" smtClean="0"/>
              <a:t> </a:t>
            </a:r>
            <a:r>
              <a:rPr lang="en-US" dirty="0"/>
              <a:t>is often used for some enveloped viruses, such as influenza viruses.</a:t>
            </a:r>
            <a:endParaRPr lang="fr-FR" dirty="0"/>
          </a:p>
        </p:txBody>
      </p:sp>
    </p:spTree>
    <p:extLst>
      <p:ext uri="{BB962C8B-B14F-4D97-AF65-F5344CB8AC3E}">
        <p14:creationId xmlns:p14="http://schemas.microsoft.com/office/powerpoint/2010/main" val="15191221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1586753" y="121024"/>
            <a:ext cx="8498541" cy="6373906"/>
          </a:xfrm>
          <a:prstGeom prst="rect">
            <a:avLst/>
          </a:prstGeom>
          <a:noFill/>
          <a:ln w="9525">
            <a:noFill/>
            <a:miter lim="800000"/>
            <a:headEnd/>
            <a:tailEnd/>
          </a:ln>
        </p:spPr>
      </p:pic>
    </p:spTree>
    <p:extLst>
      <p:ext uri="{BB962C8B-B14F-4D97-AF65-F5344CB8AC3E}">
        <p14:creationId xmlns:p14="http://schemas.microsoft.com/office/powerpoint/2010/main" val="3697474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3706" y="1162424"/>
            <a:ext cx="9144000" cy="2387600"/>
          </a:xfrm>
        </p:spPr>
        <p:txBody>
          <a:bodyPr/>
          <a:lstStyle/>
          <a:p>
            <a:r>
              <a:rPr lang="en-US" sz="4800" b="1" dirty="0"/>
              <a:t>Cultivation of Viruses</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1592" y="773206"/>
            <a:ext cx="6667500" cy="5715000"/>
          </a:xfrm>
          <a:prstGeom prst="rect">
            <a:avLst/>
          </a:prstGeom>
        </p:spPr>
      </p:pic>
    </p:spTree>
    <p:extLst>
      <p:ext uri="{BB962C8B-B14F-4D97-AF65-F5344CB8AC3E}">
        <p14:creationId xmlns:p14="http://schemas.microsoft.com/office/powerpoint/2010/main" val="29644372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662319" y="3783169"/>
            <a:ext cx="5930153" cy="2573181"/>
          </a:xfrm>
        </p:spPr>
        <p:txBody>
          <a:bodyPr>
            <a:normAutofit/>
          </a:bodyPr>
          <a:lstStyle/>
          <a:p>
            <a:r>
              <a:rPr lang="en-US" sz="2400" dirty="0"/>
              <a:t>Terms most often refer to eggs:</a:t>
            </a:r>
          </a:p>
          <a:p>
            <a:pPr lvl="1"/>
            <a:r>
              <a:rPr lang="en-US" dirty="0" err="1"/>
              <a:t>Embryonated</a:t>
            </a:r>
            <a:r>
              <a:rPr lang="en-US" dirty="0"/>
              <a:t>: having an embryo </a:t>
            </a:r>
          </a:p>
          <a:p>
            <a:pPr lvl="1"/>
            <a:r>
              <a:rPr lang="en-US" dirty="0" err="1"/>
              <a:t>Unembryonated</a:t>
            </a:r>
            <a:r>
              <a:rPr lang="en-US" dirty="0"/>
              <a:t>: not having an embryo </a:t>
            </a:r>
          </a:p>
          <a:p>
            <a:pPr lvl="1"/>
            <a:r>
              <a:rPr lang="en-US" dirty="0"/>
              <a:t>De-</a:t>
            </a:r>
            <a:r>
              <a:rPr lang="en-US" dirty="0" err="1"/>
              <a:t>embryonated</a:t>
            </a:r>
            <a:r>
              <a:rPr lang="en-US" dirty="0"/>
              <a:t>: having lost </a:t>
            </a:r>
            <a:r>
              <a:rPr lang="en-US" dirty="0" smtClean="0"/>
              <a:t>an </a:t>
            </a:r>
            <a:r>
              <a:rPr lang="en-US" dirty="0"/>
              <a:t>embryo</a:t>
            </a:r>
          </a:p>
        </p:txBody>
      </p:sp>
      <p:sp>
        <p:nvSpPr>
          <p:cNvPr id="4" name="Slide Number Placeholder 3"/>
          <p:cNvSpPr>
            <a:spLocks noGrp="1"/>
          </p:cNvSpPr>
          <p:nvPr>
            <p:ph type="sldNum" sz="quarter" idx="12"/>
          </p:nvPr>
        </p:nvSpPr>
        <p:spPr/>
        <p:txBody>
          <a:bodyPr/>
          <a:lstStyle/>
          <a:p>
            <a:fld id="{3F11C15E-21AE-40F6-914D-E537E1047FC2}" type="slidenum">
              <a:rPr lang="en-US" smtClean="0"/>
              <a:pPr/>
              <a:t>42</a:t>
            </a:fld>
            <a:endParaRPr lang="en-US"/>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6473" y="0"/>
            <a:ext cx="6261847" cy="2466975"/>
          </a:xfrm>
          <a:prstGeom prst="rect">
            <a:avLst/>
          </a:prstGeom>
        </p:spPr>
      </p:pic>
    </p:spTree>
    <p:extLst>
      <p:ext uri="{BB962C8B-B14F-4D97-AF65-F5344CB8AC3E}">
        <p14:creationId xmlns:p14="http://schemas.microsoft.com/office/powerpoint/2010/main" val="23109339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271432" y="567857"/>
            <a:ext cx="7894544" cy="5294789"/>
          </a:xfrm>
          <a:prstGeom prst="rect">
            <a:avLst/>
          </a:prstGeom>
        </p:spPr>
      </p:pic>
    </p:spTree>
    <p:extLst>
      <p:ext uri="{BB962C8B-B14F-4D97-AF65-F5344CB8AC3E}">
        <p14:creationId xmlns:p14="http://schemas.microsoft.com/office/powerpoint/2010/main" val="37878744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718" y="207821"/>
            <a:ext cx="8532440" cy="1143000"/>
          </a:xfrm>
        </p:spPr>
        <p:txBody>
          <a:bodyPr>
            <a:noAutofit/>
          </a:bodyPr>
          <a:lstStyle/>
          <a:p>
            <a:r>
              <a:rPr lang="en-US" b="1" dirty="0" smtClean="0">
                <a:solidFill>
                  <a:srgbClr val="FF0000"/>
                </a:solidFill>
              </a:rPr>
              <a:t>Detection of Viral Growth</a:t>
            </a:r>
            <a:endParaRPr lang="en-US" dirty="0">
              <a:solidFill>
                <a:srgbClr val="FF0000"/>
              </a:solidFill>
            </a:endParaRPr>
          </a:p>
        </p:txBody>
      </p:sp>
      <p:sp>
        <p:nvSpPr>
          <p:cNvPr id="3" name="Content Placeholder 2"/>
          <p:cNvSpPr>
            <a:spLocks noGrp="1"/>
          </p:cNvSpPr>
          <p:nvPr>
            <p:ph sz="quarter" idx="1"/>
          </p:nvPr>
        </p:nvSpPr>
        <p:spPr>
          <a:xfrm>
            <a:off x="1092460" y="1642368"/>
            <a:ext cx="5472608" cy="4896544"/>
          </a:xfrm>
        </p:spPr>
        <p:txBody>
          <a:bodyPr>
            <a:normAutofit fontScale="92500"/>
          </a:bodyPr>
          <a:lstStyle/>
          <a:p>
            <a:r>
              <a:rPr lang="fr-FR" dirty="0"/>
              <a:t>Les virus qui se multiplient dans les embryons peuvent ou non provoquer des effets visibles à l'œil nu</a:t>
            </a:r>
          </a:p>
          <a:p>
            <a:r>
              <a:rPr lang="fr-FR" dirty="0"/>
              <a:t>Les signes de croissance virale comprennent :</a:t>
            </a:r>
          </a:p>
          <a:p>
            <a:r>
              <a:rPr lang="fr-FR" dirty="0"/>
              <a:t>Mort de l'embryon</a:t>
            </a:r>
          </a:p>
          <a:p>
            <a:r>
              <a:rPr lang="fr-FR" dirty="0"/>
              <a:t>Défauts du développement embryonnaire</a:t>
            </a:r>
          </a:p>
          <a:p>
            <a:r>
              <a:rPr lang="fr-FR" dirty="0"/>
              <a:t>et des zones localisées de dommages dans les membranes, entraînant des taches opaques discrètes appelées </a:t>
            </a:r>
            <a:r>
              <a:rPr lang="fr-FR" dirty="0" err="1"/>
              <a:t>pocks</a:t>
            </a:r>
            <a:endParaRPr lang="en-US" sz="2800" dirty="0"/>
          </a:p>
        </p:txBody>
      </p:sp>
      <p:grpSp>
        <p:nvGrpSpPr>
          <p:cNvPr id="7" name="Group 6"/>
          <p:cNvGrpSpPr/>
          <p:nvPr/>
        </p:nvGrpSpPr>
        <p:grpSpPr>
          <a:xfrm>
            <a:off x="7880465" y="0"/>
            <a:ext cx="4114311" cy="6721475"/>
            <a:chOff x="5836048" y="931023"/>
            <a:chExt cx="3321573" cy="6591129"/>
          </a:xfrm>
        </p:grpSpPr>
        <p:pic>
          <p:nvPicPr>
            <p:cNvPr id="4" name="Picture 2" descr="http://lancaster.unl.edu/4h/images/embryology/images/candling2002/march3_8.jpg"/>
            <p:cNvPicPr>
              <a:picLocks noChangeAspect="1" noChangeArrowheads="1"/>
            </p:cNvPicPr>
            <p:nvPr/>
          </p:nvPicPr>
          <p:blipFill rotWithShape="1">
            <a:blip r:embed="rId2">
              <a:extLst>
                <a:ext uri="{28A0092B-C50C-407E-A947-70E740481C1C}">
                  <a14:useLocalDpi xmlns:a14="http://schemas.microsoft.com/office/drawing/2010/main" val="0"/>
                </a:ext>
              </a:extLst>
            </a:blip>
            <a:srcRect b="21265"/>
            <a:stretch/>
          </p:blipFill>
          <p:spPr bwMode="auto">
            <a:xfrm>
              <a:off x="5837178" y="931023"/>
              <a:ext cx="3320443" cy="226876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lancaster.unl.edu/4h/images/embryology/images/candling2002/march3_8_1quit.jpg"/>
            <p:cNvPicPr>
              <a:picLocks noChangeAspect="1" noChangeArrowheads="1"/>
            </p:cNvPicPr>
            <p:nvPr/>
          </p:nvPicPr>
          <p:blipFill rotWithShape="1">
            <a:blip r:embed="rId3">
              <a:extLst>
                <a:ext uri="{28A0092B-C50C-407E-A947-70E740481C1C}">
                  <a14:useLocalDpi xmlns:a14="http://schemas.microsoft.com/office/drawing/2010/main" val="0"/>
                </a:ext>
              </a:extLst>
            </a:blip>
            <a:srcRect b="24005"/>
            <a:stretch/>
          </p:blipFill>
          <p:spPr bwMode="auto">
            <a:xfrm>
              <a:off x="5836560" y="3161867"/>
              <a:ext cx="3320443" cy="21898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lancaster.unl.edu/4h/images/embryology/images/candling2002/march3_8_2quit.jpg"/>
            <p:cNvPicPr>
              <a:picLocks noChangeAspect="1" noChangeArrowheads="1"/>
            </p:cNvPicPr>
            <p:nvPr/>
          </p:nvPicPr>
          <p:blipFill rotWithShape="1">
            <a:blip r:embed="rId4">
              <a:extLst>
                <a:ext uri="{28A0092B-C50C-407E-A947-70E740481C1C}">
                  <a14:useLocalDpi xmlns:a14="http://schemas.microsoft.com/office/drawing/2010/main" val="0"/>
                </a:ext>
              </a:extLst>
            </a:blip>
            <a:srcRect b="24403"/>
            <a:stretch/>
          </p:blipFill>
          <p:spPr bwMode="auto">
            <a:xfrm>
              <a:off x="5836048" y="5343805"/>
              <a:ext cx="3320443" cy="2178347"/>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Slide Number Placeholder 1"/>
          <p:cNvSpPr>
            <a:spLocks noGrp="1"/>
          </p:cNvSpPr>
          <p:nvPr>
            <p:ph type="sldNum" sz="quarter" idx="12"/>
          </p:nvPr>
        </p:nvSpPr>
        <p:spPr/>
        <p:txBody>
          <a:bodyPr/>
          <a:lstStyle/>
          <a:p>
            <a:fld id="{3F11C15E-21AE-40F6-914D-E537E1047FC2}" type="slidenum">
              <a:rPr lang="en-US" smtClean="0"/>
              <a:pPr/>
              <a:t>44</a:t>
            </a:fld>
            <a:endParaRPr lang="en-US"/>
          </a:p>
        </p:txBody>
      </p:sp>
    </p:spTree>
    <p:extLst>
      <p:ext uri="{BB962C8B-B14F-4D97-AF65-F5344CB8AC3E}">
        <p14:creationId xmlns:p14="http://schemas.microsoft.com/office/powerpoint/2010/main" val="7272922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981635" y="0"/>
            <a:ext cx="10247329" cy="5909836"/>
          </a:xfrm>
          <a:prstGeom prst="rect">
            <a:avLst/>
          </a:prstGeom>
        </p:spPr>
      </p:pic>
      <p:sp>
        <p:nvSpPr>
          <p:cNvPr id="3" name="Rectangle 2"/>
          <p:cNvSpPr/>
          <p:nvPr/>
        </p:nvSpPr>
        <p:spPr>
          <a:xfrm>
            <a:off x="1246094" y="5909836"/>
            <a:ext cx="10125635" cy="738664"/>
          </a:xfrm>
          <a:prstGeom prst="rect">
            <a:avLst/>
          </a:prstGeom>
        </p:spPr>
        <p:txBody>
          <a:bodyPr wrap="square">
            <a:spAutoFit/>
          </a:bodyPr>
          <a:lstStyle/>
          <a:p>
            <a:r>
              <a:rPr lang="fr-FR" sz="1400" dirty="0" err="1">
                <a:solidFill>
                  <a:srgbClr val="000000"/>
                </a:solidFill>
                <a:latin typeface="-apple-system"/>
              </a:rPr>
              <a:t>Manders</a:t>
            </a:r>
            <a:r>
              <a:rPr lang="fr-FR" sz="1400" dirty="0">
                <a:solidFill>
                  <a:srgbClr val="000000"/>
                </a:solidFill>
                <a:latin typeface="-apple-system"/>
              </a:rPr>
              <a:t>, T.T.M.; </a:t>
            </a:r>
            <a:r>
              <a:rPr lang="fr-FR" sz="1400" dirty="0" err="1">
                <a:solidFill>
                  <a:srgbClr val="000000"/>
                </a:solidFill>
                <a:latin typeface="-apple-system"/>
              </a:rPr>
              <a:t>Matthijs</a:t>
            </a:r>
            <a:r>
              <a:rPr lang="fr-FR" sz="1400" dirty="0">
                <a:solidFill>
                  <a:srgbClr val="000000"/>
                </a:solidFill>
                <a:latin typeface="-apple-system"/>
              </a:rPr>
              <a:t>, M.G.R.; </a:t>
            </a:r>
            <a:r>
              <a:rPr lang="fr-FR" sz="1400" dirty="0" err="1">
                <a:solidFill>
                  <a:srgbClr val="000000"/>
                </a:solidFill>
                <a:latin typeface="-apple-system"/>
              </a:rPr>
              <a:t>Veraa</a:t>
            </a:r>
            <a:r>
              <a:rPr lang="fr-FR" sz="1400" dirty="0">
                <a:solidFill>
                  <a:srgbClr val="000000"/>
                </a:solidFill>
                <a:latin typeface="-apple-system"/>
              </a:rPr>
              <a:t>, S.; van Eck, J.H.H.; </a:t>
            </a:r>
            <a:r>
              <a:rPr lang="fr-FR" sz="1400" dirty="0" err="1">
                <a:solidFill>
                  <a:srgbClr val="000000"/>
                </a:solidFill>
                <a:latin typeface="-apple-system"/>
              </a:rPr>
              <a:t>Landman</a:t>
            </a:r>
            <a:r>
              <a:rPr lang="fr-FR" sz="1400" dirty="0">
                <a:solidFill>
                  <a:srgbClr val="000000"/>
                </a:solidFill>
                <a:latin typeface="-apple-system"/>
              </a:rPr>
              <a:t>, W.J.M. (2020). </a:t>
            </a:r>
            <a:r>
              <a:rPr lang="fr-FR" sz="1400" i="1" dirty="0" err="1">
                <a:solidFill>
                  <a:srgbClr val="000000"/>
                </a:solidFill>
                <a:latin typeface="-apple-system"/>
              </a:rPr>
              <a:t>Success</a:t>
            </a:r>
            <a:r>
              <a:rPr lang="fr-FR" sz="1400" i="1" dirty="0">
                <a:solidFill>
                  <a:srgbClr val="000000"/>
                </a:solidFill>
                <a:latin typeface="-apple-system"/>
              </a:rPr>
              <a:t> rates of inoculation of the </a:t>
            </a:r>
            <a:r>
              <a:rPr lang="fr-FR" sz="1400" i="1" dirty="0" err="1">
                <a:solidFill>
                  <a:srgbClr val="000000"/>
                </a:solidFill>
                <a:latin typeface="-apple-system"/>
              </a:rPr>
              <a:t>various</a:t>
            </a:r>
            <a:r>
              <a:rPr lang="fr-FR" sz="1400" i="1" dirty="0">
                <a:solidFill>
                  <a:srgbClr val="000000"/>
                </a:solidFill>
                <a:latin typeface="-apple-system"/>
              </a:rPr>
              <a:t> </a:t>
            </a:r>
            <a:r>
              <a:rPr lang="fr-FR" sz="1400" i="1" dirty="0" err="1">
                <a:solidFill>
                  <a:srgbClr val="000000"/>
                </a:solidFill>
                <a:latin typeface="-apple-system"/>
              </a:rPr>
              <a:t>compartments</a:t>
            </a:r>
            <a:r>
              <a:rPr lang="fr-FR" sz="1400" i="1" dirty="0">
                <a:solidFill>
                  <a:srgbClr val="000000"/>
                </a:solidFill>
                <a:latin typeface="-apple-system"/>
              </a:rPr>
              <a:t> of </a:t>
            </a:r>
            <a:r>
              <a:rPr lang="fr-FR" sz="1400" i="1" dirty="0" err="1">
                <a:solidFill>
                  <a:srgbClr val="000000"/>
                </a:solidFill>
                <a:latin typeface="-apple-system"/>
              </a:rPr>
              <a:t>embryonated</a:t>
            </a:r>
            <a:r>
              <a:rPr lang="fr-FR" sz="1400" i="1" dirty="0">
                <a:solidFill>
                  <a:srgbClr val="000000"/>
                </a:solidFill>
                <a:latin typeface="-apple-system"/>
              </a:rPr>
              <a:t> </a:t>
            </a:r>
            <a:r>
              <a:rPr lang="fr-FR" sz="1400" i="1" dirty="0" err="1">
                <a:solidFill>
                  <a:srgbClr val="000000"/>
                </a:solidFill>
                <a:latin typeface="-apple-system"/>
              </a:rPr>
              <a:t>chicken</a:t>
            </a:r>
            <a:r>
              <a:rPr lang="fr-FR" sz="1400" i="1" dirty="0">
                <a:solidFill>
                  <a:srgbClr val="000000"/>
                </a:solidFill>
                <a:latin typeface="-apple-system"/>
              </a:rPr>
              <a:t> </a:t>
            </a:r>
            <a:r>
              <a:rPr lang="fr-FR" sz="1400" i="1" dirty="0" err="1">
                <a:solidFill>
                  <a:srgbClr val="000000"/>
                </a:solidFill>
                <a:latin typeface="-apple-system"/>
              </a:rPr>
              <a:t>eggs</a:t>
            </a:r>
            <a:r>
              <a:rPr lang="fr-FR" sz="1400" i="1" dirty="0">
                <a:solidFill>
                  <a:srgbClr val="000000"/>
                </a:solidFill>
                <a:latin typeface="-apple-system"/>
              </a:rPr>
              <a:t> </a:t>
            </a:r>
            <a:r>
              <a:rPr lang="fr-FR" sz="1400" i="1" dirty="0" err="1">
                <a:solidFill>
                  <a:srgbClr val="000000"/>
                </a:solidFill>
                <a:latin typeface="-apple-system"/>
              </a:rPr>
              <a:t>at</a:t>
            </a:r>
            <a:r>
              <a:rPr lang="fr-FR" sz="1400" i="1" dirty="0">
                <a:solidFill>
                  <a:srgbClr val="000000"/>
                </a:solidFill>
                <a:latin typeface="-apple-system"/>
              </a:rPr>
              <a:t> </a:t>
            </a:r>
            <a:r>
              <a:rPr lang="fr-FR" sz="1400" i="1" dirty="0" err="1">
                <a:solidFill>
                  <a:srgbClr val="000000"/>
                </a:solidFill>
                <a:latin typeface="-apple-system"/>
              </a:rPr>
              <a:t>different</a:t>
            </a:r>
            <a:r>
              <a:rPr lang="fr-FR" sz="1400" i="1" dirty="0">
                <a:solidFill>
                  <a:srgbClr val="000000"/>
                </a:solidFill>
                <a:latin typeface="-apple-system"/>
              </a:rPr>
              <a:t> incubation </a:t>
            </a:r>
            <a:r>
              <a:rPr lang="fr-FR" sz="1400" i="1" dirty="0" err="1">
                <a:solidFill>
                  <a:srgbClr val="000000"/>
                </a:solidFill>
                <a:latin typeface="-apple-system"/>
              </a:rPr>
              <a:t>days</a:t>
            </a:r>
            <a:r>
              <a:rPr lang="fr-FR" sz="1400" i="1" dirty="0">
                <a:solidFill>
                  <a:srgbClr val="000000"/>
                </a:solidFill>
                <a:latin typeface="-apple-system"/>
              </a:rPr>
              <a:t>. </a:t>
            </a:r>
            <a:r>
              <a:rPr lang="fr-FR" sz="1400" i="1" dirty="0" err="1">
                <a:solidFill>
                  <a:srgbClr val="000000"/>
                </a:solidFill>
                <a:latin typeface="-apple-system"/>
              </a:rPr>
              <a:t>Avian</a:t>
            </a:r>
            <a:r>
              <a:rPr lang="fr-FR" sz="1400" i="1" dirty="0">
                <a:solidFill>
                  <a:srgbClr val="000000"/>
                </a:solidFill>
                <a:latin typeface="-apple-system"/>
              </a:rPr>
              <a:t> </a:t>
            </a:r>
            <a:r>
              <a:rPr lang="fr-FR" sz="1400" i="1" dirty="0" err="1">
                <a:solidFill>
                  <a:srgbClr val="000000"/>
                </a:solidFill>
                <a:latin typeface="-apple-system"/>
              </a:rPr>
              <a:t>Pathology</a:t>
            </a:r>
            <a:r>
              <a:rPr lang="fr-FR" sz="1400" i="1" dirty="0">
                <a:solidFill>
                  <a:srgbClr val="000000"/>
                </a:solidFill>
                <a:latin typeface="-apple-system"/>
              </a:rPr>
              <a:t>, (), 1–36. </a:t>
            </a:r>
            <a:r>
              <a:rPr lang="fr-FR" sz="1400" dirty="0">
                <a:solidFill>
                  <a:srgbClr val="000000"/>
                </a:solidFill>
                <a:latin typeface="-apple-system"/>
              </a:rPr>
              <a:t>doi:10.1080/03079457.2020.1</a:t>
            </a:r>
            <a:endParaRPr lang="fr-FR" sz="1400" dirty="0"/>
          </a:p>
        </p:txBody>
      </p:sp>
    </p:spTree>
    <p:extLst>
      <p:ext uri="{BB962C8B-B14F-4D97-AF65-F5344CB8AC3E}">
        <p14:creationId xmlns:p14="http://schemas.microsoft.com/office/powerpoint/2010/main" val="12677618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702422" y="301345"/>
            <a:ext cx="10413813" cy="10541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smtClean="0">
                <a:solidFill>
                  <a:srgbClr val="FF0000"/>
                </a:solidFill>
              </a:rPr>
              <a:t>Eggs as Tools for Developing Influenza Vaccines</a:t>
            </a:r>
          </a:p>
        </p:txBody>
      </p:sp>
      <p:sp>
        <p:nvSpPr>
          <p:cNvPr id="3" name="Content Placeholder 4"/>
          <p:cNvSpPr txBox="1">
            <a:spLocks/>
          </p:cNvSpPr>
          <p:nvPr/>
        </p:nvSpPr>
        <p:spPr>
          <a:xfrm>
            <a:off x="1411940" y="2345765"/>
            <a:ext cx="5217459" cy="41354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smtClean="0"/>
              <a:t>Influenza vaccine manufacture in eggs</a:t>
            </a:r>
            <a:r>
              <a:rPr lang="en-US" sz="2000" dirty="0" smtClean="0"/>
              <a:t>, computer artwork. Fertilized chicken eggs can be used to produce vaccines against influenza viruses. The </a:t>
            </a:r>
            <a:r>
              <a:rPr lang="en-US" sz="2000" dirty="0" err="1" smtClean="0"/>
              <a:t>reassortants</a:t>
            </a:r>
            <a:r>
              <a:rPr lang="en-US" sz="2000" dirty="0" smtClean="0"/>
              <a:t> are analyzed, and those which have the epidemic strain surface proteins but other genes of the standard strain will be selected. These are injected into different eggs to replicate before harvesting. </a:t>
            </a:r>
          </a:p>
        </p:txBody>
      </p:sp>
      <p:pic>
        <p:nvPicPr>
          <p:cNvPr id="4" name="Picture 2"/>
          <p:cNvPicPr>
            <a:picLocks noChangeAspect="1" noChangeArrowheads="1"/>
          </p:cNvPicPr>
          <p:nvPr/>
        </p:nvPicPr>
        <p:blipFill>
          <a:blip r:embed="rId2"/>
          <a:srcRect/>
          <a:stretch>
            <a:fillRect/>
          </a:stretch>
        </p:blipFill>
        <p:spPr bwMode="auto">
          <a:xfrm>
            <a:off x="7728137" y="1544638"/>
            <a:ext cx="4191000" cy="4724400"/>
          </a:xfrm>
          <a:prstGeom prst="rect">
            <a:avLst/>
          </a:prstGeom>
          <a:noFill/>
          <a:ln w="9525">
            <a:noFill/>
            <a:miter lim="800000"/>
            <a:headEnd/>
            <a:tailEnd/>
          </a:ln>
        </p:spPr>
      </p:pic>
      <p:sp>
        <p:nvSpPr>
          <p:cNvPr id="5" name="Slide Number Placeholder 2"/>
          <p:cNvSpPr>
            <a:spLocks noGrp="1"/>
          </p:cNvSpPr>
          <p:nvPr>
            <p:ph type="sldNum" sz="quarter" idx="4294967295"/>
          </p:nvPr>
        </p:nvSpPr>
        <p:spPr bwMode="auto">
          <a:xfrm>
            <a:off x="7728137" y="6269038"/>
            <a:ext cx="2133600" cy="365125"/>
          </a:xfrm>
          <a:prstGeom prst="rect">
            <a:avLst/>
          </a:prstGeom>
          <a:ln>
            <a:miter lim="800000"/>
            <a:headEnd/>
            <a:tailEnd/>
          </a:ln>
        </p:spPr>
        <p:txBody>
          <a:bodyPr wrap="square" numCol="1" anchorCtr="0" compatLnSpc="1">
            <a:prstTxWarp prst="textNoShape">
              <a:avLst/>
            </a:prstTxWarp>
          </a:bodyPr>
          <a:lstStyle/>
          <a:p>
            <a:pPr fontAlgn="base">
              <a:spcBef>
                <a:spcPct val="0"/>
              </a:spcBef>
              <a:spcAft>
                <a:spcPct val="0"/>
              </a:spcAft>
              <a:defRPr/>
            </a:pPr>
            <a:fld id="{FD31834E-799E-415A-8515-48FD6C83741F}" type="slidenum">
              <a:rPr lang="en-US">
                <a:cs typeface="Arial" charset="0"/>
              </a:rPr>
              <a:pPr fontAlgn="base">
                <a:spcBef>
                  <a:spcPct val="0"/>
                </a:spcBef>
                <a:spcAft>
                  <a:spcPct val="0"/>
                </a:spcAft>
                <a:defRPr/>
              </a:pPr>
              <a:t>46</a:t>
            </a:fld>
            <a:endParaRPr lang="en-US">
              <a:cs typeface="Arial" charset="0"/>
            </a:endParaRPr>
          </a:p>
        </p:txBody>
      </p:sp>
    </p:spTree>
    <p:extLst>
      <p:ext uri="{BB962C8B-B14F-4D97-AF65-F5344CB8AC3E}">
        <p14:creationId xmlns:p14="http://schemas.microsoft.com/office/powerpoint/2010/main" val="4420311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688975" y="76200"/>
            <a:ext cx="12139519" cy="16002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FF0000"/>
                </a:solidFill>
              </a:rPr>
              <a:t>Eggs are Used in Mass Scale Development of Vaccines</a:t>
            </a:r>
          </a:p>
        </p:txBody>
      </p:sp>
      <p:pic>
        <p:nvPicPr>
          <p:cNvPr id="3" name="Picture 2"/>
          <p:cNvPicPr>
            <a:picLocks noChangeAspect="1" noChangeArrowheads="1"/>
          </p:cNvPicPr>
          <p:nvPr/>
        </p:nvPicPr>
        <p:blipFill>
          <a:blip r:embed="rId2"/>
          <a:srcRect/>
          <a:stretch>
            <a:fillRect/>
          </a:stretch>
        </p:blipFill>
        <p:spPr bwMode="auto">
          <a:xfrm>
            <a:off x="1411941" y="1479550"/>
            <a:ext cx="9144000" cy="5334000"/>
          </a:xfrm>
          <a:prstGeom prst="rect">
            <a:avLst/>
          </a:prstGeom>
          <a:noFill/>
          <a:ln w="9525">
            <a:noFill/>
            <a:miter lim="800000"/>
            <a:headEnd/>
            <a:tailEnd/>
          </a:ln>
        </p:spPr>
      </p:pic>
      <p:sp>
        <p:nvSpPr>
          <p:cNvPr id="4" name="Slide Number Placeholder 4"/>
          <p:cNvSpPr>
            <a:spLocks noGrp="1"/>
          </p:cNvSpPr>
          <p:nvPr>
            <p:ph type="sldNum" sz="quarter" idx="12"/>
          </p:nvPr>
        </p:nvSpPr>
        <p:spPr bwMode="auto">
          <a:xfrm>
            <a:off x="6638925" y="6161088"/>
            <a:ext cx="2133600" cy="365125"/>
          </a:xfrm>
          <a:ln>
            <a:miter lim="800000"/>
            <a:headEnd/>
            <a:tailEnd/>
          </a:ln>
        </p:spPr>
        <p:txBody>
          <a:bodyPr wrap="square" numCol="1" anchorCtr="0" compatLnSpc="1">
            <a:prstTxWarp prst="textNoShape">
              <a:avLst/>
            </a:prstTxWarp>
          </a:bodyPr>
          <a:lstStyle/>
          <a:p>
            <a:pPr fontAlgn="base">
              <a:spcBef>
                <a:spcPct val="0"/>
              </a:spcBef>
              <a:spcAft>
                <a:spcPct val="0"/>
              </a:spcAft>
              <a:defRPr/>
            </a:pPr>
            <a:fld id="{812D5685-3E8A-4C6E-BDE8-C1753DBEEBAE}" type="slidenum">
              <a:rPr lang="en-US">
                <a:cs typeface="Arial" charset="0"/>
              </a:rPr>
              <a:pPr fontAlgn="base">
                <a:spcBef>
                  <a:spcPct val="0"/>
                </a:spcBef>
                <a:spcAft>
                  <a:spcPct val="0"/>
                </a:spcAft>
                <a:defRPr/>
              </a:pPr>
              <a:t>47</a:t>
            </a:fld>
            <a:endParaRPr lang="en-US">
              <a:cs typeface="Arial" charset="0"/>
            </a:endParaRPr>
          </a:p>
        </p:txBody>
      </p:sp>
    </p:spTree>
    <p:extLst>
      <p:ext uri="{BB962C8B-B14F-4D97-AF65-F5344CB8AC3E}">
        <p14:creationId xmlns:p14="http://schemas.microsoft.com/office/powerpoint/2010/main" val="23525455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688975" y="569913"/>
            <a:ext cx="7756525" cy="10541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smtClean="0">
                <a:solidFill>
                  <a:srgbClr val="FF0000"/>
                </a:solidFill>
              </a:rPr>
              <a:t>Egg Allergies and Vaccines</a:t>
            </a:r>
          </a:p>
        </p:txBody>
      </p:sp>
      <p:sp>
        <p:nvSpPr>
          <p:cNvPr id="3" name="Content Placeholder 4"/>
          <p:cNvSpPr txBox="1">
            <a:spLocks/>
          </p:cNvSpPr>
          <p:nvPr/>
        </p:nvSpPr>
        <p:spPr>
          <a:xfrm>
            <a:off x="685800" y="2239963"/>
            <a:ext cx="6172200" cy="3876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No suitable cell culture system exists and egg inoculation is the method of choice.   Influenza virus vaccines are still cultivated in eggs, and hence people with egg allergies cannot tolerate the influenza vaccines.</a:t>
            </a:r>
          </a:p>
        </p:txBody>
      </p:sp>
      <p:pic>
        <p:nvPicPr>
          <p:cNvPr id="5" name="Picture 3"/>
          <p:cNvPicPr>
            <a:picLocks noChangeAspect="1" noChangeArrowheads="1"/>
          </p:cNvPicPr>
          <p:nvPr/>
        </p:nvPicPr>
        <p:blipFill>
          <a:blip r:embed="rId2">
            <a:extLst/>
          </a:blip>
          <a:srcRect/>
          <a:stretch>
            <a:fillRect/>
          </a:stretch>
        </p:blipFill>
        <p:spPr bwMode="auto">
          <a:xfrm>
            <a:off x="8104094" y="1758950"/>
            <a:ext cx="3886200" cy="4267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6" name="Slide Number Placeholder 2"/>
          <p:cNvSpPr>
            <a:spLocks noGrp="1"/>
          </p:cNvSpPr>
          <p:nvPr>
            <p:ph type="sldNum" sz="quarter" idx="4294967295"/>
          </p:nvPr>
        </p:nvSpPr>
        <p:spPr bwMode="auto">
          <a:xfrm>
            <a:off x="6638925" y="6161088"/>
            <a:ext cx="2133600" cy="365125"/>
          </a:xfrm>
          <a:prstGeom prst="rect">
            <a:avLst/>
          </a:prstGeom>
          <a:ln>
            <a:miter lim="800000"/>
            <a:headEnd/>
            <a:tailEnd/>
          </a:ln>
        </p:spPr>
        <p:txBody>
          <a:bodyPr wrap="square" numCol="1" anchorCtr="0" compatLnSpc="1">
            <a:prstTxWarp prst="textNoShape">
              <a:avLst/>
            </a:prstTxWarp>
          </a:bodyPr>
          <a:lstStyle/>
          <a:p>
            <a:pPr fontAlgn="base">
              <a:spcBef>
                <a:spcPct val="0"/>
              </a:spcBef>
              <a:spcAft>
                <a:spcPct val="0"/>
              </a:spcAft>
              <a:defRPr/>
            </a:pPr>
            <a:fld id="{87D351A7-C1D9-4378-A0A7-0DD8CEFE2B87}" type="slidenum">
              <a:rPr lang="en-US">
                <a:cs typeface="Arial" charset="0"/>
              </a:rPr>
              <a:pPr fontAlgn="base">
                <a:spcBef>
                  <a:spcPct val="0"/>
                </a:spcBef>
                <a:spcAft>
                  <a:spcPct val="0"/>
                </a:spcAft>
                <a:defRPr/>
              </a:pPr>
              <a:t>48</a:t>
            </a:fld>
            <a:endParaRPr lang="en-US">
              <a:cs typeface="Arial" charset="0"/>
            </a:endParaRPr>
          </a:p>
        </p:txBody>
      </p:sp>
    </p:spTree>
    <p:extLst>
      <p:ext uri="{BB962C8B-B14F-4D97-AF65-F5344CB8AC3E}">
        <p14:creationId xmlns:p14="http://schemas.microsoft.com/office/powerpoint/2010/main" val="1917620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effectLst>
                  <a:outerShdw blurRad="38100" dist="38100" dir="2700000" algn="tl">
                    <a:srgbClr val="000000">
                      <a:alpha val="43137"/>
                    </a:srgbClr>
                  </a:outerShdw>
                </a:effectLst>
              </a:rPr>
              <a:t>4.1.1 </a:t>
            </a:r>
            <a:r>
              <a:rPr lang="fr-FR" dirty="0" err="1">
                <a:solidFill>
                  <a:srgbClr val="FF0000"/>
                </a:solidFill>
                <a:effectLst>
                  <a:outerShdw blurRad="38100" dist="38100" dir="2700000" algn="tl">
                    <a:srgbClr val="000000">
                      <a:alpha val="43137"/>
                    </a:srgbClr>
                  </a:outerShdw>
                </a:effectLst>
              </a:rPr>
              <a:t>Protein</a:t>
            </a:r>
            <a:r>
              <a:rPr lang="fr-FR" dirty="0">
                <a:solidFill>
                  <a:srgbClr val="FF0000"/>
                </a:solidFill>
                <a:effectLst>
                  <a:outerShdw blurRad="38100" dist="38100" dir="2700000" algn="tl">
                    <a:srgbClr val="000000">
                      <a:alpha val="43137"/>
                    </a:srgbClr>
                  </a:outerShdw>
                </a:effectLst>
              </a:rPr>
              <a:t> </a:t>
            </a:r>
            <a:r>
              <a:rPr lang="fr-FR" dirty="0" err="1">
                <a:solidFill>
                  <a:srgbClr val="FF0000"/>
                </a:solidFill>
                <a:effectLst>
                  <a:outerShdw blurRad="38100" dist="38100" dir="2700000" algn="tl">
                    <a:srgbClr val="000000">
                      <a:alpha val="43137"/>
                    </a:srgbClr>
                  </a:outerShdw>
                </a:effectLst>
              </a:rPr>
              <a:t>Detection</a:t>
            </a:r>
            <a:endParaRPr lang="fr-FR"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txBody>
          <a:bodyPr>
            <a:normAutofit lnSpcReduction="10000"/>
          </a:bodyPr>
          <a:lstStyle/>
          <a:p>
            <a:r>
              <a:rPr lang="en-US" dirty="0"/>
              <a:t>Proteins are one of the principal components of virus particles. Historically, the viral proteins have been utilized as </a:t>
            </a:r>
            <a:r>
              <a:rPr lang="en-US" dirty="0" smtClean="0"/>
              <a:t>viral markers</a:t>
            </a:r>
            <a:r>
              <a:rPr lang="en-US" dirty="0"/>
              <a:t>, since they are readily detectable by antibodies. Three immunological methods used for the detection </a:t>
            </a:r>
            <a:r>
              <a:rPr lang="en-US" dirty="0" smtClean="0"/>
              <a:t>of viral </a:t>
            </a:r>
            <a:r>
              <a:rPr lang="en-US" dirty="0"/>
              <a:t>proteins (</a:t>
            </a:r>
            <a:r>
              <a:rPr lang="en-US" dirty="0" err="1"/>
              <a:t>ie</a:t>
            </a:r>
            <a:r>
              <a:rPr lang="en-US" dirty="0"/>
              <a:t>, antigens) will be covered here: ELISA, immunofluorescence assay (IFA), and </a:t>
            </a:r>
            <a:r>
              <a:rPr lang="en-US" dirty="0" err="1"/>
              <a:t>immunoblotting</a:t>
            </a:r>
            <a:r>
              <a:rPr lang="en-US" dirty="0"/>
              <a:t> (IB).</a:t>
            </a:r>
          </a:p>
          <a:p>
            <a:r>
              <a:rPr lang="en-US" dirty="0"/>
              <a:t>All three methods rely on the specificity of antigen—antibody binding. Either polyclonal or monoclonal </a:t>
            </a:r>
            <a:r>
              <a:rPr lang="en-US" dirty="0" smtClean="0"/>
              <a:t>antibodies1 (</a:t>
            </a:r>
            <a:r>
              <a:rPr lang="en-US" dirty="0" err="1"/>
              <a:t>Mab</a:t>
            </a:r>
            <a:r>
              <a:rPr lang="en-US" dirty="0"/>
              <a:t>) can be used; however, the use of </a:t>
            </a:r>
            <a:r>
              <a:rPr lang="en-US" dirty="0" err="1"/>
              <a:t>Mab</a:t>
            </a:r>
            <a:r>
              <a:rPr lang="en-US" dirty="0"/>
              <a:t> is becoming a standard, as a large number of </a:t>
            </a:r>
            <a:r>
              <a:rPr lang="en-US" dirty="0" err="1"/>
              <a:t>Mab</a:t>
            </a:r>
            <a:r>
              <a:rPr lang="en-US" dirty="0"/>
              <a:t> with their </a:t>
            </a:r>
            <a:r>
              <a:rPr lang="en-US" dirty="0" smtClean="0"/>
              <a:t>defined </a:t>
            </a:r>
            <a:r>
              <a:rPr lang="fr-FR" dirty="0" err="1" smtClean="0"/>
              <a:t>epitopes</a:t>
            </a:r>
            <a:r>
              <a:rPr lang="fr-FR" dirty="0" smtClean="0"/>
              <a:t> </a:t>
            </a:r>
            <a:r>
              <a:rPr lang="fr-FR" dirty="0" err="1"/>
              <a:t>become</a:t>
            </a:r>
            <a:r>
              <a:rPr lang="fr-FR" dirty="0"/>
              <a:t> </a:t>
            </a:r>
            <a:r>
              <a:rPr lang="fr-FR" dirty="0" err="1"/>
              <a:t>commercially</a:t>
            </a:r>
            <a:r>
              <a:rPr lang="fr-FR" dirty="0"/>
              <a:t> </a:t>
            </a:r>
            <a:r>
              <a:rPr lang="fr-FR" dirty="0" err="1"/>
              <a:t>available</a:t>
            </a:r>
            <a:r>
              <a:rPr lang="fr-FR" dirty="0"/>
              <a:t>.</a:t>
            </a:r>
            <a:endParaRPr lang="fr-FR" dirty="0"/>
          </a:p>
        </p:txBody>
      </p:sp>
    </p:spTree>
    <p:extLst>
      <p:ext uri="{BB962C8B-B14F-4D97-AF65-F5344CB8AC3E}">
        <p14:creationId xmlns:p14="http://schemas.microsoft.com/office/powerpoint/2010/main" val="3701622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4379" y="144378"/>
            <a:ext cx="10515600" cy="1325563"/>
          </a:xfrm>
        </p:spPr>
        <p:txBody>
          <a:bodyPr>
            <a:normAutofit/>
          </a:bodyPr>
          <a:lstStyle/>
          <a:p>
            <a:r>
              <a:rPr lang="fr-FR" sz="2800" b="1" dirty="0" smtClean="0">
                <a:solidFill>
                  <a:srgbClr val="FF0000"/>
                </a:solidFill>
                <a:effectLst>
                  <a:outerShdw blurRad="38100" dist="38100" dir="2700000" algn="tl">
                    <a:srgbClr val="000000">
                      <a:alpha val="43137"/>
                    </a:srgbClr>
                  </a:outerShdw>
                </a:effectLst>
              </a:rPr>
              <a:t>1- Immunofluorescence</a:t>
            </a:r>
            <a:endParaRPr lang="fr-FR" sz="2800" b="1" dirty="0">
              <a:solidFill>
                <a:srgbClr val="FF0000"/>
              </a:solidFill>
              <a:effectLst>
                <a:outerShdw blurRad="38100" dist="38100" dir="2700000" algn="tl">
                  <a:srgbClr val="000000">
                    <a:alpha val="43137"/>
                  </a:srgbClr>
                </a:outerShdw>
              </a:effectLst>
            </a:endParaRPr>
          </a:p>
        </p:txBody>
      </p:sp>
      <p:pic>
        <p:nvPicPr>
          <p:cNvPr id="4" name="Image 3"/>
          <p:cNvPicPr>
            <a:picLocks noChangeAspect="1"/>
          </p:cNvPicPr>
          <p:nvPr/>
        </p:nvPicPr>
        <p:blipFill>
          <a:blip r:embed="rId2"/>
          <a:stretch>
            <a:fillRect/>
          </a:stretch>
        </p:blipFill>
        <p:spPr>
          <a:xfrm>
            <a:off x="3882191" y="296885"/>
            <a:ext cx="8023308" cy="5144608"/>
          </a:xfrm>
          <a:prstGeom prst="rect">
            <a:avLst/>
          </a:prstGeom>
        </p:spPr>
      </p:pic>
      <p:sp>
        <p:nvSpPr>
          <p:cNvPr id="5" name="Rectangle 4"/>
          <p:cNvSpPr/>
          <p:nvPr/>
        </p:nvSpPr>
        <p:spPr>
          <a:xfrm>
            <a:off x="284246" y="5441493"/>
            <a:ext cx="11907754" cy="1200329"/>
          </a:xfrm>
          <a:prstGeom prst="rect">
            <a:avLst/>
          </a:prstGeom>
        </p:spPr>
        <p:txBody>
          <a:bodyPr wrap="square">
            <a:spAutoFit/>
          </a:bodyPr>
          <a:lstStyle/>
          <a:p>
            <a:r>
              <a:rPr lang="en-US" b="1" dirty="0" smtClean="0">
                <a:solidFill>
                  <a:srgbClr val="000000"/>
                </a:solidFill>
                <a:latin typeface="Times" panose="02020603050405020304" pitchFamily="18" charset="0"/>
              </a:rPr>
              <a:t>Immunofluorescence</a:t>
            </a:r>
            <a:r>
              <a:rPr lang="en-US" b="1" dirty="0">
                <a:solidFill>
                  <a:srgbClr val="000000"/>
                </a:solidFill>
                <a:latin typeface="Times" panose="02020603050405020304" pitchFamily="18" charset="0"/>
              </a:rPr>
              <a:t>. </a:t>
            </a:r>
            <a:r>
              <a:rPr lang="en-US" dirty="0">
                <a:solidFill>
                  <a:srgbClr val="000000"/>
                </a:solidFill>
                <a:latin typeface="Times" panose="02020603050405020304" pitchFamily="18" charset="0"/>
              </a:rPr>
              <a:t>Immunofluorescence uses virus-specific antibodies to verify infection. (A) A buffer containing FITC-conjugated antibodies is added to fixed cells or tissues (from cell culture or cell/tissue specimens). The antibody binds to cognate viral antigens expressed on the surface of infected cells, which prevents it from being rinsed off the slide after incubation. The “stained” cells are examined under a fluorescence microscope to excite the FITC dye, which fluoresces green. </a:t>
            </a:r>
            <a:endParaRPr lang="fr-FR" dirty="0"/>
          </a:p>
        </p:txBody>
      </p:sp>
    </p:spTree>
    <p:extLst>
      <p:ext uri="{BB962C8B-B14F-4D97-AF65-F5344CB8AC3E}">
        <p14:creationId xmlns:p14="http://schemas.microsoft.com/office/powerpoint/2010/main" val="9783782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6604834" y="0"/>
            <a:ext cx="5298407" cy="5086600"/>
          </a:xfrm>
          <a:prstGeom prst="rect">
            <a:avLst/>
          </a:prstGeom>
        </p:spPr>
      </p:pic>
      <p:pic>
        <p:nvPicPr>
          <p:cNvPr id="3" name="Image 2"/>
          <p:cNvPicPr>
            <a:picLocks noChangeAspect="1"/>
          </p:cNvPicPr>
          <p:nvPr/>
        </p:nvPicPr>
        <p:blipFill>
          <a:blip r:embed="rId3"/>
          <a:stretch>
            <a:fillRect/>
          </a:stretch>
        </p:blipFill>
        <p:spPr>
          <a:xfrm>
            <a:off x="441874" y="177967"/>
            <a:ext cx="5498468" cy="2485022"/>
          </a:xfrm>
          <a:prstGeom prst="rect">
            <a:avLst/>
          </a:prstGeom>
        </p:spPr>
      </p:pic>
      <p:sp>
        <p:nvSpPr>
          <p:cNvPr id="4" name="Rectangle 3"/>
          <p:cNvSpPr/>
          <p:nvPr/>
        </p:nvSpPr>
        <p:spPr>
          <a:xfrm>
            <a:off x="441874" y="5380672"/>
            <a:ext cx="11750126" cy="1477328"/>
          </a:xfrm>
          <a:prstGeom prst="rect">
            <a:avLst/>
          </a:prstGeom>
        </p:spPr>
        <p:txBody>
          <a:bodyPr wrap="square">
            <a:spAutoFit/>
          </a:bodyPr>
          <a:lstStyle/>
          <a:p>
            <a:r>
              <a:rPr lang="fr-FR" dirty="0"/>
              <a:t>This </a:t>
            </a:r>
            <a:r>
              <a:rPr lang="fr-FR" dirty="0" err="1"/>
              <a:t>process</a:t>
            </a:r>
            <a:r>
              <a:rPr lang="fr-FR" dirty="0"/>
              <a:t> </a:t>
            </a:r>
            <a:r>
              <a:rPr lang="fr-FR" dirty="0" err="1"/>
              <a:t>can</a:t>
            </a:r>
            <a:r>
              <a:rPr lang="fr-FR" dirty="0"/>
              <a:t> </a:t>
            </a:r>
            <a:r>
              <a:rPr lang="fr-FR" dirty="0" err="1"/>
              <a:t>also</a:t>
            </a:r>
            <a:r>
              <a:rPr lang="fr-FR" dirty="0"/>
              <a:t> </a:t>
            </a:r>
            <a:r>
              <a:rPr lang="fr-FR" dirty="0" err="1"/>
              <a:t>be</a:t>
            </a:r>
            <a:r>
              <a:rPr lang="fr-FR" dirty="0"/>
              <a:t> </a:t>
            </a:r>
            <a:r>
              <a:rPr lang="fr-FR" dirty="0" err="1"/>
              <a:t>used</a:t>
            </a:r>
            <a:r>
              <a:rPr lang="fr-FR" dirty="0"/>
              <a:t> to </a:t>
            </a:r>
            <a:r>
              <a:rPr lang="fr-FR" dirty="0" err="1"/>
              <a:t>detect</a:t>
            </a:r>
            <a:r>
              <a:rPr lang="fr-FR" dirty="0"/>
              <a:t> </a:t>
            </a:r>
            <a:r>
              <a:rPr lang="fr-FR" dirty="0" err="1"/>
              <a:t>intracellular</a:t>
            </a:r>
            <a:r>
              <a:rPr lang="fr-FR" dirty="0"/>
              <a:t> </a:t>
            </a:r>
            <a:r>
              <a:rPr lang="fr-FR" dirty="0" err="1"/>
              <a:t>antigen</a:t>
            </a:r>
            <a:r>
              <a:rPr lang="fr-FR" dirty="0"/>
              <a:t> by </a:t>
            </a:r>
            <a:r>
              <a:rPr lang="fr-FR" dirty="0" err="1"/>
              <a:t>permeabilizing</a:t>
            </a:r>
            <a:r>
              <a:rPr lang="fr-FR" dirty="0"/>
              <a:t> the plasma membrane </a:t>
            </a:r>
            <a:r>
              <a:rPr lang="fr-FR" dirty="0" smtClean="0"/>
              <a:t>to </a:t>
            </a:r>
            <a:r>
              <a:rPr lang="fr-FR" dirty="0" err="1" smtClean="0"/>
              <a:t>allow</a:t>
            </a:r>
            <a:r>
              <a:rPr lang="fr-FR" dirty="0" smtClean="0"/>
              <a:t> </a:t>
            </a:r>
            <a:r>
              <a:rPr lang="fr-FR" dirty="0"/>
              <a:t>the </a:t>
            </a:r>
            <a:r>
              <a:rPr lang="fr-FR" dirty="0" err="1"/>
              <a:t>antibodies</a:t>
            </a:r>
            <a:r>
              <a:rPr lang="fr-FR" dirty="0"/>
              <a:t> to enter the </a:t>
            </a:r>
            <a:r>
              <a:rPr lang="fr-FR" dirty="0" err="1"/>
              <a:t>cell</a:t>
            </a:r>
            <a:r>
              <a:rPr lang="fr-FR" dirty="0"/>
              <a:t> (B). </a:t>
            </a:r>
            <a:r>
              <a:rPr lang="fr-FR" dirty="0" err="1"/>
              <a:t>Some</a:t>
            </a:r>
            <a:r>
              <a:rPr lang="fr-FR" dirty="0"/>
              <a:t> </a:t>
            </a:r>
            <a:r>
              <a:rPr lang="fr-FR" dirty="0" err="1"/>
              <a:t>antibodies</a:t>
            </a:r>
            <a:r>
              <a:rPr lang="fr-FR" dirty="0"/>
              <a:t> are not </a:t>
            </a:r>
            <a:r>
              <a:rPr lang="fr-FR" dirty="0" err="1"/>
              <a:t>commercially</a:t>
            </a:r>
            <a:r>
              <a:rPr lang="fr-FR" dirty="0"/>
              <a:t> </a:t>
            </a:r>
            <a:r>
              <a:rPr lang="fr-FR" dirty="0" err="1"/>
              <a:t>available</a:t>
            </a:r>
            <a:r>
              <a:rPr lang="fr-FR" dirty="0"/>
              <a:t> as </a:t>
            </a:r>
            <a:r>
              <a:rPr lang="fr-FR" dirty="0" err="1"/>
              <a:t>already</a:t>
            </a:r>
            <a:r>
              <a:rPr lang="fr-FR" dirty="0"/>
              <a:t> </a:t>
            </a:r>
            <a:r>
              <a:rPr lang="fr-FR" dirty="0" err="1"/>
              <a:t>conjugated</a:t>
            </a:r>
            <a:r>
              <a:rPr lang="fr-FR" dirty="0"/>
              <a:t>, </a:t>
            </a:r>
            <a:r>
              <a:rPr lang="fr-FR" dirty="0" err="1"/>
              <a:t>so</a:t>
            </a:r>
            <a:r>
              <a:rPr lang="fr-FR" dirty="0"/>
              <a:t> a FITC-</a:t>
            </a:r>
            <a:r>
              <a:rPr lang="fr-FR" dirty="0" err="1"/>
              <a:t>labeled</a:t>
            </a:r>
            <a:r>
              <a:rPr lang="fr-FR" dirty="0"/>
              <a:t> </a:t>
            </a:r>
            <a:r>
              <a:rPr lang="fr-FR" dirty="0" err="1"/>
              <a:t>secondary</a:t>
            </a:r>
            <a:r>
              <a:rPr lang="fr-FR" dirty="0"/>
              <a:t> </a:t>
            </a:r>
            <a:r>
              <a:rPr lang="fr-FR" dirty="0" err="1" smtClean="0"/>
              <a:t>antibody</a:t>
            </a:r>
            <a:r>
              <a:rPr lang="fr-FR" dirty="0" smtClean="0"/>
              <a:t> </a:t>
            </a:r>
            <a:r>
              <a:rPr lang="fr-FR" dirty="0" err="1" smtClean="0"/>
              <a:t>that</a:t>
            </a:r>
            <a:r>
              <a:rPr lang="fr-FR" dirty="0" smtClean="0"/>
              <a:t> </a:t>
            </a:r>
            <a:r>
              <a:rPr lang="fr-FR" dirty="0" err="1"/>
              <a:t>recognizes</a:t>
            </a:r>
            <a:r>
              <a:rPr lang="fr-FR" dirty="0"/>
              <a:t> the first </a:t>
            </a:r>
            <a:r>
              <a:rPr lang="fr-FR" dirty="0" err="1"/>
              <a:t>antibody</a:t>
            </a:r>
            <a:r>
              <a:rPr lang="fr-FR" dirty="0"/>
              <a:t> must </a:t>
            </a:r>
            <a:r>
              <a:rPr lang="fr-FR" dirty="0" err="1"/>
              <a:t>be</a:t>
            </a:r>
            <a:r>
              <a:rPr lang="fr-FR" dirty="0"/>
              <a:t> </a:t>
            </a:r>
            <a:r>
              <a:rPr lang="fr-FR" dirty="0" err="1"/>
              <a:t>used</a:t>
            </a:r>
            <a:r>
              <a:rPr lang="fr-FR" dirty="0"/>
              <a:t> (C). (D) </a:t>
            </a:r>
            <a:r>
              <a:rPr lang="fr-FR" dirty="0" err="1"/>
              <a:t>is</a:t>
            </a:r>
            <a:r>
              <a:rPr lang="fr-FR" dirty="0"/>
              <a:t> an </a:t>
            </a:r>
            <a:r>
              <a:rPr lang="fr-FR" dirty="0" err="1"/>
              <a:t>example</a:t>
            </a:r>
            <a:r>
              <a:rPr lang="fr-FR" dirty="0"/>
              <a:t> of an IFA </a:t>
            </a:r>
            <a:r>
              <a:rPr lang="fr-FR" dirty="0" err="1"/>
              <a:t>performed</a:t>
            </a:r>
            <a:r>
              <a:rPr lang="fr-FR" dirty="0"/>
              <a:t> on </a:t>
            </a:r>
            <a:r>
              <a:rPr lang="fr-FR" dirty="0" err="1"/>
              <a:t>cells</a:t>
            </a:r>
            <a:r>
              <a:rPr lang="fr-FR" dirty="0"/>
              <a:t> to </a:t>
            </a:r>
            <a:r>
              <a:rPr lang="fr-FR" dirty="0" err="1"/>
              <a:t>verify</a:t>
            </a:r>
            <a:r>
              <a:rPr lang="fr-FR" dirty="0"/>
              <a:t> the </a:t>
            </a:r>
            <a:r>
              <a:rPr lang="fr-FR" dirty="0" err="1"/>
              <a:t>presence</a:t>
            </a:r>
            <a:r>
              <a:rPr lang="fr-FR" dirty="0"/>
              <a:t> of </a:t>
            </a:r>
            <a:r>
              <a:rPr lang="fr-FR" dirty="0" err="1"/>
              <a:t>respiratory</a:t>
            </a:r>
            <a:r>
              <a:rPr lang="fr-FR" dirty="0"/>
              <a:t> </a:t>
            </a:r>
            <a:r>
              <a:rPr lang="fr-FR" dirty="0" err="1"/>
              <a:t>syncytial</a:t>
            </a:r>
            <a:r>
              <a:rPr lang="fr-FR" dirty="0"/>
              <a:t> virus.</a:t>
            </a:r>
          </a:p>
          <a:p>
            <a:r>
              <a:rPr lang="fr-FR" dirty="0"/>
              <a:t>The green </a:t>
            </a:r>
            <a:r>
              <a:rPr lang="fr-FR" dirty="0" err="1"/>
              <a:t>cells</a:t>
            </a:r>
            <a:r>
              <a:rPr lang="fr-FR" dirty="0"/>
              <a:t> are </a:t>
            </a:r>
            <a:r>
              <a:rPr lang="fr-FR" dirty="0" err="1"/>
              <a:t>therefore</a:t>
            </a:r>
            <a:r>
              <a:rPr lang="fr-FR" dirty="0"/>
              <a:t> </a:t>
            </a:r>
            <a:r>
              <a:rPr lang="fr-FR" dirty="0" err="1"/>
              <a:t>infected</a:t>
            </a:r>
            <a:r>
              <a:rPr lang="fr-FR" dirty="0"/>
              <a:t>. </a:t>
            </a:r>
          </a:p>
        </p:txBody>
      </p:sp>
      <p:pic>
        <p:nvPicPr>
          <p:cNvPr id="5" name="Image 4"/>
          <p:cNvPicPr>
            <a:picLocks noChangeAspect="1"/>
          </p:cNvPicPr>
          <p:nvPr/>
        </p:nvPicPr>
        <p:blipFill>
          <a:blip r:embed="rId4"/>
          <a:stretch>
            <a:fillRect/>
          </a:stretch>
        </p:blipFill>
        <p:spPr>
          <a:xfrm>
            <a:off x="441874" y="2543300"/>
            <a:ext cx="5498468" cy="2609850"/>
          </a:xfrm>
          <a:prstGeom prst="rect">
            <a:avLst/>
          </a:prstGeom>
        </p:spPr>
      </p:pic>
    </p:spTree>
    <p:extLst>
      <p:ext uri="{BB962C8B-B14F-4D97-AF65-F5344CB8AC3E}">
        <p14:creationId xmlns:p14="http://schemas.microsoft.com/office/powerpoint/2010/main" val="15279596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ELISA</a:t>
            </a:r>
            <a:endParaRPr lang="fr-FR" dirty="0"/>
          </a:p>
        </p:txBody>
      </p:sp>
      <p:sp>
        <p:nvSpPr>
          <p:cNvPr id="3" name="Sous-titre 2"/>
          <p:cNvSpPr>
            <a:spLocks noGrp="1"/>
          </p:cNvSpPr>
          <p:nvPr>
            <p:ph type="subTitle" idx="1"/>
          </p:nvPr>
        </p:nvSpPr>
        <p:spPr/>
        <p:txBody>
          <a:bodyPr>
            <a:normAutofit/>
          </a:bodyPr>
          <a:lstStyle/>
          <a:p>
            <a:r>
              <a:rPr lang="en-US" sz="4400" b="1" i="1" dirty="0">
                <a:solidFill>
                  <a:srgbClr val="FF0000"/>
                </a:solidFill>
              </a:rPr>
              <a:t>Enzyme-Linked </a:t>
            </a:r>
            <a:r>
              <a:rPr lang="en-US" sz="4400" b="1" i="1" dirty="0" err="1">
                <a:solidFill>
                  <a:srgbClr val="FF0000"/>
                </a:solidFill>
              </a:rPr>
              <a:t>Immunosorbent</a:t>
            </a:r>
            <a:r>
              <a:rPr lang="en-US" sz="4400" b="1" i="1" dirty="0">
                <a:solidFill>
                  <a:srgbClr val="FF0000"/>
                </a:solidFill>
              </a:rPr>
              <a:t> Assays </a:t>
            </a:r>
            <a:endParaRPr lang="fr-FR" sz="4400" dirty="0">
              <a:solidFill>
                <a:srgbClr val="FF0000"/>
              </a:solidFill>
            </a:endParaRPr>
          </a:p>
          <a:p>
            <a:endParaRPr lang="fr-FR" sz="4400" dirty="0">
              <a:solidFill>
                <a:srgbClr val="FF0000"/>
              </a:solidFill>
            </a:endParaRPr>
          </a:p>
        </p:txBody>
      </p:sp>
    </p:spTree>
    <p:extLst>
      <p:ext uri="{BB962C8B-B14F-4D97-AF65-F5344CB8AC3E}">
        <p14:creationId xmlns:p14="http://schemas.microsoft.com/office/powerpoint/2010/main" val="704347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ELISA</a:t>
            </a:r>
            <a:endParaRPr lang="fr-FR" dirty="0"/>
          </a:p>
        </p:txBody>
      </p:sp>
      <p:sp>
        <p:nvSpPr>
          <p:cNvPr id="3" name="Espace réservé du contenu 2"/>
          <p:cNvSpPr>
            <a:spLocks noGrp="1"/>
          </p:cNvSpPr>
          <p:nvPr>
            <p:ph idx="1"/>
          </p:nvPr>
        </p:nvSpPr>
        <p:spPr/>
        <p:txBody>
          <a:bodyPr>
            <a:normAutofit fontScale="85000" lnSpcReduction="10000"/>
          </a:bodyPr>
          <a:lstStyle/>
          <a:p>
            <a:r>
              <a:rPr lang="en-US" dirty="0" smtClean="0"/>
              <a:t>ELISA </a:t>
            </a:r>
            <a:r>
              <a:rPr lang="en-US" dirty="0"/>
              <a:t>is the most frequently used diagnostic tool for virus detection that combines the </a:t>
            </a:r>
            <a:r>
              <a:rPr lang="en-US" dirty="0" smtClean="0"/>
              <a:t>exquisite </a:t>
            </a:r>
            <a:r>
              <a:rPr lang="en-US" dirty="0"/>
              <a:t>specificity of </a:t>
            </a:r>
            <a:r>
              <a:rPr lang="en-US" dirty="0" err="1" smtClean="0"/>
              <a:t>antigenantibody</a:t>
            </a:r>
            <a:r>
              <a:rPr lang="en-US" dirty="0" smtClean="0"/>
              <a:t> binding </a:t>
            </a:r>
            <a:r>
              <a:rPr lang="en-US" dirty="0"/>
              <a:t>and the sensitivity of enzyme reaction. In principle, ELISA is a format of analytic biochemistry </a:t>
            </a:r>
            <a:r>
              <a:rPr lang="en-US" dirty="0" smtClean="0"/>
              <a:t>assay that </a:t>
            </a:r>
            <a:r>
              <a:rPr lang="en-US" dirty="0"/>
              <a:t>uses a solid-phase enzyme immunoassay to detect the presence of an antigen in a liquid sample. </a:t>
            </a:r>
            <a:r>
              <a:rPr lang="en-US" dirty="0" smtClean="0"/>
              <a:t>Commercial ELISA </a:t>
            </a:r>
            <a:r>
              <a:rPr lang="en-US" dirty="0"/>
              <a:t>kits are currently used for the diagnosis of human pathogenic viruses including human immunodeficiency virus</a:t>
            </a:r>
          </a:p>
          <a:p>
            <a:r>
              <a:rPr lang="en-US" dirty="0"/>
              <a:t>(HIV), hepatitis B virus (HBV), and hepatitis C virus (HCV) infection in clinical laboratories. It can be formatted </a:t>
            </a:r>
            <a:r>
              <a:rPr lang="en-US" dirty="0" smtClean="0"/>
              <a:t>to detect </a:t>
            </a:r>
            <a:r>
              <a:rPr lang="en-US" dirty="0"/>
              <a:t>antigen as well as antibody. Three formats are typically used: (1) direct ELISA, (2) indirect ELISA, and (3) </a:t>
            </a:r>
            <a:r>
              <a:rPr lang="en-US" dirty="0" smtClean="0"/>
              <a:t>sandwich </a:t>
            </a:r>
            <a:endParaRPr lang="en-US" dirty="0"/>
          </a:p>
          <a:p>
            <a:r>
              <a:rPr lang="fr-FR" dirty="0"/>
              <a:t>ELISA.</a:t>
            </a:r>
          </a:p>
          <a:p>
            <a:r>
              <a:rPr lang="en-US" dirty="0"/>
              <a:t>Direct ELISA: Direct ELISA is used for the quantitation of antigens present in </a:t>
            </a:r>
            <a:r>
              <a:rPr lang="en-US" dirty="0" smtClean="0"/>
              <a:t>specimen</a:t>
            </a:r>
            <a:endParaRPr lang="fr-FR" dirty="0"/>
          </a:p>
        </p:txBody>
      </p:sp>
    </p:spTree>
    <p:extLst>
      <p:ext uri="{BB962C8B-B14F-4D97-AF65-F5344CB8AC3E}">
        <p14:creationId xmlns:p14="http://schemas.microsoft.com/office/powerpoint/2010/main" val="157387408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2569</TotalTime>
  <Words>1690</Words>
  <Application>Microsoft Office PowerPoint</Application>
  <PresentationFormat>Grand écran</PresentationFormat>
  <Paragraphs>93</Paragraphs>
  <Slides>48</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48</vt:i4>
      </vt:variant>
    </vt:vector>
  </HeadingPairs>
  <TitlesOfParts>
    <vt:vector size="55" baseType="lpstr">
      <vt:lpstr>-apple-system</vt:lpstr>
      <vt:lpstr>Arial</vt:lpstr>
      <vt:lpstr>Calibri</vt:lpstr>
      <vt:lpstr>Calibri Light</vt:lpstr>
      <vt:lpstr>Symbol</vt:lpstr>
      <vt:lpstr>Times</vt:lpstr>
      <vt:lpstr>Thème Office</vt:lpstr>
      <vt:lpstr>Présentation PowerPoint</vt:lpstr>
      <vt:lpstr>Plan du cours </vt:lpstr>
      <vt:lpstr>4.1 VIRUS DIAGNOSIS</vt:lpstr>
      <vt:lpstr>4.1 VIRUS DIAGNOSIS</vt:lpstr>
      <vt:lpstr>4.1.1 Protein Detection</vt:lpstr>
      <vt:lpstr>1- Immunofluorescence</vt:lpstr>
      <vt:lpstr>Présentation PowerPoint</vt:lpstr>
      <vt:lpstr>ELISA</vt:lpstr>
      <vt:lpstr>ELISA</vt:lpstr>
      <vt:lpstr>Présentation PowerPoint</vt:lpstr>
      <vt:lpstr>Présentation PowerPoint</vt:lpstr>
      <vt:lpstr>Présentation PowerPoint</vt:lpstr>
      <vt:lpstr>Western blot test </vt:lpstr>
      <vt:lpstr>Présentation PowerPoint</vt:lpstr>
      <vt:lpstr>Présentation PowerPoint</vt:lpstr>
      <vt:lpstr>Présentation PowerPoint</vt:lpstr>
      <vt:lpstr>Présentation PowerPoint</vt:lpstr>
      <vt:lpstr>4.2 Cultivation of Viruses </vt:lpstr>
      <vt:lpstr>Présentation PowerPoint</vt:lpstr>
      <vt:lpstr>Culture des Viruses </vt:lpstr>
      <vt:lpstr>Présentation PowerPoint</vt:lpstr>
      <vt:lpstr>EXPERIMENTAL ANIMALS </vt:lpstr>
      <vt:lpstr>Présentation PowerPoint</vt:lpstr>
      <vt:lpstr>Various routes are employed to inoculate experimental animals with virus infected material. The usual routes are intracerebral, intranasal, intradermal, intramuscular intravenous and subcutaneous. The route of inoculation largely depends on the nature of virus, its possible affinity for the tissues, age and species of experimental animals . The experimental animals use in virus work has been replaced to a great extent by the use of embryonating chicken eggs and cell culture but still it is useful method for studying clinical manifestations, pathogenesis and epidemiology of animal virus diseases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EMBRYONATED CHICKEN EGGS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Cultivation of Viruses</vt:lpstr>
      <vt:lpstr>Présentation PowerPoint</vt:lpstr>
      <vt:lpstr>Présentation PowerPoint</vt:lpstr>
      <vt:lpstr>Detection of Viral Growth</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250 G4</dc:creator>
  <cp:lastModifiedBy>250 G4</cp:lastModifiedBy>
  <cp:revision>145</cp:revision>
  <dcterms:created xsi:type="dcterms:W3CDTF">2022-11-25T12:16:29Z</dcterms:created>
  <dcterms:modified xsi:type="dcterms:W3CDTF">2024-01-17T23:01:50Z</dcterms:modified>
</cp:coreProperties>
</file>