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757" r:id="rId2"/>
  </p:sldMasterIdLst>
  <p:notesMasterIdLst>
    <p:notesMasterId r:id="rId21"/>
  </p:notesMasterIdLst>
  <p:handoutMasterIdLst>
    <p:handoutMasterId r:id="rId22"/>
  </p:handoutMasterIdLst>
  <p:sldIdLst>
    <p:sldId id="256" r:id="rId3"/>
    <p:sldId id="359" r:id="rId4"/>
    <p:sldId id="351" r:id="rId5"/>
    <p:sldId id="361" r:id="rId6"/>
    <p:sldId id="389" r:id="rId7"/>
    <p:sldId id="396" r:id="rId8"/>
    <p:sldId id="390" r:id="rId9"/>
    <p:sldId id="393" r:id="rId10"/>
    <p:sldId id="391" r:id="rId11"/>
    <p:sldId id="394" r:id="rId12"/>
    <p:sldId id="395" r:id="rId13"/>
    <p:sldId id="392" r:id="rId14"/>
    <p:sldId id="381" r:id="rId15"/>
    <p:sldId id="397" r:id="rId16"/>
    <p:sldId id="398" r:id="rId17"/>
    <p:sldId id="399" r:id="rId18"/>
    <p:sldId id="400" r:id="rId19"/>
    <p:sldId id="401" r:id="rId20"/>
  </p:sldIdLst>
  <p:sldSz cx="9144000" cy="6858000" type="screen4x3"/>
  <p:notesSz cx="6734175" cy="98679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C6B"/>
    <a:srgbClr val="FEE1A8"/>
    <a:srgbClr val="FF8585"/>
    <a:srgbClr val="F7FA6E"/>
    <a:srgbClr val="080808"/>
    <a:srgbClr val="203A1E"/>
    <a:srgbClr val="ABDB77"/>
    <a:srgbClr val="6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4865" autoAdjust="0"/>
  </p:normalViewPr>
  <p:slideViewPr>
    <p:cSldViewPr>
      <p:cViewPr varScale="1">
        <p:scale>
          <a:sx n="54" d="100"/>
          <a:sy n="54" d="100"/>
        </p:scale>
        <p:origin x="-1860" y="-90"/>
      </p:cViewPr>
      <p:guideLst>
        <p:guide orient="horz" pos="2160"/>
        <p:guide pos="2880"/>
      </p:guideLst>
    </p:cSldViewPr>
  </p:slideViewPr>
  <p:outlineViewPr>
    <p:cViewPr>
      <p:scale>
        <a:sx n="33" d="100"/>
        <a:sy n="33" d="100"/>
      </p:scale>
      <p:origin x="0" y="-1722"/>
    </p:cViewPr>
  </p:outlineViewPr>
  <p:notesTextViewPr>
    <p:cViewPr>
      <p:scale>
        <a:sx n="3" d="2"/>
        <a:sy n="3" d="2"/>
      </p:scale>
      <p:origin x="0" y="0"/>
    </p:cViewPr>
  </p:notesTextViewPr>
  <p:sorterViewPr>
    <p:cViewPr>
      <p:scale>
        <a:sx n="66" d="100"/>
        <a:sy n="66" d="100"/>
      </p:scale>
      <p:origin x="0" y="0"/>
    </p:cViewPr>
  </p:sorterViewPr>
  <p:notesViewPr>
    <p:cSldViewPr>
      <p:cViewPr>
        <p:scale>
          <a:sx n="125" d="100"/>
          <a:sy n="125" d="100"/>
        </p:scale>
        <p:origin x="-1398" y="-72"/>
      </p:cViewPr>
      <p:guideLst>
        <p:guide orient="horz" pos="3108"/>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1" name="Rectangle 3"/>
          <p:cNvSpPr>
            <a:spLocks noGrp="1" noChangeArrowheads="1"/>
          </p:cNvSpPr>
          <p:nvPr>
            <p:ph type="dt" sz="quarter" idx="1"/>
          </p:nvPr>
        </p:nvSpPr>
        <p:spPr bwMode="auto">
          <a:xfrm>
            <a:off x="381635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Arial" charset="0"/>
                <a:cs typeface="Arial" charset="0"/>
              </a:defRPr>
            </a:lvl1pPr>
          </a:lstStyle>
          <a:p>
            <a:pPr>
              <a:defRPr/>
            </a:pPr>
            <a:fld id="{9E13599B-2859-48F9-ADD2-84C01AF77BAF}" type="datetimeFigureOut">
              <a:rPr lang="fr-FR"/>
              <a:pPr>
                <a:defRPr/>
              </a:pPr>
              <a:t>04/12/2021</a:t>
            </a:fld>
            <a:endParaRPr lang="fr-FR"/>
          </a:p>
        </p:txBody>
      </p:sp>
      <p:sp>
        <p:nvSpPr>
          <p:cNvPr id="37892" name="Rectangle 4"/>
          <p:cNvSpPr>
            <a:spLocks noGrp="1" noChangeArrowheads="1"/>
          </p:cNvSpPr>
          <p:nvPr>
            <p:ph type="ftr" sz="quarter" idx="2"/>
          </p:nvPr>
        </p:nvSpPr>
        <p:spPr bwMode="auto">
          <a:xfrm>
            <a:off x="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3" name="Rectangle 5"/>
          <p:cNvSpPr>
            <a:spLocks noGrp="1" noChangeArrowheads="1"/>
          </p:cNvSpPr>
          <p:nvPr>
            <p:ph type="sldNum" sz="quarter" idx="3"/>
          </p:nvPr>
        </p:nvSpPr>
        <p:spPr bwMode="auto">
          <a:xfrm>
            <a:off x="381635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9CB11E16-2CE5-482D-9BD2-4E0440436091}" type="slidenum">
              <a:rPr lang="fr-FR" altLang="ar-DZ"/>
              <a:pPr/>
              <a:t>‹N°›</a:t>
            </a:fld>
            <a:endParaRPr lang="fr-FR" altLang="ar-DZ"/>
          </a:p>
        </p:txBody>
      </p:sp>
    </p:spTree>
    <p:extLst>
      <p:ext uri="{BB962C8B-B14F-4D97-AF65-F5344CB8AC3E}">
        <p14:creationId xmlns:p14="http://schemas.microsoft.com/office/powerpoint/2010/main" val="3965524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7825" cy="493713"/>
          </a:xfrm>
          <a:prstGeom prst="rect">
            <a:avLst/>
          </a:prstGeom>
        </p:spPr>
        <p:txBody>
          <a:bodyPr vert="horz" lIns="91440" tIns="45720" rIns="91440" bIns="45720" rtlCol="0"/>
          <a:lstStyle>
            <a:lvl1pPr algn="l" rtl="0" eaLnBrk="1" hangingPunct="1">
              <a:defRPr sz="1200">
                <a:latin typeface="Arial" pitchFamily="34" charset="0"/>
                <a:cs typeface="+mn-cs"/>
              </a:defRPr>
            </a:lvl1pPr>
          </a:lstStyle>
          <a:p>
            <a:pPr>
              <a:defRPr/>
            </a:pPr>
            <a:endParaRPr lang="fr-FR"/>
          </a:p>
        </p:txBody>
      </p:sp>
      <p:sp>
        <p:nvSpPr>
          <p:cNvPr id="3" name="Espace réservé de la date 2"/>
          <p:cNvSpPr>
            <a:spLocks noGrp="1"/>
          </p:cNvSpPr>
          <p:nvPr>
            <p:ph type="dt" idx="1"/>
          </p:nvPr>
        </p:nvSpPr>
        <p:spPr>
          <a:xfrm>
            <a:off x="3814763" y="0"/>
            <a:ext cx="2917825" cy="493713"/>
          </a:xfrm>
          <a:prstGeom prst="rect">
            <a:avLst/>
          </a:prstGeom>
        </p:spPr>
        <p:txBody>
          <a:bodyPr vert="horz" lIns="91440" tIns="45720" rIns="91440" bIns="45720" rtlCol="0"/>
          <a:lstStyle>
            <a:lvl1pPr algn="r" rtl="0" eaLnBrk="1" hangingPunct="1">
              <a:defRPr sz="1200">
                <a:latin typeface="Arial" pitchFamily="34" charset="0"/>
                <a:cs typeface="+mn-cs"/>
              </a:defRPr>
            </a:lvl1pPr>
          </a:lstStyle>
          <a:p>
            <a:pPr>
              <a:defRPr/>
            </a:pPr>
            <a:fld id="{EDC728C0-C55F-4DC3-B2FD-ED9DBB2F36EC}" type="datetimeFigureOut">
              <a:rPr lang="fr-FR"/>
              <a:pPr>
                <a:defRPr/>
              </a:pPr>
              <a:t>04/12/2021</a:t>
            </a:fld>
            <a:endParaRPr lang="fr-FR"/>
          </a:p>
        </p:txBody>
      </p:sp>
      <p:sp>
        <p:nvSpPr>
          <p:cNvPr id="4" name="Espace réservé de l'image des diapositives 3"/>
          <p:cNvSpPr>
            <a:spLocks noGrp="1" noRot="1" noChangeAspect="1"/>
          </p:cNvSpPr>
          <p:nvPr>
            <p:ph type="sldImg" idx="2"/>
          </p:nvPr>
        </p:nvSpPr>
        <p:spPr>
          <a:xfrm>
            <a:off x="900113" y="739775"/>
            <a:ext cx="4933950" cy="3700463"/>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3100" y="4687888"/>
            <a:ext cx="5387975" cy="4440237"/>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372600"/>
            <a:ext cx="2917825" cy="493713"/>
          </a:xfrm>
          <a:prstGeom prst="rect">
            <a:avLst/>
          </a:prstGeom>
        </p:spPr>
        <p:txBody>
          <a:bodyPr vert="horz" lIns="91440" tIns="45720" rIns="91440" bIns="45720" rtlCol="0" anchor="b"/>
          <a:lstStyle>
            <a:lvl1pPr algn="l" rtl="0" eaLnBrk="1" hangingPunct="1">
              <a:defRPr sz="1200">
                <a:latin typeface="Arial" pitchFamily="34" charset="0"/>
                <a:cs typeface="+mn-cs"/>
              </a:defRPr>
            </a:lvl1pPr>
          </a:lstStyle>
          <a:p>
            <a:pPr>
              <a:defRPr/>
            </a:pPr>
            <a:endParaRPr lang="fr-FR"/>
          </a:p>
        </p:txBody>
      </p:sp>
      <p:sp>
        <p:nvSpPr>
          <p:cNvPr id="7" name="Espace réservé du numéro de diapositive 6"/>
          <p:cNvSpPr>
            <a:spLocks noGrp="1"/>
          </p:cNvSpPr>
          <p:nvPr>
            <p:ph type="sldNum" sz="quarter" idx="5"/>
          </p:nvPr>
        </p:nvSpPr>
        <p:spPr>
          <a:xfrm>
            <a:off x="3814763" y="9372600"/>
            <a:ext cx="2917825"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3CE845F-5DB6-4A0B-87FF-B89C10D297FE}" type="slidenum">
              <a:rPr lang="fr-FR" altLang="ar-DZ"/>
              <a:pPr/>
              <a:t>‹N°›</a:t>
            </a:fld>
            <a:endParaRPr lang="fr-FR" altLang="ar-DZ"/>
          </a:p>
        </p:txBody>
      </p:sp>
    </p:spTree>
    <p:extLst>
      <p:ext uri="{BB962C8B-B14F-4D97-AF65-F5344CB8AC3E}">
        <p14:creationId xmlns:p14="http://schemas.microsoft.com/office/powerpoint/2010/main" val="11457384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buFont typeface="Wingdings" pitchFamily="2" charset="2"/>
              <a:buNone/>
            </a:pPr>
            <a:endParaRPr lang="ar-DZ" dirty="0" smtClean="0"/>
          </a:p>
          <a:p>
            <a:pPr algn="r" rtl="1"/>
            <a:endParaRPr lang="ar-DZ" dirty="0" smtClean="0"/>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6D2EE3CF-2EC1-4476-9345-5DFFC7740C48}" type="slidenum">
              <a:rPr lang="fr-FR" altLang="ar-DZ">
                <a:latin typeface="Arial" charset="0"/>
              </a:rPr>
              <a:pPr/>
              <a:t>1</a:t>
            </a:fld>
            <a:endParaRPr lang="fr-FR" altLang="ar-DZ">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10</a:t>
            </a:fld>
            <a:endParaRPr lang="fr-FR" altLang="ar-DZ">
              <a:solidFill>
                <a:prstClr val="black"/>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11</a:t>
            </a:fld>
            <a:endParaRPr lang="fr-FR" altLang="ar-DZ">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12</a:t>
            </a:fld>
            <a:endParaRPr lang="fr-FR" altLang="ar-DZ">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13</a:t>
            </a:fld>
            <a:endParaRPr lang="fr-FR" altLang="ar-DZ">
              <a:solidFill>
                <a:prstClr val="black"/>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14</a:t>
            </a:fld>
            <a:endParaRPr lang="fr-FR" altLang="ar-DZ">
              <a:solidFill>
                <a:prstClr val="black"/>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15</a:t>
            </a:fld>
            <a:endParaRPr lang="fr-FR" altLang="ar-DZ">
              <a:solidFill>
                <a:prstClr val="black"/>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16</a:t>
            </a:fld>
            <a:endParaRPr lang="fr-FR" altLang="ar-DZ">
              <a:solidFill>
                <a:prstClr val="black"/>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17</a:t>
            </a:fld>
            <a:endParaRPr lang="fr-FR" altLang="ar-DZ">
              <a:solidFill>
                <a:prstClr val="black"/>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18</a:t>
            </a:fld>
            <a:endParaRPr lang="fr-FR" altLang="ar-DZ">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2</a:t>
            </a:fld>
            <a:endParaRPr lang="fr-FR" altLang="ar-DZ">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3</a:t>
            </a:fld>
            <a:endParaRPr lang="fr-FR" altLang="ar-DZ">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4</a:t>
            </a:fld>
            <a:endParaRPr lang="fr-FR" altLang="ar-DZ">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5</a:t>
            </a:fld>
            <a:endParaRPr lang="fr-FR" altLang="ar-DZ">
              <a:solidFill>
                <a:prstClr val="black"/>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6</a:t>
            </a:fld>
            <a:endParaRPr lang="fr-FR" altLang="ar-DZ">
              <a:solidFill>
                <a:prstClr val="black"/>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7</a:t>
            </a:fld>
            <a:endParaRPr lang="fr-FR" altLang="ar-DZ">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8</a:t>
            </a:fld>
            <a:endParaRPr lang="fr-FR" altLang="ar-DZ">
              <a:solidFill>
                <a:prstClr val="black"/>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9</a:t>
            </a:fld>
            <a:endParaRPr lang="fr-FR" altLang="ar-DZ">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25400" y="-996950"/>
            <a:ext cx="9105900" cy="7842250"/>
            <a:chOff x="16" y="-628"/>
            <a:chExt cx="5736" cy="4940"/>
          </a:xfrm>
        </p:grpSpPr>
        <p:pic>
          <p:nvPicPr>
            <p:cNvPr id="5" name="Picture 3" descr="back_b"/>
            <p:cNvPicPr>
              <a:picLocks noChangeAspect="1" noChangeArrowheads="1"/>
            </p:cNvPicPr>
            <p:nvPr userDrawn="1"/>
          </p:nvPicPr>
          <p:blipFill>
            <a:blip r:embed="rId2"/>
            <a:srcRect/>
            <a:stretch>
              <a:fillRect/>
            </a:stretch>
          </p:blipFill>
          <p:spPr bwMode="auto">
            <a:xfrm>
              <a:off x="24" y="391"/>
              <a:ext cx="5728" cy="3921"/>
            </a:xfrm>
            <a:prstGeom prst="rect">
              <a:avLst/>
            </a:prstGeom>
            <a:gradFill rotWithShape="1">
              <a:gsLst>
                <a:gs pos="0">
                  <a:schemeClr val="tx2">
                    <a:gamma/>
                    <a:shade val="36471"/>
                    <a:invGamma/>
                  </a:schemeClr>
                </a:gs>
                <a:gs pos="100000">
                  <a:schemeClr val="tx2"/>
                </a:gs>
              </a:gsLst>
              <a:lin ang="2700000" scaled="1"/>
            </a:gradFill>
            <a:ln w="9525">
              <a:noFill/>
              <a:miter lim="800000"/>
              <a:headEnd/>
              <a:tailEnd/>
            </a:ln>
          </p:spPr>
        </p:pic>
        <p:sp>
          <p:nvSpPr>
            <p:cNvPr id="6" name="Freeform 4"/>
            <p:cNvSpPr>
              <a:spLocks/>
            </p:cNvSpPr>
            <p:nvPr userDrawn="1"/>
          </p:nvSpPr>
          <p:spPr bwMode="gray">
            <a:xfrm>
              <a:off x="16" y="-628"/>
              <a:ext cx="5712" cy="2676"/>
            </a:xfrm>
            <a:custGeom>
              <a:avLst/>
              <a:gdLst/>
              <a:ahLst/>
              <a:cxnLst>
                <a:cxn ang="0">
                  <a:pos x="0" y="1607"/>
                </a:cxn>
                <a:cxn ang="0">
                  <a:pos x="5548" y="2692"/>
                </a:cxn>
                <a:cxn ang="0">
                  <a:pos x="5736" y="2580"/>
                </a:cxn>
                <a:cxn ang="0">
                  <a:pos x="5738" y="641"/>
                </a:cxn>
                <a:cxn ang="0">
                  <a:pos x="22" y="641"/>
                </a:cxn>
                <a:cxn ang="0">
                  <a:pos x="12" y="1613"/>
                </a:cxn>
              </a:cxnLst>
              <a:rect l="0" t="0" r="r" b="b"/>
              <a:pathLst>
                <a:path w="5738" h="2692">
                  <a:moveTo>
                    <a:pt x="0" y="1607"/>
                  </a:moveTo>
                  <a:cubicBezTo>
                    <a:pt x="4478" y="0"/>
                    <a:pt x="5523" y="2457"/>
                    <a:pt x="5548" y="2692"/>
                  </a:cubicBezTo>
                  <a:lnTo>
                    <a:pt x="5736" y="2580"/>
                  </a:lnTo>
                  <a:lnTo>
                    <a:pt x="5738" y="641"/>
                  </a:lnTo>
                  <a:lnTo>
                    <a:pt x="22" y="641"/>
                  </a:lnTo>
                  <a:cubicBezTo>
                    <a:pt x="22" y="641"/>
                    <a:pt x="12" y="1613"/>
                    <a:pt x="12" y="1613"/>
                  </a:cubicBezTo>
                </a:path>
              </a:pathLst>
            </a:custGeom>
            <a:solidFill>
              <a:schemeClr val="accent3"/>
            </a:solidFill>
            <a:ln w="38100" cmpd="sng">
              <a:noFill/>
              <a:round/>
              <a:headEnd/>
              <a:tailEnd/>
            </a:ln>
            <a:effectLst/>
          </p:spPr>
          <p:txBody>
            <a:bodyPr/>
            <a:lstStyle/>
            <a:p>
              <a:pPr eaLnBrk="1" hangingPunct="1">
                <a:defRPr/>
              </a:pPr>
              <a:endParaRPr lang="fr-FR">
                <a:latin typeface="Arial" panose="020B0604020202020204" pitchFamily="34" charset="0"/>
                <a:cs typeface="+mn-cs"/>
              </a:endParaRPr>
            </a:p>
          </p:txBody>
        </p:sp>
      </p:grpSp>
      <p:grpSp>
        <p:nvGrpSpPr>
          <p:cNvPr id="7" name="Group 5"/>
          <p:cNvGrpSpPr>
            <a:grpSpLocks/>
          </p:cNvGrpSpPr>
          <p:nvPr/>
        </p:nvGrpSpPr>
        <p:grpSpPr bwMode="auto">
          <a:xfrm>
            <a:off x="0" y="3175"/>
            <a:ext cx="9144000" cy="6854825"/>
            <a:chOff x="0" y="2"/>
            <a:chExt cx="5760" cy="4318"/>
          </a:xfrm>
        </p:grpSpPr>
        <p:sp>
          <p:nvSpPr>
            <p:cNvPr id="8" name="Freeform 6"/>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7"/>
            <p:cNvGrpSpPr>
              <a:grpSpLocks/>
            </p:cNvGrpSpPr>
            <p:nvPr userDrawn="1"/>
          </p:nvGrpSpPr>
          <p:grpSpPr bwMode="auto">
            <a:xfrm>
              <a:off x="0" y="2"/>
              <a:ext cx="5760" cy="4318"/>
              <a:chOff x="0" y="2"/>
              <a:chExt cx="5760" cy="4318"/>
            </a:xfrm>
          </p:grpSpPr>
          <p:sp>
            <p:nvSpPr>
              <p:cNvPr id="10" name="Freeform 8"/>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 name="AutoShape 9"/>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2" name="Freeform 10"/>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 name="Freeform 11"/>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grpSp>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14" name="Rectangle 14"/>
          <p:cNvSpPr>
            <a:spLocks noGrp="1" noChangeArrowheads="1"/>
          </p:cNvSpPr>
          <p:nvPr>
            <p:ph type="dt" sz="quarter" idx="10"/>
          </p:nvPr>
        </p:nvSpPr>
        <p:spPr>
          <a:xfrm>
            <a:off x="457200" y="6477000"/>
            <a:ext cx="2133600" cy="244475"/>
          </a:xfrm>
        </p:spPr>
        <p:txBody>
          <a:bodyPr/>
          <a:lstStyle>
            <a:lvl1pPr>
              <a:defRPr sz="1400" b="0"/>
            </a:lvl1pPr>
          </a:lstStyle>
          <a:p>
            <a:pPr>
              <a:defRPr/>
            </a:pPr>
            <a:r>
              <a:rPr lang="fr-FR"/>
              <a:t>www.themegallery.com</a:t>
            </a:r>
            <a:endParaRPr lang="en-US"/>
          </a:p>
        </p:txBody>
      </p:sp>
      <p:sp>
        <p:nvSpPr>
          <p:cNvPr id="1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1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626F5A3F-8760-493E-804D-A692EB670217}" type="slidenum">
              <a:rPr lang="en-US" altLang="ar-DZ"/>
              <a:pPr/>
              <a:t>‹N°›</a:t>
            </a:fld>
            <a:endParaRPr lang="en-US" altLang="ar-DZ"/>
          </a:p>
        </p:txBody>
      </p:sp>
    </p:spTree>
    <p:extLst>
      <p:ext uri="{BB962C8B-B14F-4D97-AF65-F5344CB8AC3E}">
        <p14:creationId xmlns:p14="http://schemas.microsoft.com/office/powerpoint/2010/main" val="239854843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2BE0BEFD-E43C-40A1-8A41-E62101CA3F13}"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213698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17475"/>
            <a:ext cx="2057400" cy="620395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17475"/>
            <a:ext cx="6019800" cy="620395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1528B3C-35BE-4C93-AFA2-D3E25D03D590}"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7894709"/>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17475"/>
            <a:ext cx="8229600" cy="492125"/>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096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788D9D31-E1BA-4EE6-984D-94E8A65EA7F2}"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9602906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en-US"/>
              <a:t>www.themegallery.com</a:t>
            </a:r>
          </a:p>
        </p:txBody>
      </p:sp>
      <p:sp>
        <p:nvSpPr>
          <p:cNvPr id="5" name="Rectangle 6"/>
          <p:cNvSpPr>
            <a:spLocks noGrp="1" noChangeArrowheads="1"/>
          </p:cNvSpPr>
          <p:nvPr>
            <p:ph type="sldNum" sz="quarter" idx="11"/>
          </p:nvPr>
        </p:nvSpPr>
        <p:spPr>
          <a:ln/>
        </p:spPr>
        <p:txBody>
          <a:bodyPr/>
          <a:lstStyle>
            <a:lvl1pPr>
              <a:defRPr/>
            </a:lvl1pPr>
          </a:lstStyle>
          <a:p>
            <a:fld id="{F9E59D7B-25EC-4EA4-811F-D17E44F9E2B9}" type="slidenum">
              <a:rPr lang="en-US" altLang="ar-DZ"/>
              <a:pPr/>
              <a:t>‹N°›</a:t>
            </a:fld>
            <a:endParaRPr lang="en-US" altLang="ar-DZ"/>
          </a:p>
        </p:txBody>
      </p:sp>
    </p:spTree>
    <p:extLst>
      <p:ext uri="{BB962C8B-B14F-4D97-AF65-F5344CB8AC3E}">
        <p14:creationId xmlns:p14="http://schemas.microsoft.com/office/powerpoint/2010/main" val="286077907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Diapositive de titre">
    <p:bg bwMode="gray">
      <p:bgPr>
        <a:solidFill>
          <a:schemeClr val="bg1"/>
        </a:solidFill>
        <a:effectLst/>
      </p:bgPr>
    </p:bg>
    <p:spTree>
      <p:nvGrpSpPr>
        <p:cNvPr id="1" name=""/>
        <p:cNvGrpSpPr/>
        <p:nvPr/>
      </p:nvGrpSpPr>
      <p:grpSpPr>
        <a:xfrm>
          <a:off x="0" y="0"/>
          <a:ext cx="0" cy="0"/>
          <a:chOff x="0" y="0"/>
          <a:chExt cx="0" cy="0"/>
        </a:xfrm>
      </p:grpSpPr>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4" name="Rectangle 14"/>
          <p:cNvSpPr>
            <a:spLocks noGrp="1" noChangeArrowheads="1"/>
          </p:cNvSpPr>
          <p:nvPr>
            <p:ph type="dt" sz="quarter" idx="10"/>
          </p:nvPr>
        </p:nvSpPr>
        <p:spPr>
          <a:xfrm>
            <a:off x="457200" y="6477000"/>
            <a:ext cx="2133600" cy="244475"/>
          </a:xfrm>
          <a:prstGeom prst="rect">
            <a:avLst/>
          </a:prstGeom>
        </p:spPr>
        <p:txBody>
          <a:bodyPr/>
          <a:lstStyle>
            <a:lvl1pPr>
              <a:defRPr sz="1400" b="0">
                <a:latin typeface="Arial" panose="020B0604020202020204" pitchFamily="34" charset="0"/>
                <a:cs typeface="Arial" panose="020B0604020202020204" pitchFamily="34" charset="0"/>
              </a:defRPr>
            </a:lvl1pPr>
          </a:lstStyle>
          <a:p>
            <a:pPr>
              <a:defRPr/>
            </a:pPr>
            <a:r>
              <a:rPr lang="fr-FR"/>
              <a:t>www.themegallery.com</a:t>
            </a:r>
            <a:endParaRPr lang="en-US"/>
          </a:p>
        </p:txBody>
      </p:sp>
      <p:sp>
        <p:nvSpPr>
          <p:cNvPr id="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7021541A-9167-4A26-B779-B969CF57AECC}" type="slidenum">
              <a:rPr lang="en-US" altLang="ar-DZ"/>
              <a:pPr/>
              <a:t>‹N°›</a:t>
            </a:fld>
            <a:endParaRPr lang="en-US" altLang="ar-DZ"/>
          </a:p>
        </p:txBody>
      </p:sp>
    </p:spTree>
    <p:extLst>
      <p:ext uri="{BB962C8B-B14F-4D97-AF65-F5344CB8AC3E}">
        <p14:creationId xmlns:p14="http://schemas.microsoft.com/office/powerpoint/2010/main" val="67465509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B4183556-763B-4001-BB2D-EA7E59DA0186}"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0839209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DD69E03-30AD-49C1-AD65-2C8FC58D46AE}"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659162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2BD9B7D7-40D4-42B7-AC68-504F79287553}"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6539129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8" name="Rectangle 16"/>
          <p:cNvSpPr>
            <a:spLocks noGrp="1" noChangeArrowheads="1"/>
          </p:cNvSpPr>
          <p:nvPr>
            <p:ph type="sldNum" sz="quarter" idx="11"/>
          </p:nvPr>
        </p:nvSpPr>
        <p:spPr>
          <a:ln/>
        </p:spPr>
        <p:txBody>
          <a:bodyPr/>
          <a:lstStyle>
            <a:lvl1pPr>
              <a:defRPr/>
            </a:lvl1pPr>
          </a:lstStyle>
          <a:p>
            <a:fld id="{AF0AA098-65D8-4BCE-9360-39FDBA778AE2}" type="slidenum">
              <a:rPr lang="en-US" altLang="ar-DZ"/>
              <a:pPr/>
              <a:t>‹N°›</a:t>
            </a:fld>
            <a:endParaRPr lang="en-US" altLang="ar-DZ"/>
          </a:p>
        </p:txBody>
      </p:sp>
      <p:sp>
        <p:nvSpPr>
          <p:cNvPr id="9"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5473433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4" name="Rectangle 16"/>
          <p:cNvSpPr>
            <a:spLocks noGrp="1" noChangeArrowheads="1"/>
          </p:cNvSpPr>
          <p:nvPr>
            <p:ph type="sldNum" sz="quarter" idx="11"/>
          </p:nvPr>
        </p:nvSpPr>
        <p:spPr>
          <a:ln/>
        </p:spPr>
        <p:txBody>
          <a:bodyPr/>
          <a:lstStyle>
            <a:lvl1pPr>
              <a:defRPr/>
            </a:lvl1pPr>
          </a:lstStyle>
          <a:p>
            <a:fld id="{7DB66F58-CCDA-41C6-B04B-8FDF2D72984B}" type="slidenum">
              <a:rPr lang="en-US" altLang="ar-DZ"/>
              <a:pPr/>
              <a:t>‹N°›</a:t>
            </a:fld>
            <a:endParaRPr lang="en-US" altLang="ar-DZ"/>
          </a:p>
        </p:txBody>
      </p:sp>
      <p:sp>
        <p:nvSpPr>
          <p:cNvPr id="5"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0708838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3" name="Rectangle 16"/>
          <p:cNvSpPr>
            <a:spLocks noGrp="1" noChangeArrowheads="1"/>
          </p:cNvSpPr>
          <p:nvPr>
            <p:ph type="sldNum" sz="quarter" idx="11"/>
          </p:nvPr>
        </p:nvSpPr>
        <p:spPr>
          <a:ln/>
        </p:spPr>
        <p:txBody>
          <a:bodyPr/>
          <a:lstStyle>
            <a:lvl1pPr>
              <a:defRPr/>
            </a:lvl1pPr>
          </a:lstStyle>
          <a:p>
            <a:fld id="{BF6D6408-D449-4AC0-9F26-B6F487841E47}" type="slidenum">
              <a:rPr lang="en-US" altLang="ar-DZ"/>
              <a:pPr/>
              <a:t>‹N°›</a:t>
            </a:fld>
            <a:endParaRPr lang="en-US" altLang="ar-DZ"/>
          </a:p>
        </p:txBody>
      </p:sp>
      <p:sp>
        <p:nvSpPr>
          <p:cNvPr id="4"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5940426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041E18C3-6180-4244-B090-8913DDA7BDDB}"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41778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339B190A-4754-4F46-9162-C3947DE71304}"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320267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8" name="Freeform 2"/>
          <p:cNvSpPr>
            <a:spLocks/>
          </p:cNvSpPr>
          <p:nvPr/>
        </p:nvSpPr>
        <p:spPr bwMode="gray">
          <a:xfrm rot="-5400000">
            <a:off x="-2473325" y="2673350"/>
            <a:ext cx="6629400" cy="1587500"/>
          </a:xfrm>
          <a:custGeom>
            <a:avLst/>
            <a:gdLst/>
            <a:ahLst/>
            <a:cxnLst>
              <a:cxn ang="0">
                <a:pos x="0" y="584"/>
              </a:cxn>
              <a:cxn ang="0">
                <a:pos x="1504" y="352"/>
              </a:cxn>
              <a:cxn ang="0">
                <a:pos x="3960" y="432"/>
              </a:cxn>
              <a:cxn ang="0">
                <a:pos x="5688" y="1000"/>
              </a:cxn>
              <a:cxn ang="0">
                <a:pos x="5693" y="6"/>
              </a:cxn>
              <a:cxn ang="0">
                <a:pos x="0" y="0"/>
              </a:cxn>
            </a:cxnLst>
            <a:rect l="0" t="0" r="r" b="b"/>
            <a:pathLst>
              <a:path w="5693" h="1000">
                <a:moveTo>
                  <a:pt x="0" y="584"/>
                </a:moveTo>
                <a:cubicBezTo>
                  <a:pt x="249" y="545"/>
                  <a:pt x="844" y="377"/>
                  <a:pt x="1504" y="352"/>
                </a:cubicBezTo>
                <a:cubicBezTo>
                  <a:pt x="2168" y="300"/>
                  <a:pt x="3246" y="322"/>
                  <a:pt x="3960" y="432"/>
                </a:cubicBezTo>
                <a:cubicBezTo>
                  <a:pt x="4641" y="548"/>
                  <a:pt x="5616" y="920"/>
                  <a:pt x="5688" y="1000"/>
                </a:cubicBezTo>
                <a:lnTo>
                  <a:pt x="5693" y="6"/>
                </a:lnTo>
                <a:lnTo>
                  <a:pt x="0" y="0"/>
                </a:lnTo>
              </a:path>
            </a:pathLst>
          </a:custGeom>
          <a:gradFill rotWithShape="1">
            <a:gsLst>
              <a:gs pos="0">
                <a:schemeClr val="accent1"/>
              </a:gs>
              <a:gs pos="100000">
                <a:schemeClr val="accent1">
                  <a:gamma/>
                  <a:tint val="27451"/>
                  <a:invGamma/>
                </a:schemeClr>
              </a:gs>
            </a:gsLst>
            <a:lin ang="0" scaled="1"/>
          </a:gradFill>
          <a:ln w="9525">
            <a:noFill/>
            <a:round/>
            <a:headEnd/>
            <a:tailEnd/>
          </a:ln>
          <a:effectLst/>
        </p:spPr>
        <p:txBody>
          <a:bodyPr/>
          <a:lstStyle/>
          <a:p>
            <a:pPr eaLnBrk="1" hangingPunct="1">
              <a:defRPr/>
            </a:pPr>
            <a:endParaRPr lang="fr-FR">
              <a:latin typeface="Arial" panose="020B0604020202020204" pitchFamily="34" charset="0"/>
              <a:cs typeface="+mn-cs"/>
            </a:endParaRPr>
          </a:p>
        </p:txBody>
      </p:sp>
      <p:sp>
        <p:nvSpPr>
          <p:cNvPr id="1027" name="Freeform 3"/>
          <p:cNvSpPr>
            <a:spLocks/>
          </p:cNvSpPr>
          <p:nvPr/>
        </p:nvSpPr>
        <p:spPr bwMode="gray">
          <a:xfrm>
            <a:off x="63500" y="63500"/>
            <a:ext cx="9037638" cy="1604963"/>
          </a:xfrm>
          <a:custGeom>
            <a:avLst/>
            <a:gdLst>
              <a:gd name="T0" fmla="*/ 0 w 5693"/>
              <a:gd name="T1" fmla="*/ 2147483646 h 1000"/>
              <a:gd name="T2" fmla="*/ 2147483646 w 5693"/>
              <a:gd name="T3" fmla="*/ 2147483646 h 1000"/>
              <a:gd name="T4" fmla="*/ 2147483646 w 5693"/>
              <a:gd name="T5" fmla="*/ 2147483646 h 1000"/>
              <a:gd name="T6" fmla="*/ 2147483646 w 5693"/>
              <a:gd name="T7" fmla="*/ 2147483646 h 1000"/>
              <a:gd name="T8" fmla="*/ 2147483646 w 5693"/>
              <a:gd name="T9" fmla="*/ 2147483646 h 1000"/>
              <a:gd name="T10" fmla="*/ 0 w 5693"/>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93" h="1000">
                <a:moveTo>
                  <a:pt x="0" y="584"/>
                </a:moveTo>
                <a:cubicBezTo>
                  <a:pt x="253" y="552"/>
                  <a:pt x="820" y="405"/>
                  <a:pt x="1520" y="392"/>
                </a:cubicBezTo>
                <a:cubicBezTo>
                  <a:pt x="2184" y="340"/>
                  <a:pt x="3486" y="394"/>
                  <a:pt x="4200" y="504"/>
                </a:cubicBezTo>
                <a:cubicBezTo>
                  <a:pt x="4881" y="620"/>
                  <a:pt x="5616" y="920"/>
                  <a:pt x="5688" y="1000"/>
                </a:cubicBezTo>
                <a:lnTo>
                  <a:pt x="5693" y="6"/>
                </a:lnTo>
                <a:lnTo>
                  <a:pt x="0" y="0"/>
                </a:lnTo>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1028" name="Group 5"/>
          <p:cNvGrpSpPr>
            <a:grpSpLocks/>
          </p:cNvGrpSpPr>
          <p:nvPr/>
        </p:nvGrpSpPr>
        <p:grpSpPr bwMode="auto">
          <a:xfrm>
            <a:off x="0" y="3175"/>
            <a:ext cx="9144000" cy="6854825"/>
            <a:chOff x="0" y="2"/>
            <a:chExt cx="5760" cy="4318"/>
          </a:xfrm>
        </p:grpSpPr>
        <p:grpSp>
          <p:nvGrpSpPr>
            <p:cNvPr id="1034" name="Group 6"/>
            <p:cNvGrpSpPr>
              <a:grpSpLocks/>
            </p:cNvGrpSpPr>
            <p:nvPr userDrawn="1"/>
          </p:nvGrpSpPr>
          <p:grpSpPr bwMode="auto">
            <a:xfrm>
              <a:off x="0" y="2"/>
              <a:ext cx="5760" cy="4318"/>
              <a:chOff x="0" y="2"/>
              <a:chExt cx="5760" cy="4318"/>
            </a:xfrm>
          </p:grpSpPr>
          <p:sp>
            <p:nvSpPr>
              <p:cNvPr id="1036" name="Freeform 7"/>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7" name="AutoShape 8"/>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038" name="Freeform 9"/>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9" name="Freeform 10"/>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sp>
          <p:nvSpPr>
            <p:cNvPr id="1035" name="Freeform 11"/>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1029" name="Rectangle 12"/>
          <p:cNvSpPr>
            <a:spLocks noGrp="1" noChangeArrowheads="1"/>
          </p:cNvSpPr>
          <p:nvPr>
            <p:ph type="title"/>
          </p:nvPr>
        </p:nvSpPr>
        <p:spPr bwMode="black">
          <a:xfrm>
            <a:off x="457200" y="117475"/>
            <a:ext cx="82296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ar-DZ" smtClean="0"/>
              <a:t>Cliquez pour modifier le style du titre</a:t>
            </a:r>
            <a:endParaRPr lang="en-US" altLang="ar-DZ" smtClean="0"/>
          </a:p>
        </p:txBody>
      </p:sp>
      <p:sp>
        <p:nvSpPr>
          <p:cNvPr id="1030" name="Rectangle 13"/>
          <p:cNvSpPr>
            <a:spLocks noGrp="1" noChangeArrowheads="1"/>
          </p:cNvSpPr>
          <p:nvPr>
            <p:ph type="body" idx="1"/>
          </p:nvPr>
        </p:nvSpPr>
        <p:spPr bwMode="auto">
          <a:xfrm>
            <a:off x="609600" y="1219200"/>
            <a:ext cx="80772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47470" name="Rectangle 14"/>
          <p:cNvSpPr>
            <a:spLocks noGrp="1" noChangeArrowheads="1"/>
          </p:cNvSpPr>
          <p:nvPr>
            <p:ph type="dt" sz="half" idx="2"/>
          </p:nvPr>
        </p:nvSpPr>
        <p:spPr bwMode="auto">
          <a:xfrm>
            <a:off x="6553200" y="6521450"/>
            <a:ext cx="2133600" cy="200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b="1">
                <a:latin typeface="Arial" pitchFamily="34" charset="0"/>
                <a:cs typeface="+mn-cs"/>
              </a:defRPr>
            </a:lvl1pPr>
          </a:lstStyle>
          <a:p>
            <a:pPr>
              <a:defRPr/>
            </a:pPr>
            <a:r>
              <a:rPr lang="fr-FR"/>
              <a:t>www.themegallery.com</a:t>
            </a:r>
            <a:endParaRPr lang="en-US"/>
          </a:p>
        </p:txBody>
      </p:sp>
      <p:sp>
        <p:nvSpPr>
          <p:cNvPr id="147472" name="Rectangle 16"/>
          <p:cNvSpPr>
            <a:spLocks noGrp="1" noChangeArrowheads="1"/>
          </p:cNvSpPr>
          <p:nvPr>
            <p:ph type="sldNum" sz="quarter" idx="4"/>
          </p:nvPr>
        </p:nvSpPr>
        <p:spPr bwMode="auto">
          <a:xfrm>
            <a:off x="533400" y="6521450"/>
            <a:ext cx="6096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1"/>
            </a:lvl1pPr>
          </a:lstStyle>
          <a:p>
            <a:fld id="{4190ADA5-1A53-4BAB-B91A-C8E98FFB00CA}" type="slidenum">
              <a:rPr lang="en-US" altLang="ar-DZ"/>
              <a:pPr/>
              <a:t>‹N°›</a:t>
            </a:fld>
            <a:endParaRPr lang="en-US" altLang="ar-DZ"/>
          </a:p>
        </p:txBody>
      </p:sp>
      <p:sp>
        <p:nvSpPr>
          <p:cNvPr id="147473" name="Rectangle 17"/>
          <p:cNvSpPr>
            <a:spLocks noGrp="1" noChangeArrowheads="1"/>
          </p:cNvSpPr>
          <p:nvPr>
            <p:ph type="ftr" sz="quarter" idx="3"/>
          </p:nvPr>
        </p:nvSpPr>
        <p:spPr bwMode="auto">
          <a:xfrm>
            <a:off x="3124200" y="6553200"/>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1" hangingPunct="1">
              <a:defRPr sz="1200" b="1">
                <a:latin typeface="Arial" pitchFamily="34" charset="0"/>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5264"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 id="2147485262" r:id="rId12"/>
  </p:sldLayoutIdLst>
  <p:transition spd="med"/>
  <p:timing>
    <p:tnLst>
      <p:par>
        <p:cTn id="1" dur="indefinite" restart="never" nodeType="tmRoot"/>
      </p:par>
    </p:tnLst>
  </p:timing>
  <p:hf hdr="0" ftr="0" dt="0"/>
  <p:txStyles>
    <p:titleStyle>
      <a:lvl1pPr algn="ctr" rtl="0" eaLnBrk="0" fontAlgn="base" hangingPunct="0">
        <a:spcBef>
          <a:spcPct val="0"/>
        </a:spcBef>
        <a:spcAft>
          <a:spcPct val="0"/>
        </a:spcAft>
        <a:defRPr sz="3200" b="1">
          <a:solidFill>
            <a:schemeClr val="tx1"/>
          </a:solidFill>
          <a:latin typeface="+mj-lt"/>
          <a:ea typeface="+mj-ea"/>
          <a:cs typeface="+mj-cs"/>
        </a:defRPr>
      </a:lvl1pPr>
      <a:lvl2pPr algn="ctr" rtl="0" eaLnBrk="0" fontAlgn="base" hangingPunct="0">
        <a:spcBef>
          <a:spcPct val="0"/>
        </a:spcBef>
        <a:spcAft>
          <a:spcPct val="0"/>
        </a:spcAft>
        <a:defRPr sz="3200" b="1">
          <a:solidFill>
            <a:schemeClr val="tx1"/>
          </a:solidFill>
          <a:latin typeface="Arial" pitchFamily="34" charset="0"/>
        </a:defRPr>
      </a:lvl2pPr>
      <a:lvl3pPr algn="ctr" rtl="0" eaLnBrk="0" fontAlgn="base" hangingPunct="0">
        <a:spcBef>
          <a:spcPct val="0"/>
        </a:spcBef>
        <a:spcAft>
          <a:spcPct val="0"/>
        </a:spcAft>
        <a:defRPr sz="3200" b="1">
          <a:solidFill>
            <a:schemeClr val="tx1"/>
          </a:solidFill>
          <a:latin typeface="Arial" pitchFamily="34" charset="0"/>
        </a:defRPr>
      </a:lvl3pPr>
      <a:lvl4pPr algn="ctr" rtl="0" eaLnBrk="0" fontAlgn="base" hangingPunct="0">
        <a:spcBef>
          <a:spcPct val="0"/>
        </a:spcBef>
        <a:spcAft>
          <a:spcPct val="0"/>
        </a:spcAft>
        <a:defRPr sz="3200" b="1">
          <a:solidFill>
            <a:schemeClr val="tx1"/>
          </a:solidFill>
          <a:latin typeface="Arial" pitchFamily="34" charset="0"/>
        </a:defRPr>
      </a:lvl4pPr>
      <a:lvl5pPr algn="ctr" rtl="0" eaLnBrk="0" fontAlgn="base" hangingPunct="0">
        <a:spcBef>
          <a:spcPct val="0"/>
        </a:spcBef>
        <a:spcAft>
          <a:spcPct val="0"/>
        </a:spcAft>
        <a:defRPr sz="3200" b="1">
          <a:solidFill>
            <a:schemeClr val="tx1"/>
          </a:solidFill>
          <a:latin typeface="Arial" pitchFamily="34" charset="0"/>
        </a:defRPr>
      </a:lvl5pPr>
      <a:lvl6pPr marL="457200" algn="ctr" rtl="0" eaLnBrk="1" fontAlgn="base" hangingPunct="1">
        <a:spcBef>
          <a:spcPct val="0"/>
        </a:spcBef>
        <a:spcAft>
          <a:spcPct val="0"/>
        </a:spcAft>
        <a:defRPr sz="3200" b="1">
          <a:solidFill>
            <a:schemeClr val="tx1"/>
          </a:solidFill>
          <a:latin typeface="Arial" pitchFamily="34" charset="0"/>
        </a:defRPr>
      </a:lvl6pPr>
      <a:lvl7pPr marL="914400" algn="ctr" rtl="0" eaLnBrk="1" fontAlgn="base" hangingPunct="1">
        <a:spcBef>
          <a:spcPct val="0"/>
        </a:spcBef>
        <a:spcAft>
          <a:spcPct val="0"/>
        </a:spcAft>
        <a:defRPr sz="3200" b="1">
          <a:solidFill>
            <a:schemeClr val="tx1"/>
          </a:solidFill>
          <a:latin typeface="Arial" pitchFamily="34" charset="0"/>
        </a:defRPr>
      </a:lvl7pPr>
      <a:lvl8pPr marL="1371600" algn="ctr" rtl="0" eaLnBrk="1" fontAlgn="base" hangingPunct="1">
        <a:spcBef>
          <a:spcPct val="0"/>
        </a:spcBef>
        <a:spcAft>
          <a:spcPct val="0"/>
        </a:spcAft>
        <a:defRPr sz="3200" b="1">
          <a:solidFill>
            <a:schemeClr val="tx1"/>
          </a:solidFill>
          <a:latin typeface="Arial" pitchFamily="34" charset="0"/>
        </a:defRPr>
      </a:lvl8pPr>
      <a:lvl9pPr marL="1828800" algn="ctr" rtl="0" eaLnBrk="1" fontAlgn="base" hangingPunct="1">
        <a:spcBef>
          <a:spcPct val="0"/>
        </a:spcBef>
        <a:spcAft>
          <a:spcPct val="0"/>
        </a:spcAft>
        <a:defRPr sz="3200" b="1">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Freeform 15" descr="29641"/>
          <p:cNvSpPr>
            <a:spLocks/>
          </p:cNvSpPr>
          <p:nvPr/>
        </p:nvSpPr>
        <p:spPr bwMode="gray">
          <a:xfrm>
            <a:off x="36513" y="80963"/>
            <a:ext cx="9077325" cy="1595437"/>
          </a:xfrm>
          <a:custGeom>
            <a:avLst/>
            <a:gdLst>
              <a:gd name="T0" fmla="*/ 0 w 5718"/>
              <a:gd name="T1" fmla="*/ 2147483646 h 1005"/>
              <a:gd name="T2" fmla="*/ 2147483646 w 5718"/>
              <a:gd name="T3" fmla="*/ 2147483646 h 1005"/>
              <a:gd name="T4" fmla="*/ 2147483646 w 5718"/>
              <a:gd name="T5" fmla="*/ 2147483646 h 1005"/>
              <a:gd name="T6" fmla="*/ 2147483646 w 5718"/>
              <a:gd name="T7" fmla="*/ 2147483646 h 1005"/>
              <a:gd name="T8" fmla="*/ 2147483646 w 5718"/>
              <a:gd name="T9" fmla="*/ 2147483646 h 1005"/>
              <a:gd name="T10" fmla="*/ 2147483646 w 5718"/>
              <a:gd name="T11" fmla="*/ 2147483646 h 1005"/>
              <a:gd name="T12" fmla="*/ 2147483646 w 5718"/>
              <a:gd name="T13" fmla="*/ 2147483646 h 1005"/>
              <a:gd name="T14" fmla="*/ 2147483646 w 5718"/>
              <a:gd name="T15" fmla="*/ 2147483646 h 1005"/>
              <a:gd name="T16" fmla="*/ 2147483646 w 5718"/>
              <a:gd name="T17" fmla="*/ 2147483646 h 1005"/>
              <a:gd name="T18" fmla="*/ 2147483646 w 5718"/>
              <a:gd name="T19" fmla="*/ 0 h 10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18" h="1005">
                <a:moveTo>
                  <a:pt x="0" y="756"/>
                </a:moveTo>
                <a:cubicBezTo>
                  <a:pt x="96" y="724"/>
                  <a:pt x="297" y="635"/>
                  <a:pt x="576" y="560"/>
                </a:cubicBezTo>
                <a:cubicBezTo>
                  <a:pt x="855" y="485"/>
                  <a:pt x="1037" y="442"/>
                  <a:pt x="1403" y="390"/>
                </a:cubicBezTo>
                <a:cubicBezTo>
                  <a:pt x="1769" y="337"/>
                  <a:pt x="2154" y="320"/>
                  <a:pt x="2452" y="314"/>
                </a:cubicBezTo>
                <a:lnTo>
                  <a:pt x="3102" y="326"/>
                </a:lnTo>
                <a:cubicBezTo>
                  <a:pt x="3367" y="346"/>
                  <a:pt x="3736" y="377"/>
                  <a:pt x="4043" y="434"/>
                </a:cubicBezTo>
                <a:cubicBezTo>
                  <a:pt x="4350" y="490"/>
                  <a:pt x="4669" y="578"/>
                  <a:pt x="4944" y="668"/>
                </a:cubicBezTo>
                <a:cubicBezTo>
                  <a:pt x="5219" y="757"/>
                  <a:pt x="5679" y="1005"/>
                  <a:pt x="5691" y="971"/>
                </a:cubicBezTo>
                <a:cubicBezTo>
                  <a:pt x="5695" y="964"/>
                  <a:pt x="5718" y="25"/>
                  <a:pt x="5718" y="19"/>
                </a:cubicBezTo>
                <a:cubicBezTo>
                  <a:pt x="5718" y="7"/>
                  <a:pt x="1198" y="4"/>
                  <a:pt x="9" y="0"/>
                </a:cubicBezTo>
              </a:path>
            </a:pathLst>
          </a:cu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1" name="Rectangle 3"/>
          <p:cNvSpPr>
            <a:spLocks noGrp="1" noChangeArrowheads="1"/>
          </p:cNvSpPr>
          <p:nvPr>
            <p:ph type="body" idx="1"/>
          </p:nvPr>
        </p:nvSpPr>
        <p:spPr bwMode="auto">
          <a:xfrm>
            <a:off x="457200" y="1076325"/>
            <a:ext cx="82296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029" name="Rectangle 5"/>
          <p:cNvSpPr>
            <a:spLocks noGrp="1" noChangeArrowheads="1"/>
          </p:cNvSpPr>
          <p:nvPr>
            <p:ph type="ftr" sz="quarter" idx="3"/>
          </p:nvPr>
        </p:nvSpPr>
        <p:spPr bwMode="auto">
          <a:xfrm>
            <a:off x="6084888" y="6450013"/>
            <a:ext cx="2897187" cy="320675"/>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r" rtl="0" eaLnBrk="1" hangingPunct="1">
              <a:defRPr sz="1300" b="1">
                <a:latin typeface="Verdana" pitchFamily="34" charset="0"/>
                <a:cs typeface="Arial" charset="0"/>
              </a:defRPr>
            </a:lvl1pPr>
          </a:lstStyle>
          <a:p>
            <a:pPr>
              <a:defRPr/>
            </a:pPr>
            <a:r>
              <a:rPr lang="en-US"/>
              <a:t>www.themegallery.com</a:t>
            </a:r>
          </a:p>
        </p:txBody>
      </p:sp>
      <p:sp>
        <p:nvSpPr>
          <p:cNvPr id="1030" name="Rectangle 6"/>
          <p:cNvSpPr>
            <a:spLocks noGrp="1" noChangeArrowheads="1"/>
          </p:cNvSpPr>
          <p:nvPr>
            <p:ph type="sldNum" sz="quarter" idx="4"/>
          </p:nvPr>
        </p:nvSpPr>
        <p:spPr bwMode="auto">
          <a:xfrm>
            <a:off x="107950" y="6454775"/>
            <a:ext cx="927100" cy="239713"/>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ctr" eaLnBrk="1" hangingPunct="1">
              <a:defRPr sz="1300" b="1">
                <a:latin typeface="Verdana" pitchFamily="34" charset="0"/>
              </a:defRPr>
            </a:lvl1pPr>
          </a:lstStyle>
          <a:p>
            <a:fld id="{2C15D25A-932E-4490-BE92-10FD6BE1031F}" type="slidenum">
              <a:rPr lang="en-US" altLang="ar-DZ"/>
              <a:pPr/>
              <a:t>‹N°›</a:t>
            </a:fld>
            <a:endParaRPr lang="en-US" altLang="ar-DZ"/>
          </a:p>
        </p:txBody>
      </p:sp>
      <p:sp>
        <p:nvSpPr>
          <p:cNvPr id="2054" name="Rectangle 2"/>
          <p:cNvSpPr>
            <a:spLocks noGrp="1" noChangeArrowheads="1"/>
          </p:cNvSpPr>
          <p:nvPr>
            <p:ph type="title"/>
          </p:nvPr>
        </p:nvSpPr>
        <p:spPr bwMode="white">
          <a:xfrm>
            <a:off x="542925" y="53975"/>
            <a:ext cx="7392988"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p>
            <a:pPr lvl="0"/>
            <a:r>
              <a:rPr lang="fr-FR" altLang="ar-DZ" smtClean="0"/>
              <a:t>Cliquez pour modifier le style du titre</a:t>
            </a:r>
            <a:endParaRPr lang="en-US" altLang="ar-DZ" smtClean="0"/>
          </a:p>
        </p:txBody>
      </p:sp>
      <p:grpSp>
        <p:nvGrpSpPr>
          <p:cNvPr id="2055" name="Group 16"/>
          <p:cNvGrpSpPr>
            <a:grpSpLocks/>
          </p:cNvGrpSpPr>
          <p:nvPr/>
        </p:nvGrpSpPr>
        <p:grpSpPr bwMode="auto">
          <a:xfrm>
            <a:off x="-1588" y="0"/>
            <a:ext cx="9145588" cy="6858000"/>
            <a:chOff x="-1" y="0"/>
            <a:chExt cx="8065" cy="6048"/>
          </a:xfrm>
        </p:grpSpPr>
        <p:sp>
          <p:nvSpPr>
            <p:cNvPr id="2057" name="Freeform 17"/>
            <p:cNvSpPr>
              <a:spLocks/>
            </p:cNvSpPr>
            <p:nvPr/>
          </p:nvSpPr>
          <p:spPr bwMode="gray">
            <a:xfrm>
              <a:off x="-1" y="5629"/>
              <a:ext cx="389" cy="417"/>
            </a:xfrm>
            <a:custGeom>
              <a:avLst/>
              <a:gdLst>
                <a:gd name="T0" fmla="*/ 314 w 389"/>
                <a:gd name="T1" fmla="*/ 416 h 417"/>
                <a:gd name="T2" fmla="*/ 389 w 389"/>
                <a:gd name="T3" fmla="*/ 417 h 417"/>
                <a:gd name="T4" fmla="*/ 158 w 389"/>
                <a:gd name="T5" fmla="*/ 297 h 417"/>
                <a:gd name="T6" fmla="*/ 39 w 389"/>
                <a:gd name="T7" fmla="*/ 179 h 417"/>
                <a:gd name="T8" fmla="*/ 0 w 389"/>
                <a:gd name="T9" fmla="*/ 0 h 417"/>
                <a:gd name="T10" fmla="*/ 1 w 389"/>
                <a:gd name="T11" fmla="*/ 417 h 4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9" h="417">
                  <a:moveTo>
                    <a:pt x="314" y="416"/>
                  </a:moveTo>
                  <a:lnTo>
                    <a:pt x="389" y="417"/>
                  </a:lnTo>
                  <a:lnTo>
                    <a:pt x="158" y="297"/>
                  </a:lnTo>
                  <a:lnTo>
                    <a:pt x="39" y="179"/>
                  </a:lnTo>
                  <a:lnTo>
                    <a:pt x="0" y="0"/>
                  </a:lnTo>
                  <a:lnTo>
                    <a:pt x="1" y="41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8" name="Freeform 18"/>
            <p:cNvSpPr>
              <a:spLocks/>
            </p:cNvSpPr>
            <p:nvPr/>
          </p:nvSpPr>
          <p:spPr bwMode="gray">
            <a:xfrm>
              <a:off x="7701" y="5645"/>
              <a:ext cx="363" cy="403"/>
            </a:xfrm>
            <a:custGeom>
              <a:avLst/>
              <a:gdLst>
                <a:gd name="T0" fmla="*/ 2147483646 w 232"/>
                <a:gd name="T1" fmla="*/ 0 h 290"/>
                <a:gd name="T2" fmla="*/ 2147483646 w 232"/>
                <a:gd name="T3" fmla="*/ 200650961 h 290"/>
                <a:gd name="T4" fmla="*/ 2147483646 w 232"/>
                <a:gd name="T5" fmla="*/ 353812894 h 290"/>
                <a:gd name="T6" fmla="*/ 0 w 232"/>
                <a:gd name="T7" fmla="*/ 404610191 h 290"/>
                <a:gd name="T8" fmla="*/ 2147483646 w 232"/>
                <a:gd name="T9" fmla="*/ 400658243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p:spPr>
          <p:txBody>
            <a:bodyPr/>
            <a:lstStyle/>
            <a:p>
              <a:endParaRPr lang="fr-FR"/>
            </a:p>
          </p:txBody>
        </p:sp>
        <p:sp>
          <p:nvSpPr>
            <p:cNvPr id="2059" name="AutoShape 19"/>
            <p:cNvSpPr>
              <a:spLocks noChangeArrowheads="1"/>
            </p:cNvSpPr>
            <p:nvPr/>
          </p:nvSpPr>
          <p:spPr bwMode="gray">
            <a:xfrm>
              <a:off x="26" y="42"/>
              <a:ext cx="8012" cy="598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2060" name="Freeform 20"/>
            <p:cNvSpPr>
              <a:spLocks/>
            </p:cNvSpPr>
            <p:nvPr/>
          </p:nvSpPr>
          <p:spPr bwMode="gray">
            <a:xfrm>
              <a:off x="-1" y="13"/>
              <a:ext cx="405" cy="441"/>
            </a:xfrm>
            <a:custGeom>
              <a:avLst/>
              <a:gdLst>
                <a:gd name="T0" fmla="*/ 2 w 405"/>
                <a:gd name="T1" fmla="*/ 441 h 441"/>
                <a:gd name="T2" fmla="*/ 107 w 405"/>
                <a:gd name="T3" fmla="*/ 175 h 441"/>
                <a:gd name="T4" fmla="*/ 387 w 405"/>
                <a:gd name="T5" fmla="*/ 0 h 441"/>
                <a:gd name="T6" fmla="*/ 1 w 405"/>
                <a:gd name="T7" fmla="*/ 0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5" h="441">
                  <a:moveTo>
                    <a:pt x="2" y="441"/>
                  </a:moveTo>
                  <a:cubicBezTo>
                    <a:pt x="19" y="397"/>
                    <a:pt x="0" y="345"/>
                    <a:pt x="107" y="175"/>
                  </a:cubicBezTo>
                  <a:cubicBezTo>
                    <a:pt x="214" y="6"/>
                    <a:pt x="405" y="16"/>
                    <a:pt x="387" y="0"/>
                  </a:cubicBezTo>
                  <a:lnTo>
                    <a:pt x="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61" name="Freeform 21"/>
            <p:cNvSpPr>
              <a:spLocks/>
            </p:cNvSpPr>
            <p:nvPr/>
          </p:nvSpPr>
          <p:spPr bwMode="gray">
            <a:xfrm>
              <a:off x="7588" y="0"/>
              <a:ext cx="470" cy="483"/>
            </a:xfrm>
            <a:custGeom>
              <a:avLst/>
              <a:gdLst>
                <a:gd name="T0" fmla="*/ 0 w 470"/>
                <a:gd name="T1" fmla="*/ 4 h 483"/>
                <a:gd name="T2" fmla="*/ 342 w 470"/>
                <a:gd name="T3" fmla="*/ 150 h 483"/>
                <a:gd name="T4" fmla="*/ 470 w 470"/>
                <a:gd name="T5" fmla="*/ 461 h 483"/>
                <a:gd name="T6" fmla="*/ 470 w 470"/>
                <a:gd name="T7" fmla="*/ 0 h 4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0" h="483">
                  <a:moveTo>
                    <a:pt x="0" y="4"/>
                  </a:moveTo>
                  <a:cubicBezTo>
                    <a:pt x="57" y="28"/>
                    <a:pt x="264" y="74"/>
                    <a:pt x="342" y="150"/>
                  </a:cubicBezTo>
                  <a:cubicBezTo>
                    <a:pt x="450" y="275"/>
                    <a:pt x="452" y="483"/>
                    <a:pt x="470" y="461"/>
                  </a:cubicBezTo>
                  <a:lnTo>
                    <a:pt x="470"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2056" name="Line 22"/>
          <p:cNvSpPr>
            <a:spLocks noChangeShapeType="1"/>
          </p:cNvSpPr>
          <p:nvPr/>
        </p:nvSpPr>
        <p:spPr bwMode="gray">
          <a:xfrm>
            <a:off x="323850" y="6500813"/>
            <a:ext cx="85693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Tree>
  </p:cSld>
  <p:clrMap bg1="lt1" tx1="dk1" bg2="lt2" tx2="dk2" accent1="accent1" accent2="accent2" accent3="accent3" accent4="accent4" accent5="accent5" accent6="accent6" hlink="hlink" folHlink="folHlink"/>
  <p:sldLayoutIdLst>
    <p:sldLayoutId id="2147485263" r:id="rId1"/>
    <p:sldLayoutId id="2147485265" r:id="rId2"/>
  </p:sldLayoutIdLst>
  <p:transition spd="med"/>
  <p:hf sldNum="0" hdr="0" dt="0"/>
  <p:txStyles>
    <p:title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p:titleStyle>
    <p:bodyStyle>
      <a:lvl1pPr marL="358775" indent="-358775" algn="l" defTabSz="957263" rtl="0" eaLnBrk="0" fontAlgn="base" hangingPunct="0">
        <a:spcBef>
          <a:spcPct val="20000"/>
        </a:spcBef>
        <a:spcAft>
          <a:spcPct val="0"/>
        </a:spcAft>
        <a:buClr>
          <a:schemeClr val="hlink"/>
        </a:buClr>
        <a:buFont typeface="Wingdings" pitchFamily="2" charset="2"/>
        <a:buChar char="v"/>
        <a:defRPr sz="2400" b="1">
          <a:solidFill>
            <a:schemeClr val="tx1"/>
          </a:solidFill>
          <a:latin typeface="+mn-lt"/>
          <a:ea typeface="+mn-ea"/>
          <a:cs typeface="+mn-cs"/>
        </a:defRPr>
      </a:lvl1pPr>
      <a:lvl2pPr marL="777875" indent="-298450" algn="l" defTabSz="957263" rtl="0" eaLnBrk="0" fontAlgn="base" hangingPunct="0">
        <a:spcBef>
          <a:spcPct val="20000"/>
        </a:spcBef>
        <a:spcAft>
          <a:spcPct val="0"/>
        </a:spcAft>
        <a:buClr>
          <a:schemeClr val="accent1"/>
        </a:buClr>
        <a:buFont typeface="Wingdings" pitchFamily="2" charset="2"/>
        <a:buChar char="§"/>
        <a:defRPr sz="2100">
          <a:solidFill>
            <a:schemeClr val="tx1"/>
          </a:solidFill>
          <a:latin typeface="+mj-lt"/>
        </a:defRPr>
      </a:lvl2pPr>
      <a:lvl3pPr marL="1196975" indent="-239713" algn="l" defTabSz="957263" rtl="0" eaLnBrk="0" fontAlgn="base" hangingPunct="0">
        <a:spcBef>
          <a:spcPct val="20000"/>
        </a:spcBef>
        <a:spcAft>
          <a:spcPct val="0"/>
        </a:spcAft>
        <a:buClr>
          <a:schemeClr val="tx1"/>
        </a:buClr>
        <a:buChar char="•"/>
        <a:defRPr sz="2100">
          <a:solidFill>
            <a:schemeClr val="tx1"/>
          </a:solidFill>
          <a:latin typeface="+mj-lt"/>
        </a:defRPr>
      </a:lvl3pPr>
      <a:lvl4pPr marL="1676400" indent="-239713" algn="l" defTabSz="957263" rtl="0" eaLnBrk="0" fontAlgn="base" hangingPunct="0">
        <a:spcBef>
          <a:spcPct val="20000"/>
        </a:spcBef>
        <a:spcAft>
          <a:spcPct val="0"/>
        </a:spcAft>
        <a:buChar char="–"/>
        <a:defRPr sz="2100">
          <a:solidFill>
            <a:schemeClr val="tx1"/>
          </a:solidFill>
          <a:latin typeface="+mj-lt"/>
        </a:defRPr>
      </a:lvl4pPr>
      <a:lvl5pPr marL="2154238" indent="-238125" algn="l" defTabSz="957263" rtl="0" eaLnBrk="0" fontAlgn="base" hangingPunct="0">
        <a:spcBef>
          <a:spcPct val="20000"/>
        </a:spcBef>
        <a:spcAft>
          <a:spcPct val="0"/>
        </a:spcAft>
        <a:buChar char="»"/>
        <a:defRPr sz="2100">
          <a:solidFill>
            <a:schemeClr val="tx1"/>
          </a:solidFill>
          <a:latin typeface="+mj-lt"/>
        </a:defRPr>
      </a:lvl5pPr>
      <a:lvl6pPr marL="2611438" indent="-238125" algn="l" defTabSz="957263" rtl="0" eaLnBrk="1" fontAlgn="base" hangingPunct="1">
        <a:spcBef>
          <a:spcPct val="20000"/>
        </a:spcBef>
        <a:spcAft>
          <a:spcPct val="0"/>
        </a:spcAft>
        <a:buChar char="»"/>
        <a:defRPr sz="2100">
          <a:solidFill>
            <a:schemeClr val="tx1"/>
          </a:solidFill>
          <a:latin typeface="+mj-lt"/>
        </a:defRPr>
      </a:lvl6pPr>
      <a:lvl7pPr marL="3068638" indent="-238125" algn="l" defTabSz="957263" rtl="0" eaLnBrk="1" fontAlgn="base" hangingPunct="1">
        <a:spcBef>
          <a:spcPct val="20000"/>
        </a:spcBef>
        <a:spcAft>
          <a:spcPct val="0"/>
        </a:spcAft>
        <a:buChar char="»"/>
        <a:defRPr sz="2100">
          <a:solidFill>
            <a:schemeClr val="tx1"/>
          </a:solidFill>
          <a:latin typeface="+mj-lt"/>
        </a:defRPr>
      </a:lvl7pPr>
      <a:lvl8pPr marL="3525838" indent="-238125" algn="l" defTabSz="957263" rtl="0" eaLnBrk="1" fontAlgn="base" hangingPunct="1">
        <a:spcBef>
          <a:spcPct val="20000"/>
        </a:spcBef>
        <a:spcAft>
          <a:spcPct val="0"/>
        </a:spcAft>
        <a:buChar char="»"/>
        <a:defRPr sz="2100">
          <a:solidFill>
            <a:schemeClr val="tx1"/>
          </a:solidFill>
          <a:latin typeface="+mj-lt"/>
        </a:defRPr>
      </a:lvl8pPr>
      <a:lvl9pPr marL="3983038" indent="-238125" algn="l" defTabSz="957263" rtl="0" eaLnBrk="1" fontAlgn="base" hangingPunct="1">
        <a:spcBef>
          <a:spcPct val="20000"/>
        </a:spcBef>
        <a:spcAft>
          <a:spcPct val="0"/>
        </a:spcAft>
        <a:buChar char="»"/>
        <a:defRPr sz="2100">
          <a:solidFill>
            <a:schemeClr val="tx1"/>
          </a:solidFill>
          <a:latin typeface="+mj-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7"/>
          <p:cNvSpPr>
            <a:spLocks noChangeArrowheads="1"/>
          </p:cNvSpPr>
          <p:nvPr/>
        </p:nvSpPr>
        <p:spPr bwMode="auto">
          <a:xfrm>
            <a:off x="1689455" y="1490272"/>
            <a:ext cx="5788025" cy="1987082"/>
          </a:xfrm>
          <a:prstGeom prst="rect">
            <a:avLst/>
          </a:prstGeom>
          <a:noFill/>
          <a:ln w="9525">
            <a:noFill/>
            <a:miter lim="800000"/>
            <a:headEnd/>
            <a:tailEnd/>
          </a:ln>
          <a:effectLst/>
        </p:spPr>
        <p:txBody>
          <a:bodyPr anchor="ctr">
            <a:spAutoFit/>
          </a:bodyPr>
          <a:lstStyle/>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مقياس </a:t>
            </a:r>
            <a:r>
              <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a:t>
            </a: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التدقيق البنكي</a:t>
            </a: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السنة ثانية ماستر اقتصاد نقدي وبنكي</a:t>
            </a:r>
            <a:endPar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endParaRPr>
          </a:p>
        </p:txBody>
      </p:sp>
      <p:sp>
        <p:nvSpPr>
          <p:cNvPr id="3084" name="Text Box 12"/>
          <p:cNvSpPr txBox="1">
            <a:spLocks noChangeArrowheads="1"/>
          </p:cNvSpPr>
          <p:nvPr/>
        </p:nvSpPr>
        <p:spPr bwMode="auto">
          <a:xfrm>
            <a:off x="1068137" y="3624638"/>
            <a:ext cx="7143800" cy="707886"/>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ar-DZ" sz="4000" b="1" i="1" smtClean="0">
                <a:solidFill>
                  <a:schemeClr val="accent5">
                    <a:lumMod val="50000"/>
                  </a:schemeClr>
                </a:solidFill>
              </a:rPr>
              <a:t>التدقيق الداخلي</a:t>
            </a:r>
            <a:endParaRPr lang="en-US" sz="4000" dirty="0">
              <a:solidFill>
                <a:schemeClr val="accent5">
                  <a:lumMod val="50000"/>
                </a:schemeClr>
              </a:solidFill>
            </a:endParaRPr>
          </a:p>
        </p:txBody>
      </p:sp>
      <p:sp>
        <p:nvSpPr>
          <p:cNvPr id="10" name="ZoneTexte 9"/>
          <p:cNvSpPr txBox="1"/>
          <p:nvPr/>
        </p:nvSpPr>
        <p:spPr>
          <a:xfrm>
            <a:off x="1496787" y="351242"/>
            <a:ext cx="6286500" cy="1200329"/>
          </a:xfrm>
          <a:prstGeom prst="rect">
            <a:avLst/>
          </a:prstGeom>
          <a:noFill/>
        </p:spPr>
        <p:txBody>
          <a:bodyPr>
            <a:spAutoFit/>
          </a:bodyPr>
          <a:lstStyle/>
          <a:p>
            <a:pPr algn="ctr" eaLnBrk="1" hangingPunct="1">
              <a:defRPr/>
            </a:pPr>
            <a:r>
              <a:rPr lang="ar-DZ" sz="2400" b="1" dirty="0">
                <a:solidFill>
                  <a:schemeClr val="tx1">
                    <a:lumMod val="50000"/>
                  </a:schemeClr>
                </a:solidFill>
                <a:latin typeface="Copperplate Gothic Light" pitchFamily="34" charset="0"/>
              </a:rPr>
              <a:t>المركز الجامعي مرسلي عبد الله تيبازة</a:t>
            </a:r>
          </a:p>
          <a:p>
            <a:pPr algn="ctr" eaLnBrk="1" hangingPunct="1">
              <a:defRPr/>
            </a:pPr>
            <a:r>
              <a:rPr lang="ar-DZ" sz="2400" b="1" dirty="0">
                <a:solidFill>
                  <a:schemeClr val="tx1">
                    <a:lumMod val="50000"/>
                  </a:schemeClr>
                </a:solidFill>
                <a:latin typeface="Copperplate Gothic Light" pitchFamily="34" charset="0"/>
              </a:rPr>
              <a:t>معهد العلوم الاقتصادية والتجارية </a:t>
            </a:r>
            <a:r>
              <a:rPr lang="ar-DZ" sz="2400" b="1" dirty="0" smtClean="0">
                <a:solidFill>
                  <a:schemeClr val="tx1">
                    <a:lumMod val="50000"/>
                  </a:schemeClr>
                </a:solidFill>
                <a:latin typeface="Copperplate Gothic Light" pitchFamily="34" charset="0"/>
              </a:rPr>
              <a:t>وعلوم التسيير</a:t>
            </a:r>
            <a:endParaRPr lang="ar-DZ" sz="2400" b="1" dirty="0">
              <a:solidFill>
                <a:schemeClr val="tx1">
                  <a:lumMod val="50000"/>
                </a:schemeClr>
              </a:solidFill>
              <a:latin typeface="Copperplate Gothic Light" pitchFamily="34" charset="0"/>
            </a:endParaRPr>
          </a:p>
          <a:p>
            <a:pPr algn="ctr" eaLnBrk="1" hangingPunct="1">
              <a:defRPr/>
            </a:pPr>
            <a:r>
              <a:rPr lang="ar-DZ" sz="2400" b="1" dirty="0" smtClean="0">
                <a:solidFill>
                  <a:schemeClr val="tx1">
                    <a:lumMod val="50000"/>
                  </a:schemeClr>
                </a:solidFill>
                <a:latin typeface="Copperplate Gothic Light" pitchFamily="34" charset="0"/>
              </a:rPr>
              <a:t>.</a:t>
            </a:r>
            <a:endParaRPr lang="ar-DZ" sz="2400" b="1" dirty="0">
              <a:solidFill>
                <a:schemeClr val="tx1">
                  <a:lumMod val="50000"/>
                </a:schemeClr>
              </a:solidFill>
              <a:latin typeface="Copperplate Gothic Light" pitchFamily="34" charset="0"/>
            </a:endParaRPr>
          </a:p>
        </p:txBody>
      </p:sp>
      <p:sp>
        <p:nvSpPr>
          <p:cNvPr id="13" name="Rectangle 12"/>
          <p:cNvSpPr>
            <a:spLocks noChangeArrowheads="1"/>
          </p:cNvSpPr>
          <p:nvPr/>
        </p:nvSpPr>
        <p:spPr bwMode="auto">
          <a:xfrm>
            <a:off x="368300" y="3408363"/>
            <a:ext cx="2259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eaLnBrk="1" hangingPunct="1"/>
            <a:r>
              <a:rPr lang="ar-DZ" altLang="ar-DZ" sz="2400" b="1">
                <a:solidFill>
                  <a:schemeClr val="bg1"/>
                </a:solidFill>
                <a:latin typeface="Arabic Typesetting" pitchFamily="66" charset="-78"/>
                <a:cs typeface="Arabic Typesetting" pitchFamily="66" charset="-78"/>
              </a:rPr>
              <a:t>من إنجاز المترشح: شاوش حجة</a:t>
            </a:r>
            <a:endParaRPr lang="fr-FR" altLang="ar-DZ" sz="2400" b="1">
              <a:solidFill>
                <a:schemeClr val="bg1"/>
              </a:solidFill>
              <a:latin typeface="Arabic Typesetting" pitchFamily="66" charset="-78"/>
              <a:cs typeface="Arabic Typesetting" pitchFamily="66" charset="-78"/>
            </a:endParaRPr>
          </a:p>
        </p:txBody>
      </p:sp>
      <p:graphicFrame>
        <p:nvGraphicFramePr>
          <p:cNvPr id="2" name="Tableau 1"/>
          <p:cNvGraphicFramePr>
            <a:graphicFrameLocks noGrp="1"/>
          </p:cNvGraphicFramePr>
          <p:nvPr>
            <p:extLst>
              <p:ext uri="{D42A27DB-BD31-4B8C-83A1-F6EECF244321}">
                <p14:modId xmlns:p14="http://schemas.microsoft.com/office/powerpoint/2010/main" val="3830774210"/>
              </p:ext>
            </p:extLst>
          </p:nvPr>
        </p:nvGraphicFramePr>
        <p:xfrm>
          <a:off x="755576" y="5140673"/>
          <a:ext cx="6721904" cy="736600"/>
        </p:xfrm>
        <a:graphic>
          <a:graphicData uri="http://schemas.openxmlformats.org/drawingml/2006/table">
            <a:tbl>
              <a:tblPr firstRow="1" bandRow="1">
                <a:tableStyleId>{93296810-A885-4BE3-A3E7-6D5BEEA58F35}</a:tableStyleId>
              </a:tblPr>
              <a:tblGrid>
                <a:gridCol w="4608512"/>
                <a:gridCol w="2113392"/>
              </a:tblGrid>
              <a:tr h="370840">
                <a:tc>
                  <a:txBody>
                    <a:bodyPr/>
                    <a:lstStyle/>
                    <a:p>
                      <a:r>
                        <a:rPr lang="fr-FR" sz="1800" b="0" i="0" kern="1200" dirty="0" smtClean="0">
                          <a:solidFill>
                            <a:schemeClr val="lt1"/>
                          </a:solidFill>
                          <a:effectLst/>
                          <a:latin typeface="+mn-lt"/>
                          <a:ea typeface="+mn-ea"/>
                          <a:cs typeface="+mn-cs"/>
                        </a:rPr>
                        <a:t>ahmadyacine.chaouche@gmail.com</a:t>
                      </a:r>
                      <a:endParaRPr lang="fr-FR" sz="1400" dirty="0"/>
                    </a:p>
                  </a:txBody>
                  <a:tcPr/>
                </a:tc>
                <a:tc>
                  <a:txBody>
                    <a:bodyPr/>
                    <a:lstStyle/>
                    <a:p>
                      <a:pPr algn="r" rtl="1"/>
                      <a:r>
                        <a:rPr lang="ar-DZ" dirty="0" smtClean="0"/>
                        <a:t>الاستاذ:</a:t>
                      </a:r>
                      <a:r>
                        <a:rPr lang="ar-DZ" baseline="0" dirty="0" smtClean="0"/>
                        <a:t> شاوش ,ح</a:t>
                      </a:r>
                      <a:endParaRPr lang="fr-FR" dirty="0"/>
                    </a:p>
                  </a:txBody>
                  <a:tcPr/>
                </a:tc>
              </a:tr>
              <a:tr h="277232">
                <a:tc>
                  <a:txBody>
                    <a:bodyPr/>
                    <a:lstStyle/>
                    <a:p>
                      <a:pPr algn="r"/>
                      <a:r>
                        <a:rPr lang="ar-DZ" dirty="0" smtClean="0"/>
                        <a:t>2020-2021</a:t>
                      </a:r>
                      <a:endParaRPr lang="fr-FR" dirty="0"/>
                    </a:p>
                  </a:txBody>
                  <a:tcPr/>
                </a:tc>
                <a:tc>
                  <a:txBody>
                    <a:bodyPr/>
                    <a:lstStyle/>
                    <a:p>
                      <a:pPr algn="r" rtl="1"/>
                      <a:r>
                        <a:rPr lang="ar-DZ" sz="1800" b="1" kern="1200" baseline="0" dirty="0" smtClean="0">
                          <a:solidFill>
                            <a:schemeClr val="lt1"/>
                          </a:solidFill>
                          <a:latin typeface="+mn-lt"/>
                          <a:ea typeface="+mn-ea"/>
                          <a:cs typeface="+mn-cs"/>
                        </a:rPr>
                        <a:t>الموسم الدراسي</a:t>
                      </a:r>
                      <a:endParaRPr lang="fr-FR" sz="1800" b="1" kern="1200" baseline="0" dirty="0">
                        <a:solidFill>
                          <a:schemeClr val="lt1"/>
                        </a:solidFill>
                        <a:latin typeface="+mn-lt"/>
                        <a:ea typeface="+mn-ea"/>
                        <a:cs typeface="+mn-cs"/>
                      </a:endParaRPr>
                    </a:p>
                  </a:txBody>
                  <a:tcPr/>
                </a:tc>
              </a:tr>
            </a:tbl>
          </a:graphicData>
        </a:graphic>
      </p:graphicFrame>
      <p:pic>
        <p:nvPicPr>
          <p:cNvPr id="7" name="Image 6"/>
          <p:cNvPicPr/>
          <p:nvPr/>
        </p:nvPicPr>
        <p:blipFill>
          <a:blip r:embed="rId3" cstate="print"/>
          <a:srcRect/>
          <a:stretch>
            <a:fillRect/>
          </a:stretch>
        </p:blipFill>
        <p:spPr bwMode="auto">
          <a:xfrm>
            <a:off x="368300" y="351599"/>
            <a:ext cx="1379220" cy="1101090"/>
          </a:xfrm>
          <a:prstGeom prst="rect">
            <a:avLst/>
          </a:prstGeom>
          <a:ln>
            <a:noFill/>
          </a:ln>
          <a:effectLst>
            <a:outerShdw blurRad="292100" dist="139700" dir="2700000" algn="tl" rotWithShape="0">
              <a:srgbClr val="333333">
                <a:alpha val="65000"/>
              </a:srgbClr>
            </a:outerShdw>
          </a:effectLst>
        </p:spPr>
      </p:pic>
      <p:pic>
        <p:nvPicPr>
          <p:cNvPr id="8" name="Image 7"/>
          <p:cNvPicPr/>
          <p:nvPr/>
        </p:nvPicPr>
        <p:blipFill>
          <a:blip r:embed="rId3" cstate="print"/>
          <a:srcRect/>
          <a:stretch>
            <a:fillRect/>
          </a:stretch>
        </p:blipFill>
        <p:spPr bwMode="auto">
          <a:xfrm>
            <a:off x="7510949" y="481515"/>
            <a:ext cx="1379220" cy="110109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3084"/>
                                        </p:tgtEl>
                                        <p:attrNameLst>
                                          <p:attrName>style.visibility</p:attrName>
                                        </p:attrNameLst>
                                      </p:cBhvr>
                                      <p:to>
                                        <p:strVal val="visible"/>
                                      </p:to>
                                    </p:set>
                                    <p:animEffect transition="in" filter="slide(fromBottom)">
                                      <p:cBhvr>
                                        <p:cTn id="11" dur="500"/>
                                        <p:tgtEl>
                                          <p:spTgt spid="3084"/>
                                        </p:tgtEl>
                                      </p:cBhvr>
                                    </p:animEffect>
                                  </p:childTnLst>
                                </p:cTn>
                              </p:par>
                            </p:childTnLst>
                          </p:cTn>
                        </p:par>
                        <p:par>
                          <p:cTn id="12" fill="hold" nodeType="afterGroup">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10</a:t>
            </a:fld>
            <a:endParaRPr lang="en-US" altLang="ar-DZ" sz="1300" dirty="0" smtClean="0">
              <a:solidFill>
                <a:srgbClr val="000066"/>
              </a:solidFill>
            </a:endParaRPr>
          </a:p>
        </p:txBody>
      </p:sp>
      <p:sp>
        <p:nvSpPr>
          <p:cNvPr id="3" name="Rectangle 2"/>
          <p:cNvSpPr/>
          <p:nvPr/>
        </p:nvSpPr>
        <p:spPr>
          <a:xfrm>
            <a:off x="803883" y="363915"/>
            <a:ext cx="7984153" cy="5016758"/>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7.2 الاجتماع النهائي:</a:t>
            </a:r>
          </a:p>
          <a:p>
            <a:pPr algn="r" rtl="1"/>
            <a:r>
              <a:rPr lang="ar-DZ" sz="3200" dirty="0">
                <a:solidFill>
                  <a:srgbClr val="000066"/>
                </a:solidFill>
                <a:latin typeface="Traditional Arabic" pitchFamily="18" charset="-78"/>
                <a:cs typeface="Traditional Arabic" pitchFamily="18" charset="-78"/>
              </a:rPr>
              <a:t> يتم عقد اجتماع أخير بين فريق التدقيق الذي قام بعمله بتنفيذ مهمة التدقيق والأشخاص التي دققت أعمالهم، من أجل عرض الملاحظات والنتائج التي توصلوا إليها مع عرض كافة الوثائق وأدلة الإثبات المبررة لتلك الملاحظات، بالإضافة إلى تقديم التوصيات المقترحة بشأنها.</a:t>
            </a:r>
          </a:p>
          <a:p>
            <a:pPr algn="r" rtl="1"/>
            <a:r>
              <a:rPr lang="ar-DZ" sz="3200" dirty="0">
                <a:solidFill>
                  <a:srgbClr val="000066"/>
                </a:solidFill>
                <a:latin typeface="Traditional Arabic" pitchFamily="18" charset="-78"/>
                <a:cs typeface="Traditional Arabic" pitchFamily="18" charset="-78"/>
              </a:rPr>
              <a:t>8.2 تقرير التدقيق الداخلي (التقرير النهائي): يتم إعداد تقرير التدقيق في صورته النهائية، ويتم إرساله لأهم المسؤولين المعنيين والإدارة، لإعلامهم بنتائج مهمة التدقيق، والتوصيات المقترحة.</a:t>
            </a:r>
          </a:p>
          <a:p>
            <a:pPr algn="r" rtl="1"/>
            <a:r>
              <a:rPr lang="fr-FR" sz="3200" dirty="0" smtClean="0">
                <a:solidFill>
                  <a:srgbClr val="000066"/>
                </a:solidFill>
                <a:latin typeface="Traditional Arabic" pitchFamily="18" charset="-78"/>
                <a:cs typeface="Traditional Arabic" pitchFamily="18" charset="-78"/>
              </a:rPr>
              <a:t> </a:t>
            </a:r>
            <a:endParaRPr lang="ar-DZ" sz="3200" dirty="0" smtClean="0">
              <a:solidFill>
                <a:srgbClr val="000066"/>
              </a:solidFill>
              <a:latin typeface="Traditional Arabic" pitchFamily="18" charset="-78"/>
              <a:cs typeface="Traditional Arabic" pitchFamily="18" charset="-78"/>
            </a:endParaRP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480470477"/>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11</a:t>
            </a:fld>
            <a:endParaRPr lang="en-US" altLang="ar-DZ" sz="1300" dirty="0" smtClean="0">
              <a:solidFill>
                <a:srgbClr val="000066"/>
              </a:solidFill>
            </a:endParaRPr>
          </a:p>
        </p:txBody>
      </p:sp>
      <p:sp>
        <p:nvSpPr>
          <p:cNvPr id="3" name="Rectangle 2"/>
          <p:cNvSpPr/>
          <p:nvPr/>
        </p:nvSpPr>
        <p:spPr>
          <a:xfrm>
            <a:off x="803883" y="363915"/>
            <a:ext cx="7984153" cy="6001643"/>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3)</a:t>
            </a:r>
            <a:r>
              <a:rPr lang="ar-DZ" sz="3200" dirty="0">
                <a:solidFill>
                  <a:srgbClr val="000066"/>
                </a:solidFill>
                <a:latin typeface="Traditional Arabic" pitchFamily="18" charset="-78"/>
                <a:cs typeface="Traditional Arabic" pitchFamily="18" charset="-78"/>
              </a:rPr>
              <a:t>	 المرحلة النهائية:</a:t>
            </a:r>
          </a:p>
          <a:p>
            <a:pPr algn="r" rtl="1"/>
            <a:r>
              <a:rPr lang="ar-DZ" sz="3200" dirty="0">
                <a:solidFill>
                  <a:srgbClr val="000066"/>
                </a:solidFill>
                <a:latin typeface="Traditional Arabic" pitchFamily="18" charset="-78"/>
                <a:cs typeface="Traditional Arabic" pitchFamily="18" charset="-78"/>
              </a:rPr>
              <a:t>تعتبر هذه المرحلة أهم مرحلة في عملية التدقيق الداخلي وتشتمل على خطوتين:</a:t>
            </a:r>
          </a:p>
          <a:p>
            <a:pPr algn="r" rtl="1"/>
            <a:r>
              <a:rPr lang="ar-DZ" sz="3200" dirty="0">
                <a:solidFill>
                  <a:srgbClr val="000066"/>
                </a:solidFill>
                <a:latin typeface="Traditional Arabic" pitchFamily="18" charset="-78"/>
                <a:cs typeface="Traditional Arabic" pitchFamily="18" charset="-78"/>
              </a:rPr>
              <a:t>1.3 مشروع تقرير التدقيق:</a:t>
            </a:r>
          </a:p>
          <a:p>
            <a:pPr algn="r" rtl="1"/>
            <a:r>
              <a:rPr lang="ar-DZ" sz="3200" dirty="0">
                <a:solidFill>
                  <a:srgbClr val="000066"/>
                </a:solidFill>
                <a:latin typeface="Traditional Arabic" pitchFamily="18" charset="-78"/>
                <a:cs typeface="Traditional Arabic" pitchFamily="18" charset="-78"/>
              </a:rPr>
              <a:t> وهي وثيقة تتضمن كل أوراق إبراز وتحليل المشاكل التي تم إعدادها أثناء تنفيذ برنامج التدقيق، والتي تكون مرفقة بتلخيص عن كافة المشاكل والانحرافات مع عرض مختلف الملاحظات، الأسباب، والنتائج، وذلك من أجل التحضير للخطوة الموالية.</a:t>
            </a:r>
          </a:p>
          <a:p>
            <a:pPr algn="r" rtl="1"/>
            <a:r>
              <a:rPr lang="ar-DZ" sz="3200" dirty="0">
                <a:solidFill>
                  <a:srgbClr val="000066"/>
                </a:solidFill>
                <a:latin typeface="Traditional Arabic" pitchFamily="18" charset="-78"/>
                <a:cs typeface="Traditional Arabic" pitchFamily="18" charset="-78"/>
              </a:rPr>
              <a:t>2.3 الاجتماع النهائي: يتم عقد اجتماع أخير بين فريق التدقيق الذي قام بعمله بتنفيذ مهمة التدقيق والعمال. </a:t>
            </a:r>
          </a:p>
          <a:p>
            <a:pPr algn="r" rtl="1"/>
            <a:r>
              <a:rPr lang="fr-FR" sz="3200" dirty="0" smtClean="0">
                <a:solidFill>
                  <a:srgbClr val="000066"/>
                </a:solidFill>
                <a:latin typeface="Traditional Arabic" pitchFamily="18" charset="-78"/>
                <a:cs typeface="Traditional Arabic" pitchFamily="18" charset="-78"/>
              </a:rPr>
              <a:t> </a:t>
            </a:r>
            <a:endParaRPr lang="ar-DZ" sz="3200" dirty="0" smtClean="0">
              <a:solidFill>
                <a:srgbClr val="000066"/>
              </a:solidFill>
              <a:latin typeface="Traditional Arabic" pitchFamily="18" charset="-78"/>
              <a:cs typeface="Traditional Arabic" pitchFamily="18" charset="-78"/>
            </a:endParaRP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480470477"/>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12</a:t>
            </a:fld>
            <a:endParaRPr lang="en-US" altLang="ar-DZ" sz="1300" dirty="0" smtClean="0">
              <a:solidFill>
                <a:srgbClr val="000066"/>
              </a:solidFill>
            </a:endParaRPr>
          </a:p>
        </p:txBody>
      </p:sp>
      <p:sp>
        <p:nvSpPr>
          <p:cNvPr id="3" name="Rectangle 2"/>
          <p:cNvSpPr/>
          <p:nvPr/>
        </p:nvSpPr>
        <p:spPr>
          <a:xfrm>
            <a:off x="803883" y="363915"/>
            <a:ext cx="7984153" cy="5016758"/>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5.1 التقرير التوجيهي: </a:t>
            </a:r>
          </a:p>
          <a:p>
            <a:pPr algn="r" rtl="1"/>
            <a:r>
              <a:rPr lang="ar-DZ" sz="3200" dirty="0">
                <a:solidFill>
                  <a:srgbClr val="000066"/>
                </a:solidFill>
                <a:latin typeface="Traditional Arabic" pitchFamily="18" charset="-78"/>
                <a:cs typeface="Traditional Arabic" pitchFamily="18" charset="-78"/>
              </a:rPr>
              <a:t>هو عبارة عن وثيقة يعتمد عليها المدقق الداخلي في تحديد الأهداف التي يريد تحقيقها ويتضمن التقرير التوجيهي تعريف مواقع الخطر المحددة مسبقا ضمن سلة التقارب والتي على ضوئها يتم تحديد تلاقي المهنية والتركيز على المجالات التي أظهرت درجة </a:t>
            </a:r>
            <a:r>
              <a:rPr lang="ar-DZ" sz="3200" dirty="0" smtClean="0">
                <a:solidFill>
                  <a:srgbClr val="000066"/>
                </a:solidFill>
                <a:latin typeface="Traditional Arabic" pitchFamily="18" charset="-78"/>
                <a:cs typeface="Traditional Arabic" pitchFamily="18" charset="-78"/>
              </a:rPr>
              <a:t>خطر كبيرة</a:t>
            </a:r>
            <a:endParaRPr lang="ar-DZ" sz="3200" dirty="0">
              <a:solidFill>
                <a:srgbClr val="000066"/>
              </a:solidFill>
              <a:latin typeface="Traditional Arabic" pitchFamily="18" charset="-78"/>
              <a:cs typeface="Traditional Arabic" pitchFamily="18" charset="-78"/>
            </a:endParaRPr>
          </a:p>
          <a:p>
            <a:pPr algn="r" rtl="1"/>
            <a:r>
              <a:rPr lang="ar-DZ" sz="3200" dirty="0" smtClean="0">
                <a:solidFill>
                  <a:srgbClr val="000066"/>
                </a:solidFill>
                <a:latin typeface="Traditional Arabic" pitchFamily="18" charset="-78"/>
                <a:cs typeface="Traditional Arabic" pitchFamily="18" charset="-78"/>
              </a:rPr>
              <a:t> 2</a:t>
            </a:r>
            <a:r>
              <a:rPr lang="ar-DZ" sz="3200" dirty="0">
                <a:solidFill>
                  <a:srgbClr val="000066"/>
                </a:solidFill>
                <a:latin typeface="Traditional Arabic" pitchFamily="18" charset="-78"/>
                <a:cs typeface="Traditional Arabic" pitchFamily="18" charset="-78"/>
              </a:rPr>
              <a:t>)	مرحلة تنفيذ المهمة :</a:t>
            </a:r>
          </a:p>
          <a:p>
            <a:pPr algn="r" rtl="1"/>
            <a:r>
              <a:rPr lang="ar-DZ" sz="3200" dirty="0">
                <a:solidFill>
                  <a:srgbClr val="000066"/>
                </a:solidFill>
                <a:latin typeface="Traditional Arabic" pitchFamily="18" charset="-78"/>
                <a:cs typeface="Traditional Arabic" pitchFamily="18" charset="-78"/>
              </a:rPr>
              <a:t>بعد عملية التحضير والتخطيط لمهمة التدقيق، تأتي خطوات مرحلة التنفيذ، والتي يقوم فيها المدقق بجميع المعلومات وأدلة الإثبات من أجل إعداد تقريره النهائي ووصوله للهدف المنشود، وتمر هذه </a:t>
            </a:r>
            <a:r>
              <a:rPr lang="ar-DZ" sz="3200" dirty="0" smtClean="0">
                <a:solidFill>
                  <a:srgbClr val="000066"/>
                </a:solidFill>
                <a:latin typeface="Traditional Arabic" pitchFamily="18" charset="-78"/>
                <a:cs typeface="Traditional Arabic" pitchFamily="18" charset="-78"/>
              </a:rPr>
              <a:t>المرحلة</a:t>
            </a:r>
            <a:r>
              <a:rPr lang="fr-FR" sz="3200" dirty="0" smtClean="0">
                <a:solidFill>
                  <a:srgbClr val="000066"/>
                </a:solidFill>
                <a:latin typeface="Traditional Arabic" pitchFamily="18" charset="-78"/>
                <a:cs typeface="Traditional Arabic" pitchFamily="18" charset="-78"/>
              </a:rPr>
              <a:t> </a:t>
            </a:r>
            <a:endParaRPr lang="ar-DZ" sz="3200" dirty="0">
              <a:solidFill>
                <a:srgbClr val="000066"/>
              </a:solidFill>
              <a:latin typeface="Traditional Arabic" pitchFamily="18" charset="-78"/>
              <a:cs typeface="Traditional Arabic" pitchFamily="18" charset="-78"/>
            </a:endParaRP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381503651"/>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معايير التدقيق الداخلي</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13</a:t>
            </a:fld>
            <a:endParaRPr lang="en-US" altLang="ar-DZ" sz="1300" smtClean="0">
              <a:solidFill>
                <a:srgbClr val="000066"/>
              </a:solidFill>
            </a:endParaRPr>
          </a:p>
        </p:txBody>
      </p:sp>
      <p:sp>
        <p:nvSpPr>
          <p:cNvPr id="3" name="Rectangle 2"/>
          <p:cNvSpPr/>
          <p:nvPr/>
        </p:nvSpPr>
        <p:spPr>
          <a:xfrm>
            <a:off x="827583" y="1412776"/>
            <a:ext cx="7984153" cy="4524315"/>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المجموعة </a:t>
            </a:r>
            <a:r>
              <a:rPr lang="ar-DZ" sz="3200" dirty="0">
                <a:solidFill>
                  <a:srgbClr val="000066"/>
                </a:solidFill>
                <a:latin typeface="Traditional Arabic" pitchFamily="18" charset="-78"/>
                <a:cs typeface="Traditional Arabic" pitchFamily="18" charset="-78"/>
              </a:rPr>
              <a:t>الاولى:- معايير الخصائص (السمات</a:t>
            </a:r>
            <a:r>
              <a:rPr lang="ar-DZ" sz="3200" dirty="0" smtClean="0">
                <a:solidFill>
                  <a:srgbClr val="000066"/>
                </a:solidFill>
                <a:latin typeface="Traditional Arabic" pitchFamily="18" charset="-78"/>
                <a:cs typeface="Traditional Arabic" pitchFamily="18" charset="-78"/>
              </a:rPr>
              <a:t>)</a:t>
            </a:r>
            <a:endParaRPr lang="ar-DZ" sz="3200" dirty="0">
              <a:solidFill>
                <a:srgbClr val="000066"/>
              </a:solidFill>
              <a:latin typeface="Traditional Arabic" pitchFamily="18" charset="-78"/>
              <a:cs typeface="Traditional Arabic" pitchFamily="18" charset="-78"/>
            </a:endParaRPr>
          </a:p>
          <a:p>
            <a:pPr algn="r" rtl="1"/>
            <a:r>
              <a:rPr lang="ar-DZ" sz="3200" dirty="0">
                <a:solidFill>
                  <a:srgbClr val="000066"/>
                </a:solidFill>
                <a:latin typeface="Traditional Arabic" pitchFamily="18" charset="-78"/>
                <a:cs typeface="Traditional Arabic" pitchFamily="18" charset="-78"/>
              </a:rPr>
              <a:t>1000 - الغرض، والسلطة، والمسؤولية</a:t>
            </a:r>
          </a:p>
          <a:p>
            <a:pPr algn="r" rtl="1"/>
            <a:r>
              <a:rPr lang="ar-DZ" sz="3200" dirty="0">
                <a:solidFill>
                  <a:srgbClr val="000066"/>
                </a:solidFill>
                <a:latin typeface="Traditional Arabic" pitchFamily="18" charset="-78"/>
                <a:cs typeface="Traditional Arabic" pitchFamily="18" charset="-78"/>
              </a:rPr>
              <a:t>يجب تحديد غرض وسلطة ومسؤولية نشاط التدقيق الداخلي تحديداً رسميا ضمن ميثاق التدقيق(1) الداخلي، بما يتماشى مع رسالة التدقيق الداخلي ومع العناصر الالزامية من الإطار المهني الدولي لممارسة التدقيق الداخلي )المبادئ الأساسية للممارسة المهنية للتدقيق الداخلي،  ومبادئ أخلاقيات المهنة، والمعايير، وتعريف التدقيق الداخلي. ويجب أن يقوم الرئيس التنفيذي للتدقيق الداخلي بمراجعة دورية لميثاق التدقيق الداخلي وعرضه على الإدارة العليا ومجلس الإدارة للموافقة عليه.</a:t>
            </a:r>
          </a:p>
        </p:txBody>
      </p:sp>
    </p:spTree>
    <p:extLst>
      <p:ext uri="{BB962C8B-B14F-4D97-AF65-F5344CB8AC3E}">
        <p14:creationId xmlns:p14="http://schemas.microsoft.com/office/powerpoint/2010/main" val="1787246951"/>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معايير التدقيق الداخلي</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14</a:t>
            </a:fld>
            <a:endParaRPr lang="en-US" altLang="ar-DZ" sz="1300" smtClean="0">
              <a:solidFill>
                <a:srgbClr val="000066"/>
              </a:solidFill>
            </a:endParaRPr>
          </a:p>
        </p:txBody>
      </p:sp>
      <p:sp>
        <p:nvSpPr>
          <p:cNvPr id="3" name="Rectangle 2"/>
          <p:cNvSpPr/>
          <p:nvPr/>
        </p:nvSpPr>
        <p:spPr>
          <a:xfrm>
            <a:off x="827583" y="1412776"/>
            <a:ext cx="7984153" cy="5509200"/>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1010 </a:t>
            </a:r>
            <a:r>
              <a:rPr lang="ar-DZ" sz="3200" dirty="0">
                <a:solidFill>
                  <a:srgbClr val="000066"/>
                </a:solidFill>
                <a:latin typeface="Traditional Arabic" pitchFamily="18" charset="-78"/>
                <a:cs typeface="Traditional Arabic" pitchFamily="18" charset="-78"/>
              </a:rPr>
              <a:t>- الإقرار بالتوجيهات الإلزامية في ميثاق التدقيق الداخلي.</a:t>
            </a:r>
          </a:p>
          <a:p>
            <a:pPr algn="r" rtl="1"/>
            <a:r>
              <a:rPr lang="ar-DZ" sz="3200" dirty="0">
                <a:solidFill>
                  <a:srgbClr val="000066"/>
                </a:solidFill>
                <a:latin typeface="Traditional Arabic" pitchFamily="18" charset="-78"/>
                <a:cs typeface="Traditional Arabic" pitchFamily="18" charset="-78"/>
              </a:rPr>
              <a:t>يجب الإقرار بالطبيعة الإلزامية للمبادئ الأساسية للممارسة المهنية للتدقيق الداخلي، ومبادئ أخلاقيات المهنة، والمعايير، وتعريف التدقيق الداخلي في ميثاق التدقيق الداخلي. كما ينبغي على الرئيس التنفيذي للتدقيق الداخلي مناقشة رسالة التدقيق الداخلي والعناصر الإلزامية من الإطار المهني الدولي لممارسة التدقيق الداخلي مع الإدارة العليا و مجلس الإدارة</a:t>
            </a:r>
            <a:r>
              <a:rPr lang="ar-DZ" sz="3200" dirty="0" smtClean="0">
                <a:solidFill>
                  <a:srgbClr val="000066"/>
                </a:solidFill>
                <a:latin typeface="Traditional Arabic" pitchFamily="18" charset="-78"/>
                <a:cs typeface="Traditional Arabic" pitchFamily="18" charset="-78"/>
              </a:rPr>
              <a:t>.</a:t>
            </a:r>
          </a:p>
          <a:p>
            <a:pPr algn="r" rtl="1"/>
            <a:endParaRPr lang="ar-DZ" sz="3200" dirty="0">
              <a:solidFill>
                <a:srgbClr val="000066"/>
              </a:solidFill>
              <a:latin typeface="Traditional Arabic" pitchFamily="18" charset="-78"/>
              <a:cs typeface="Traditional Arabic" pitchFamily="18" charset="-78"/>
            </a:endParaRPr>
          </a:p>
          <a:p>
            <a:pPr algn="r" rtl="1"/>
            <a:r>
              <a:rPr lang="ar-DZ" sz="3200" dirty="0">
                <a:solidFill>
                  <a:srgbClr val="000066"/>
                </a:solidFill>
                <a:latin typeface="Traditional Arabic" pitchFamily="18" charset="-78"/>
                <a:cs typeface="Traditional Arabic" pitchFamily="18" charset="-78"/>
              </a:rPr>
              <a:t>1100 - </a:t>
            </a:r>
            <a:r>
              <a:rPr lang="ar-DZ" sz="3200" dirty="0" err="1">
                <a:solidFill>
                  <a:srgbClr val="000066"/>
                </a:solidFill>
                <a:latin typeface="Traditional Arabic" pitchFamily="18" charset="-78"/>
                <a:cs typeface="Traditional Arabic" pitchFamily="18" charset="-78"/>
              </a:rPr>
              <a:t>الإستقلالية</a:t>
            </a:r>
            <a:r>
              <a:rPr lang="ar-DZ" sz="3200" dirty="0">
                <a:solidFill>
                  <a:srgbClr val="000066"/>
                </a:solidFill>
                <a:latin typeface="Traditional Arabic" pitchFamily="18" charset="-78"/>
                <a:cs typeface="Traditional Arabic" pitchFamily="18" charset="-78"/>
              </a:rPr>
              <a:t> والموضوعية</a:t>
            </a:r>
          </a:p>
          <a:p>
            <a:pPr algn="r" rtl="1"/>
            <a:r>
              <a:rPr lang="ar-DZ" sz="3200" dirty="0">
                <a:solidFill>
                  <a:srgbClr val="000066"/>
                </a:solidFill>
                <a:latin typeface="Traditional Arabic" pitchFamily="18" charset="-78"/>
                <a:cs typeface="Traditional Arabic" pitchFamily="18" charset="-78"/>
              </a:rPr>
              <a:t>يجب أن يكون نشاط التدقيق الداخلي مستقلاً، ويجب على المدققين الداخليين أداء أعمالهم بموضوعية.</a:t>
            </a: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387669451"/>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معايير التدقيق الداخلي</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15</a:t>
            </a:fld>
            <a:endParaRPr lang="en-US" altLang="ar-DZ" sz="1300" smtClean="0">
              <a:solidFill>
                <a:srgbClr val="000066"/>
              </a:solidFill>
            </a:endParaRPr>
          </a:p>
        </p:txBody>
      </p:sp>
      <p:sp>
        <p:nvSpPr>
          <p:cNvPr id="3" name="Rectangle 2"/>
          <p:cNvSpPr/>
          <p:nvPr/>
        </p:nvSpPr>
        <p:spPr>
          <a:xfrm>
            <a:off x="827583" y="1412776"/>
            <a:ext cx="7984153" cy="4524315"/>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-1200  المهارة والعناية المهنية اللازمة</a:t>
            </a:r>
          </a:p>
          <a:p>
            <a:pPr algn="r" rtl="1"/>
            <a:r>
              <a:rPr lang="ar-DZ" sz="3200" dirty="0">
                <a:solidFill>
                  <a:srgbClr val="000066"/>
                </a:solidFill>
                <a:latin typeface="Traditional Arabic" pitchFamily="18" charset="-78"/>
                <a:cs typeface="Traditional Arabic" pitchFamily="18" charset="-78"/>
              </a:rPr>
              <a:t>يجب إنجاز مهمّات التدقيق الداخلي بمهارة ومع توخي العناية المهنية </a:t>
            </a:r>
            <a:r>
              <a:rPr lang="ar-DZ" sz="3200" dirty="0" err="1">
                <a:solidFill>
                  <a:srgbClr val="000066"/>
                </a:solidFill>
                <a:latin typeface="Traditional Arabic" pitchFamily="18" charset="-78"/>
                <a:cs typeface="Traditional Arabic" pitchFamily="18" charset="-78"/>
              </a:rPr>
              <a:t>الللازمة</a:t>
            </a:r>
            <a:r>
              <a:rPr lang="ar-DZ" sz="3200" dirty="0" smtClean="0">
                <a:solidFill>
                  <a:srgbClr val="000066"/>
                </a:solidFill>
                <a:latin typeface="Traditional Arabic" pitchFamily="18" charset="-78"/>
                <a:cs typeface="Traditional Arabic" pitchFamily="18" charset="-78"/>
              </a:rPr>
              <a:t>.</a:t>
            </a:r>
          </a:p>
          <a:p>
            <a:pPr algn="r" rtl="1"/>
            <a:r>
              <a:rPr lang="ar-DZ" sz="3200" dirty="0">
                <a:solidFill>
                  <a:srgbClr val="000066"/>
                </a:solidFill>
                <a:latin typeface="Traditional Arabic" pitchFamily="18" charset="-78"/>
                <a:cs typeface="Traditional Arabic" pitchFamily="18" charset="-78"/>
              </a:rPr>
              <a:t>1300 - برنامج تأكيد وتحسين الجودة</a:t>
            </a:r>
          </a:p>
          <a:p>
            <a:pPr algn="r" rtl="1"/>
            <a:r>
              <a:rPr lang="ar-DZ" sz="3200" dirty="0">
                <a:solidFill>
                  <a:srgbClr val="000066"/>
                </a:solidFill>
                <a:latin typeface="Traditional Arabic" pitchFamily="18" charset="-78"/>
                <a:cs typeface="Traditional Arabic" pitchFamily="18" charset="-78"/>
              </a:rPr>
              <a:t>يجب على الرئيس التنفيذي للتدقيق أن يضع ويحافظ على برنامج لتأكيد وتحسين الجودة بحيث يغطي كافة جوانب نشاط التدقيق الداخلي، يتمّ تصميم برنامج تأكيد وتحسين الجودة للتمكن من تقييم مدى توافق نشاط التدقيق الداخلي مع المعايير، وتقييم ما إذا كان المدققون الداخليون يطبقون مبادئ أخلاقيات المهنة. </a:t>
            </a: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387669451"/>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معايير التدقيق الداخلي</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16</a:t>
            </a:fld>
            <a:endParaRPr lang="en-US" altLang="ar-DZ" sz="1300" smtClean="0">
              <a:solidFill>
                <a:srgbClr val="000066"/>
              </a:solidFill>
            </a:endParaRPr>
          </a:p>
        </p:txBody>
      </p:sp>
      <p:sp>
        <p:nvSpPr>
          <p:cNvPr id="3" name="Rectangle 2"/>
          <p:cNvSpPr/>
          <p:nvPr/>
        </p:nvSpPr>
        <p:spPr>
          <a:xfrm>
            <a:off x="827583" y="1412776"/>
            <a:ext cx="7984153" cy="6001643"/>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المجموعة الثانية:- معايير </a:t>
            </a:r>
            <a:r>
              <a:rPr lang="ar-DZ" sz="3200" dirty="0" smtClean="0">
                <a:solidFill>
                  <a:srgbClr val="000066"/>
                </a:solidFill>
                <a:latin typeface="Traditional Arabic" pitchFamily="18" charset="-78"/>
                <a:cs typeface="Traditional Arabic" pitchFamily="18" charset="-78"/>
              </a:rPr>
              <a:t>الأداء</a:t>
            </a:r>
          </a:p>
          <a:p>
            <a:pPr algn="r" rtl="1"/>
            <a:endParaRPr lang="ar-DZ" sz="3200" dirty="0">
              <a:solidFill>
                <a:srgbClr val="000066"/>
              </a:solidFill>
              <a:latin typeface="Traditional Arabic" pitchFamily="18" charset="-78"/>
              <a:cs typeface="Traditional Arabic" pitchFamily="18" charset="-78"/>
            </a:endParaRPr>
          </a:p>
          <a:p>
            <a:pPr algn="r" rtl="1"/>
            <a:r>
              <a:rPr lang="ar-DZ" sz="3200" dirty="0">
                <a:solidFill>
                  <a:srgbClr val="000066"/>
                </a:solidFill>
                <a:latin typeface="Traditional Arabic" pitchFamily="18" charset="-78"/>
                <a:cs typeface="Traditional Arabic" pitchFamily="18" charset="-78"/>
              </a:rPr>
              <a:t>2000 - إدارة نشاط التدقيق الداخلي</a:t>
            </a:r>
          </a:p>
          <a:p>
            <a:pPr algn="r" rtl="1"/>
            <a:r>
              <a:rPr lang="ar-DZ" sz="3200" dirty="0">
                <a:solidFill>
                  <a:srgbClr val="000066"/>
                </a:solidFill>
                <a:latin typeface="Traditional Arabic" pitchFamily="18" charset="-78"/>
                <a:cs typeface="Traditional Arabic" pitchFamily="18" charset="-78"/>
              </a:rPr>
              <a:t>يجب على الرئيس التنفيذي للتدقيق أن يدير نشاط التدقيق الداخلي بفعالية لضمان أنه يضيف قيمة للمؤسسة.</a:t>
            </a:r>
          </a:p>
          <a:p>
            <a:pPr algn="r" rtl="1"/>
            <a:r>
              <a:rPr lang="ar-DZ" sz="3200" dirty="0">
                <a:solidFill>
                  <a:srgbClr val="000066"/>
                </a:solidFill>
                <a:latin typeface="Traditional Arabic" pitchFamily="18" charset="-78"/>
                <a:cs typeface="Traditional Arabic" pitchFamily="18" charset="-78"/>
              </a:rPr>
              <a:t>-2100  طبيعة العمل</a:t>
            </a:r>
          </a:p>
          <a:p>
            <a:pPr algn="r" rtl="1"/>
            <a:r>
              <a:rPr lang="ar-DZ" sz="3200" dirty="0">
                <a:solidFill>
                  <a:srgbClr val="000066"/>
                </a:solidFill>
                <a:latin typeface="Traditional Arabic" pitchFamily="18" charset="-78"/>
                <a:cs typeface="Traditional Arabic" pitchFamily="18" charset="-78"/>
              </a:rPr>
              <a:t>يجب أن يقوم نشاط التدقيق الداخلي بتقييم عمليات </a:t>
            </a:r>
            <a:r>
              <a:rPr lang="ar-DZ" sz="3200" dirty="0" err="1">
                <a:solidFill>
                  <a:srgbClr val="000066"/>
                </a:solidFill>
                <a:latin typeface="Traditional Arabic" pitchFamily="18" charset="-78"/>
                <a:cs typeface="Traditional Arabic" pitchFamily="18" charset="-78"/>
              </a:rPr>
              <a:t>الحوكمة</a:t>
            </a:r>
            <a:r>
              <a:rPr lang="ar-DZ" sz="3200" dirty="0">
                <a:solidFill>
                  <a:srgbClr val="000066"/>
                </a:solidFill>
                <a:latin typeface="Traditional Arabic" pitchFamily="18" charset="-78"/>
                <a:cs typeface="Traditional Arabic" pitchFamily="18" charset="-78"/>
              </a:rPr>
              <a:t> وإدارة المخاطر والرقابة والإسهام في تحسينها وذلك من خلال اتباع أسلوب منهجي منظم وقائم على المخاطر. وتتعزز أهمية ومصداقية التدقيق الداخلي عندما يتمتع المدققون بالاستباقية وعندما تعطي تقييماتهم رؤى جديدة وتأخذ الآثار المستقبلية في </a:t>
            </a:r>
            <a:r>
              <a:rPr lang="ar-DZ" sz="3200" dirty="0" err="1">
                <a:solidFill>
                  <a:srgbClr val="000066"/>
                </a:solidFill>
                <a:latin typeface="Traditional Arabic" pitchFamily="18" charset="-78"/>
                <a:cs typeface="Traditional Arabic" pitchFamily="18" charset="-78"/>
              </a:rPr>
              <a:t>الإعتبار</a:t>
            </a:r>
            <a:r>
              <a:rPr lang="ar-DZ" sz="3200" dirty="0">
                <a:solidFill>
                  <a:srgbClr val="000066"/>
                </a:solidFill>
                <a:latin typeface="Traditional Arabic" pitchFamily="18" charset="-78"/>
                <a:cs typeface="Traditional Arabic" pitchFamily="18" charset="-78"/>
              </a:rPr>
              <a:t>.</a:t>
            </a: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387669451"/>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معايير التدقيق الداخلي</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17</a:t>
            </a:fld>
            <a:endParaRPr lang="en-US" altLang="ar-DZ" sz="1300" smtClean="0">
              <a:solidFill>
                <a:srgbClr val="000066"/>
              </a:solidFill>
            </a:endParaRPr>
          </a:p>
        </p:txBody>
      </p:sp>
      <p:sp>
        <p:nvSpPr>
          <p:cNvPr id="3" name="Rectangle 2"/>
          <p:cNvSpPr/>
          <p:nvPr/>
        </p:nvSpPr>
        <p:spPr>
          <a:xfrm>
            <a:off x="827583" y="1412776"/>
            <a:ext cx="7984153" cy="5509200"/>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2200 - تخطيط مهمة التدقيق الداخلي</a:t>
            </a:r>
          </a:p>
          <a:p>
            <a:pPr algn="r" rtl="1"/>
            <a:r>
              <a:rPr lang="ar-DZ" sz="3200" dirty="0">
                <a:solidFill>
                  <a:srgbClr val="000066"/>
                </a:solidFill>
                <a:latin typeface="Traditional Arabic" pitchFamily="18" charset="-78"/>
                <a:cs typeface="Traditional Arabic" pitchFamily="18" charset="-78"/>
              </a:rPr>
              <a:t>يجب أن يقوم المدققون الداخليون بوضع وتوثيق خطة عمل لكل مهمة من مهام التدقيق، تتضمن أهداف المهمة، ونطاقها، وتوقيتها، والموارد المخصصة لها، كما يجب أن تأخذ الخطة في الاعتبار استراتيجيات وأهداف ومخاطر المؤسسة ذات الصلة بالمهمة</a:t>
            </a:r>
            <a:r>
              <a:rPr lang="ar-DZ" sz="3200" dirty="0" smtClean="0">
                <a:solidFill>
                  <a:srgbClr val="000066"/>
                </a:solidFill>
                <a:latin typeface="Traditional Arabic" pitchFamily="18" charset="-78"/>
                <a:cs typeface="Traditional Arabic" pitchFamily="18" charset="-78"/>
              </a:rPr>
              <a:t>.</a:t>
            </a:r>
          </a:p>
          <a:p>
            <a:pPr algn="r" rtl="1"/>
            <a:r>
              <a:rPr lang="ar-DZ" sz="3200" dirty="0">
                <a:solidFill>
                  <a:srgbClr val="000066"/>
                </a:solidFill>
                <a:latin typeface="Traditional Arabic" pitchFamily="18" charset="-78"/>
                <a:cs typeface="Traditional Arabic" pitchFamily="18" charset="-78"/>
              </a:rPr>
              <a:t>2300 - تنفيذ مهمة التدقيق الداخلي</a:t>
            </a:r>
          </a:p>
          <a:p>
            <a:pPr algn="r" rtl="1"/>
            <a:r>
              <a:rPr lang="ar-DZ" sz="3200" dirty="0">
                <a:solidFill>
                  <a:srgbClr val="000066"/>
                </a:solidFill>
                <a:latin typeface="Traditional Arabic" pitchFamily="18" charset="-78"/>
                <a:cs typeface="Traditional Arabic" pitchFamily="18" charset="-78"/>
              </a:rPr>
              <a:t>يجب أن يقوم المدققون الداخليون بتحديد وتحليل وتقييم وتوثيق المعلومات الكافية اللازمة لتحقيق أهداف مهمة التدقيق.</a:t>
            </a:r>
          </a:p>
          <a:p>
            <a:pPr algn="r" rtl="1"/>
            <a:r>
              <a:rPr lang="ar-DZ" sz="3200" dirty="0">
                <a:solidFill>
                  <a:srgbClr val="000066"/>
                </a:solidFill>
                <a:latin typeface="Traditional Arabic" pitchFamily="18" charset="-78"/>
                <a:cs typeface="Traditional Arabic" pitchFamily="18" charset="-78"/>
              </a:rPr>
              <a:t>2400 - تبليغ النتائج</a:t>
            </a:r>
          </a:p>
          <a:p>
            <a:pPr algn="r" rtl="1"/>
            <a:r>
              <a:rPr lang="ar-DZ" sz="3200" dirty="0">
                <a:solidFill>
                  <a:srgbClr val="000066"/>
                </a:solidFill>
                <a:latin typeface="Traditional Arabic" pitchFamily="18" charset="-78"/>
                <a:cs typeface="Traditional Arabic" pitchFamily="18" charset="-78"/>
              </a:rPr>
              <a:t>يجب على المدققين الداخليين تبليغ نتائج مهام التدقيق.</a:t>
            </a: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38766945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معايير التدقيق الداخلي</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18</a:t>
            </a:fld>
            <a:endParaRPr lang="en-US" altLang="ar-DZ" sz="1300" smtClean="0">
              <a:solidFill>
                <a:srgbClr val="000066"/>
              </a:solidFill>
            </a:endParaRPr>
          </a:p>
        </p:txBody>
      </p:sp>
      <p:sp>
        <p:nvSpPr>
          <p:cNvPr id="3" name="Rectangle 2"/>
          <p:cNvSpPr/>
          <p:nvPr/>
        </p:nvSpPr>
        <p:spPr>
          <a:xfrm>
            <a:off x="827583" y="1412776"/>
            <a:ext cx="7984153" cy="4524315"/>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2500 -  مراقبة سير العمل</a:t>
            </a:r>
          </a:p>
          <a:p>
            <a:pPr algn="r" rtl="1"/>
            <a:r>
              <a:rPr lang="ar-DZ" sz="3200" dirty="0">
                <a:solidFill>
                  <a:srgbClr val="000066"/>
                </a:solidFill>
                <a:latin typeface="Traditional Arabic" pitchFamily="18" charset="-78"/>
                <a:cs typeface="Traditional Arabic" pitchFamily="18" charset="-78"/>
              </a:rPr>
              <a:t>يجب أن يقوم الرئيس التنفيذي للتدقيق الداخلي بوضع نظام لمراقبة ما يتخذ من أفعال إزاء النتائج التي تم إبلاغها الى الإدارة، وأن يحافظ على هذا النظام.</a:t>
            </a:r>
          </a:p>
          <a:p>
            <a:pPr algn="r" rtl="1"/>
            <a:r>
              <a:rPr lang="ar-DZ" sz="3200" dirty="0">
                <a:solidFill>
                  <a:srgbClr val="000066"/>
                </a:solidFill>
                <a:latin typeface="Traditional Arabic" pitchFamily="18" charset="-78"/>
                <a:cs typeface="Traditional Arabic" pitchFamily="18" charset="-78"/>
              </a:rPr>
              <a:t>2600-  التبليغ عن قبول المخاطر</a:t>
            </a:r>
          </a:p>
          <a:p>
            <a:pPr algn="r" rtl="1"/>
            <a:r>
              <a:rPr lang="ar-DZ" sz="3200" dirty="0">
                <a:solidFill>
                  <a:srgbClr val="000066"/>
                </a:solidFill>
                <a:latin typeface="Traditional Arabic" pitchFamily="18" charset="-78"/>
                <a:cs typeface="Traditional Arabic" pitchFamily="18" charset="-78"/>
              </a:rPr>
              <a:t>عندما يَخلُص الرئيس التنفيذي للتدقيق الداخلي إلى أن الإدارة قد قبلت مستوى من المخاطر غير مقبول بالنسبة للمؤسسة، فإنه يجب على الرئيس التنفيذي للتدقيق الداخلي أن يناقش الأمر مع الإدارة العليا. </a:t>
            </a: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794673537"/>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5506" y="332656"/>
            <a:ext cx="7392987" cy="1008856"/>
          </a:xfrm>
        </p:spPr>
        <p:txBody>
          <a:bodyPr/>
          <a:lstStyle/>
          <a:p>
            <a:pPr rtl="1"/>
            <a:r>
              <a:rPr lang="ar-DZ" sz="4000" kern="1200" dirty="0">
                <a:solidFill>
                  <a:schemeClr val="tx1"/>
                </a:solidFill>
                <a:latin typeface="Traditional Arabic" pitchFamily="18" charset="-78"/>
                <a:ea typeface="+mn-ea"/>
                <a:cs typeface="Traditional Arabic" pitchFamily="18" charset="-78"/>
              </a:rPr>
              <a:t>مفهوم التدقيق الداخلي</a:t>
            </a: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2</a:t>
            </a:fld>
            <a:endParaRPr lang="en-US" altLang="ar-DZ" sz="1300" smtClean="0"/>
          </a:p>
        </p:txBody>
      </p:sp>
      <p:sp>
        <p:nvSpPr>
          <p:cNvPr id="2" name="Rectangle 1"/>
          <p:cNvSpPr/>
          <p:nvPr/>
        </p:nvSpPr>
        <p:spPr>
          <a:xfrm>
            <a:off x="395536" y="1412776"/>
            <a:ext cx="8136904" cy="5509200"/>
          </a:xfrm>
          <a:prstGeom prst="rect">
            <a:avLst/>
          </a:prstGeom>
        </p:spPr>
        <p:txBody>
          <a:bodyPr wrap="square">
            <a:spAutoFit/>
          </a:bodyPr>
          <a:lstStyle/>
          <a:p>
            <a:pPr algn="just" rtl="1"/>
            <a:r>
              <a:rPr lang="ar-DZ" sz="3200" dirty="0">
                <a:latin typeface="Traditional Arabic" pitchFamily="18" charset="-78"/>
                <a:cs typeface="Traditional Arabic" pitchFamily="18" charset="-78"/>
              </a:rPr>
              <a:t>التدقيق الداخلي هو نشاط تقييمي مستقل ينشأ داخل منظمة الأعمال من أجل تحقيق العمليات المحاسبية والمالية والعمليات الأخرى كأساس لخدمة الإدارة، وهي وسيلة رقابية إدارية تعمل على قياس و تقييم فعالية وسائل الرقابة </a:t>
            </a:r>
            <a:r>
              <a:rPr lang="ar-DZ" sz="3200" dirty="0" smtClean="0">
                <a:latin typeface="Traditional Arabic" pitchFamily="18" charset="-78"/>
                <a:cs typeface="Traditional Arabic" pitchFamily="18" charset="-78"/>
              </a:rPr>
              <a:t>الأخرى</a:t>
            </a:r>
            <a:endParaRPr lang="fr-FR" sz="3200" dirty="0" smtClean="0">
              <a:latin typeface="Traditional Arabic" pitchFamily="18" charset="-78"/>
              <a:cs typeface="Traditional Arabic" pitchFamily="18" charset="-78"/>
            </a:endParaRPr>
          </a:p>
          <a:p>
            <a:pPr algn="just" rtl="1"/>
            <a:r>
              <a:rPr lang="ar-DZ" sz="3200" dirty="0">
                <a:latin typeface="Traditional Arabic" pitchFamily="18" charset="-78"/>
                <a:cs typeface="Traditional Arabic" pitchFamily="18" charset="-78"/>
              </a:rPr>
              <a:t>	يتضح من هذا التعريف أن مجال عمل التدقيق الداخلي أصبح مفهوما واضحا حيث أصبحت جميع العمليات بغض النظر عن طبيعتها سواء كانت مالية أو تشغيلية أو ذات طبيعة إدارية بحتة تدخل ضمن فحص وتقييم المدقق الداخلي ، وهذا التعميم يفيد بأن للمدققين الداخليين الحق في توسيع نطاق عملهم ليشمل مراجعة الخطط والأهداف والسياسات والبرامج والأنظمة وكل ما يتصل بالعملية الإدارية</a:t>
            </a:r>
            <a:endParaRPr lang="fr-FR" sz="3200" dirty="0" smtClean="0">
              <a:latin typeface="Traditional Arabic" pitchFamily="18" charset="-78"/>
              <a:cs typeface="Traditional Arabic" pitchFamily="18" charset="-78"/>
            </a:endParaRPr>
          </a:p>
          <a:p>
            <a:pPr algn="just" rtl="1"/>
            <a:endParaRPr lang="ar-DZ"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17980657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4713" y="115888"/>
            <a:ext cx="7392987" cy="563562"/>
          </a:xfrm>
        </p:spPr>
        <p:txBody>
          <a:bodyPr/>
          <a:lstStyle/>
          <a:p>
            <a:pPr rtl="1" eaLnBrk="1" hangingPunct="1"/>
            <a:r>
              <a:rPr lang="ar-DZ" sz="4400" dirty="0" smtClean="0"/>
              <a:t/>
            </a:r>
            <a:br>
              <a:rPr lang="ar-DZ" sz="4400" dirty="0" smtClean="0"/>
            </a:br>
            <a:r>
              <a:rPr lang="fr-FR" sz="5400" dirty="0"/>
              <a:t/>
            </a:r>
            <a:br>
              <a:rPr lang="fr-FR" sz="5400" dirty="0"/>
            </a:br>
            <a:endParaRPr lang="fr-FR" sz="5400" dirty="0" smtClean="0">
              <a:latin typeface="Traditional Arabic" pitchFamily="18" charset="-78"/>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3</a:t>
            </a:fld>
            <a:endParaRPr lang="en-US" altLang="ar-DZ" sz="1300" smtClean="0"/>
          </a:p>
        </p:txBody>
      </p:sp>
      <p:sp>
        <p:nvSpPr>
          <p:cNvPr id="3" name="Rectangle 2"/>
          <p:cNvSpPr/>
          <p:nvPr/>
        </p:nvSpPr>
        <p:spPr>
          <a:xfrm>
            <a:off x="611560" y="1556792"/>
            <a:ext cx="7920880" cy="4524315"/>
          </a:xfrm>
          <a:prstGeom prst="rect">
            <a:avLst/>
          </a:prstGeom>
        </p:spPr>
        <p:txBody>
          <a:bodyPr wrap="square">
            <a:spAutoFit/>
          </a:bodyPr>
          <a:lstStyle/>
          <a:p>
            <a:pPr algn="r" rtl="1"/>
            <a:r>
              <a:rPr lang="ar-JO" sz="3200" dirty="0">
                <a:latin typeface="Traditional Arabic" pitchFamily="18" charset="-78"/>
                <a:cs typeface="Traditional Arabic" pitchFamily="18" charset="-78"/>
              </a:rPr>
              <a:t>مهمة المدقق الداخلي تتمثل في مهمات تأكيدات وتأمينية أو مهمات إرشادات واستشارية، </a:t>
            </a:r>
            <a:r>
              <a:rPr lang="ar-JO" sz="3200" dirty="0" smtClean="0">
                <a:latin typeface="Traditional Arabic" pitchFamily="18" charset="-78"/>
                <a:cs typeface="Traditional Arabic" pitchFamily="18" charset="-78"/>
              </a:rPr>
              <a:t>في</a:t>
            </a:r>
            <a:r>
              <a:rPr lang="ar-DZ" sz="3200" dirty="0" smtClean="0">
                <a:latin typeface="Traditional Arabic" pitchFamily="18" charset="-78"/>
                <a:cs typeface="Traditional Arabic" pitchFamily="18" charset="-78"/>
              </a:rPr>
              <a:t>ما</a:t>
            </a:r>
            <a:r>
              <a:rPr lang="ar-JO" sz="3200" dirty="0" smtClean="0">
                <a:latin typeface="Traditional Arabic" pitchFamily="18" charset="-78"/>
                <a:cs typeface="Traditional Arabic" pitchFamily="18" charset="-78"/>
              </a:rPr>
              <a:t> </a:t>
            </a:r>
            <a:r>
              <a:rPr lang="ar-JO" sz="3200" dirty="0">
                <a:latin typeface="Traditional Arabic" pitchFamily="18" charset="-78"/>
                <a:cs typeface="Traditional Arabic" pitchFamily="18" charset="-78"/>
              </a:rPr>
              <a:t>يخص الشكل الأول أي مهمات </a:t>
            </a:r>
            <a:r>
              <a:rPr lang="ar-JO" sz="3200" dirty="0" err="1">
                <a:latin typeface="Traditional Arabic" pitchFamily="18" charset="-78"/>
                <a:cs typeface="Traditional Arabic" pitchFamily="18" charset="-78"/>
              </a:rPr>
              <a:t>تأمینية</a:t>
            </a:r>
            <a:r>
              <a:rPr lang="ar-JO" sz="3200" dirty="0">
                <a:latin typeface="Traditional Arabic" pitchFamily="18" charset="-78"/>
                <a:cs typeface="Traditional Arabic" pitchFamily="18" charset="-78"/>
              </a:rPr>
              <a:t> فالمدقق الداخلي يقوم بتقييم موضوعي بهدف إنشاء بكل استقلالية رأي أو استنتاجات حول مسار ما أو نظام حول العنصر محل المراجعة، فهو يحدد نطاق ومجال وطبيعة المهمة. </a:t>
            </a:r>
          </a:p>
          <a:p>
            <a:pPr algn="r" rtl="1"/>
            <a:r>
              <a:rPr lang="ar-JO" sz="3200" dirty="0">
                <a:latin typeface="Traditional Arabic" pitchFamily="18" charset="-78"/>
                <a:cs typeface="Traditional Arabic" pitchFamily="18" charset="-78"/>
              </a:rPr>
              <a:t>ومهمات التدقيق الداخلي تكون أساسا بهدف تحديد المخاطر المرتبطة بالأنشطة، وتقييم نظام الرقابة الداخلية حيز التنفيذ، ووضع التوصيات اللازمة للمساعدة على تحسين فعالية إدارة الشركة ككل، فمهمة التدقيق الداخلي تنقسم إلى مراحل دقيقة ومحددة وتكون قبل وأثناء وبعد المهمة</a:t>
            </a:r>
          </a:p>
        </p:txBody>
      </p:sp>
      <p:sp>
        <p:nvSpPr>
          <p:cNvPr id="5" name="Titre 1"/>
          <p:cNvSpPr txBox="1">
            <a:spLocks/>
          </p:cNvSpPr>
          <p:nvPr/>
        </p:nvSpPr>
        <p:spPr bwMode="white">
          <a:xfrm>
            <a:off x="911510" y="417166"/>
            <a:ext cx="7392987" cy="563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a:lstStyle>
          <a:p>
            <a:pPr rtl="1" eaLnBrk="1" hangingPunct="1"/>
            <a:r>
              <a:rPr lang="ar-DZ" sz="2000" dirty="0" smtClean="0"/>
              <a:t/>
            </a:r>
            <a:br>
              <a:rPr lang="ar-DZ" sz="2000" dirty="0" smtClean="0"/>
            </a:br>
            <a:r>
              <a:rPr lang="ar-DZ" sz="2400" dirty="0" smtClean="0"/>
              <a:t/>
            </a:r>
            <a:br>
              <a:rPr lang="ar-DZ" sz="2400" dirty="0" smtClean="0"/>
            </a:br>
            <a:r>
              <a:rPr lang="ar-DZ" sz="4000" dirty="0">
                <a:solidFill>
                  <a:schemeClr val="tx1">
                    <a:lumMod val="60000"/>
                    <a:lumOff val="40000"/>
                  </a:schemeClr>
                </a:solidFill>
                <a:latin typeface="Traditional Arabic" pitchFamily="18" charset="-78"/>
                <a:cs typeface="Traditional Arabic" pitchFamily="18" charset="-78"/>
              </a:rPr>
              <a:t>منهجية التدقيق الداخلي </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4</a:t>
            </a:fld>
            <a:endParaRPr lang="en-US" altLang="ar-DZ" sz="1300" smtClean="0"/>
          </a:p>
        </p:txBody>
      </p:sp>
      <p:sp>
        <p:nvSpPr>
          <p:cNvPr id="3" name="Rectangle 2"/>
          <p:cNvSpPr/>
          <p:nvPr/>
        </p:nvSpPr>
        <p:spPr>
          <a:xfrm>
            <a:off x="803883" y="363915"/>
            <a:ext cx="7984153" cy="6494085"/>
          </a:xfrm>
          <a:prstGeom prst="rect">
            <a:avLst/>
          </a:prstGeom>
        </p:spPr>
        <p:txBody>
          <a:bodyPr wrap="square">
            <a:spAutoFit/>
          </a:bodyPr>
          <a:lstStyle/>
          <a:p>
            <a:pPr lvl="0" algn="r" rtl="1"/>
            <a:r>
              <a:rPr lang="ar-DZ" sz="3200" dirty="0">
                <a:latin typeface="Traditional Arabic" pitchFamily="18" charset="-78"/>
                <a:cs typeface="Traditional Arabic" pitchFamily="18" charset="-78"/>
              </a:rPr>
              <a:t>1)	مرحلة التحضير والتخطيط للمهمة</a:t>
            </a:r>
          </a:p>
          <a:p>
            <a:pPr lvl="0" algn="r" rtl="1"/>
            <a:r>
              <a:rPr lang="ar-DZ" sz="3200" dirty="0">
                <a:latin typeface="Traditional Arabic" pitchFamily="18" charset="-78"/>
                <a:cs typeface="Traditional Arabic" pitchFamily="18" charset="-78"/>
              </a:rPr>
              <a:t>نقطة بداية عمل المدقق الداخلي تكون ضمن هذه المرحلة، فبعد تلقيه الأمر بالمهمة الذي يمكّن ويخوّل له صلاحية الوصول إلى المعلومات من جهة، وكذا مواقع العمل والوثائق والملفات والأشخاص المعنيين والممتلكات من جهة أخرى. </a:t>
            </a:r>
            <a:endParaRPr lang="fr-FR" sz="3200" dirty="0" smtClean="0">
              <a:latin typeface="Traditional Arabic" pitchFamily="18" charset="-78"/>
              <a:cs typeface="Traditional Arabic" pitchFamily="18" charset="-78"/>
            </a:endParaRPr>
          </a:p>
          <a:p>
            <a:pPr lvl="0" algn="r" rtl="1"/>
            <a:r>
              <a:rPr lang="ar-DZ" sz="3200" dirty="0">
                <a:latin typeface="Traditional Arabic" pitchFamily="18" charset="-78"/>
                <a:cs typeface="Traditional Arabic" pitchFamily="18" charset="-78"/>
              </a:rPr>
              <a:t>1.1 الأمر بالمهمة :</a:t>
            </a:r>
          </a:p>
          <a:p>
            <a:pPr lvl="0" algn="r" rtl="1"/>
            <a:r>
              <a:rPr lang="ar-DZ" sz="3200" dirty="0">
                <a:latin typeface="Traditional Arabic" pitchFamily="18" charset="-78"/>
                <a:cs typeface="Traditional Arabic" pitchFamily="18" charset="-78"/>
              </a:rPr>
              <a:t>والمقصود به منح تفويض من قبل إدارة المؤسسة إلى مصلحة التدقيق الداخلي بهدف إعلام المسؤولين عن عملية المراجعة. </a:t>
            </a:r>
          </a:p>
          <a:p>
            <a:pPr lvl="0" algn="r" rtl="1"/>
            <a:r>
              <a:rPr lang="ar-DZ" sz="3200" dirty="0">
                <a:latin typeface="Traditional Arabic" pitchFamily="18" charset="-78"/>
                <a:cs typeface="Traditional Arabic" pitchFamily="18" charset="-78"/>
              </a:rPr>
              <a:t>2.1 مرحلة التعود :</a:t>
            </a:r>
          </a:p>
          <a:p>
            <a:pPr lvl="0" algn="r" rtl="1"/>
            <a:r>
              <a:rPr lang="ar-DZ" sz="3200" dirty="0">
                <a:latin typeface="Traditional Arabic" pitchFamily="18" charset="-78"/>
                <a:cs typeface="Traditional Arabic" pitchFamily="18" charset="-78"/>
              </a:rPr>
              <a:t>تتطلب هذه الخطوة من المدقق الداخلي أن يقوم </a:t>
            </a:r>
            <a:r>
              <a:rPr lang="ar-DZ" sz="3200" dirty="0" err="1">
                <a:latin typeface="Traditional Arabic" pitchFamily="18" charset="-78"/>
                <a:cs typeface="Traditional Arabic" pitchFamily="18" charset="-78"/>
              </a:rPr>
              <a:t>بالإطلاع</a:t>
            </a:r>
            <a:r>
              <a:rPr lang="ar-DZ" sz="3200" dirty="0">
                <a:latin typeface="Traditional Arabic" pitchFamily="18" charset="-78"/>
                <a:cs typeface="Traditional Arabic" pitchFamily="18" charset="-78"/>
              </a:rPr>
              <a:t> على الوثائق وجمع المعلومات الكافية واللازمة التي تساعده من فهم الموضوع الذي هو بصدد مراجعته.</a:t>
            </a:r>
          </a:p>
          <a:p>
            <a:pPr lvl="0" algn="r" rtl="1"/>
            <a:endParaRPr lang="ar-DZ"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30740447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5</a:t>
            </a:fld>
            <a:endParaRPr lang="en-US" altLang="ar-DZ" sz="1300" smtClean="0">
              <a:solidFill>
                <a:srgbClr val="000066"/>
              </a:solidFill>
            </a:endParaRPr>
          </a:p>
        </p:txBody>
      </p:sp>
      <p:sp>
        <p:nvSpPr>
          <p:cNvPr id="3" name="Rectangle 2"/>
          <p:cNvSpPr/>
          <p:nvPr/>
        </p:nvSpPr>
        <p:spPr>
          <a:xfrm>
            <a:off x="803883" y="363915"/>
            <a:ext cx="7984153" cy="5509200"/>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3.1 خطة التقارب:</a:t>
            </a:r>
          </a:p>
          <a:p>
            <a:pPr algn="r" rtl="1"/>
            <a:r>
              <a:rPr lang="ar-DZ" sz="3200" dirty="0">
                <a:solidFill>
                  <a:srgbClr val="000066"/>
                </a:solidFill>
                <a:latin typeface="Traditional Arabic" pitchFamily="18" charset="-78"/>
                <a:cs typeface="Traditional Arabic" pitchFamily="18" charset="-78"/>
              </a:rPr>
              <a:t> وبعد قيام المدقق الداخلي </a:t>
            </a:r>
            <a:r>
              <a:rPr lang="ar-DZ" sz="3200" dirty="0" err="1">
                <a:solidFill>
                  <a:srgbClr val="000066"/>
                </a:solidFill>
                <a:latin typeface="Traditional Arabic" pitchFamily="18" charset="-78"/>
                <a:cs typeface="Traditional Arabic" pitchFamily="18" charset="-78"/>
              </a:rPr>
              <a:t>بالإطلاع</a:t>
            </a:r>
            <a:r>
              <a:rPr lang="ar-DZ" sz="3200" dirty="0">
                <a:solidFill>
                  <a:srgbClr val="000066"/>
                </a:solidFill>
                <a:latin typeface="Traditional Arabic" pitchFamily="18" charset="-78"/>
                <a:cs typeface="Traditional Arabic" pitchFamily="18" charset="-78"/>
              </a:rPr>
              <a:t> والفهم للمهمة المكلف بها من خلال جمع المعلومات والبيانات المطلوبة يقوم المدقق بإعداد خطة التقارب، و هي: "عبارة عن وثيقة تظهر في شكل جدول يقوم بتقسيم النشاط محل التدقيق إلى مجموعة أعمال أولية، سهلة الملاحظة بحيث يشمل الجدول على عمودين، الأول مخصص لتقسيمات الأعمال أو العمليات الأولية، والثاني لأهداف تلك الأعمال </a:t>
            </a:r>
            <a:endParaRPr lang="fr-FR" sz="3200" dirty="0" smtClean="0">
              <a:solidFill>
                <a:srgbClr val="000066"/>
              </a:solidFill>
              <a:latin typeface="Traditional Arabic" pitchFamily="18" charset="-78"/>
              <a:cs typeface="Traditional Arabic" pitchFamily="18" charset="-78"/>
            </a:endParaRPr>
          </a:p>
          <a:p>
            <a:pPr algn="r" rtl="1"/>
            <a:r>
              <a:rPr lang="ar-DZ" sz="3200" dirty="0" smtClean="0">
                <a:solidFill>
                  <a:srgbClr val="000066"/>
                </a:solidFill>
                <a:latin typeface="Traditional Arabic" pitchFamily="18" charset="-78"/>
                <a:cs typeface="Traditional Arabic" pitchFamily="18" charset="-78"/>
              </a:rPr>
              <a:t> </a:t>
            </a:r>
            <a:r>
              <a:rPr lang="ar-DZ" sz="3200" dirty="0">
                <a:solidFill>
                  <a:srgbClr val="000066"/>
                </a:solidFill>
                <a:latin typeface="Traditional Arabic" pitchFamily="18" charset="-78"/>
                <a:cs typeface="Traditional Arabic" pitchFamily="18" charset="-78"/>
              </a:rPr>
              <a:t>4.1 تحديد مواقع الخطر:</a:t>
            </a:r>
          </a:p>
          <a:p>
            <a:pPr algn="r" rtl="1"/>
            <a:r>
              <a:rPr lang="ar-DZ" sz="3200" dirty="0">
                <a:solidFill>
                  <a:srgbClr val="000066"/>
                </a:solidFill>
                <a:latin typeface="Traditional Arabic" pitchFamily="18" charset="-78"/>
                <a:cs typeface="Traditional Arabic" pitchFamily="18" charset="-78"/>
              </a:rPr>
              <a:t>على المدقق أن يقوم بتقييم إدارة المخاطر من خلال تحديد مواقع الخطر وتقييم الوسائل والتحكم في المخاطر، والكشف عن المشاكل </a:t>
            </a:r>
            <a:r>
              <a:rPr lang="ar-DZ" sz="3200" dirty="0" smtClean="0">
                <a:solidFill>
                  <a:srgbClr val="000066"/>
                </a:solidFill>
                <a:latin typeface="Traditional Arabic" pitchFamily="18" charset="-78"/>
                <a:cs typeface="Traditional Arabic" pitchFamily="18" charset="-78"/>
              </a:rPr>
              <a:t>وتقديم </a:t>
            </a:r>
            <a:r>
              <a:rPr lang="ar-DZ" sz="3200" dirty="0">
                <a:solidFill>
                  <a:srgbClr val="000066"/>
                </a:solidFill>
                <a:latin typeface="Traditional Arabic" pitchFamily="18" charset="-78"/>
                <a:cs typeface="Traditional Arabic" pitchFamily="18" charset="-78"/>
              </a:rPr>
              <a:t>التوصيات اللازمة لمعالجتها. </a:t>
            </a:r>
          </a:p>
        </p:txBody>
      </p:sp>
    </p:spTree>
    <p:extLst>
      <p:ext uri="{BB962C8B-B14F-4D97-AF65-F5344CB8AC3E}">
        <p14:creationId xmlns:p14="http://schemas.microsoft.com/office/powerpoint/2010/main" val="99993616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6</a:t>
            </a:fld>
            <a:endParaRPr lang="en-US" altLang="ar-DZ" sz="1300" smtClean="0">
              <a:solidFill>
                <a:srgbClr val="000066"/>
              </a:solidFill>
            </a:endParaRPr>
          </a:p>
        </p:txBody>
      </p:sp>
      <p:sp>
        <p:nvSpPr>
          <p:cNvPr id="3" name="Rectangle 2"/>
          <p:cNvSpPr/>
          <p:nvPr/>
        </p:nvSpPr>
        <p:spPr>
          <a:xfrm>
            <a:off x="803883" y="363915"/>
            <a:ext cx="7984153" cy="5016758"/>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5.1 التقرير التوجيهي: </a:t>
            </a:r>
          </a:p>
          <a:p>
            <a:pPr algn="r" rtl="1"/>
            <a:r>
              <a:rPr lang="ar-DZ" sz="3200" dirty="0">
                <a:solidFill>
                  <a:srgbClr val="000066"/>
                </a:solidFill>
                <a:latin typeface="Traditional Arabic" pitchFamily="18" charset="-78"/>
                <a:cs typeface="Traditional Arabic" pitchFamily="18" charset="-78"/>
              </a:rPr>
              <a:t>هو عبارة عن وثيقة يعتمد عليها المدقق الداخلي في تحديد الأهداف التي يريد تحقيقها ويتضمن التقرير التوجيهي تعريف مواقع الخطر المحددة مسبقا ضمن سلة التقارب والتي على ضوئها يتم تحديد تلاقي المهنية والتركيز على المجالات التي أظهرت درجة </a:t>
            </a:r>
            <a:r>
              <a:rPr lang="ar-DZ" sz="3200">
                <a:solidFill>
                  <a:srgbClr val="000066"/>
                </a:solidFill>
                <a:latin typeface="Traditional Arabic" pitchFamily="18" charset="-78"/>
                <a:cs typeface="Traditional Arabic" pitchFamily="18" charset="-78"/>
              </a:rPr>
              <a:t>ممطر </a:t>
            </a:r>
            <a:r>
              <a:rPr lang="ar-DZ" sz="3200" smtClean="0">
                <a:solidFill>
                  <a:srgbClr val="000066"/>
                </a:solidFill>
                <a:latin typeface="Traditional Arabic" pitchFamily="18" charset="-78"/>
                <a:cs typeface="Traditional Arabic" pitchFamily="18" charset="-78"/>
              </a:rPr>
              <a:t>كبيرة</a:t>
            </a:r>
            <a:endParaRPr lang="ar-DZ" sz="3200" dirty="0">
              <a:solidFill>
                <a:srgbClr val="000066"/>
              </a:solidFill>
              <a:latin typeface="Traditional Arabic" pitchFamily="18" charset="-78"/>
              <a:cs typeface="Traditional Arabic" pitchFamily="18" charset="-78"/>
            </a:endParaRPr>
          </a:p>
          <a:p>
            <a:pPr algn="r" rtl="1"/>
            <a:r>
              <a:rPr lang="ar-DZ" sz="3200" dirty="0">
                <a:solidFill>
                  <a:srgbClr val="000066"/>
                </a:solidFill>
                <a:latin typeface="Traditional Arabic" pitchFamily="18" charset="-78"/>
                <a:cs typeface="Traditional Arabic" pitchFamily="18" charset="-78"/>
              </a:rPr>
              <a:t>2)	مرحلة تنفيذ المهمة :</a:t>
            </a:r>
          </a:p>
          <a:p>
            <a:pPr algn="r" rtl="1"/>
            <a:r>
              <a:rPr lang="ar-DZ" sz="3200" dirty="0">
                <a:solidFill>
                  <a:srgbClr val="000066"/>
                </a:solidFill>
                <a:latin typeface="Traditional Arabic" pitchFamily="18" charset="-78"/>
                <a:cs typeface="Traditional Arabic" pitchFamily="18" charset="-78"/>
              </a:rPr>
              <a:t>بعد عملية التحضير والتخطيط لمهمة التدقيق، تأتي خطوات مرحلة التنفيذ، والتي يقوم فيها المدقق بجميع المعلومات وأدلة الإثبات من أجل إعداد تقريره النهائي ووصوله للهدف المنشود، وتمر هذه </a:t>
            </a:r>
            <a:r>
              <a:rPr lang="ar-DZ" sz="3200" dirty="0" smtClean="0">
                <a:solidFill>
                  <a:srgbClr val="000066"/>
                </a:solidFill>
                <a:latin typeface="Traditional Arabic" pitchFamily="18" charset="-78"/>
                <a:cs typeface="Traditional Arabic" pitchFamily="18" charset="-78"/>
              </a:rPr>
              <a:t>المرحلة ب</a:t>
            </a:r>
            <a:endParaRPr lang="ar-DZ" sz="3200" dirty="0">
              <a:solidFill>
                <a:srgbClr val="000066"/>
              </a:solidFill>
              <a:latin typeface="Traditional Arabic" pitchFamily="18" charset="-78"/>
              <a:cs typeface="Traditional Arabic" pitchFamily="18" charset="-78"/>
            </a:endParaRP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878584157"/>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7</a:t>
            </a:fld>
            <a:endParaRPr lang="en-US" altLang="ar-DZ" sz="1300" dirty="0" smtClean="0">
              <a:solidFill>
                <a:srgbClr val="000066"/>
              </a:solidFill>
            </a:endParaRPr>
          </a:p>
        </p:txBody>
      </p:sp>
      <p:sp>
        <p:nvSpPr>
          <p:cNvPr id="3" name="Rectangle 2"/>
          <p:cNvSpPr/>
          <p:nvPr/>
        </p:nvSpPr>
        <p:spPr>
          <a:xfrm>
            <a:off x="803883" y="363915"/>
            <a:ext cx="7984153" cy="5016758"/>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1.2 </a:t>
            </a:r>
            <a:r>
              <a:rPr lang="ar-DZ" sz="3200" dirty="0">
                <a:solidFill>
                  <a:srgbClr val="000066"/>
                </a:solidFill>
                <a:latin typeface="Traditional Arabic" pitchFamily="18" charset="-78"/>
                <a:cs typeface="Traditional Arabic" pitchFamily="18" charset="-78"/>
              </a:rPr>
              <a:t>الاجتماع الافتتاحي </a:t>
            </a:r>
            <a:r>
              <a:rPr lang="ar-DZ" sz="3200" dirty="0" smtClean="0">
                <a:solidFill>
                  <a:srgbClr val="000066"/>
                </a:solidFill>
                <a:latin typeface="Traditional Arabic" pitchFamily="18" charset="-78"/>
                <a:cs typeface="Traditional Arabic" pitchFamily="18" charset="-78"/>
              </a:rPr>
              <a:t>:</a:t>
            </a:r>
            <a:endParaRPr lang="ar-DZ" sz="3200" dirty="0">
              <a:solidFill>
                <a:srgbClr val="000066"/>
              </a:solidFill>
              <a:latin typeface="Traditional Arabic" pitchFamily="18" charset="-78"/>
              <a:cs typeface="Traditional Arabic" pitchFamily="18" charset="-78"/>
            </a:endParaRPr>
          </a:p>
          <a:p>
            <a:pPr algn="r" rtl="1"/>
            <a:r>
              <a:rPr lang="ar-DZ" sz="3200" dirty="0">
                <a:solidFill>
                  <a:srgbClr val="000066"/>
                </a:solidFill>
                <a:latin typeface="Traditional Arabic" pitchFamily="18" charset="-78"/>
                <a:cs typeface="Traditional Arabic" pitchFamily="18" charset="-78"/>
              </a:rPr>
              <a:t> هو أول اجتماع يجمع بين المدققين والأطراف التي سوف تخضع للتدقيق حيث يتم فيه وضع مخطط عملية التدقيق ويتم إرسال جدول الأعمال مرفق بتقرير توجيهي يشرح محتوى هذا الأخير .</a:t>
            </a:r>
          </a:p>
          <a:p>
            <a:pPr algn="r" rtl="1"/>
            <a:r>
              <a:rPr lang="ar-DZ" sz="3200" dirty="0">
                <a:solidFill>
                  <a:srgbClr val="000066"/>
                </a:solidFill>
                <a:latin typeface="Traditional Arabic" pitchFamily="18" charset="-78"/>
                <a:cs typeface="Traditional Arabic" pitchFamily="18" charset="-78"/>
              </a:rPr>
              <a:t>2.2 برنامج العمل :</a:t>
            </a:r>
          </a:p>
          <a:p>
            <a:pPr algn="r" rtl="1"/>
            <a:r>
              <a:rPr lang="ar-DZ" sz="3200" dirty="0">
                <a:solidFill>
                  <a:srgbClr val="000066"/>
                </a:solidFill>
                <a:latin typeface="Traditional Arabic" pitchFamily="18" charset="-78"/>
                <a:cs typeface="Traditional Arabic" pitchFamily="18" charset="-78"/>
              </a:rPr>
              <a:t>هو عبارة عن وثيقة مكتوبة تربط بين مصلحة التدقيق والإدارة فهو بمثابة قائمة تفصيلية تبين مختلف الإجراءات الواجب إتباعها لتحقيق الأهداف المرجوة، حيث يقوم هذا البرنامج بتقسيم أعمال التدقيق بين مختلف أعضاء فريق التدقيق كل على حسب خبرته ومؤهلاته وحسب الزمن.</a:t>
            </a: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99993616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8</a:t>
            </a:fld>
            <a:endParaRPr lang="en-US" altLang="ar-DZ" sz="1300" dirty="0" smtClean="0">
              <a:solidFill>
                <a:srgbClr val="000066"/>
              </a:solidFill>
            </a:endParaRPr>
          </a:p>
        </p:txBody>
      </p:sp>
      <p:sp>
        <p:nvSpPr>
          <p:cNvPr id="3" name="Rectangle 2"/>
          <p:cNvSpPr/>
          <p:nvPr/>
        </p:nvSpPr>
        <p:spPr>
          <a:xfrm>
            <a:off x="803883" y="363915"/>
            <a:ext cx="7984153" cy="6001643"/>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3.2 </a:t>
            </a:r>
            <a:r>
              <a:rPr lang="ar-DZ" sz="3200" dirty="0">
                <a:solidFill>
                  <a:srgbClr val="000066"/>
                </a:solidFill>
                <a:latin typeface="Traditional Arabic" pitchFamily="18" charset="-78"/>
                <a:cs typeface="Traditional Arabic" pitchFamily="18" charset="-78"/>
              </a:rPr>
              <a:t>العمل الميداني:</a:t>
            </a:r>
          </a:p>
          <a:p>
            <a:pPr algn="r" rtl="1"/>
            <a:r>
              <a:rPr lang="ar-DZ" sz="3200" dirty="0">
                <a:solidFill>
                  <a:srgbClr val="000066"/>
                </a:solidFill>
                <a:latin typeface="Traditional Arabic" pitchFamily="18" charset="-78"/>
                <a:cs typeface="Traditional Arabic" pitchFamily="18" charset="-78"/>
              </a:rPr>
              <a:t> يبدأ المدقق في العمل مباشرة بعد إعداد برنامج التدقيق واعتماده من طرف مدير مصلحة التدقيق على أرض الواقع من خلال قيامه بالاختبارات وغيرها من أدوات وتقنيات التدقيق وإعداد قائمة استقصاء خاصة بكل فحص لنشاط معين، كما يقوم بعملية الملاحظة (المادية وغير المادية).</a:t>
            </a:r>
          </a:p>
          <a:p>
            <a:pPr algn="r" rtl="1"/>
            <a:r>
              <a:rPr lang="ar-DZ" sz="3200" dirty="0">
                <a:solidFill>
                  <a:srgbClr val="000066"/>
                </a:solidFill>
                <a:latin typeface="Traditional Arabic" pitchFamily="18" charset="-78"/>
                <a:cs typeface="Traditional Arabic" pitchFamily="18" charset="-78"/>
              </a:rPr>
              <a:t>4.2 قوائم استقصاء الرقابة الداخلية: </a:t>
            </a:r>
          </a:p>
          <a:p>
            <a:pPr algn="r" rtl="1"/>
            <a:r>
              <a:rPr lang="ar-DZ" sz="3200" dirty="0">
                <a:solidFill>
                  <a:srgbClr val="000066"/>
                </a:solidFill>
                <a:latin typeface="Traditional Arabic" pitchFamily="18" charset="-78"/>
                <a:cs typeface="Traditional Arabic" pitchFamily="18" charset="-78"/>
              </a:rPr>
              <a:t>هي عبارة عن وثيقة تتضمن استفسارات كتابية تحتوي على الأسس السليمة لما يجب أن تكون عليه الرقابة الداخلية، وتقدم قائمة الاستقصاء إلى موظفي المؤسسة المختصين للإجابة عليها ثم ردها إلى المدقق الذي يقوم بالتأكد وتحليل الإجابات عن طريق اختيار العينات وذلك للحكم على درجة متانة النظام المستعمل.</a:t>
            </a: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3616238832"/>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9</a:t>
            </a:fld>
            <a:endParaRPr lang="en-US" altLang="ar-DZ" sz="1300" dirty="0" smtClean="0">
              <a:solidFill>
                <a:srgbClr val="000066"/>
              </a:solidFill>
            </a:endParaRPr>
          </a:p>
        </p:txBody>
      </p:sp>
      <p:sp>
        <p:nvSpPr>
          <p:cNvPr id="3" name="Rectangle 2"/>
          <p:cNvSpPr/>
          <p:nvPr/>
        </p:nvSpPr>
        <p:spPr>
          <a:xfrm>
            <a:off x="803883" y="363915"/>
            <a:ext cx="7984153" cy="5509200"/>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5.2 ورقة إبراز تحليل المشاكل :</a:t>
            </a:r>
          </a:p>
          <a:p>
            <a:pPr algn="r" rtl="1"/>
            <a:r>
              <a:rPr lang="ar-DZ" sz="3200" dirty="0">
                <a:solidFill>
                  <a:srgbClr val="000066"/>
                </a:solidFill>
                <a:latin typeface="Traditional Arabic" pitchFamily="18" charset="-78"/>
                <a:cs typeface="Traditional Arabic" pitchFamily="18" charset="-78"/>
              </a:rPr>
              <a:t> هي وثيقة يستعملها المدقق كلما كان في مواجهة مشكلة ما أو خطأ، أو ملاحظة نقائص، وهي تتكون من أربعة أجزاء هي: المشكلة، الملاحظة، الأسباب، النتائج.</a:t>
            </a:r>
          </a:p>
          <a:p>
            <a:pPr algn="r" rtl="1"/>
            <a:r>
              <a:rPr lang="ar-DZ" sz="3200" dirty="0">
                <a:solidFill>
                  <a:srgbClr val="000066"/>
                </a:solidFill>
                <a:latin typeface="Traditional Arabic" pitchFamily="18" charset="-78"/>
                <a:cs typeface="Traditional Arabic" pitchFamily="18" charset="-78"/>
              </a:rPr>
              <a:t>6.2 التوصيات والملاحظات: </a:t>
            </a:r>
          </a:p>
          <a:p>
            <a:pPr algn="r" rtl="1"/>
            <a:r>
              <a:rPr lang="ar-DZ" sz="3200" dirty="0">
                <a:solidFill>
                  <a:srgbClr val="000066"/>
                </a:solidFill>
                <a:latin typeface="Traditional Arabic" pitchFamily="18" charset="-78"/>
                <a:cs typeface="Traditional Arabic" pitchFamily="18" charset="-78"/>
              </a:rPr>
              <a:t>بعد القيام بكل الخطوات والمراحل السابقة الذكر يقوم المدقق بتقديم التوصيات اللازمة من أجل تفادي تكرار المشاكل مستقبلا وهذا من خلال تعديل عناصر الرقابة الداخلية التي كانت سبب في تلك المشاكل وبالتالي الوصول إلى فعالية إجراءات الرقابة الداخلية مستقبلا.</a:t>
            </a:r>
          </a:p>
          <a:p>
            <a:pPr algn="r" rtl="1"/>
            <a:r>
              <a:rPr lang="fr-FR" sz="3200" dirty="0" smtClean="0">
                <a:solidFill>
                  <a:srgbClr val="000066"/>
                </a:solidFill>
                <a:latin typeface="Traditional Arabic" pitchFamily="18" charset="-78"/>
                <a:cs typeface="Traditional Arabic" pitchFamily="18" charset="-78"/>
              </a:rPr>
              <a:t> </a:t>
            </a:r>
            <a:endParaRPr lang="ar-DZ" sz="3200" dirty="0" smtClean="0">
              <a:solidFill>
                <a:srgbClr val="000066"/>
              </a:solidFill>
              <a:latin typeface="Traditional Arabic" pitchFamily="18" charset="-78"/>
              <a:cs typeface="Traditional Arabic" pitchFamily="18" charset="-78"/>
            </a:endParaRPr>
          </a:p>
          <a:p>
            <a:pPr algn="r" rtl="1"/>
            <a:endParaRPr lang="ar-DZ"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381503651"/>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F030TGp">
  <a:themeElements>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fontScheme name="1_021TGp_bizmedical_light">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pitchFamily="34" charset="0"/>
          </a:defRPr>
        </a:defPPr>
      </a:lstStyle>
      <a:style>
        <a:lnRef idx="2">
          <a:schemeClr val="accent2"/>
        </a:lnRef>
        <a:fillRef idx="1">
          <a:schemeClr val="lt1"/>
        </a:fillRef>
        <a:effectRef idx="0">
          <a:schemeClr val="accent2"/>
        </a:effectRef>
        <a:fontRef idx="minor">
          <a:schemeClr val="dk1"/>
        </a:fontRef>
      </a:style>
    </a:spDef>
    <a:lnDef>
      <a:spPr bwMode="auto">
        <a:ln>
          <a:headEnd type="none" w="med" len="med"/>
          <a:tailEnd type="arrow"/>
        </a:ln>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1_021TGp_bizmedical_light 1">
        <a:dk1>
          <a:srgbClr val="000066"/>
        </a:dk1>
        <a:lt1>
          <a:srgbClr val="FFFFFF"/>
        </a:lt1>
        <a:dk2>
          <a:srgbClr val="1EA491"/>
        </a:dk2>
        <a:lt2>
          <a:srgbClr val="B2B2B2"/>
        </a:lt2>
        <a:accent1>
          <a:srgbClr val="A3D5A8"/>
        </a:accent1>
        <a:accent2>
          <a:srgbClr val="99CC00"/>
        </a:accent2>
        <a:accent3>
          <a:srgbClr val="FFFFFF"/>
        </a:accent3>
        <a:accent4>
          <a:srgbClr val="000056"/>
        </a:accent4>
        <a:accent5>
          <a:srgbClr val="CEE7D1"/>
        </a:accent5>
        <a:accent6>
          <a:srgbClr val="8AB900"/>
        </a:accent6>
        <a:hlink>
          <a:srgbClr val="6CAE87"/>
        </a:hlink>
        <a:folHlink>
          <a:srgbClr val="386B21"/>
        </a:folHlink>
      </a:clrScheme>
      <a:clrMap bg1="lt1" tx1="dk1" bg2="lt2" tx2="dk2" accent1="accent1" accent2="accent2" accent3="accent3" accent4="accent4" accent5="accent5" accent6="accent6" hlink="hlink" folHlink="folHlink"/>
    </a:extraClrScheme>
    <a:extraClrScheme>
      <a:clrScheme name="1_021TGp_bizmedical_light 2">
        <a:dk1>
          <a:srgbClr val="000066"/>
        </a:dk1>
        <a:lt1>
          <a:srgbClr val="FFFFFF"/>
        </a:lt1>
        <a:dk2>
          <a:srgbClr val="1074A6"/>
        </a:dk2>
        <a:lt2>
          <a:srgbClr val="B2B2B2"/>
        </a:lt2>
        <a:accent1>
          <a:srgbClr val="96DAF2"/>
        </a:accent1>
        <a:accent2>
          <a:srgbClr val="D98E5B"/>
        </a:accent2>
        <a:accent3>
          <a:srgbClr val="FFFFFF"/>
        </a:accent3>
        <a:accent4>
          <a:srgbClr val="000056"/>
        </a:accent4>
        <a:accent5>
          <a:srgbClr val="C9EAF7"/>
        </a:accent5>
        <a:accent6>
          <a:srgbClr val="C48052"/>
        </a:accent6>
        <a:hlink>
          <a:srgbClr val="6847D3"/>
        </a:hlink>
        <a:folHlink>
          <a:srgbClr val="00CC99"/>
        </a:folHlink>
      </a:clrScheme>
      <a:clrMap bg1="lt1" tx1="dk1" bg2="lt2" tx2="dk2" accent1="accent1" accent2="accent2" accent3="accent3" accent4="accent4" accent5="accent5" accent6="accent6" hlink="hlink" folHlink="folHlink"/>
    </a:extraClrScheme>
    <a:extraClrScheme>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db2004c019l">
  <a:themeElements>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fontScheme name="sampl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000066"/>
        </a:dk1>
        <a:lt1>
          <a:srgbClr val="FFFFFF"/>
        </a:lt1>
        <a:dk2>
          <a:srgbClr val="58A252"/>
        </a:dk2>
        <a:lt2>
          <a:srgbClr val="B2B2B2"/>
        </a:lt2>
        <a:accent1>
          <a:srgbClr val="33CCCC"/>
        </a:accent1>
        <a:accent2>
          <a:srgbClr val="0099CC"/>
        </a:accent2>
        <a:accent3>
          <a:srgbClr val="FFFFFF"/>
        </a:accent3>
        <a:accent4>
          <a:srgbClr val="000056"/>
        </a:accent4>
        <a:accent5>
          <a:srgbClr val="ADE2E2"/>
        </a:accent5>
        <a:accent6>
          <a:srgbClr val="008AB9"/>
        </a:accent6>
        <a:hlink>
          <a:srgbClr val="6A9EB0"/>
        </a:hlink>
        <a:folHlink>
          <a:srgbClr val="6666FF"/>
        </a:folHlink>
      </a:clrScheme>
      <a:clrMap bg1="lt1" tx1="dk1" bg2="lt2" tx2="dk2" accent1="accent1" accent2="accent2" accent3="accent3" accent4="accent4" accent5="accent5" accent6="accent6" hlink="hlink" folHlink="folHlink"/>
    </a:extraClrScheme>
    <a:extraClrScheme>
      <a:clrScheme name="sample 2">
        <a:dk1>
          <a:srgbClr val="000066"/>
        </a:dk1>
        <a:lt1>
          <a:srgbClr val="FFFFFF"/>
        </a:lt1>
        <a:dk2>
          <a:srgbClr val="415CB3"/>
        </a:dk2>
        <a:lt2>
          <a:srgbClr val="B2B2B2"/>
        </a:lt2>
        <a:accent1>
          <a:srgbClr val="55AEEB"/>
        </a:accent1>
        <a:accent2>
          <a:srgbClr val="FF9933"/>
        </a:accent2>
        <a:accent3>
          <a:srgbClr val="FFFFFF"/>
        </a:accent3>
        <a:accent4>
          <a:srgbClr val="000056"/>
        </a:accent4>
        <a:accent5>
          <a:srgbClr val="B4D3F3"/>
        </a:accent5>
        <a:accent6>
          <a:srgbClr val="E78A2D"/>
        </a:accent6>
        <a:hlink>
          <a:srgbClr val="4D7AB5"/>
        </a:hlink>
        <a:folHlink>
          <a:srgbClr val="9964A2"/>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30455</TotalTime>
  <Words>1226</Words>
  <Application>Microsoft Office PowerPoint</Application>
  <PresentationFormat>Affichage à l'écran (4:3)</PresentationFormat>
  <Paragraphs>129</Paragraphs>
  <Slides>18</Slides>
  <Notes>18</Notes>
  <HiddenSlides>0</HiddenSlides>
  <MMClips>0</MMClips>
  <ScaleCrop>false</ScaleCrop>
  <HeadingPairs>
    <vt:vector size="4" baseType="variant">
      <vt:variant>
        <vt:lpstr>Thème</vt:lpstr>
      </vt:variant>
      <vt:variant>
        <vt:i4>2</vt:i4>
      </vt:variant>
      <vt:variant>
        <vt:lpstr>Titres des diapositives</vt:lpstr>
      </vt:variant>
      <vt:variant>
        <vt:i4>18</vt:i4>
      </vt:variant>
    </vt:vector>
  </HeadingPairs>
  <TitlesOfParts>
    <vt:vector size="20" baseType="lpstr">
      <vt:lpstr>F030TGp</vt:lpstr>
      <vt:lpstr>cdb2004c019l</vt:lpstr>
      <vt:lpstr>Présentation PowerPoint</vt:lpstr>
      <vt:lpstr>مفهوم التدقيق الداخلي</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معايير التدقيق الداخلي  </vt:lpstr>
      <vt:lpstr>  معايير التدقيق الداخلي  </vt:lpstr>
      <vt:lpstr>  معايير التدقيق الداخلي  </vt:lpstr>
      <vt:lpstr>  معايير التدقيق الداخلي  </vt:lpstr>
      <vt:lpstr>  معايير التدقيق الداخلي  </vt:lpstr>
      <vt:lpstr>  معايير التدقيق الداخلي  </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c:creator>
  <cp:lastModifiedBy>User</cp:lastModifiedBy>
  <cp:revision>1400</cp:revision>
  <dcterms:created xsi:type="dcterms:W3CDTF">2007-12-28T17:51:28Z</dcterms:created>
  <dcterms:modified xsi:type="dcterms:W3CDTF">2021-12-04T22:00:28Z</dcterms:modified>
</cp:coreProperties>
</file>