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5">
  <p:sldMasterIdLst>
    <p:sldMasterId id="2147483744" r:id="rId1"/>
  </p:sldMasterIdLst>
  <p:notesMasterIdLst>
    <p:notesMasterId r:id="rId19"/>
  </p:notesMasterIdLst>
  <p:sldIdLst>
    <p:sldId id="444" r:id="rId2"/>
    <p:sldId id="503" r:id="rId3"/>
    <p:sldId id="502" r:id="rId4"/>
    <p:sldId id="448" r:id="rId5"/>
    <p:sldId id="470" r:id="rId6"/>
    <p:sldId id="466" r:id="rId7"/>
    <p:sldId id="423" r:id="rId8"/>
    <p:sldId id="472" r:id="rId9"/>
    <p:sldId id="471" r:id="rId10"/>
    <p:sldId id="473" r:id="rId11"/>
    <p:sldId id="481" r:id="rId12"/>
    <p:sldId id="501" r:id="rId13"/>
    <p:sldId id="476" r:id="rId14"/>
    <p:sldId id="477" r:id="rId15"/>
    <p:sldId id="478" r:id="rId16"/>
    <p:sldId id="479" r:id="rId17"/>
    <p:sldId id="504" r:id="rId18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58" autoAdjust="0"/>
    <p:restoredTop sz="94624" autoAdjust="0"/>
  </p:normalViewPr>
  <p:slideViewPr>
    <p:cSldViewPr>
      <p:cViewPr varScale="1">
        <p:scale>
          <a:sx n="73" d="100"/>
          <a:sy n="73" d="100"/>
        </p:scale>
        <p:origin x="153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F60908-9207-4271-9AB2-A35D2433E394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1B42F5-3E62-4ED6-99C0-44BC4F1D29CB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743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B42F5-3E62-4ED6-99C0-44BC4F1D29CB}" type="slidenum">
              <a:rPr lang="ar-DZ" smtClean="0"/>
              <a:pPr/>
              <a:t>10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7947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4D751-6FC6-41EB-8D11-0DB6F22C0871}" type="datetimeFigureOut">
              <a:rPr lang="ar-DZ" smtClean="0"/>
              <a:pPr/>
              <a:t>11-04-1445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 : incliné vers le bas 1">
            <a:extLst>
              <a:ext uri="{FF2B5EF4-FFF2-40B4-BE49-F238E27FC236}">
                <a16:creationId xmlns:a16="http://schemas.microsoft.com/office/drawing/2014/main" id="{7A50D879-C34B-45CC-19CE-6B13FDFF43C2}"/>
              </a:ext>
            </a:extLst>
          </p:cNvPr>
          <p:cNvSpPr/>
          <p:nvPr/>
        </p:nvSpPr>
        <p:spPr>
          <a:xfrm>
            <a:off x="539552" y="1484784"/>
            <a:ext cx="8136904" cy="3240360"/>
          </a:xfrm>
          <a:prstGeom prst="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8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المحاضرة الثانية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الدولة </a:t>
            </a:r>
            <a:r>
              <a:rPr kumimoji="0" lang="ar-DZ" sz="4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الرستمية</a:t>
            </a:r>
            <a:endParaRPr lang="fr-FR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43174" y="142852"/>
            <a:ext cx="5786478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2800" b="1" dirty="0"/>
              <a:t>ثانيا: مرحلة تأسيس الدولة : 144- 160هـ</a:t>
            </a: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5357818" y="1113336"/>
            <a:ext cx="3462654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بعد انتقال بن رستم إلى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تيهرت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اقبل إليه أنصاره من كل مكان وتقوّى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صفه  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بويع في البداية بالإمارة سنة 144هـ/761م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ثم بويع بيعة أخرى بالإمامة سنة 161هـ/777م</a:t>
            </a:r>
            <a:r>
              <a:rPr lang="ar-DZ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ar-SA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11602" y="3720045"/>
            <a:ext cx="2692432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لبعده عن الخطر العباسي</a:t>
            </a:r>
            <a:endParaRPr lang="ar-SA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360" y="3350713"/>
            <a:ext cx="3432026" cy="83099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 وفرة الأراضي الزراعية والرعوية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 كثرة مصادر المياه وتنوعها.</a:t>
            </a:r>
            <a:endParaRPr lang="ar-SA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714348" y="1071546"/>
            <a:ext cx="4572032" cy="2648499"/>
            <a:chOff x="3714744" y="3301180"/>
            <a:chExt cx="4572032" cy="2648499"/>
          </a:xfrm>
        </p:grpSpPr>
        <p:sp>
          <p:nvSpPr>
            <p:cNvPr id="4" name="Rectangle 3"/>
            <p:cNvSpPr/>
            <p:nvPr/>
          </p:nvSpPr>
          <p:spPr>
            <a:xfrm>
              <a:off x="3714744" y="3301180"/>
              <a:ext cx="4572032" cy="1200329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SA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و</a:t>
              </a:r>
              <a:r>
                <a:rPr lang="ar-DZ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استعان </a:t>
              </a:r>
              <a:r>
                <a:rPr lang="ar-SA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بأهل العلم والخبرة بالأرض </a:t>
              </a:r>
              <a:r>
                <a:rPr lang="ar-DZ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بحثا عن </a:t>
              </a:r>
              <a:r>
                <a:rPr lang="ar-SA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مكان يصلح لبناء العاصمة حتى استحسنوا موضع تاهرت واختير هذا الموقع</a:t>
              </a:r>
              <a:r>
                <a:rPr lang="ar-DZ" sz="24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:</a:t>
              </a:r>
              <a:endParaRPr lang="ar-SA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890380" y="4500570"/>
              <a:ext cx="3067770" cy="1449109"/>
              <a:chOff x="4890380" y="4500570"/>
              <a:chExt cx="3067770" cy="1449109"/>
            </a:xfrm>
          </p:grpSpPr>
          <p:sp>
            <p:nvSpPr>
              <p:cNvPr id="8" name="Flèche vers le bas 7"/>
              <p:cNvSpPr/>
              <p:nvPr/>
            </p:nvSpPr>
            <p:spPr>
              <a:xfrm>
                <a:off x="7600960" y="4732043"/>
                <a:ext cx="357190" cy="1217636"/>
              </a:xfrm>
              <a:prstGeom prst="down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9" name="Flèche gauche 8"/>
              <p:cNvSpPr/>
              <p:nvPr/>
            </p:nvSpPr>
            <p:spPr>
              <a:xfrm rot="16200000">
                <a:off x="4627458" y="4921425"/>
                <a:ext cx="921844" cy="396000"/>
              </a:xfrm>
              <a:prstGeom prst="leftArrow">
                <a:avLst>
                  <a:gd name="adj1" fmla="val 47535"/>
                  <a:gd name="adj2" fmla="val 50000"/>
                </a:avLst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000628" y="4658502"/>
                <a:ext cx="2863726" cy="203482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072198" y="4500570"/>
                <a:ext cx="180000" cy="288000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714348" y="5455490"/>
            <a:ext cx="621507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وكانت هذه المملكة تتوسط دولة الأغالبة شرقا والأدارسة غربا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0417" grpId="0" animBg="1"/>
      <p:bldP spid="6" grpId="0" animBg="1"/>
      <p:bldP spid="7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209038"/>
            <a:ext cx="8643998" cy="104644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مؤسس 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لدولة ويعود أصله إلى فار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س، وبويع بالإمامة سنة 160هـ/776م بعد أن توطدت أركان الدولة وأصبحت قوية 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ومن أهم أعماله </a:t>
            </a:r>
            <a:r>
              <a:rPr kumimoji="0" lang="ar-SA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اشرافه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على اختيار موقع مدينة تيهرت والشروع  بنائها سنة 161هـ/778م، وعند دنو أجله جعل الإمامة شورى في سبعة نفر هم: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0166" y="2538707"/>
            <a:ext cx="6056465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1- 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عبد الرحمان بن </a:t>
            </a:r>
            <a:r>
              <a:rPr lang="ar-SA" sz="2400" b="1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( 160-168هـ</a:t>
            </a:r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/777-784م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 </a:t>
            </a:r>
            <a:endParaRPr lang="ar-DZ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38397" y="4317034"/>
            <a:ext cx="509432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0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مسعـود الأندلـسي: وكـان فقيهـا مـن أهـل الفضـل والعلـم والـورع </a:t>
            </a:r>
          </a:p>
        </p:txBody>
      </p:sp>
      <p:sp>
        <p:nvSpPr>
          <p:cNvPr id="8" name="Rectangle 7"/>
          <p:cNvSpPr/>
          <p:nvPr/>
        </p:nvSpPr>
        <p:spPr>
          <a:xfrm>
            <a:off x="3059832" y="6168420"/>
            <a:ext cx="571983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وبعد وفاته اتفقوا على تولية -عبد الوهاب بن عبد الرحمن </a:t>
            </a:r>
            <a:endParaRPr lang="ar-SA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9135" y="5517363"/>
            <a:ext cx="2992631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عمـران بـن مـروان الأندلـسي،</a:t>
            </a:r>
            <a:endParaRPr lang="ar-DZ" sz="2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1237" y="4344177"/>
            <a:ext cx="3357586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أبـو الموفـق </a:t>
            </a:r>
            <a:r>
              <a:rPr lang="ar-DZ" sz="22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بغـدوس</a:t>
            </a:r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بـن عطيـة،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0873" y="5284129"/>
            <a:ext cx="2413225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سكـر بـن صالـح </a:t>
            </a:r>
            <a:r>
              <a:rPr lang="ar-DZ" sz="22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الكتـامي</a:t>
            </a:r>
            <a:endParaRPr lang="ar-DZ" sz="2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1530" y="4814153"/>
            <a:ext cx="2773625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مصعـب بـن سدمـان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5576" y="5783507"/>
            <a:ext cx="1910454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أبـو </a:t>
            </a:r>
            <a:r>
              <a:rPr lang="ar-DZ" sz="20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قدامـة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يزيـد بـن فنديـن </a:t>
            </a:r>
            <a:r>
              <a:rPr lang="ar-DZ" sz="20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اليفـرني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،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56731" y="5055698"/>
            <a:ext cx="3857652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عبـد الوهـاب ابـن عبـد الرحمـن بـن </a:t>
            </a:r>
            <a:r>
              <a:rPr lang="ar-DZ" sz="22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رستـم</a:t>
            </a:r>
            <a:endParaRPr lang="ar-DZ" sz="2200" dirty="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357554" y="142852"/>
            <a:ext cx="2928958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3600" b="1" dirty="0">
                <a:latin typeface="Simplified Arabic" pitchFamily="18" charset="-78"/>
                <a:cs typeface="Simplified Arabic" pitchFamily="18" charset="-78"/>
              </a:rPr>
              <a:t>ثالثا: حكام الدولة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857224" y="928670"/>
            <a:ext cx="7643866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كان حكامها يسمون أئمة ومبدأهم يقول أنهم </a:t>
            </a:r>
            <a:r>
              <a:rPr kumimoji="0" lang="ar-S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لاينحصروا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أسرة واحدة، لكن خوفا من المنافسة بين القبائل تركت في عائلة بني </a:t>
            </a:r>
            <a:r>
              <a:rPr kumimoji="0" lang="ar-S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714744" y="1895765"/>
            <a:ext cx="500066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وتعاقب على حكم الدولة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الرستمية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عدة حكام هم: 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  <p:bldP spid="5" grpId="0" animBg="1"/>
      <p:bldP spid="6" grpId="0" animBg="1"/>
      <p:bldP spid="8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34585" y="2168135"/>
            <a:ext cx="3550972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عبد الرحمن بن رستم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784-776</a:t>
            </a:r>
            <a:endParaRPr lang="ar-DZ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1562" y="3429000"/>
            <a:ext cx="5094320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0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أبو سعيد الافلح 871- 832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565" y="4663666"/>
            <a:ext cx="2595095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أبو بكر بن الافلح</a:t>
            </a:r>
          </a:p>
          <a:p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       871 </a:t>
            </a:r>
            <a:endParaRPr lang="ar-DZ" sz="2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66373" y="6064072"/>
            <a:ext cx="3082092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يقظان بن محمد</a:t>
            </a:r>
          </a:p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909-907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185" y="6107690"/>
            <a:ext cx="2773625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أبو حاتم يوسف بن محمد 901- 906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09748" y="4663667"/>
            <a:ext cx="1763687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يعقوب بن الافلح 897- 901</a:t>
            </a:r>
            <a:endParaRPr lang="ar-DZ" sz="2200" dirty="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357554" y="142852"/>
            <a:ext cx="2928958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3600" b="1" dirty="0">
                <a:latin typeface="Simplified Arabic" pitchFamily="18" charset="-78"/>
                <a:cs typeface="Simplified Arabic" pitchFamily="18" charset="-78"/>
              </a:rPr>
              <a:t>ثالثا: حكام الدولة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857223" y="907271"/>
            <a:ext cx="7643866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بهرام</a:t>
            </a:r>
            <a:endParaRPr kumimoji="0" lang="ar-S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2109741" y="1529101"/>
            <a:ext cx="500066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</a:t>
            </a:r>
            <a:endParaRPr kumimoji="0" lang="ar-S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FF9FFE-FE66-A0E0-42CE-C89E765B305C}"/>
              </a:ext>
            </a:extLst>
          </p:cNvPr>
          <p:cNvSpPr/>
          <p:nvPr/>
        </p:nvSpPr>
        <p:spPr>
          <a:xfrm>
            <a:off x="3353357" y="4648872"/>
            <a:ext cx="3082093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أبو </a:t>
            </a:r>
            <a:r>
              <a:rPr lang="ar-DZ" sz="22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اليقضان</a:t>
            </a:r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محمد بن الافلح</a:t>
            </a:r>
          </a:p>
          <a:p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          871 -894 </a:t>
            </a:r>
            <a:endParaRPr lang="ar-DZ" sz="22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69FDEF-F52B-A225-B4FF-146C24A644D8}"/>
              </a:ext>
            </a:extLst>
          </p:cNvPr>
          <p:cNvSpPr/>
          <p:nvPr/>
        </p:nvSpPr>
        <p:spPr>
          <a:xfrm>
            <a:off x="1259632" y="3996566"/>
            <a:ext cx="6768751" cy="2397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" name="Flèche gauche 11">
            <a:extLst>
              <a:ext uri="{FF2B5EF4-FFF2-40B4-BE49-F238E27FC236}">
                <a16:creationId xmlns:a16="http://schemas.microsoft.com/office/drawing/2014/main" id="{4393E0CF-A5B8-ABF2-1A94-431F3B81CA3A}"/>
              </a:ext>
            </a:extLst>
          </p:cNvPr>
          <p:cNvSpPr/>
          <p:nvPr/>
        </p:nvSpPr>
        <p:spPr>
          <a:xfrm rot="16200000">
            <a:off x="7734893" y="4121125"/>
            <a:ext cx="616221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7" name="Flèche gauche 11">
            <a:extLst>
              <a:ext uri="{FF2B5EF4-FFF2-40B4-BE49-F238E27FC236}">
                <a16:creationId xmlns:a16="http://schemas.microsoft.com/office/drawing/2014/main" id="{B22C7FE1-5693-919A-4B5E-DE25988CB05C}"/>
              </a:ext>
            </a:extLst>
          </p:cNvPr>
          <p:cNvSpPr/>
          <p:nvPr/>
        </p:nvSpPr>
        <p:spPr>
          <a:xfrm rot="16200000">
            <a:off x="1072768" y="4125235"/>
            <a:ext cx="608001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8" name="Flèche gauche 11">
            <a:extLst>
              <a:ext uri="{FF2B5EF4-FFF2-40B4-BE49-F238E27FC236}">
                <a16:creationId xmlns:a16="http://schemas.microsoft.com/office/drawing/2014/main" id="{7B0AC076-14F7-6F1A-9153-74B030463BF9}"/>
              </a:ext>
            </a:extLst>
          </p:cNvPr>
          <p:cNvSpPr/>
          <p:nvPr/>
        </p:nvSpPr>
        <p:spPr>
          <a:xfrm rot="16200000">
            <a:off x="4258717" y="4052733"/>
            <a:ext cx="769442" cy="357191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85F55C-6112-2F9E-C6B7-DE66187D6D1A}"/>
              </a:ext>
            </a:extLst>
          </p:cNvPr>
          <p:cNvSpPr/>
          <p:nvPr/>
        </p:nvSpPr>
        <p:spPr>
          <a:xfrm>
            <a:off x="2109741" y="5668314"/>
            <a:ext cx="5342578" cy="2208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1" name="Flèche gauche 11">
            <a:extLst>
              <a:ext uri="{FF2B5EF4-FFF2-40B4-BE49-F238E27FC236}">
                <a16:creationId xmlns:a16="http://schemas.microsoft.com/office/drawing/2014/main" id="{4AFEE48C-46B1-EFED-9C0E-7B1060F31869}"/>
              </a:ext>
            </a:extLst>
          </p:cNvPr>
          <p:cNvSpPr/>
          <p:nvPr/>
        </p:nvSpPr>
        <p:spPr>
          <a:xfrm rot="16200000">
            <a:off x="1791684" y="5710579"/>
            <a:ext cx="428628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2" name="Flèche gauche 11">
            <a:extLst>
              <a:ext uri="{FF2B5EF4-FFF2-40B4-BE49-F238E27FC236}">
                <a16:creationId xmlns:a16="http://schemas.microsoft.com/office/drawing/2014/main" id="{419FF252-B2C1-17EA-787C-A69F89C44780}"/>
              </a:ext>
            </a:extLst>
          </p:cNvPr>
          <p:cNvSpPr/>
          <p:nvPr/>
        </p:nvSpPr>
        <p:spPr>
          <a:xfrm rot="16200000">
            <a:off x="4534767" y="5432303"/>
            <a:ext cx="428628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3" name="Flèche gauche 11">
            <a:extLst>
              <a:ext uri="{FF2B5EF4-FFF2-40B4-BE49-F238E27FC236}">
                <a16:creationId xmlns:a16="http://schemas.microsoft.com/office/drawing/2014/main" id="{151CCD38-6371-81D0-9639-A8F204D5823E}"/>
              </a:ext>
            </a:extLst>
          </p:cNvPr>
          <p:cNvSpPr/>
          <p:nvPr/>
        </p:nvSpPr>
        <p:spPr>
          <a:xfrm rot="16200000">
            <a:off x="4552349" y="1318923"/>
            <a:ext cx="253615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5" name="Flèche gauche 11">
            <a:extLst>
              <a:ext uri="{FF2B5EF4-FFF2-40B4-BE49-F238E27FC236}">
                <a16:creationId xmlns:a16="http://schemas.microsoft.com/office/drawing/2014/main" id="{65FF99EF-C9B4-C665-23B2-F43295CD1683}"/>
              </a:ext>
            </a:extLst>
          </p:cNvPr>
          <p:cNvSpPr/>
          <p:nvPr/>
        </p:nvSpPr>
        <p:spPr>
          <a:xfrm rot="16200000">
            <a:off x="4525875" y="1908462"/>
            <a:ext cx="253615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6A2060-AF63-529D-C029-F655A0DBE177}"/>
              </a:ext>
            </a:extLst>
          </p:cNvPr>
          <p:cNvSpPr/>
          <p:nvPr/>
        </p:nvSpPr>
        <p:spPr>
          <a:xfrm>
            <a:off x="2528099" y="2762833"/>
            <a:ext cx="4084773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عبدالوهاب بن عبدالرحمن 832- 784</a:t>
            </a:r>
            <a:endParaRPr lang="en-US" sz="24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9" name="Flèche gauche 11">
            <a:extLst>
              <a:ext uri="{FF2B5EF4-FFF2-40B4-BE49-F238E27FC236}">
                <a16:creationId xmlns:a16="http://schemas.microsoft.com/office/drawing/2014/main" id="{522AF036-B3D9-F55E-594B-4C0AD1FA2897}"/>
              </a:ext>
            </a:extLst>
          </p:cNvPr>
          <p:cNvSpPr/>
          <p:nvPr/>
        </p:nvSpPr>
        <p:spPr>
          <a:xfrm rot="16200000">
            <a:off x="4510509" y="2483329"/>
            <a:ext cx="253615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0" name="Flèche gauche 11">
            <a:extLst>
              <a:ext uri="{FF2B5EF4-FFF2-40B4-BE49-F238E27FC236}">
                <a16:creationId xmlns:a16="http://schemas.microsoft.com/office/drawing/2014/main" id="{55294057-6033-148E-5646-52986F5DF885}"/>
              </a:ext>
            </a:extLst>
          </p:cNvPr>
          <p:cNvSpPr/>
          <p:nvPr/>
        </p:nvSpPr>
        <p:spPr>
          <a:xfrm rot="16200000">
            <a:off x="4525875" y="3104877"/>
            <a:ext cx="253616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1" name="Flèche gauche 11">
            <a:extLst>
              <a:ext uri="{FF2B5EF4-FFF2-40B4-BE49-F238E27FC236}">
                <a16:creationId xmlns:a16="http://schemas.microsoft.com/office/drawing/2014/main" id="{82546FE6-5ACF-D76B-516B-D53859B43237}"/>
              </a:ext>
            </a:extLst>
          </p:cNvPr>
          <p:cNvSpPr/>
          <p:nvPr/>
        </p:nvSpPr>
        <p:spPr>
          <a:xfrm rot="16200000">
            <a:off x="7132910" y="5702803"/>
            <a:ext cx="428629" cy="35719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6267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2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29388" y="214290"/>
            <a:ext cx="1758815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علاقتها بجيرانها</a:t>
            </a:r>
            <a:endParaRPr lang="en-US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1802" y="214290"/>
            <a:ext cx="2690160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1- 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مع الخلافة العباسية</a:t>
            </a:r>
            <a:r>
              <a:rPr lang="ar-DZ" sz="2400" b="1" dirty="0"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:</a:t>
            </a:r>
            <a:endParaRPr lang="ar-DZ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5214942" y="2285992"/>
            <a:ext cx="2928926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انهزام جيش </a:t>
            </a:r>
            <a:r>
              <a:rPr lang="ar-SA" sz="2400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الرستميين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أمام العباسيين 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على يد عمر بن حفص بالقرب من </a:t>
            </a:r>
            <a:r>
              <a:rPr lang="ar-SA" sz="2400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تهودة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سنة 151هـ 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768 </a:t>
            </a:r>
            <a:r>
              <a:rPr lang="ar-SA" sz="2400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SA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lang="en-US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662" y="2285992"/>
            <a:ext cx="3643338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كان العباسيين يثيرون المشاكل دوما </a:t>
            </a:r>
            <a:r>
              <a:rPr lang="ar-SA" sz="2400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للرستميين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تاهرت وشجعت حركات التمرد ضدهم كما حدث في عهد افلح بن عبد الوهاب</a:t>
            </a:r>
            <a:endParaRPr lang="en-US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4573984"/>
            <a:ext cx="8286808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فرض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DZ" sz="2400" dirty="0" err="1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الرستميين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نفوذهم على المناطق المجاورة لطرابلس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قاموا بإحراق المدينة العباسية التي بناها محمد بن الأغلب سنة 227هـ /841م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حرصوا على إثارة القلاقل في وجه أمراء القيروان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عقد المحالفات مع الأمويين في الأندلس.</a:t>
            </a:r>
            <a:endParaRPr lang="en-US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1071538" y="1071546"/>
            <a:ext cx="7000892" cy="3357586"/>
            <a:chOff x="1071538" y="1071546"/>
            <a:chExt cx="7000892" cy="3357586"/>
          </a:xfrm>
        </p:grpSpPr>
        <p:sp>
          <p:nvSpPr>
            <p:cNvPr id="64513" name="Rectangle 1"/>
            <p:cNvSpPr>
              <a:spLocks noChangeArrowheads="1"/>
            </p:cNvSpPr>
            <p:nvPr/>
          </p:nvSpPr>
          <p:spPr bwMode="auto">
            <a:xfrm>
              <a:off x="1071538" y="1071546"/>
              <a:ext cx="7000892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كانت علاقة الدولة الرستمية مع الخلافة العباسية متوترة،</a:t>
              </a:r>
              <a:r>
                <a:rPr kumimoji="0" lang="ar-DZ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ومن مظاهرها:</a:t>
              </a:r>
              <a:r>
                <a:rPr kumimoji="0" lang="ar-S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cs typeface="Simplified Arabic" pitchFamily="18" charset="-78"/>
              </a:endParaRPr>
            </a:p>
          </p:txBody>
        </p:sp>
        <p:grpSp>
          <p:nvGrpSpPr>
            <p:cNvPr id="10" name="Groupe 33"/>
            <p:cNvGrpSpPr/>
            <p:nvPr/>
          </p:nvGrpSpPr>
          <p:grpSpPr>
            <a:xfrm>
              <a:off x="1857356" y="1513132"/>
              <a:ext cx="5599459" cy="2916000"/>
              <a:chOff x="1785918" y="999418"/>
              <a:chExt cx="5599459" cy="29160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886644" y="1285860"/>
                <a:ext cx="5400000" cy="214314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2" name="Flèche gauche 11"/>
              <p:cNvSpPr/>
              <p:nvPr/>
            </p:nvSpPr>
            <p:spPr>
              <a:xfrm rot="16200000">
                <a:off x="6992468" y="1331611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4" name="Flèche gauche 13"/>
              <p:cNvSpPr/>
              <p:nvPr/>
            </p:nvSpPr>
            <p:spPr>
              <a:xfrm rot="16200000">
                <a:off x="1750199" y="1321579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5" name="Flèche gauche 14"/>
              <p:cNvSpPr/>
              <p:nvPr/>
            </p:nvSpPr>
            <p:spPr>
              <a:xfrm rot="16200000">
                <a:off x="3364033" y="2278823"/>
                <a:ext cx="2916000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37883" y="214989"/>
            <a:ext cx="5105885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>
                <a:solidFill>
                  <a:srgbClr val="003333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2- </a:t>
            </a:r>
            <a:r>
              <a:rPr lang="ar-SA" sz="2400" b="1" dirty="0">
                <a:solidFill>
                  <a:srgbClr val="003333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علاقة </a:t>
            </a:r>
            <a:r>
              <a:rPr lang="ar-SA" sz="2400" b="1" dirty="0" err="1">
                <a:solidFill>
                  <a:srgbClr val="003333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الرستميين</a:t>
            </a:r>
            <a:r>
              <a:rPr lang="ar-SA" sz="2400" b="1" dirty="0">
                <a:solidFill>
                  <a:srgbClr val="003333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بالدولة الأموية في الأندلس:‏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000496" y="3143248"/>
            <a:ext cx="4000528" cy="24622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حماية مؤسس الدولة الأموية بعد فراره من العباسيين أثناء إقامته</a:t>
            </a:r>
            <a:r>
              <a:rPr kumimoji="0" lang="ar-DZ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المغرب الأوسط </a:t>
            </a:r>
            <a:r>
              <a:rPr kumimoji="0" lang="ar-D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وهو الأمر الذي يؤكده مؤلف كتاب "نفح الطيب من غصن الأندلس الرطيب" حين يقول: "وآل أمره في سفره (أي عبد الرحمن بن معاوية) إلى أن استجار ببني </a:t>
            </a:r>
            <a:r>
              <a:rPr kumimoji="0" lang="ar-S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</a:t>
            </a: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ملوك تيهرت من المغرب الأوسط</a:t>
            </a:r>
            <a:r>
              <a:rPr lang="ar-DZ" sz="22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00100" y="3214686"/>
            <a:ext cx="2571768" cy="1785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استغلال الأمويين </a:t>
            </a:r>
            <a:r>
              <a:rPr kumimoji="0" lang="ar-S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للرستميين</a:t>
            </a: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كمنفذ لهما للمغرب في ظل عدائها لدولتي </a:t>
            </a:r>
            <a:r>
              <a:rPr kumimoji="0" lang="ar-S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الاغالبة</a:t>
            </a: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والادارسة</a:t>
            </a:r>
            <a:r>
              <a: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المغربين الأدنى والأقصى.</a:t>
            </a:r>
            <a:endParaRPr kumimoji="0" lang="ar-S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e 18"/>
          <p:cNvGrpSpPr/>
          <p:nvPr/>
        </p:nvGrpSpPr>
        <p:grpSpPr>
          <a:xfrm>
            <a:off x="1071538" y="928670"/>
            <a:ext cx="6840000" cy="2183666"/>
            <a:chOff x="1071538" y="928670"/>
            <a:chExt cx="6840000" cy="2183666"/>
          </a:xfrm>
        </p:grpSpPr>
        <p:sp>
          <p:nvSpPr>
            <p:cNvPr id="66561" name="Rectangle 1"/>
            <p:cNvSpPr>
              <a:spLocks noChangeArrowheads="1"/>
            </p:cNvSpPr>
            <p:nvPr/>
          </p:nvSpPr>
          <p:spPr bwMode="auto">
            <a:xfrm>
              <a:off x="1071538" y="928670"/>
              <a:ext cx="6840000" cy="144655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ar-SA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قامت العلاقات بين الدولة الأموية في الأندلس </a:t>
              </a:r>
              <a:r>
                <a:rPr kumimoji="0" lang="ar-SA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والرستميين</a:t>
              </a:r>
              <a:r>
                <a:rPr kumimoji="0" lang="ar-SA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على أسس التحالف المتين والصداقة المتبادلة</a:t>
              </a:r>
              <a:r>
                <a:rPr kumimoji="0" lang="ar-DZ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.</a:t>
              </a:r>
              <a:r>
                <a:rPr lang="ar-SA" sz="22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</a:t>
              </a:r>
              <a:endParaRPr lang="ar-DZ" sz="22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endParaRPr>
            </a:p>
            <a:p>
              <a:pPr lvl="0"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2200" dirty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والصداقة على الرغم من الخلاف المذهبي بين الدولتين بسبب اشتراكهما في العداء للدولة العباسية</a:t>
              </a:r>
              <a:r>
                <a:rPr kumimoji="0" lang="ar-DZ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ومن مظاهرها: </a:t>
              </a:r>
              <a:endParaRPr kumimoji="0" lang="ar-S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" name="Groupe 33"/>
            <p:cNvGrpSpPr/>
            <p:nvPr/>
          </p:nvGrpSpPr>
          <p:grpSpPr>
            <a:xfrm>
              <a:off x="1643042" y="2387924"/>
              <a:ext cx="5613107" cy="724412"/>
              <a:chOff x="1785918" y="1000108"/>
              <a:chExt cx="5613107" cy="724412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886644" y="1285860"/>
                <a:ext cx="5400000" cy="214314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4" name="Flèche gauche 13"/>
              <p:cNvSpPr/>
              <p:nvPr/>
            </p:nvSpPr>
            <p:spPr>
              <a:xfrm rot="16200000">
                <a:off x="7006116" y="1331611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6" name="Flèche gauche 15"/>
              <p:cNvSpPr/>
              <p:nvPr/>
            </p:nvSpPr>
            <p:spPr>
              <a:xfrm rot="16200000">
                <a:off x="1750199" y="1321579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14810" y="1000108"/>
                <a:ext cx="180000" cy="285752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1760" y="332656"/>
            <a:ext cx="4143404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3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- العلاقات بين </a:t>
            </a:r>
            <a:r>
              <a:rPr lang="ar-SA" sz="24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الأدارسة</a:t>
            </a:r>
            <a:r>
              <a:rPr lang="ar-SA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والرستميين</a:t>
            </a:r>
            <a:endParaRPr lang="ar-DZ" sz="24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2581338"/>
            <a:ext cx="5786478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حدودهما 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الجغرافية </a:t>
            </a:r>
            <a:r>
              <a:rPr lang="ar-DZ" sz="24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متداخلة مما جعل من الصعوبة تحديد انتماء بعض القبائل التي كانت تعيش تارة في كنف الدولة الرستمية, وتارة أخرى تحول انتماؤها إلى </a:t>
            </a:r>
            <a:r>
              <a:rPr lang="ar-SA" sz="24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دارسة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منها تلمسان التي كانت من أهم المدن المتنازع عليها بينهما </a:t>
            </a: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بسبب موقعها الاستراتيجي على الحدود</a:t>
            </a:r>
            <a:r>
              <a:rPr lang="ar-DZ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8" y="2581338"/>
            <a:ext cx="1857388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الاختلاف المذهبي 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والعداء التقليدي الموروث بين العلويين والخوارج </a:t>
            </a:r>
            <a:endParaRPr lang="ar-DZ" sz="24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1785918" y="1357298"/>
            <a:ext cx="5613107" cy="1197182"/>
            <a:chOff x="1785918" y="1357298"/>
            <a:chExt cx="5613107" cy="1197182"/>
          </a:xfrm>
        </p:grpSpPr>
        <p:sp>
          <p:nvSpPr>
            <p:cNvPr id="3" name="Rectangle 2"/>
            <p:cNvSpPr/>
            <p:nvPr/>
          </p:nvSpPr>
          <p:spPr>
            <a:xfrm>
              <a:off x="2786050" y="1357298"/>
              <a:ext cx="3571900" cy="46166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ar-DZ" sz="24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كانت العلاقة بينهما متوترة بسبب:</a:t>
              </a:r>
            </a:p>
          </p:txBody>
        </p:sp>
        <p:grpSp>
          <p:nvGrpSpPr>
            <p:cNvPr id="9" name="Groupe 33"/>
            <p:cNvGrpSpPr/>
            <p:nvPr/>
          </p:nvGrpSpPr>
          <p:grpSpPr>
            <a:xfrm>
              <a:off x="1785918" y="1830068"/>
              <a:ext cx="5613107" cy="724412"/>
              <a:chOff x="1785918" y="1000108"/>
              <a:chExt cx="5613107" cy="724412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886644" y="1285860"/>
                <a:ext cx="5400000" cy="214314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1" name="Flèche gauche 10"/>
              <p:cNvSpPr/>
              <p:nvPr/>
            </p:nvSpPr>
            <p:spPr>
              <a:xfrm rot="16200000">
                <a:off x="7006116" y="1331611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2" name="Flèche gauche 11"/>
              <p:cNvSpPr/>
              <p:nvPr/>
            </p:nvSpPr>
            <p:spPr>
              <a:xfrm rot="16200000">
                <a:off x="1750199" y="1321579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214810" y="1000108"/>
                <a:ext cx="180000" cy="285752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20362" y="2346854"/>
            <a:ext cx="1671574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الفتن السياسية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الأحوال المتدهورة للدولة في سنواتها الأخيرة.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28618" y="2357430"/>
            <a:ext cx="1728192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زحف جيش الفاطميين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عليها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سنة 296ه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/909م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ومقتل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آخر إمام </a:t>
            </a:r>
            <a:r>
              <a:rPr kumimoji="0" lang="ar-S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رستمي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3808" y="2357430"/>
            <a:ext cx="1584176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اشتداد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روح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العصبية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قبائلها.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2367097"/>
            <a:ext cx="1923886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الخلافات المذهبية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رعاياها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فقد كان فيها اباضية وصفرية وسنية وغيرها.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1643042" y="656566"/>
            <a:ext cx="5613107" cy="1700864"/>
            <a:chOff x="1643042" y="656566"/>
            <a:chExt cx="5613107" cy="1700864"/>
          </a:xfrm>
        </p:grpSpPr>
        <p:sp>
          <p:nvSpPr>
            <p:cNvPr id="68609" name="Rectangle 1"/>
            <p:cNvSpPr>
              <a:spLocks noChangeArrowheads="1"/>
            </p:cNvSpPr>
            <p:nvPr/>
          </p:nvSpPr>
          <p:spPr bwMode="auto">
            <a:xfrm>
              <a:off x="3258820" y="656566"/>
              <a:ext cx="178595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أسباب سقوطها</a:t>
              </a:r>
              <a:endPara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endParaRPr>
            </a:p>
          </p:txBody>
        </p:sp>
        <p:grpSp>
          <p:nvGrpSpPr>
            <p:cNvPr id="9" name="Groupe 33"/>
            <p:cNvGrpSpPr/>
            <p:nvPr/>
          </p:nvGrpSpPr>
          <p:grpSpPr>
            <a:xfrm>
              <a:off x="1743768" y="1129336"/>
              <a:ext cx="5512381" cy="1228094"/>
              <a:chOff x="1886644" y="843584"/>
              <a:chExt cx="5512381" cy="122809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886644" y="1285860"/>
                <a:ext cx="5400000" cy="214314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1" name="Flèche gauche 10"/>
              <p:cNvSpPr/>
              <p:nvPr/>
            </p:nvSpPr>
            <p:spPr>
              <a:xfrm rot="16200000">
                <a:off x="6842430" y="1515083"/>
                <a:ext cx="756000" cy="357190"/>
              </a:xfrm>
              <a:prstGeom prst="leftArrow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214810" y="843584"/>
                <a:ext cx="180000" cy="648000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Flèche gauche 13"/>
            <p:cNvSpPr/>
            <p:nvPr/>
          </p:nvSpPr>
          <p:spPr>
            <a:xfrm rot="16200000">
              <a:off x="4944099" y="1771017"/>
              <a:ext cx="756000" cy="357190"/>
            </a:xfrm>
            <a:prstGeom prst="lef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  <p:sp>
          <p:nvSpPr>
            <p:cNvPr id="15" name="Flèche gauche 14"/>
            <p:cNvSpPr/>
            <p:nvPr/>
          </p:nvSpPr>
          <p:spPr>
            <a:xfrm rot="16200000">
              <a:off x="3229587" y="1787863"/>
              <a:ext cx="756000" cy="357190"/>
            </a:xfrm>
            <a:prstGeom prst="lef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  <p:sp>
          <p:nvSpPr>
            <p:cNvPr id="16" name="Flèche gauche 15"/>
            <p:cNvSpPr/>
            <p:nvPr/>
          </p:nvSpPr>
          <p:spPr>
            <a:xfrm rot="16200000">
              <a:off x="1443637" y="1771017"/>
              <a:ext cx="756000" cy="357190"/>
            </a:xfrm>
            <a:prstGeom prst="lef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 : incliné vers le bas 1">
            <a:extLst>
              <a:ext uri="{FF2B5EF4-FFF2-40B4-BE49-F238E27FC236}">
                <a16:creationId xmlns:a16="http://schemas.microsoft.com/office/drawing/2014/main" id="{7A50D879-C34B-45CC-19CE-6B13FDFF43C2}"/>
              </a:ext>
            </a:extLst>
          </p:cNvPr>
          <p:cNvSpPr/>
          <p:nvPr/>
        </p:nvSpPr>
        <p:spPr>
          <a:xfrm>
            <a:off x="539552" y="1484784"/>
            <a:ext cx="8136904" cy="3240360"/>
          </a:xfrm>
          <a:prstGeom prst="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5400" b="1" dirty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آثــــــــــــــــــــــار</a:t>
            </a:r>
            <a:endParaRPr kumimoji="0" lang="ar-DZ" sz="54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Calibri" pitchFamily="34" charset="0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الدولة </a:t>
            </a:r>
            <a:r>
              <a:rPr kumimoji="0" lang="ar-DZ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الرستمية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79480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 : incliné vers le bas 1">
            <a:extLst>
              <a:ext uri="{FF2B5EF4-FFF2-40B4-BE49-F238E27FC236}">
                <a16:creationId xmlns:a16="http://schemas.microsoft.com/office/drawing/2014/main" id="{7A50D879-C34B-45CC-19CE-6B13FDFF43C2}"/>
              </a:ext>
            </a:extLst>
          </p:cNvPr>
          <p:cNvSpPr/>
          <p:nvPr/>
        </p:nvSpPr>
        <p:spPr>
          <a:xfrm>
            <a:off x="539552" y="1484784"/>
            <a:ext cx="8136904" cy="3240360"/>
          </a:xfrm>
          <a:prstGeom prst="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5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تاريـــــــــــــــــخ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الدولة </a:t>
            </a:r>
            <a:r>
              <a:rPr kumimoji="0" lang="ar-DZ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الرستمية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70291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01D1D1-2A28-0ED1-4939-80EC38A5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8000" b="1" dirty="0">
                <a:latin typeface="Aldhabi" panose="01000000000000000000" pitchFamily="2" charset="-78"/>
                <a:cs typeface="Aldhabi" panose="01000000000000000000" pitchFamily="2" charset="-78"/>
              </a:rPr>
              <a:t>الدولة </a:t>
            </a:r>
            <a:r>
              <a:rPr lang="ar-DZ" sz="8000" b="1" dirty="0" err="1">
                <a:latin typeface="Aldhabi" panose="01000000000000000000" pitchFamily="2" charset="-78"/>
                <a:cs typeface="Aldhabi" panose="01000000000000000000" pitchFamily="2" charset="-78"/>
              </a:rPr>
              <a:t>الرستمية</a:t>
            </a:r>
            <a:endParaRPr lang="fr-FR" sz="8000" b="1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67CCDE-481D-C917-6C92-14153781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نتيجة بحث الصور عن تيهرت عاصمة الدولة الرستمية">
            <a:extLst>
              <a:ext uri="{FF2B5EF4-FFF2-40B4-BE49-F238E27FC236}">
                <a16:creationId xmlns:a16="http://schemas.microsoft.com/office/drawing/2014/main" id="{5AE27C4A-CEF0-761D-9361-4DBC8DC9E39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93986"/>
            <a:ext cx="8229600" cy="49411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3815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359328" y="2571744"/>
            <a:ext cx="1620000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الدولة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الأ</a:t>
            </a:r>
            <a:r>
              <a:rPr kumimoji="0" lang="ar-S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موية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الأندلس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solidFill>
                  <a:schemeClr val="tx1"/>
                </a:solidFill>
              </a:rPr>
              <a:t>138هـ/756م</a:t>
            </a:r>
            <a:r>
              <a:rPr lang="ar-SA" sz="2400" dirty="0"/>
              <a:t> </a:t>
            </a:r>
            <a:endParaRPr lang="ar-DZ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83188" y="2571744"/>
            <a:ext cx="1980000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الدولة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الإدريسي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ة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المغرب الأقصى </a:t>
            </a:r>
            <a:endParaRPr lang="ar-DZ" sz="2400" dirty="0">
              <a:solidFill>
                <a:srgbClr val="000000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172هـ /788م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00562" y="2571744"/>
            <a:ext cx="1728000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الدولة الرستمية</a:t>
            </a:r>
            <a:r>
              <a:rPr lang="ar-SA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lang="ar-DZ" sz="2400" dirty="0">
              <a:solidFill>
                <a:srgbClr val="000000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المغرب الأوسط</a:t>
            </a:r>
            <a:endParaRPr lang="ar-DZ" sz="2400" dirty="0">
              <a:solidFill>
                <a:srgbClr val="000000"/>
              </a:solidFill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160هـ/777م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500166" y="4500570"/>
            <a:ext cx="2124000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الدولة الأغلبية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المغرب الأدنى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184هـ/800م</a:t>
            </a:r>
            <a:endParaRPr kumimoji="0" lang="ar-S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3643306" y="4286256"/>
            <a:ext cx="4929222" cy="1569660"/>
            <a:chOff x="-1285916" y="500042"/>
            <a:chExt cx="4929222" cy="1569660"/>
          </a:xfrm>
          <a:solidFill>
            <a:srgbClr val="FFC000"/>
          </a:solidFill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-428660" y="500042"/>
              <a:ext cx="4071966" cy="156966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ar-SA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ولمواجهة امتدا</a:t>
              </a:r>
              <a:r>
                <a:rPr kumimoji="0" lang="ar-DZ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د</a:t>
              </a:r>
              <a:r>
                <a:rPr kumimoji="0" lang="ar-DZ" sz="24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هذه</a:t>
              </a:r>
              <a:r>
                <a:rPr kumimoji="0" lang="ar-DZ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الدول </a:t>
              </a:r>
              <a:r>
                <a:rPr kumimoji="0" lang="ar-SA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باتجاه الشرق وافقوا على استقلال دولة أخرى </a:t>
              </a:r>
              <a:r>
                <a:rPr lang="ar-SA" sz="2400" dirty="0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لتكون سندا لها في حربها ضد </a:t>
              </a:r>
              <a:r>
                <a:rPr lang="ar-SA" sz="2400" dirty="0" err="1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الأدارسة</a:t>
              </a:r>
              <a:r>
                <a:rPr lang="ar-SA" sz="2400" dirty="0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</a:t>
              </a:r>
              <a:r>
                <a:rPr lang="ar-SA" sz="2400" dirty="0" err="1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والرستميين</a:t>
              </a:r>
              <a:r>
                <a:rPr lang="ar-DZ" sz="2400" dirty="0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</a:t>
              </a:r>
              <a:r>
                <a:rPr lang="ar-SA" sz="2400" dirty="0">
                  <a:solidFill>
                    <a:srgbClr val="000000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هي </a:t>
              </a:r>
              <a:r>
                <a:rPr kumimoji="0" lang="ar-DZ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:</a:t>
              </a:r>
              <a:endPara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Flèche vers le bas 12"/>
            <p:cNvSpPr/>
            <p:nvPr/>
          </p:nvSpPr>
          <p:spPr>
            <a:xfrm rot="5400000">
              <a:off x="-1055288" y="873546"/>
              <a:ext cx="396000" cy="857256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2571736" y="2571744"/>
            <a:ext cx="1872000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إمارة بني مدرار الصفرية  </a:t>
            </a:r>
            <a:r>
              <a:rPr lang="ar-SA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</a:t>
            </a:r>
            <a:r>
              <a:rPr lang="ar-DZ" sz="2400" dirty="0">
                <a:solidFill>
                  <a:srgbClr val="000000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سجلماسة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160هـ /788م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1142976" y="514159"/>
            <a:ext cx="6572296" cy="2064329"/>
            <a:chOff x="1142976" y="514159"/>
            <a:chExt cx="6572296" cy="2064329"/>
          </a:xfrm>
        </p:grpSpPr>
        <p:grpSp>
          <p:nvGrpSpPr>
            <p:cNvPr id="15" name="Groupe 14"/>
            <p:cNvGrpSpPr/>
            <p:nvPr/>
          </p:nvGrpSpPr>
          <p:grpSpPr>
            <a:xfrm>
              <a:off x="1142976" y="514159"/>
              <a:ext cx="6572296" cy="2064329"/>
              <a:chOff x="1142976" y="514159"/>
              <a:chExt cx="6572296" cy="2064329"/>
            </a:xfrm>
          </p:grpSpPr>
          <p:sp>
            <p:nvSpPr>
              <p:cNvPr id="35841" name="Rectangle 1"/>
              <p:cNvSpPr>
                <a:spLocks noChangeArrowheads="1"/>
              </p:cNvSpPr>
              <p:nvPr/>
            </p:nvSpPr>
            <p:spPr bwMode="auto">
              <a:xfrm>
                <a:off x="1142976" y="514159"/>
                <a:ext cx="6357982" cy="1200329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Low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ar-DZ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بعد </a:t>
                </a:r>
                <a:r>
                  <a:rPr kumimoji="0" lang="ar-SA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قدوم العباسيين للحكم </a:t>
                </a:r>
                <a:r>
                  <a:rPr kumimoji="0" lang="ar-DZ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بفترة قصيرة انتهى عصر الولاة في المغرب تدريجيا وذلك بظهور دول استقلت بأجزاء منه،</a:t>
                </a:r>
                <a:r>
                  <a:rPr kumimoji="0" lang="ar-DZ" sz="24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 ثم أصبحت تشكل </a:t>
                </a:r>
                <a:r>
                  <a:rPr kumimoji="0" lang="ar-SA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خطرا عليها وعلى وحدتها وهي</a:t>
                </a:r>
                <a:r>
                  <a:rPr kumimoji="0" lang="ar-DZ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:</a:t>
                </a:r>
                <a:r>
                  <a:rPr kumimoji="0" lang="ar-SA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implified Arabic" pitchFamily="18" charset="-78"/>
                    <a:ea typeface="Times New Roman" pitchFamily="18" charset="0"/>
                    <a:cs typeface="Simplified Arabic" pitchFamily="18" charset="-78"/>
                  </a:rPr>
                  <a:t> </a:t>
                </a:r>
                <a:endParaRPr kumimoji="0" lang="ar-DZ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071670" y="2000240"/>
                <a:ext cx="5544000" cy="214314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8" name="Flèche vers le bas 7"/>
              <p:cNvSpPr/>
              <p:nvPr/>
            </p:nvSpPr>
            <p:spPr>
              <a:xfrm>
                <a:off x="7355272" y="2000240"/>
                <a:ext cx="360000" cy="571504"/>
              </a:xfrm>
              <a:prstGeom prst="down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9" name="Flèche vers le bas 8"/>
              <p:cNvSpPr/>
              <p:nvPr/>
            </p:nvSpPr>
            <p:spPr>
              <a:xfrm>
                <a:off x="3571868" y="1714488"/>
                <a:ext cx="360000" cy="864000"/>
              </a:xfrm>
              <a:prstGeom prst="down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0" name="Flèche vers le bas 9"/>
              <p:cNvSpPr/>
              <p:nvPr/>
            </p:nvSpPr>
            <p:spPr>
              <a:xfrm>
                <a:off x="1986584" y="2000240"/>
                <a:ext cx="360000" cy="571504"/>
              </a:xfrm>
              <a:prstGeom prst="down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</p:grpSp>
        <p:sp>
          <p:nvSpPr>
            <p:cNvPr id="17" name="Flèche vers le bas 16"/>
            <p:cNvSpPr/>
            <p:nvPr/>
          </p:nvSpPr>
          <p:spPr>
            <a:xfrm>
              <a:off x="5357818" y="2000240"/>
              <a:ext cx="360000" cy="571504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2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75966" y="1714488"/>
            <a:ext cx="2716266" cy="36548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  <a:buSzPct val="90000"/>
              <a:buFont typeface="Wingdings" pitchFamily="2" charset="2"/>
              <a:buNone/>
            </a:pP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الانتقال 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</a:t>
            </a:r>
            <a:r>
              <a:rPr lang="ar-DZ" sz="20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دول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ة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إلى العراق </a:t>
            </a:r>
          </a:p>
        </p:txBody>
      </p:sp>
      <p:sp>
        <p:nvSpPr>
          <p:cNvPr id="7" name="Rectangle 6"/>
          <p:cNvSpPr/>
          <p:nvPr/>
        </p:nvSpPr>
        <p:spPr>
          <a:xfrm>
            <a:off x="3376694" y="1733407"/>
            <a:ext cx="2707474" cy="88870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ct val="20000"/>
              </a:spcBef>
              <a:buSzPct val="90000"/>
              <a:buFont typeface="Wingdings" pitchFamily="2" charset="2"/>
              <a:buNone/>
              <a:tabLst>
                <a:tab pos="450850" algn="l"/>
              </a:tabLst>
            </a:pP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الاهتمام 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بقارة آسيا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، على حساب بلاد المغرب في إفريقية لبعده عن مقرهم في العراق.</a:t>
            </a:r>
            <a:endParaRPr lang="ar-SA" sz="20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28286" y="4000504"/>
            <a:ext cx="2608892" cy="6270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  <a:buSzPct val="90000"/>
              <a:buFont typeface="Wingdings" pitchFamily="2" charset="2"/>
              <a:buNone/>
            </a:pP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الدولة الرستمية في المغرب ألأوسط.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4000504"/>
            <a:ext cx="1765911" cy="6270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ct val="20000"/>
              </a:spcBef>
              <a:buSzPct val="90000"/>
              <a:buFont typeface="Wingdings" pitchFamily="2" charset="2"/>
              <a:buNone/>
            </a:pP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الدولة الصفرية في سجلماسة.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3286116" y="5357826"/>
            <a:ext cx="1928826" cy="4286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95250" algn="just">
              <a:lnSpc>
                <a:spcPct val="85000"/>
              </a:lnSpc>
              <a:spcBef>
                <a:spcPct val="20000"/>
              </a:spcBef>
              <a:buSzPct val="90000"/>
              <a:buFont typeface="Wingdings" pitchFamily="2" charset="2"/>
              <a:buNone/>
            </a:pP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الدولة الإدريسية.</a:t>
            </a:r>
            <a:endParaRPr lang="ar-SA" sz="20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899592" y="438438"/>
            <a:ext cx="7643866" cy="3423288"/>
            <a:chOff x="857224" y="428604"/>
            <a:chExt cx="7643866" cy="3423288"/>
          </a:xfrm>
        </p:grpSpPr>
        <p:sp>
          <p:nvSpPr>
            <p:cNvPr id="96258" name="AutoShape 2"/>
            <p:cNvSpPr>
              <a:spLocks noChangeArrowheads="1"/>
            </p:cNvSpPr>
            <p:nvPr/>
          </p:nvSpPr>
          <p:spPr bwMode="auto">
            <a:xfrm>
              <a:off x="857224" y="428604"/>
              <a:ext cx="7643866" cy="57626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ar-SA" sz="2800" b="1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 </a:t>
              </a:r>
              <a:r>
                <a:rPr lang="ar-DZ" sz="2800" b="1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أ</a:t>
              </a:r>
              <a:r>
                <a:rPr lang="ar-SA" sz="2800" b="1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سب</a:t>
              </a:r>
              <a:r>
                <a:rPr lang="ar-DZ" sz="2800" b="1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ا</a:t>
              </a:r>
              <a:r>
                <a:rPr lang="ar-SA" sz="2800" b="1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ب عدم محافظة العباسيين على المغرب كله في إطار دولتهم </a:t>
              </a:r>
              <a:endParaRPr lang="fr-FR" sz="32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grpSp>
          <p:nvGrpSpPr>
            <p:cNvPr id="34" name="Groupe 33"/>
            <p:cNvGrpSpPr/>
            <p:nvPr/>
          </p:nvGrpSpPr>
          <p:grpSpPr>
            <a:xfrm>
              <a:off x="1785918" y="1000108"/>
              <a:ext cx="5572163" cy="2851784"/>
              <a:chOff x="1785918" y="1000108"/>
              <a:chExt cx="5572163" cy="2851784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886644" y="1285860"/>
                <a:ext cx="5400000" cy="214314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3" name="Flèche gauche 12"/>
              <p:cNvSpPr/>
              <p:nvPr/>
            </p:nvSpPr>
            <p:spPr>
              <a:xfrm rot="16200000">
                <a:off x="6965172" y="1331611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24" name="Flèche gauche 23"/>
              <p:cNvSpPr/>
              <p:nvPr/>
            </p:nvSpPr>
            <p:spPr>
              <a:xfrm rot="16200000">
                <a:off x="4607719" y="1321579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25" name="Flèche gauche 24"/>
              <p:cNvSpPr/>
              <p:nvPr/>
            </p:nvSpPr>
            <p:spPr>
              <a:xfrm rot="16200000">
                <a:off x="1750199" y="1321579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26" name="Flèche gauche 25"/>
              <p:cNvSpPr/>
              <p:nvPr/>
            </p:nvSpPr>
            <p:spPr>
              <a:xfrm rot="16200000">
                <a:off x="4885342" y="2395297"/>
                <a:ext cx="2556000" cy="357190"/>
              </a:xfrm>
              <a:prstGeom prst="left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214810" y="1000108"/>
                <a:ext cx="180000" cy="285752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28" name="Groupe 27"/>
          <p:cNvGrpSpPr/>
          <p:nvPr/>
        </p:nvGrpSpPr>
        <p:grpSpPr>
          <a:xfrm>
            <a:off x="18016" y="1714488"/>
            <a:ext cx="3268100" cy="2286016"/>
            <a:chOff x="0" y="1714488"/>
            <a:chExt cx="3268100" cy="2286016"/>
          </a:xfrm>
        </p:grpSpPr>
        <p:sp>
          <p:nvSpPr>
            <p:cNvPr id="11" name="Rectangle 10"/>
            <p:cNvSpPr/>
            <p:nvPr/>
          </p:nvSpPr>
          <p:spPr>
            <a:xfrm>
              <a:off x="0" y="1714488"/>
              <a:ext cx="3268100" cy="88870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just">
                <a:lnSpc>
                  <a:spcPct val="85000"/>
                </a:lnSpc>
                <a:spcBef>
                  <a:spcPct val="20000"/>
                </a:spcBef>
                <a:buSzPct val="90000"/>
                <a:buFont typeface="Wingdings" pitchFamily="2" charset="2"/>
                <a:buNone/>
              </a:pP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نجاح </a:t>
              </a:r>
              <a:r>
                <a:rPr lang="ar-SA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الخوارج 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في </a:t>
              </a:r>
              <a:r>
                <a:rPr lang="ar-SA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إنشاء جماعات 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داخل الدولة، دفع </a:t>
              </a:r>
              <a:r>
                <a:rPr lang="ar-SA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العباسي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و</a:t>
              </a:r>
              <a:r>
                <a:rPr lang="ar-SA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ن 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إلى إخراجهم إلى </a:t>
              </a:r>
              <a:r>
                <a:rPr lang="ar-SA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المغرب 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فشكلوا:</a:t>
              </a:r>
            </a:p>
          </p:txBody>
        </p:sp>
        <p:grpSp>
          <p:nvGrpSpPr>
            <p:cNvPr id="33" name="Groupe 32"/>
            <p:cNvGrpSpPr/>
            <p:nvPr/>
          </p:nvGrpSpPr>
          <p:grpSpPr>
            <a:xfrm>
              <a:off x="1214414" y="2639462"/>
              <a:ext cx="1699658" cy="1361042"/>
              <a:chOff x="1470878" y="2639462"/>
              <a:chExt cx="1699658" cy="136104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560110" y="3369689"/>
                <a:ext cx="1512000" cy="214314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 dirty="0"/>
              </a:p>
            </p:txBody>
          </p:sp>
          <p:sp>
            <p:nvSpPr>
              <p:cNvPr id="29" name="Flèche gauche 28"/>
              <p:cNvSpPr/>
              <p:nvPr/>
            </p:nvSpPr>
            <p:spPr>
              <a:xfrm rot="16200000">
                <a:off x="2777627" y="3607595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30" name="Flèche gauche 29"/>
              <p:cNvSpPr/>
              <p:nvPr/>
            </p:nvSpPr>
            <p:spPr>
              <a:xfrm rot="16200000">
                <a:off x="1435159" y="3607595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123712" y="2639462"/>
                <a:ext cx="238463" cy="684675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</p:grpSp>
      <p:grpSp>
        <p:nvGrpSpPr>
          <p:cNvPr id="40" name="Groupe 39"/>
          <p:cNvGrpSpPr/>
          <p:nvPr/>
        </p:nvGrpSpPr>
        <p:grpSpPr>
          <a:xfrm>
            <a:off x="4499553" y="3985241"/>
            <a:ext cx="4592679" cy="1865226"/>
            <a:chOff x="4499553" y="3981541"/>
            <a:chExt cx="4592679" cy="1804913"/>
          </a:xfrm>
        </p:grpSpPr>
        <p:sp>
          <p:nvSpPr>
            <p:cNvPr id="96261" name="Rectangle 5"/>
            <p:cNvSpPr>
              <a:spLocks noChangeArrowheads="1"/>
            </p:cNvSpPr>
            <p:nvPr/>
          </p:nvSpPr>
          <p:spPr bwMode="auto">
            <a:xfrm>
              <a:off x="4499553" y="3981541"/>
              <a:ext cx="4592679" cy="60681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marL="95250" algn="just">
                <a:lnSpc>
                  <a:spcPct val="85000"/>
                </a:lnSpc>
                <a:spcBef>
                  <a:spcPct val="20000"/>
                </a:spcBef>
                <a:buSzPct val="90000"/>
                <a:buFont typeface="Wingdings" pitchFamily="2" charset="2"/>
                <a:buNone/>
              </a:pP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محاربتهم للعلويين مما دفعهم إلى البحث عن أمكان آمنة وجدوها في المغرب الأقصى </a:t>
              </a:r>
              <a:r>
                <a:rPr lang="ar-DZ" sz="2000" dirty="0" err="1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فاسسوا</a:t>
              </a:r>
              <a:r>
                <a:rPr lang="ar-DZ" sz="2000" dirty="0">
                  <a:solidFill>
                    <a:schemeClr val="tx1"/>
                  </a:solidFill>
                  <a:latin typeface="Simplified Arabic" pitchFamily="18" charset="-78"/>
                  <a:cs typeface="Simplified Arabic" pitchFamily="18" charset="-78"/>
                </a:rPr>
                <a:t>:</a:t>
              </a:r>
              <a:endPara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grpSp>
          <p:nvGrpSpPr>
            <p:cNvPr id="39" name="Groupe 38"/>
            <p:cNvGrpSpPr/>
            <p:nvPr/>
          </p:nvGrpSpPr>
          <p:grpSpPr>
            <a:xfrm>
              <a:off x="5214942" y="4603127"/>
              <a:ext cx="653202" cy="1183327"/>
              <a:chOff x="5214942" y="4603127"/>
              <a:chExt cx="653202" cy="1183327"/>
            </a:xfrm>
          </p:grpSpPr>
          <p:sp>
            <p:nvSpPr>
              <p:cNvPr id="15" name="Flèche gauche 14"/>
              <p:cNvSpPr/>
              <p:nvPr/>
            </p:nvSpPr>
            <p:spPr>
              <a:xfrm>
                <a:off x="5214942" y="5429264"/>
                <a:ext cx="428628" cy="357190"/>
              </a:xfrm>
              <a:prstGeom prst="left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DZ" dirty="0"/>
                  <a:t>ر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643570" y="4603127"/>
                <a:ext cx="224574" cy="1079822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857356" y="2214554"/>
            <a:ext cx="5072098" cy="160043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الدولة </a:t>
            </a:r>
            <a:r>
              <a:rPr kumimoji="0" lang="ar-DZ" sz="4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الرستمية</a:t>
            </a:r>
            <a:endParaRPr kumimoji="0" lang="ar-DZ" sz="4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Simplified Arabic" pitchFamily="18" charset="-78"/>
              <a:ea typeface="Calibri" pitchFamily="34" charset="0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4000" b="1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>160-296هـ/777-909م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1000108"/>
            <a:ext cx="7500990" cy="954107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تُعد الدولة الرستمية أول دولة مستقلة عن الخلافة العباسية تقوم في بلاد المغرب</a:t>
            </a:r>
            <a:r>
              <a:rPr lang="ar-DZ" sz="28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857356" y="2714620"/>
            <a:ext cx="5857884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SA" sz="28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تنسب إلى عبد الرحمان بن </a:t>
            </a:r>
            <a:r>
              <a:rPr lang="ar-SA" sz="2800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رستم</a:t>
            </a:r>
            <a:r>
              <a:rPr lang="ar-SA" sz="28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الفارسي الإباضي</a:t>
            </a:r>
            <a:endParaRPr lang="ar-DZ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57554" y="3786190"/>
            <a:ext cx="2857488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DZ" sz="28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عاصمتها مدينة تيهرت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49436"/>
            <a:ext cx="4714876" cy="193899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الذي 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أسس أول دولة للإباضيين في منطقة طرابلس سنة 140هـ/757م </a:t>
            </a:r>
          </a:p>
          <a:p>
            <a:pPr algn="just"/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ثم احتل طرابلس في نفس السنة ، وانتقل منها إلى 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القيروان 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سنة 141هـ /758م</a:t>
            </a:r>
          </a:p>
          <a:p>
            <a:pPr algn="just"/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وولى عليها عبد الرحمن بن رستم وعاد إلى طرابلس لمحاربة جيش الخليفة العباسي أبو جعفر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المنصور 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143536" y="4696248"/>
            <a:ext cx="3714744" cy="163121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ثم أرسل 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ابو جعفر المنصور 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جيشا آخر 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دعم له</a:t>
            </a:r>
            <a:r>
              <a:rPr kumimoji="0" lang="ar-DZ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قواة 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محمد بن الأشعث سنة 142هـ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/760م</a:t>
            </a: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وبعد 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اللقاء بين الجيشين في سرت 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قتل الإمام أبا الخطاب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وعدد كبير من أصحابه في ش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هر صفر سنة 144هـ</a:t>
            </a:r>
            <a:r>
              <a:rPr kumimoji="0" lang="ar-D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/761م</a:t>
            </a:r>
            <a:r>
              <a:rPr kumimoji="0" 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341712"/>
            <a:ext cx="4286249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حاربه 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والي مصر محمد بن الأشعث في عهد أبو جعفر المنصور 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حيث أرسل جيشا بقيادة أبي الأحوص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عمر 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سنة 141هـ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/758م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لكنه أنهزم</a:t>
            </a:r>
            <a:r>
              <a:rPr lang="ar-DZ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r>
              <a:rPr lang="ar-SA" sz="2000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lang="ar-DZ" sz="20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2349" y="773152"/>
            <a:ext cx="8215370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2800" b="1" dirty="0"/>
              <a:t>أولا: مرحلة الصراع مع الخلافة العباسية في المغرب: 138-144هـ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64381" y="1462217"/>
            <a:ext cx="7500990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2400" b="1" dirty="0">
                <a:solidFill>
                  <a:schemeClr val="tx1"/>
                </a:solidFill>
              </a:rPr>
              <a:t>1- قبيل وفاة زعيم الإباضيين أبو الخطاب  عبد الأعلى بن السمح </a:t>
            </a:r>
            <a:r>
              <a:rPr lang="ar-DZ" sz="2400" b="1" dirty="0" err="1">
                <a:solidFill>
                  <a:schemeClr val="tx1"/>
                </a:solidFill>
              </a:rPr>
              <a:t>المعافري</a:t>
            </a:r>
            <a:r>
              <a:rPr lang="ar-DZ" sz="2400" b="1" dirty="0">
                <a:solidFill>
                  <a:schemeClr val="tx1"/>
                </a:solidFill>
              </a:rPr>
              <a:t> الحميري اليمني: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992081" y="136625"/>
            <a:ext cx="136684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DZ" sz="2800" b="1" dirty="0"/>
              <a:t>مراحلها: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4293942" y="2819173"/>
            <a:ext cx="4564338" cy="3130107"/>
            <a:chOff x="4293942" y="2800175"/>
            <a:chExt cx="4564338" cy="3130107"/>
          </a:xfrm>
        </p:grpSpPr>
        <p:grpSp>
          <p:nvGrpSpPr>
            <p:cNvPr id="14" name="Groupe 13"/>
            <p:cNvGrpSpPr/>
            <p:nvPr/>
          </p:nvGrpSpPr>
          <p:grpSpPr>
            <a:xfrm>
              <a:off x="4293942" y="2800175"/>
              <a:ext cx="4564338" cy="3130107"/>
              <a:chOff x="4293942" y="2800175"/>
              <a:chExt cx="4564338" cy="313010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143504" y="2800175"/>
                <a:ext cx="3714776" cy="1015663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ar-DZ" sz="2000" dirty="0">
                    <a:solidFill>
                      <a:schemeClr val="tx1"/>
                    </a:solidFill>
                    <a:latin typeface="Simplified Arabic" pitchFamily="18" charset="-78"/>
                    <a:cs typeface="Simplified Arabic" pitchFamily="18" charset="-78"/>
                  </a:rPr>
                  <a:t>كان عبد الرحمن بن رستم قبل تأسيس دولته تابعا للزعيم </a:t>
                </a:r>
                <a:r>
                  <a:rPr lang="ar-SA" sz="2000" dirty="0">
                    <a:solidFill>
                      <a:schemeClr val="tx1"/>
                    </a:solidFill>
                    <a:latin typeface="Simplified Arabic" pitchFamily="18" charset="-78"/>
                    <a:cs typeface="Simplified Arabic" pitchFamily="18" charset="-78"/>
                  </a:rPr>
                  <a:t>الإباضي أبي الخطاب </a:t>
                </a:r>
                <a:r>
                  <a:rPr lang="ar-DZ" sz="2000" dirty="0">
                    <a:solidFill>
                      <a:schemeClr val="tx1"/>
                    </a:solidFill>
                    <a:latin typeface="Simplified Arabic" pitchFamily="18" charset="-78"/>
                    <a:cs typeface="Simplified Arabic" pitchFamily="18" charset="-78"/>
                  </a:rPr>
                  <a:t>زعيم نفوسة في طرابلس</a:t>
                </a:r>
                <a:endParaRPr lang="ar-DZ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lèche gauche 10"/>
              <p:cNvSpPr/>
              <p:nvPr/>
            </p:nvSpPr>
            <p:spPr>
              <a:xfrm>
                <a:off x="4675504" y="3071810"/>
                <a:ext cx="468000" cy="360000"/>
              </a:xfrm>
              <a:prstGeom prst="left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2" name="Flèche vers le bas 11"/>
              <p:cNvSpPr/>
              <p:nvPr/>
            </p:nvSpPr>
            <p:spPr>
              <a:xfrm rot="5400000">
                <a:off x="4396776" y="5469306"/>
                <a:ext cx="358142" cy="563810"/>
              </a:xfrm>
              <a:prstGeom prst="down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13" name="Flèche vers le bas 12"/>
              <p:cNvSpPr/>
              <p:nvPr/>
            </p:nvSpPr>
            <p:spPr>
              <a:xfrm>
                <a:off x="6822297" y="3797016"/>
                <a:ext cx="357190" cy="880233"/>
              </a:xfrm>
              <a:prstGeom prst="downArrow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4857752" y="3786190"/>
              <a:ext cx="144000" cy="2071702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855504" y="3714752"/>
              <a:ext cx="288000" cy="14287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173991" y="1286989"/>
            <a:ext cx="6255528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بلغت </a:t>
            </a:r>
            <a:r>
              <a:rPr kumimoji="0" lang="ar-D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أنباء معارك أبا الخطاب </a:t>
            </a: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عبد</a:t>
            </a:r>
            <a:r>
              <a:rPr kumimoji="0" lang="ar-D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الرحمان بن </a:t>
            </a:r>
            <a:r>
              <a:rPr kumimoji="0" lang="ar-SA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رستم</a:t>
            </a: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 خليفته في القيروان</a:t>
            </a:r>
            <a:endParaRPr kumimoji="0" 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142976" y="1899157"/>
            <a:ext cx="629699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انطلق إليه مصحوبا بالمدد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149862" y="3071810"/>
            <a:ext cx="625552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فعاد إلى القيروان ليتحصّن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فيها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173991" y="3643314"/>
            <a:ext cx="6231399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وجد أهلها ثائرين عليه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70486" y="4214818"/>
            <a:ext cx="618756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فر غربا إلى المغرب الأوسط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149862" y="5001765"/>
            <a:ext cx="6252116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واستقر في جبل بنواحي</a:t>
            </a:r>
            <a:r>
              <a:rPr kumimoji="0" lang="ar-D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تيهرت بعيدا عن مواقع سيطرة ولاة إفريقية</a:t>
            </a:r>
            <a:endParaRPr kumimoji="0" 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173991" y="2538707"/>
            <a:ext cx="6258695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وعند وصوله إلى قابس وصلته أنباء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وفاة زعيمه في المعركةـ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173990" y="5776571"/>
            <a:ext cx="6224513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فلحقه والي مصر محمد بن الأشعث لكنه لم يستطيع الوصول إليه فعاد أدر</a:t>
            </a:r>
            <a:r>
              <a:rPr kumimoji="0" lang="ar-D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</a:t>
            </a:r>
            <a:r>
              <a:rPr lang="ar-DZ" sz="2000" b="1" dirty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ج</a:t>
            </a:r>
            <a:r>
              <a:rPr kumimoji="0" 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ه</a:t>
            </a:r>
            <a:r>
              <a:rPr kumimoji="0" lang="ar-D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1691680" y="227565"/>
            <a:ext cx="6380782" cy="6157689"/>
            <a:chOff x="1691680" y="227565"/>
            <a:chExt cx="6380782" cy="6157689"/>
          </a:xfrm>
        </p:grpSpPr>
        <p:sp>
          <p:nvSpPr>
            <p:cNvPr id="9" name="ZoneTexte 8"/>
            <p:cNvSpPr txBox="1"/>
            <p:nvPr/>
          </p:nvSpPr>
          <p:spPr>
            <a:xfrm>
              <a:off x="1691680" y="227565"/>
              <a:ext cx="6380782" cy="52322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ar-DZ" sz="2800" b="1" dirty="0">
                  <a:solidFill>
                    <a:schemeClr val="tx1"/>
                  </a:solidFill>
                </a:rPr>
                <a:t>2: بعد وفاة زعيم الإباضيين أبو الخطاب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71796" y="750785"/>
              <a:ext cx="200666" cy="553573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  <p:sp>
          <p:nvSpPr>
            <p:cNvPr id="21" name="Flèche gauche 20"/>
            <p:cNvSpPr/>
            <p:nvPr/>
          </p:nvSpPr>
          <p:spPr>
            <a:xfrm>
              <a:off x="7429520" y="1285860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  <p:sp>
          <p:nvSpPr>
            <p:cNvPr id="23" name="Flèche gauche 22"/>
            <p:cNvSpPr/>
            <p:nvPr/>
          </p:nvSpPr>
          <p:spPr>
            <a:xfrm>
              <a:off x="7439970" y="2126270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4" name="Flèche gauche 23"/>
            <p:cNvSpPr/>
            <p:nvPr/>
          </p:nvSpPr>
          <p:spPr>
            <a:xfrm>
              <a:off x="7439970" y="2652776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5" name="Flèche gauche 24"/>
            <p:cNvSpPr/>
            <p:nvPr/>
          </p:nvSpPr>
          <p:spPr>
            <a:xfrm>
              <a:off x="7453618" y="4226124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6" name="Flèche gauche 25"/>
            <p:cNvSpPr/>
            <p:nvPr/>
          </p:nvSpPr>
          <p:spPr>
            <a:xfrm>
              <a:off x="7439970" y="5000636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7" name="Flèche gauche 26"/>
            <p:cNvSpPr/>
            <p:nvPr/>
          </p:nvSpPr>
          <p:spPr>
            <a:xfrm>
              <a:off x="7439970" y="6028064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8" name="Flèche gauche 27"/>
            <p:cNvSpPr/>
            <p:nvPr/>
          </p:nvSpPr>
          <p:spPr>
            <a:xfrm>
              <a:off x="7443168" y="3085458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  <p:sp>
          <p:nvSpPr>
            <p:cNvPr id="29" name="Flèche gauche 28"/>
            <p:cNvSpPr/>
            <p:nvPr/>
          </p:nvSpPr>
          <p:spPr>
            <a:xfrm>
              <a:off x="7439970" y="3714752"/>
              <a:ext cx="428628" cy="357190"/>
            </a:xfrm>
            <a:prstGeom prst="lef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DZ" dirty="0"/>
                <a:t>ر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4153</TotalTime>
  <Words>1068</Words>
  <Application>Microsoft Office PowerPoint</Application>
  <PresentationFormat>Affichage à l'écran (4:3)</PresentationFormat>
  <Paragraphs>128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Aldhabi</vt:lpstr>
      <vt:lpstr>Arial</vt:lpstr>
      <vt:lpstr>Calibri</vt:lpstr>
      <vt:lpstr>Simplified Arabic</vt:lpstr>
      <vt:lpstr>Wingdings</vt:lpstr>
      <vt:lpstr>Thème Office</vt:lpstr>
      <vt:lpstr>Présentation PowerPoint</vt:lpstr>
      <vt:lpstr>Présentation PowerPoint</vt:lpstr>
      <vt:lpstr>الدولة الرستمية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wrd</dc:creator>
  <cp:lastModifiedBy>amine dahdouh</cp:lastModifiedBy>
  <cp:revision>136</cp:revision>
  <dcterms:created xsi:type="dcterms:W3CDTF">2015-10-16T14:50:25Z</dcterms:created>
  <dcterms:modified xsi:type="dcterms:W3CDTF">2023-10-25T00:55:49Z</dcterms:modified>
</cp:coreProperties>
</file>