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6" r:id="rId2"/>
    <p:sldId id="268" r:id="rId3"/>
    <p:sldId id="279" r:id="rId4"/>
    <p:sldId id="277" r:id="rId5"/>
    <p:sldId id="259" r:id="rId6"/>
    <p:sldId id="280" r:id="rId7"/>
    <p:sldId id="257" r:id="rId8"/>
    <p:sldId id="261" r:id="rId9"/>
    <p:sldId id="263" r:id="rId10"/>
    <p:sldId id="274" r:id="rId11"/>
    <p:sldId id="273" r:id="rId12"/>
    <p:sldId id="260" r:id="rId13"/>
    <p:sldId id="269" r:id="rId14"/>
    <p:sldId id="267" r:id="rId15"/>
    <p:sldId id="262" r:id="rId16"/>
    <p:sldId id="276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3" autoAdjust="0"/>
    <p:restoredTop sz="94709" autoAdjust="0"/>
  </p:normalViewPr>
  <p:slideViewPr>
    <p:cSldViewPr>
      <p:cViewPr>
        <p:scale>
          <a:sx n="50" d="100"/>
          <a:sy n="50" d="100"/>
        </p:scale>
        <p:origin x="-1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1FA3C-EE16-41E5-863E-05D4099E4542}" type="datetimeFigureOut">
              <a:rPr lang="fr-FR" smtClean="0"/>
              <a:pPr/>
              <a:t>01/12/2023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AC051-10B9-46B5-8E53-324620BC8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C051-10B9-46B5-8E53-324620BC816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A309A6D-C09C-4548-B29A-6CF363A7E532}" type="datetimeFigureOut">
              <a:rPr lang="fr-FR" smtClean="0"/>
              <a:pPr/>
              <a:t>01/12/2023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01/12/2023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01/12/2023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01/12/2023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01/12/2023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01/12/2023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01/12/2023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01/12/2023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01/12/2023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0" y="1412875"/>
            <a:ext cx="8642350" cy="5445125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1"/>
            <a:r>
              <a:rPr lang="ar-DZ" sz="2000" b="1" dirty="0" err="1" smtClean="0">
                <a:solidFill>
                  <a:schemeClr val="tx1"/>
                </a:solidFill>
                <a:cs typeface="Sultan normal" pitchFamily="2" charset="-78"/>
              </a:rPr>
              <a:t>اهم</a:t>
            </a:r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 المدن:</a:t>
            </a:r>
          </a:p>
          <a:p>
            <a:pPr algn="just" rtl="1"/>
            <a:r>
              <a:rPr lang="ar-DZ" sz="2000" b="1" dirty="0" smtClean="0">
                <a:solidFill>
                  <a:srgbClr val="FF0000"/>
                </a:solidFill>
                <a:cs typeface="Sultan normal" pitchFamily="2" charset="-78"/>
              </a:rPr>
              <a:t>وليلي وليلة </a:t>
            </a:r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:بمعنى ورد شجرة الغار(</a:t>
            </a:r>
            <a:r>
              <a:rPr lang="ar-DZ" sz="2000" b="1" dirty="0" err="1" smtClean="0">
                <a:solidFill>
                  <a:schemeClr val="tx1"/>
                </a:solidFill>
                <a:cs typeface="Sultan normal" pitchFamily="2" charset="-78"/>
              </a:rPr>
              <a:t>وعندمماوصلها</a:t>
            </a:r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 </a:t>
            </a:r>
            <a:r>
              <a:rPr lang="ar-DZ" sz="2000" b="1" dirty="0" err="1" smtClean="0">
                <a:solidFill>
                  <a:schemeClr val="tx1"/>
                </a:solidFill>
                <a:cs typeface="Sultan normal" pitchFamily="2" charset="-78"/>
              </a:rPr>
              <a:t>ادريس</a:t>
            </a:r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 كان يقطنها </a:t>
            </a:r>
            <a:r>
              <a:rPr lang="ar-DZ" sz="2000" b="1" dirty="0" err="1" smtClean="0">
                <a:solidFill>
                  <a:schemeClr val="tx1"/>
                </a:solidFill>
                <a:cs typeface="Sultan normal" pitchFamily="2" charset="-78"/>
              </a:rPr>
              <a:t>اسحاق</a:t>
            </a:r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 بن محمد بن عبد الحميد)</a:t>
            </a:r>
          </a:p>
          <a:p>
            <a:pPr algn="just" rtl="1"/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تقع على جبل </a:t>
            </a:r>
            <a:r>
              <a:rPr lang="ar-DZ" sz="2000" b="1" dirty="0" err="1" smtClean="0">
                <a:solidFill>
                  <a:schemeClr val="tx1"/>
                </a:solidFill>
                <a:cs typeface="Sultan normal" pitchFamily="2" charset="-78"/>
              </a:rPr>
              <a:t>زرهون</a:t>
            </a:r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 تبلغ مساحتها  40هكتارا،</a:t>
            </a:r>
            <a:endParaRPr lang="ar-SA" sz="2000" b="1" dirty="0" smtClean="0">
              <a:solidFill>
                <a:schemeClr val="tx1"/>
              </a:solidFill>
              <a:cs typeface="Sultan normal" pitchFamily="2" charset="-78"/>
            </a:endParaRPr>
          </a:p>
          <a:p>
            <a:pPr algn="just" rtl="1"/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وسورها بني من </a:t>
            </a:r>
            <a:r>
              <a:rPr lang="ar-DZ" sz="2000" b="1" dirty="0" err="1" smtClean="0">
                <a:solidFill>
                  <a:schemeClr val="tx1"/>
                </a:solidFill>
                <a:cs typeface="Sultan normal" pitchFamily="2" charset="-78"/>
              </a:rPr>
              <a:t>الاجر</a:t>
            </a:r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 المنحوت طولها 2450م يتخلله 40 برجا</a:t>
            </a:r>
          </a:p>
          <a:p>
            <a:pPr algn="just" rtl="1"/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وتذكر المصادر انه كان يوجد </a:t>
            </a:r>
            <a:r>
              <a:rPr lang="ar-DZ" sz="2000" b="1" dirty="0" err="1" smtClean="0">
                <a:solidFill>
                  <a:schemeClr val="tx1"/>
                </a:solidFill>
                <a:cs typeface="Sultan normal" pitchFamily="2" charset="-78"/>
              </a:rPr>
              <a:t>بها</a:t>
            </a:r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 مصنع </a:t>
            </a:r>
            <a:r>
              <a:rPr lang="ar-DZ" sz="2000" b="1" dirty="0" err="1" smtClean="0">
                <a:solidFill>
                  <a:schemeClr val="tx1"/>
                </a:solidFill>
                <a:cs typeface="Sultan normal" pitchFamily="2" charset="-78"/>
              </a:rPr>
              <a:t>للمسكوكات</a:t>
            </a:r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 وضربت العملة فيه</a:t>
            </a:r>
          </a:p>
          <a:p>
            <a:pPr algn="just" rtl="1"/>
            <a:r>
              <a:rPr lang="ar-DZ" sz="2000" b="1" dirty="0" err="1" smtClean="0">
                <a:solidFill>
                  <a:srgbClr val="FF0000"/>
                </a:solidFill>
                <a:cs typeface="Sultan normal" pitchFamily="2" charset="-78"/>
              </a:rPr>
              <a:t>اغادير</a:t>
            </a:r>
            <a:r>
              <a:rPr lang="ar-DZ" sz="2000" b="1" dirty="0" smtClean="0">
                <a:solidFill>
                  <a:srgbClr val="FF0000"/>
                </a:solidFill>
                <a:cs typeface="Sultan normal" pitchFamily="2" charset="-78"/>
              </a:rPr>
              <a:t>:</a:t>
            </a:r>
          </a:p>
          <a:p>
            <a:pPr algn="just" rtl="1"/>
            <a:r>
              <a:rPr lang="ar-DZ" sz="2000" b="1" dirty="0" err="1" smtClean="0">
                <a:solidFill>
                  <a:srgbClr val="FF0000"/>
                </a:solidFill>
                <a:cs typeface="Sultan normal" pitchFamily="2" charset="-78"/>
              </a:rPr>
              <a:t>فاس</a:t>
            </a:r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: وهي مدينتين اختلف المصادر في سنة </a:t>
            </a:r>
            <a:r>
              <a:rPr lang="ar-DZ" sz="2000" b="1" dirty="0" err="1" smtClean="0">
                <a:solidFill>
                  <a:schemeClr val="tx1"/>
                </a:solidFill>
                <a:cs typeface="Sultan normal" pitchFamily="2" charset="-78"/>
              </a:rPr>
              <a:t>تاسيسها</a:t>
            </a:r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 إلا النقود التي عثر عليها </a:t>
            </a:r>
            <a:r>
              <a:rPr lang="ar-DZ" sz="2000" b="1" dirty="0" err="1" smtClean="0">
                <a:solidFill>
                  <a:schemeClr val="tx1"/>
                </a:solidFill>
                <a:cs typeface="Sultan normal" pitchFamily="2" charset="-78"/>
              </a:rPr>
              <a:t>بوليلي</a:t>
            </a:r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 فكت وفصلت في النزاع</a:t>
            </a:r>
          </a:p>
          <a:p>
            <a:pPr algn="just" rtl="1"/>
            <a:r>
              <a:rPr lang="ar-DZ" sz="2000" b="1" dirty="0" err="1" smtClean="0">
                <a:solidFill>
                  <a:srgbClr val="FF0000"/>
                </a:solidFill>
                <a:cs typeface="Sultan normal" pitchFamily="2" charset="-78"/>
              </a:rPr>
              <a:t>فاس</a:t>
            </a:r>
            <a:r>
              <a:rPr lang="ar-DZ" sz="2000" b="1" dirty="0" smtClean="0">
                <a:solidFill>
                  <a:srgbClr val="FF0000"/>
                </a:solidFill>
                <a:cs typeface="Sultan normal" pitchFamily="2" charset="-78"/>
              </a:rPr>
              <a:t> </a:t>
            </a:r>
            <a:r>
              <a:rPr lang="ar-DZ" sz="2000" b="1" dirty="0" err="1" smtClean="0">
                <a:solidFill>
                  <a:srgbClr val="FF0000"/>
                </a:solidFill>
                <a:cs typeface="Sultan normal" pitchFamily="2" charset="-78"/>
              </a:rPr>
              <a:t>الاولى</a:t>
            </a:r>
            <a:r>
              <a:rPr lang="ar-DZ" sz="2000" b="1" dirty="0" smtClean="0">
                <a:solidFill>
                  <a:srgbClr val="FF0000"/>
                </a:solidFill>
                <a:cs typeface="Sultan normal" pitchFamily="2" charset="-78"/>
              </a:rPr>
              <a:t> أو عدوة القرويين:</a:t>
            </a:r>
            <a:r>
              <a:rPr lang="ar-DZ" sz="2000" b="1" dirty="0" err="1" smtClean="0">
                <a:solidFill>
                  <a:srgbClr val="FF0000"/>
                </a:solidFill>
                <a:cs typeface="Sultan normal" pitchFamily="2" charset="-78"/>
              </a:rPr>
              <a:t>اي</a:t>
            </a:r>
            <a:r>
              <a:rPr lang="ar-DZ" sz="2000" b="1" dirty="0" smtClean="0">
                <a:solidFill>
                  <a:srgbClr val="FF0000"/>
                </a:solidFill>
                <a:cs typeface="Sultan normal" pitchFamily="2" charset="-78"/>
              </a:rPr>
              <a:t> الغربية</a:t>
            </a:r>
          </a:p>
          <a:p>
            <a:pPr algn="just" rtl="1"/>
            <a:r>
              <a:rPr lang="ar-DZ" sz="2000" b="1" dirty="0" err="1" smtClean="0">
                <a:solidFill>
                  <a:schemeClr val="tx1"/>
                </a:solidFill>
                <a:cs typeface="Sultan normal" pitchFamily="2" charset="-78"/>
              </a:rPr>
              <a:t>اسسها</a:t>
            </a:r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 </a:t>
            </a:r>
            <a:r>
              <a:rPr lang="ar-DZ" sz="2000" b="1" dirty="0" err="1" smtClean="0">
                <a:solidFill>
                  <a:schemeClr val="tx1"/>
                </a:solidFill>
                <a:cs typeface="Sultan normal" pitchFamily="2" charset="-78"/>
              </a:rPr>
              <a:t>ادريس</a:t>
            </a:r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 </a:t>
            </a:r>
            <a:r>
              <a:rPr lang="ar-DZ" sz="2000" b="1" dirty="0" err="1" smtClean="0">
                <a:solidFill>
                  <a:schemeClr val="tx1"/>
                </a:solidFill>
                <a:cs typeface="Sultan normal" pitchFamily="2" charset="-78"/>
              </a:rPr>
              <a:t>الاول</a:t>
            </a:r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 بين 172-175ه على النسق البربري وعمل </a:t>
            </a:r>
            <a:r>
              <a:rPr lang="ar-DZ" sz="2000" b="1" dirty="0" err="1" smtClean="0">
                <a:solidFill>
                  <a:schemeClr val="tx1"/>
                </a:solidFill>
                <a:cs typeface="Sultan normal" pitchFamily="2" charset="-78"/>
              </a:rPr>
              <a:t>ادريس</a:t>
            </a:r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 الثاني على تطويرها في سنة192</a:t>
            </a:r>
          </a:p>
          <a:p>
            <a:pPr algn="just" rtl="1"/>
            <a:r>
              <a:rPr lang="ar-DZ" sz="2000" b="1" dirty="0" err="1" smtClean="0">
                <a:solidFill>
                  <a:schemeClr val="tx1"/>
                </a:solidFill>
                <a:cs typeface="Sultan normal" pitchFamily="2" charset="-78"/>
              </a:rPr>
              <a:t>فاحاطها</a:t>
            </a:r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 بسور </a:t>
            </a:r>
            <a:r>
              <a:rPr lang="ar-DZ" sz="2000" b="1" dirty="0" err="1" smtClean="0">
                <a:solidFill>
                  <a:schemeClr val="tx1"/>
                </a:solidFill>
                <a:cs typeface="Sultan normal" pitchFamily="2" charset="-78"/>
              </a:rPr>
              <a:t>وبنى</a:t>
            </a:r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 </a:t>
            </a:r>
            <a:r>
              <a:rPr lang="ar-DZ" sz="2000" b="1" dirty="0" err="1" smtClean="0">
                <a:solidFill>
                  <a:schemeClr val="tx1"/>
                </a:solidFill>
                <a:cs typeface="Sultan normal" pitchFamily="2" charset="-78"/>
              </a:rPr>
              <a:t>بها</a:t>
            </a:r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 جامع </a:t>
            </a:r>
            <a:r>
              <a:rPr lang="ar-SA" sz="2000" b="1" dirty="0" smtClean="0">
                <a:solidFill>
                  <a:schemeClr val="tx1"/>
                </a:solidFill>
                <a:cs typeface="Sultan normal" pitchFamily="2" charset="-78"/>
              </a:rPr>
              <a:t>الشرفاء كان من ثلاثة بلاطات</a:t>
            </a:r>
            <a:endParaRPr lang="ar-DZ" sz="2000" b="1" dirty="0" smtClean="0">
              <a:solidFill>
                <a:schemeClr val="tx1"/>
              </a:solidFill>
              <a:cs typeface="Sultan normal" pitchFamily="2" charset="-78"/>
            </a:endParaRPr>
          </a:p>
          <a:p>
            <a:pPr algn="just" rtl="1"/>
            <a:r>
              <a:rPr lang="ar-DZ" sz="2000" b="1" dirty="0" err="1" smtClean="0">
                <a:solidFill>
                  <a:srgbClr val="FF0000"/>
                </a:solidFill>
                <a:cs typeface="Sultan normal" pitchFamily="2" charset="-78"/>
              </a:rPr>
              <a:t>فاس</a:t>
            </a:r>
            <a:r>
              <a:rPr lang="ar-DZ" sz="2000" b="1" dirty="0" smtClean="0">
                <a:solidFill>
                  <a:srgbClr val="FF0000"/>
                </a:solidFill>
                <a:cs typeface="Sultan normal" pitchFamily="2" charset="-78"/>
              </a:rPr>
              <a:t> الثانية أو عدوة </a:t>
            </a:r>
            <a:r>
              <a:rPr lang="ar-DZ" sz="2000" b="1" dirty="0" err="1" smtClean="0">
                <a:solidFill>
                  <a:srgbClr val="FF0000"/>
                </a:solidFill>
                <a:cs typeface="Sultan normal" pitchFamily="2" charset="-78"/>
              </a:rPr>
              <a:t>الاندلسيين</a:t>
            </a:r>
            <a:r>
              <a:rPr lang="ar-DZ" sz="2000" b="1" dirty="0" smtClean="0">
                <a:solidFill>
                  <a:srgbClr val="FF0000"/>
                </a:solidFill>
                <a:cs typeface="Sultan normal" pitchFamily="2" charset="-78"/>
              </a:rPr>
              <a:t> : </a:t>
            </a:r>
            <a:r>
              <a:rPr lang="ar-DZ" sz="2000" b="1" dirty="0" err="1" smtClean="0">
                <a:solidFill>
                  <a:srgbClr val="FF0000"/>
                </a:solidFill>
                <a:cs typeface="Sultan normal" pitchFamily="2" charset="-78"/>
              </a:rPr>
              <a:t>اي</a:t>
            </a:r>
            <a:r>
              <a:rPr lang="ar-DZ" sz="2000" b="1" dirty="0" smtClean="0">
                <a:solidFill>
                  <a:srgbClr val="FF0000"/>
                </a:solidFill>
                <a:cs typeface="Sultan normal" pitchFamily="2" charset="-78"/>
              </a:rPr>
              <a:t> الشرقية أو </a:t>
            </a:r>
            <a:r>
              <a:rPr lang="ar-DZ" sz="2000" b="1" dirty="0" err="1" smtClean="0">
                <a:solidFill>
                  <a:srgbClr val="FF0000"/>
                </a:solidFill>
                <a:cs typeface="Sultan normal" pitchFamily="2" charset="-78"/>
              </a:rPr>
              <a:t>العاليا</a:t>
            </a:r>
            <a:endParaRPr lang="ar-DZ" sz="2000" b="1" dirty="0" smtClean="0">
              <a:solidFill>
                <a:srgbClr val="FF0000"/>
              </a:solidFill>
              <a:cs typeface="Sultan normal" pitchFamily="2" charset="-78"/>
            </a:endParaRPr>
          </a:p>
          <a:p>
            <a:pPr algn="just" rtl="1"/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بناها </a:t>
            </a:r>
            <a:r>
              <a:rPr lang="ar-DZ" sz="2000" b="1" dirty="0" err="1" smtClean="0">
                <a:solidFill>
                  <a:schemeClr val="tx1"/>
                </a:solidFill>
                <a:cs typeface="Sultan normal" pitchFamily="2" charset="-78"/>
              </a:rPr>
              <a:t>ادريس</a:t>
            </a:r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 </a:t>
            </a:r>
            <a:r>
              <a:rPr lang="ar-SA" sz="2000" b="1" dirty="0" smtClean="0">
                <a:solidFill>
                  <a:schemeClr val="tx1"/>
                </a:solidFill>
                <a:cs typeface="Sultan normal" pitchFamily="2" charset="-78"/>
              </a:rPr>
              <a:t>الثاني </a:t>
            </a:r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عام93ه وبني </a:t>
            </a:r>
            <a:r>
              <a:rPr lang="ar-DZ" sz="2000" b="1" dirty="0" err="1" smtClean="0">
                <a:solidFill>
                  <a:schemeClr val="tx1"/>
                </a:solidFill>
                <a:cs typeface="Sultan normal" pitchFamily="2" charset="-78"/>
              </a:rPr>
              <a:t>بها</a:t>
            </a:r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 مسجد </a:t>
            </a:r>
            <a:r>
              <a:rPr lang="ar-SA" sz="2000" b="1" dirty="0" err="1" smtClean="0">
                <a:solidFill>
                  <a:schemeClr val="tx1"/>
                </a:solidFill>
                <a:cs typeface="Sultan normal" pitchFamily="2" charset="-78"/>
              </a:rPr>
              <a:t>الاشياخ</a:t>
            </a:r>
            <a:r>
              <a:rPr lang="ar-SA" sz="2000" b="1" dirty="0" smtClean="0">
                <a:solidFill>
                  <a:schemeClr val="tx1"/>
                </a:solidFill>
                <a:cs typeface="Sultan normal" pitchFamily="2" charset="-78"/>
              </a:rPr>
              <a:t> وكان من ستة بلاطات</a:t>
            </a:r>
          </a:p>
          <a:p>
            <a:pPr algn="just" rtl="1"/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ودار </a:t>
            </a:r>
            <a:r>
              <a:rPr lang="ar-DZ" sz="2000" b="1" dirty="0" err="1" smtClean="0">
                <a:solidFill>
                  <a:schemeClr val="tx1"/>
                </a:solidFill>
                <a:cs typeface="Sultan normal" pitchFamily="2" charset="-78"/>
              </a:rPr>
              <a:t>القيطون</a:t>
            </a:r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 وانزل عليها الوافدين من </a:t>
            </a:r>
            <a:r>
              <a:rPr lang="ar-DZ" sz="2000" b="1" dirty="0" err="1" smtClean="0">
                <a:solidFill>
                  <a:schemeClr val="tx1"/>
                </a:solidFill>
                <a:cs typeface="Sultan normal" pitchFamily="2" charset="-78"/>
              </a:rPr>
              <a:t>الاندلس</a:t>
            </a:r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 بعد واقعة الربض </a:t>
            </a:r>
            <a:r>
              <a:rPr lang="ar-DZ" sz="2000" b="1" dirty="0" err="1" smtClean="0">
                <a:solidFill>
                  <a:schemeClr val="tx1"/>
                </a:solidFill>
                <a:cs typeface="Sultan normal" pitchFamily="2" charset="-78"/>
              </a:rPr>
              <a:t>بالعدوة</a:t>
            </a:r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 الغربية</a:t>
            </a:r>
          </a:p>
          <a:p>
            <a:pPr algn="just" rtl="1"/>
            <a:r>
              <a:rPr lang="ar-DZ" sz="2000" b="1" dirty="0" smtClean="0">
                <a:solidFill>
                  <a:schemeClr val="tx1"/>
                </a:solidFill>
                <a:cs typeface="Sultan normal" pitchFamily="2" charset="-78"/>
              </a:rPr>
              <a:t>بصرة الكتان:</a:t>
            </a:r>
          </a:p>
          <a:p>
            <a:pPr algn="just" rtl="1"/>
            <a:endParaRPr lang="ar-DZ" sz="2000" b="1" dirty="0" smtClean="0">
              <a:solidFill>
                <a:schemeClr val="tx1"/>
              </a:solidFill>
              <a:cs typeface="Sultan normal" pitchFamily="2" charset="-78"/>
            </a:endParaRPr>
          </a:p>
          <a:p>
            <a:pPr algn="just" rtl="1"/>
            <a:endParaRPr lang="en-US" sz="2000" b="1" dirty="0" smtClean="0">
              <a:solidFill>
                <a:schemeClr val="tx1"/>
              </a:solidFill>
              <a:cs typeface="Sultan normal" pitchFamily="2" charset="-78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0" y="0"/>
            <a:ext cx="8748464" cy="134076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DZ" sz="2800" b="1" dirty="0" smtClean="0">
                <a:solidFill>
                  <a:schemeClr val="tx1"/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الدولة </a:t>
            </a:r>
            <a:r>
              <a:rPr lang="ar-DZ" sz="2800" b="1" dirty="0" err="1" smtClean="0">
                <a:solidFill>
                  <a:schemeClr val="tx1"/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الإدريسية</a:t>
            </a:r>
            <a:endParaRPr lang="en-US" sz="2800" dirty="0" smtClean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2800" b="1" dirty="0" smtClean="0">
                <a:solidFill>
                  <a:schemeClr val="tx1"/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172- 375 هـ /788-985م</a:t>
            </a:r>
            <a:endParaRPr lang="ar-DZ" sz="2800" dirty="0" smtClean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noAutofit/>
          </a:bodyPr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  <a:cs typeface="Sultan normal" pitchFamily="2" charset="-78"/>
              </a:rPr>
              <a:t/>
            </a:r>
            <a:br>
              <a:rPr lang="ar-SA" sz="4400" b="1" dirty="0" smtClean="0">
                <a:solidFill>
                  <a:schemeClr val="tx1"/>
                </a:solidFill>
                <a:cs typeface="Sultan normal" pitchFamily="2" charset="-78"/>
              </a:rPr>
            </a:br>
            <a:r>
              <a:rPr lang="ar-SA" sz="4400" b="1" dirty="0" smtClean="0">
                <a:solidFill>
                  <a:schemeClr val="tx1"/>
                </a:solidFill>
                <a:cs typeface="Sultan normal" pitchFamily="2" charset="-78"/>
              </a:rPr>
              <a:t/>
            </a:r>
            <a:br>
              <a:rPr lang="ar-SA" sz="4400" b="1" dirty="0" smtClean="0">
                <a:solidFill>
                  <a:schemeClr val="tx1"/>
                </a:solidFill>
                <a:cs typeface="Sultan normal" pitchFamily="2" charset="-78"/>
              </a:rPr>
            </a:br>
            <a:r>
              <a:rPr lang="ar-DZ" sz="4400" b="1" dirty="0" smtClean="0">
                <a:solidFill>
                  <a:schemeClr val="tx1"/>
                </a:solidFill>
                <a:cs typeface="Sultan normal" pitchFamily="2" charset="-78"/>
              </a:rPr>
              <a:t>جامع القرويين  </a:t>
            </a:r>
            <a:br>
              <a:rPr lang="ar-DZ" sz="4400" b="1" dirty="0" smtClean="0">
                <a:solidFill>
                  <a:schemeClr val="tx1"/>
                </a:solidFill>
                <a:cs typeface="Sultan normal" pitchFamily="2" charset="-78"/>
              </a:rPr>
            </a:b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429124" y="1219200"/>
            <a:ext cx="4257676" cy="5424510"/>
          </a:xfrm>
        </p:spPr>
        <p:txBody>
          <a:bodyPr>
            <a:normAutofit fontScale="77500" lnSpcReduction="20000"/>
          </a:bodyPr>
          <a:lstStyle/>
          <a:p>
            <a:pPr algn="just" rtl="1"/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فضاء مستطيل تبلغ مقاييسه 30.80م في الطول و46.40 </a:t>
            </a:r>
            <a:endParaRPr lang="ar-SA" sz="2800" b="1" dirty="0" smtClean="0">
              <a:latin typeface="Arial" pitchFamily="34" charset="0"/>
              <a:cs typeface="Arial" pitchFamily="34" charset="0"/>
            </a:endParaRPr>
          </a:p>
          <a:p>
            <a:pPr algn="just" rtl="1"/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وله 04 </a:t>
            </a:r>
            <a:r>
              <a:rPr lang="ar-DZ" sz="2800" b="1" dirty="0" err="1" smtClean="0">
                <a:latin typeface="Arial" pitchFamily="34" charset="0"/>
                <a:cs typeface="Arial" pitchFamily="34" charset="0"/>
              </a:rPr>
              <a:t>اساكيب</a:t>
            </a:r>
            <a:r>
              <a:rPr lang="ar-D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DZ" sz="2800" b="1" dirty="0" smtClean="0">
                <a:latin typeface="Arial" pitchFamily="34" charset="0"/>
                <a:cs typeface="Arial" pitchFamily="34" charset="0"/>
              </a:rPr>
              <a:t>موازية تقطعها 12 بلاطة عمودية على جدار القبلة</a:t>
            </a:r>
          </a:p>
          <a:p>
            <a:pPr algn="just" rtl="1"/>
            <a:r>
              <a:rPr lang="ar-DZ" sz="2800" b="1" dirty="0" smtClean="0">
                <a:latin typeface="Arial" pitchFamily="34" charset="0"/>
                <a:cs typeface="Arial" pitchFamily="34" charset="0"/>
              </a:rPr>
              <a:t>يتوسط جدار القبلة محراب مجوف نصف دائري </a:t>
            </a:r>
          </a:p>
          <a:p>
            <a:pPr algn="just" rtl="1"/>
            <a:r>
              <a:rPr lang="ar-DZ" sz="2800" b="1" dirty="0" smtClean="0">
                <a:latin typeface="Arial" pitchFamily="34" charset="0"/>
                <a:cs typeface="Arial" pitchFamily="34" charset="0"/>
              </a:rPr>
              <a:t>وفي الجهة المقابلة توجد المئذنة على نفس محور المحراب </a:t>
            </a:r>
          </a:p>
          <a:p>
            <a:pPr algn="just" rtl="1"/>
            <a:r>
              <a:rPr lang="ar-DZ" sz="2800" b="1" dirty="0" smtClean="0">
                <a:latin typeface="Arial" pitchFamily="34" charset="0"/>
                <a:cs typeface="Arial" pitchFamily="34" charset="0"/>
              </a:rPr>
              <a:t>وللمسجد خمسة </a:t>
            </a:r>
            <a:r>
              <a:rPr lang="ar-DZ" sz="2800" b="1" dirty="0" err="1" smtClean="0">
                <a:latin typeface="Arial" pitchFamily="34" charset="0"/>
                <a:cs typeface="Arial" pitchFamily="34" charset="0"/>
              </a:rPr>
              <a:t>ابواب</a:t>
            </a:r>
            <a:r>
              <a:rPr lang="ar-DZ" sz="2800" b="1" dirty="0" smtClean="0">
                <a:latin typeface="Arial" pitchFamily="34" charset="0"/>
                <a:cs typeface="Arial" pitchFamily="34" charset="0"/>
              </a:rPr>
              <a:t> (اثنين تفتح على الصحن واثنين من الغرب نحو بيت الصلاة وواحد من الشرق مقابل </a:t>
            </a:r>
            <a:r>
              <a:rPr lang="ar-DZ" sz="2800" b="1" dirty="0" err="1" smtClean="0">
                <a:latin typeface="Arial" pitchFamily="34" charset="0"/>
                <a:cs typeface="Arial" pitchFamily="34" charset="0"/>
              </a:rPr>
              <a:t>لاحد</a:t>
            </a:r>
            <a:r>
              <a:rPr lang="ar-D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DZ" sz="2800" b="1" dirty="0" err="1" smtClean="0">
                <a:latin typeface="Arial" pitchFamily="34" charset="0"/>
                <a:cs typeface="Arial" pitchFamily="34" charset="0"/>
              </a:rPr>
              <a:t>الابواب</a:t>
            </a:r>
            <a:r>
              <a:rPr lang="ar-DZ" sz="2800" b="1" dirty="0" smtClean="0">
                <a:latin typeface="Arial" pitchFamily="34" charset="0"/>
                <a:cs typeface="Arial" pitchFamily="34" charset="0"/>
              </a:rPr>
              <a:t> الغربية ) </a:t>
            </a:r>
          </a:p>
          <a:p>
            <a:pPr algn="just" rtl="1"/>
            <a:r>
              <a:rPr lang="ar-DZ" sz="2800" b="1" dirty="0" smtClean="0">
                <a:latin typeface="Arial" pitchFamily="34" charset="0"/>
                <a:cs typeface="Arial" pitchFamily="34" charset="0"/>
              </a:rPr>
              <a:t>في العهد </a:t>
            </a:r>
            <a:r>
              <a:rPr lang="ar-DZ" sz="2800" b="1" dirty="0" err="1" smtClean="0">
                <a:latin typeface="Arial" pitchFamily="34" charset="0"/>
                <a:cs typeface="Arial" pitchFamily="34" charset="0"/>
              </a:rPr>
              <a:t>الزناتي</a:t>
            </a:r>
            <a:r>
              <a:rPr lang="ar-DZ" sz="2800" b="1" dirty="0" smtClean="0">
                <a:latin typeface="Arial" pitchFamily="34" charset="0"/>
                <a:cs typeface="Arial" pitchFamily="34" charset="0"/>
              </a:rPr>
              <a:t>:525</a:t>
            </a:r>
          </a:p>
          <a:p>
            <a:pPr algn="just" rtl="1"/>
            <a:r>
              <a:rPr lang="ar-DZ" sz="2800" b="1" dirty="0" smtClean="0">
                <a:latin typeface="Arial" pitchFamily="34" charset="0"/>
                <a:cs typeface="Arial" pitchFamily="34" charset="0"/>
              </a:rPr>
              <a:t>21بلاطة عمودية تتخللها 7 </a:t>
            </a:r>
            <a:r>
              <a:rPr lang="ar-DZ" sz="2800" b="1" dirty="0" err="1" smtClean="0">
                <a:latin typeface="Arial" pitchFamily="34" charset="0"/>
                <a:cs typeface="Arial" pitchFamily="34" charset="0"/>
              </a:rPr>
              <a:t>اساكيب</a:t>
            </a:r>
            <a:r>
              <a:rPr lang="ar-DZ" sz="2800" b="1" dirty="0" smtClean="0">
                <a:latin typeface="Arial" pitchFamily="34" charset="0"/>
                <a:cs typeface="Arial" pitchFamily="34" charset="0"/>
              </a:rPr>
              <a:t> موازية</a:t>
            </a:r>
            <a:endParaRPr lang="ar-SA" sz="2800" b="1" dirty="0" smtClean="0">
              <a:latin typeface="Arial" pitchFamily="34" charset="0"/>
              <a:cs typeface="Arial" pitchFamily="34" charset="0"/>
            </a:endParaRPr>
          </a:p>
          <a:p>
            <a:pPr algn="just" rtl="1"/>
            <a:r>
              <a:rPr lang="ar-DZ" sz="2800" b="1" dirty="0" err="1" smtClean="0">
                <a:latin typeface="Arial" pitchFamily="34" charset="0"/>
                <a:cs typeface="Arial" pitchFamily="34" charset="0"/>
              </a:rPr>
              <a:t>واعيد</a:t>
            </a:r>
            <a:r>
              <a:rPr lang="ar-DZ" sz="2800" b="1" dirty="0" smtClean="0">
                <a:latin typeface="Arial" pitchFamily="34" charset="0"/>
                <a:cs typeface="Arial" pitchFamily="34" charset="0"/>
              </a:rPr>
              <a:t> بناء مئذنته المربعة في العهد </a:t>
            </a:r>
            <a:r>
              <a:rPr lang="ar-DZ" sz="2800" b="1" dirty="0" err="1" smtClean="0">
                <a:latin typeface="Arial" pitchFamily="34" charset="0"/>
                <a:cs typeface="Arial" pitchFamily="34" charset="0"/>
              </a:rPr>
              <a:t>الزناتي</a:t>
            </a:r>
            <a:r>
              <a:rPr lang="ar-DZ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fr-FR" dirty="0"/>
          </a:p>
        </p:txBody>
      </p:sp>
      <p:pic>
        <p:nvPicPr>
          <p:cNvPr id="4" name="Picture 2" descr="E:\ملفات الدروس\دروس عروض\محاضرات 2021\الدولة الادريسية\مساجد-مدينة-فاس-عبق-1-300x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121396" cy="35718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072074"/>
            <a:ext cx="4286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b="1" dirty="0" smtClean="0"/>
              <a:t>جامع القرويين، مسقط أفقي عهد التأسيس، عن: </a:t>
            </a:r>
            <a:r>
              <a:rPr lang="fr-FR" b="1" dirty="0" err="1" smtClean="0"/>
              <a:t>Golvin</a:t>
            </a:r>
            <a:r>
              <a:rPr lang="fr-FR" b="1" dirty="0" smtClean="0"/>
              <a:t>: Essai Sur L´Architecture. T.4 P. 200, </a:t>
            </a:r>
            <a:r>
              <a:rPr lang="fr-FR" b="1" dirty="0" err="1" smtClean="0"/>
              <a:t>Fig</a:t>
            </a:r>
            <a:r>
              <a:rPr lang="fr-FR" b="1" dirty="0" smtClean="0"/>
              <a:t> 66</a:t>
            </a:r>
            <a:endParaRPr lang="fr-FR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58204" cy="1776402"/>
          </a:xfrm>
        </p:spPr>
        <p:txBody>
          <a:bodyPr>
            <a:normAutofit fontScale="90000"/>
          </a:bodyPr>
          <a:lstStyle/>
          <a:p>
            <a:pPr algn="ctr" rtl="1" fontAlgn="base"/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b="1" dirty="0" smtClean="0"/>
              <a:t/>
            </a:r>
            <a:br>
              <a:rPr lang="ar-SA" b="1" dirty="0" smtClean="0"/>
            </a:br>
            <a:r>
              <a:rPr lang="ar-DZ" b="1" dirty="0" smtClean="0"/>
              <a:t>جامع القرويين، مسقط أفقي عهد التوسعة </a:t>
            </a:r>
            <a:r>
              <a:rPr lang="ar-DZ" b="1" dirty="0" err="1" smtClean="0"/>
              <a:t>المرابطية</a:t>
            </a:r>
            <a:r>
              <a:rPr lang="ar-DZ" b="1" dirty="0" smtClean="0"/>
              <a:t>.</a:t>
            </a:r>
            <a:r>
              <a:rPr lang="ar-DZ" dirty="0" smtClean="0"/>
              <a:t/>
            </a:r>
            <a:br>
              <a:rPr lang="ar-DZ" dirty="0" smtClean="0"/>
            </a:br>
            <a:r>
              <a:rPr lang="fr-FR" b="1" dirty="0" err="1" smtClean="0"/>
              <a:t>Marçais</a:t>
            </a:r>
            <a:r>
              <a:rPr lang="fr-FR" b="1" dirty="0" smtClean="0"/>
              <a:t>: L´Architecture Musulmane dʼOccident. P. 100 , </a:t>
            </a:r>
            <a:r>
              <a:rPr lang="fr-FR" b="1" dirty="0" err="1" smtClean="0"/>
              <a:t>Fig</a:t>
            </a:r>
            <a:r>
              <a:rPr lang="fr-FR" b="1" dirty="0" smtClean="0"/>
              <a:t> 12</a:t>
            </a:r>
            <a:r>
              <a:rPr lang="ar-SA" b="1" dirty="0" smtClean="0"/>
              <a:t>8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2050" name="Picture 2" descr="E:\ملفات الدروس\دروس عروض\محاضرات 2021\الدولة الادريسية\Marçais L´Architecture Musulmane dʼOccident. P. 100 , Fig 128جامع القرويين بعد التوسعة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920875"/>
            <a:ext cx="4779557" cy="493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ar-DZ" dirty="0" smtClean="0"/>
              <a:t>جامع القرويين</a:t>
            </a:r>
            <a:endParaRPr lang="fr-FR" dirty="0"/>
          </a:p>
        </p:txBody>
      </p:sp>
      <p:pic>
        <p:nvPicPr>
          <p:cNvPr id="1026" name="Picture 2" descr="D:\My Pictures\كتب اثار وفنون عامة\المغرب\تاريخ العمارة والفنون الاسلامية بالمغرب ج1\SSA452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0583" y="1219200"/>
            <a:ext cx="6582833" cy="4937125"/>
          </a:xfrm>
          <a:prstGeom prst="rect">
            <a:avLst/>
          </a:prstGeom>
          <a:noFill/>
        </p:spPr>
      </p:pic>
      <p:pic>
        <p:nvPicPr>
          <p:cNvPr id="4" name="Picture 2" descr="D:\My Pictures\كتب اثار وفنون عامة\المغرب\تاريخ العمارة والفنون الاسلامية بالمغرب ج1\SSA4522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85852" y="1214422"/>
            <a:ext cx="6582833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57752" y="1071546"/>
            <a:ext cx="4286248" cy="4572032"/>
          </a:xfrm>
          <a:blipFill>
            <a:blip r:embed="rId2" cstate="print"/>
            <a:tile tx="0" ty="0" sx="100000" sy="100000" flip="none" algn="tl"/>
          </a:blipFill>
          <a:ln w="76200" cmpd="tri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 rtl="1"/>
            <a:r>
              <a:rPr lang="ar-DZ" sz="2800" b="1" dirty="0" smtClean="0">
                <a:solidFill>
                  <a:schemeClr val="tx1"/>
                </a:solidFill>
                <a:cs typeface="Sultan normal" pitchFamily="2" charset="-78"/>
              </a:rPr>
              <a:t>بني من طرف مريم بنت محمد  بنت </a:t>
            </a:r>
            <a:r>
              <a:rPr lang="ar-DZ" sz="2800" b="1" dirty="0" err="1" smtClean="0">
                <a:solidFill>
                  <a:schemeClr val="tx1"/>
                </a:solidFill>
                <a:cs typeface="Sultan normal" pitchFamily="2" charset="-78"/>
              </a:rPr>
              <a:t>عبدالله</a:t>
            </a:r>
            <a:r>
              <a:rPr lang="ar-DZ" sz="2800" b="1" dirty="0" smtClean="0">
                <a:solidFill>
                  <a:schemeClr val="tx1"/>
                </a:solidFill>
                <a:cs typeface="Sultan normal" pitchFamily="2" charset="-78"/>
              </a:rPr>
              <a:t> </a:t>
            </a:r>
            <a:r>
              <a:rPr lang="ar-DZ" sz="2800" b="1" dirty="0" err="1" smtClean="0">
                <a:solidFill>
                  <a:schemeClr val="tx1"/>
                </a:solidFill>
                <a:cs typeface="Sultan normal" pitchFamily="2" charset="-78"/>
              </a:rPr>
              <a:t>فهرية</a:t>
            </a:r>
            <a:r>
              <a:rPr lang="ar-DZ" sz="2800" b="1" dirty="0" smtClean="0">
                <a:solidFill>
                  <a:schemeClr val="tx1"/>
                </a:solidFill>
                <a:cs typeface="Sultan normal" pitchFamily="2" charset="-78"/>
              </a:rPr>
              <a:t> أو </a:t>
            </a:r>
            <a:r>
              <a:rPr lang="ar-DZ" sz="2800" b="1" dirty="0" err="1" smtClean="0">
                <a:solidFill>
                  <a:schemeClr val="tx1"/>
                </a:solidFill>
                <a:cs typeface="Sultan normal" pitchFamily="2" charset="-78"/>
              </a:rPr>
              <a:t>ام</a:t>
            </a:r>
            <a:r>
              <a:rPr lang="ar-DZ" sz="2800" b="1" dirty="0" smtClean="0">
                <a:solidFill>
                  <a:schemeClr val="tx1"/>
                </a:solidFill>
                <a:cs typeface="Sultan normal" pitchFamily="2" charset="-78"/>
              </a:rPr>
              <a:t> البنين في  </a:t>
            </a:r>
          </a:p>
          <a:p>
            <a:pPr algn="just" rtl="1"/>
            <a:r>
              <a:rPr lang="ar-DZ" sz="2800" b="1" dirty="0" smtClean="0">
                <a:solidFill>
                  <a:schemeClr val="tx1"/>
                </a:solidFill>
                <a:cs typeface="Sultan normal" pitchFamily="2" charset="-78"/>
              </a:rPr>
              <a:t>سنة 245ه</a:t>
            </a:r>
          </a:p>
          <a:p>
            <a:pPr algn="just" rtl="1"/>
            <a:r>
              <a:rPr lang="ar-DZ" sz="2800" b="1" dirty="0" smtClean="0">
                <a:solidFill>
                  <a:schemeClr val="tx1"/>
                </a:solidFill>
                <a:cs typeface="Sultan normal" pitchFamily="2" charset="-78"/>
              </a:rPr>
              <a:t>6 بلاطات وصحن موازية </a:t>
            </a:r>
          </a:p>
          <a:p>
            <a:pPr algn="just" rtl="1"/>
            <a:r>
              <a:rPr lang="ar-DZ" sz="2800" b="1" dirty="0" smtClean="0">
                <a:solidFill>
                  <a:schemeClr val="tx1"/>
                </a:solidFill>
                <a:cs typeface="Sultan normal" pitchFamily="2" charset="-78"/>
              </a:rPr>
              <a:t>وفي الجهة المقابلة توجد المئذنة على نفس محور المحراب</a:t>
            </a:r>
            <a:endParaRPr lang="ar-SA" sz="2800" b="1" dirty="0" smtClean="0">
              <a:solidFill>
                <a:schemeClr val="tx1"/>
              </a:solidFill>
              <a:cs typeface="Sultan normal" pitchFamily="2" charset="-78"/>
            </a:endParaRPr>
          </a:p>
          <a:p>
            <a:pPr algn="just" rtl="1"/>
            <a:r>
              <a:rPr lang="ar-DZ" sz="2800" b="1" dirty="0" smtClean="0">
                <a:solidFill>
                  <a:schemeClr val="tx1"/>
                </a:solidFill>
                <a:cs typeface="Sultan normal" pitchFamily="2" charset="-78"/>
              </a:rPr>
              <a:t> وقد بنيت من الحجارة </a:t>
            </a:r>
            <a:r>
              <a:rPr lang="ar-DZ" sz="2800" b="1" dirty="0" err="1" smtClean="0">
                <a:solidFill>
                  <a:schemeClr val="tx1"/>
                </a:solidFill>
                <a:cs typeface="Sultan normal" pitchFamily="2" charset="-78"/>
              </a:rPr>
              <a:t>زقد</a:t>
            </a:r>
            <a:r>
              <a:rPr lang="ar-DZ" sz="2800" b="1" dirty="0" smtClean="0">
                <a:solidFill>
                  <a:schemeClr val="tx1"/>
                </a:solidFill>
                <a:cs typeface="Sultan normal" pitchFamily="2" charset="-78"/>
              </a:rPr>
              <a:t> تغير شكلها في العهد </a:t>
            </a:r>
            <a:r>
              <a:rPr lang="ar-DZ" sz="2800" b="1" dirty="0" err="1" smtClean="0">
                <a:solidFill>
                  <a:schemeClr val="tx1"/>
                </a:solidFill>
                <a:cs typeface="Sultan normal" pitchFamily="2" charset="-78"/>
              </a:rPr>
              <a:t>الزناتي</a:t>
            </a:r>
            <a:r>
              <a:rPr lang="ar-DZ" sz="2800" b="1" dirty="0" smtClean="0">
                <a:solidFill>
                  <a:schemeClr val="tx1"/>
                </a:solidFill>
                <a:cs typeface="Sultan normal" pitchFamily="2" charset="-78"/>
              </a:rPr>
              <a:t> </a:t>
            </a:r>
            <a:r>
              <a:rPr lang="ar-DZ" sz="2800" b="1" dirty="0" err="1" smtClean="0">
                <a:solidFill>
                  <a:schemeClr val="tx1"/>
                </a:solidFill>
                <a:cs typeface="Sultan normal" pitchFamily="2" charset="-78"/>
              </a:rPr>
              <a:t>واصبح</a:t>
            </a:r>
            <a:r>
              <a:rPr lang="ar-DZ" sz="2800" b="1" dirty="0" smtClean="0">
                <a:solidFill>
                  <a:schemeClr val="tx1"/>
                </a:solidFill>
                <a:cs typeface="Sultan normal" pitchFamily="2" charset="-78"/>
              </a:rPr>
              <a:t> شكلها يشبه مئذنة جامع القرويين345ه </a:t>
            </a:r>
          </a:p>
          <a:p>
            <a:pPr algn="just" rtl="1"/>
            <a:endParaRPr lang="ar-DZ" b="1" dirty="0" smtClean="0">
              <a:solidFill>
                <a:schemeClr val="tx1"/>
              </a:solidFill>
              <a:cs typeface="Sultan normal" pitchFamily="2" charset="-78"/>
            </a:endParaRPr>
          </a:p>
          <a:p>
            <a:pPr algn="just" rtl="1"/>
            <a:r>
              <a:rPr lang="ar-DZ" sz="3200" b="1" dirty="0" smtClean="0">
                <a:solidFill>
                  <a:schemeClr val="bg1"/>
                </a:solidFill>
                <a:cs typeface="Sultan normal" pitchFamily="2" charset="-78"/>
              </a:rPr>
              <a:t> </a:t>
            </a:r>
            <a:endParaRPr lang="en-US" sz="3200" b="1" dirty="0" smtClean="0">
              <a:solidFill>
                <a:schemeClr val="tx1"/>
              </a:solidFill>
              <a:cs typeface="Sultan normal" pitchFamily="2" charset="-78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95536" y="0"/>
            <a:ext cx="8748464" cy="92867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600" b="1" dirty="0" smtClean="0">
                <a:solidFill>
                  <a:schemeClr val="tx1"/>
                </a:solidFill>
                <a:cs typeface="Sultan normal" pitchFamily="2" charset="-78"/>
              </a:rPr>
              <a:t>جامع </a:t>
            </a:r>
            <a:r>
              <a:rPr lang="ar-DZ" sz="3600" b="1" dirty="0" err="1" smtClean="0">
                <a:solidFill>
                  <a:schemeClr val="tx1"/>
                </a:solidFill>
                <a:cs typeface="Sultan normal" pitchFamily="2" charset="-78"/>
              </a:rPr>
              <a:t>الاندلسيين</a:t>
            </a:r>
            <a:r>
              <a:rPr lang="ar-DZ" sz="3600" b="1" dirty="0" smtClean="0">
                <a:solidFill>
                  <a:schemeClr val="tx1"/>
                </a:solidFill>
                <a:cs typeface="Sultan normal" pitchFamily="2" charset="-78"/>
              </a:rPr>
              <a:t>: </a:t>
            </a:r>
          </a:p>
          <a:p>
            <a:pPr algn="ctr"/>
            <a:endParaRPr lang="en-US" dirty="0"/>
          </a:p>
        </p:txBody>
      </p:sp>
      <p:pic>
        <p:nvPicPr>
          <p:cNvPr id="5" name="Picture 2" descr="E:\ملفات الدروس\دروس عروض\محاضرات 2021\الدولة الادريسية\مساجد-مدينة-فاس-2-5-2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3804207" cy="570631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934670"/>
            <a:ext cx="8286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b="1" dirty="0" smtClean="0"/>
              <a:t>جامع الأندلس مسقط أفقي، عهد الناصر </a:t>
            </a:r>
            <a:r>
              <a:rPr lang="ar-DZ" b="1" dirty="0" err="1" smtClean="0"/>
              <a:t>الموحدي</a:t>
            </a:r>
            <a:r>
              <a:rPr lang="ar-DZ" b="1" dirty="0" smtClean="0"/>
              <a:t>، عن:</a:t>
            </a:r>
            <a:endParaRPr lang="ar-SA" b="1" dirty="0" smtClean="0"/>
          </a:p>
          <a:p>
            <a:r>
              <a:rPr lang="fr-FR" b="1" dirty="0" smtClean="0"/>
              <a:t>Terrasse: La Mosquée des Andalous à Fès. </a:t>
            </a:r>
            <a:r>
              <a:rPr lang="fr-FR" b="1" dirty="0" err="1" smtClean="0"/>
              <a:t>Fig</a:t>
            </a:r>
            <a:r>
              <a:rPr lang="fr-FR" b="1" dirty="0" smtClean="0"/>
              <a:t> 1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214942" y="1955061"/>
            <a:ext cx="328614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محمد بن إدريس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فاس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وناحيتها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00496" y="2455127"/>
            <a:ext cx="4572032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القاسم بن إدريس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طنجة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وسبتة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وقلعة حجر النسر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وتطوان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وبلاد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مصمودة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وما والاها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85786" y="2026499"/>
            <a:ext cx="3000396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داود بن إدريس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هوارة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وتسول ومكناس وجبال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غياثة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وتازة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57818" y="3383821"/>
            <a:ext cx="321471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عيسى بن إدريس شالة وسلا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وأزمور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وتامسنا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2910" y="2955193"/>
            <a:ext cx="321471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يحيى بن إدريس البصرة وأصيلا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والعرائش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إلى بلاد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ورغة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4282" y="3883887"/>
            <a:ext cx="3643338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عمر بن إدريس مدينة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تيكساس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ومدينة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ترغة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وبلاد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صنهاجة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وغمارة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286380" y="4312515"/>
            <a:ext cx="3286148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أحمد بن إدريس مدينة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مكناسة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وبلاد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فازاز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ومدينة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تادلا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7158" y="4884019"/>
            <a:ext cx="3500462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عبد الله بن إدريس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أغمات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وبلاد نفيس وبلاد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المصامدة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وسوس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143504" y="5241209"/>
            <a:ext cx="3429024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حمزة بن إدريس تلمسان وأعمالها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28662" y="5884151"/>
            <a:ext cx="71438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وكان لهذه الحركة تأثير سلبي على وحدة البلاد. بدأت بعدها مرحلة الحروب الداخلية بين الإخوة. 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57290" y="0"/>
            <a:ext cx="578647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3- محمد بن إدريس الثاني (828-836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م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)</a:t>
            </a:r>
            <a:endParaRPr kumimoji="0" lang="ar-S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28596" y="657035"/>
            <a:ext cx="8286808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بناءا على نصيحة جدته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كنزة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أم إدريس الثاني قام بتقسيم مملكته بين إخوته</a:t>
            </a:r>
            <a:r>
              <a:rPr lang="en-US" sz="2400" dirty="0" smtClean="0">
                <a:solidFill>
                  <a:schemeClr val="tx1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إلى ما لا يقل عن تسع ولايات، نذكرها الآن حسب رواية القرطاس ، مع وجود اختلافات طفيفة بين المصادر التي تناولت الموضوع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0" y="0"/>
            <a:ext cx="8748464" cy="5714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5400" b="1" dirty="0" smtClean="0">
                <a:solidFill>
                  <a:srgbClr val="FF0000"/>
                </a:solidFill>
                <a:cs typeface="Sultan Medium" pitchFamily="2" charset="-78"/>
              </a:rPr>
              <a:t>مدينة </a:t>
            </a:r>
            <a:r>
              <a:rPr lang="ar-DZ" sz="5400" b="1" dirty="0" err="1" smtClean="0">
                <a:solidFill>
                  <a:srgbClr val="FF0000"/>
                </a:solidFill>
                <a:cs typeface="Sultan Medium" pitchFamily="2" charset="-78"/>
              </a:rPr>
              <a:t>فاس</a:t>
            </a:r>
            <a:endParaRPr lang="en-US" sz="5400" b="1" dirty="0" smtClean="0">
              <a:solidFill>
                <a:srgbClr val="FF0000"/>
              </a:solidFill>
              <a:cs typeface="Sultan Medium" pitchFamily="2" charset="-78"/>
            </a:endParaRPr>
          </a:p>
          <a:p>
            <a:pPr algn="ctr"/>
            <a:endParaRPr lang="en-US" dirty="0"/>
          </a:p>
        </p:txBody>
      </p:sp>
      <p:pic>
        <p:nvPicPr>
          <p:cNvPr id="6" name="Imag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1537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AutoShape 2" descr="https://apis.mail.yahoo.com/ws/v3/mailboxes/@.id==VjN-KYIvQ6JTefL49tX1kHcTfBy7KuSiYAxJPf7ugU4b8ey2zXT1OzCrzOJT6zrvDH9mOstHGQ2SvOzuBlPC52QM-g/messages/@.id==AKOTli0LmGsdYaSuFAUUyLc173g/content/parts/@.id==2/thumbnail?appid=YMailNor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dirty="0" smtClean="0"/>
              <a:t>https://encrypted-tbn0.gstatic.com/images?q=tbn:ANd9GcTtKsIOBZHymvL3LVdCVJM5J1F1AxpuDUViTA&amp;usqp=CAU</a:t>
            </a:r>
            <a:endParaRPr lang="fr-FR" sz="1600" dirty="0"/>
          </a:p>
        </p:txBody>
      </p:sp>
      <p:pic>
        <p:nvPicPr>
          <p:cNvPr id="2051" name="Picture 3" descr="E:\ملفات الدروس\دروس عروض\محاضرات 2021\الدولة الادريسية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36" y="923645"/>
            <a:ext cx="5572164" cy="5934355"/>
          </a:xfrm>
          <a:prstGeom prst="rect">
            <a:avLst/>
          </a:prstGeom>
          <a:noFill/>
        </p:spPr>
      </p:pic>
      <p:pic>
        <p:nvPicPr>
          <p:cNvPr id="2052" name="Picture 4" descr="E:\ملفات الدروس\دروس عروض\محاضرات 2021\الدولة الادريسية\خريطة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71685"/>
            <a:ext cx="3571868" cy="33863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00034" y="2000240"/>
            <a:ext cx="257176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خريطة:  الدولة </a:t>
            </a:r>
            <a:r>
              <a:rPr lang="ar-SA" sz="2000" b="1" dirty="0" err="1" smtClean="0">
                <a:solidFill>
                  <a:schemeClr val="tx1"/>
                </a:solidFill>
              </a:rPr>
              <a:t>الادريسية</a:t>
            </a:r>
            <a:endParaRPr lang="fr-F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روابط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r-FR" dirty="0" smtClean="0"/>
              <a:t>https://jbhsc.ae/%D9%85%D8%B3%D8%A7%D8%AC%D8%AF-%D9%85%D8%AF%D9%8A%D9%86%D8%A9-%D9%81%D8%A7%D8%B3-%D8%B9%D8%A8%D9%82-%D9%85%D9%86-%D8%AA%D8%A7%D8%B1%D9%8A%D8%AE-%D8%A7%D9%84%D8%AD%D8%B6%D8%A7%D8%B1%D8%A9-%D8%A7%D9%84/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640960" cy="5445224"/>
          </a:xfrm>
          <a:blipFill>
            <a:blip r:embed="rId2" cstate="print"/>
            <a:tile tx="0" ty="0" sx="100000" sy="100000" flip="none" algn="tl"/>
          </a:blipFill>
          <a:ln w="76200" cmpd="tri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 rtl="1"/>
            <a:r>
              <a:rPr lang="ar-DZ" sz="3200" b="1" dirty="0" smtClean="0"/>
              <a:t>وليلي وليلة </a:t>
            </a:r>
            <a:r>
              <a:rPr lang="ar-DZ" sz="3200" b="1" dirty="0" smtClean="0"/>
              <a:t>:</a:t>
            </a:r>
            <a:endParaRPr lang="ar-SA" sz="3200" b="1" dirty="0" smtClean="0"/>
          </a:p>
          <a:p>
            <a:pPr algn="just" rtl="1"/>
            <a:endParaRPr lang="ar-SA" sz="3200" b="1" dirty="0" smtClean="0"/>
          </a:p>
          <a:p>
            <a:pPr algn="just" rtl="1"/>
            <a:r>
              <a:rPr lang="ar-DZ" sz="3200" b="1" dirty="0" smtClean="0"/>
              <a:t> </a:t>
            </a:r>
            <a:r>
              <a:rPr lang="ar-DZ" sz="3200" dirty="0" smtClean="0"/>
              <a:t>بمعنى ورد شجرة </a:t>
            </a:r>
            <a:r>
              <a:rPr lang="ar-DZ" sz="3200" dirty="0" smtClean="0"/>
              <a:t>الغار</a:t>
            </a:r>
            <a:endParaRPr lang="ar-SA" sz="3200" dirty="0" smtClean="0"/>
          </a:p>
          <a:p>
            <a:pPr algn="just" rtl="1"/>
            <a:r>
              <a:rPr lang="ar-DZ" sz="3200" dirty="0" smtClean="0"/>
              <a:t> </a:t>
            </a:r>
            <a:r>
              <a:rPr lang="ar-DZ" sz="3200" dirty="0" smtClean="0"/>
              <a:t>تقع على جبل </a:t>
            </a:r>
            <a:r>
              <a:rPr lang="ar-DZ" sz="3200" dirty="0" err="1" smtClean="0"/>
              <a:t>زرهون</a:t>
            </a:r>
            <a:r>
              <a:rPr lang="ar-DZ" sz="3200" dirty="0" smtClean="0"/>
              <a:t> تبلغ مساحتها 40 </a:t>
            </a:r>
            <a:r>
              <a:rPr lang="ar-DZ" sz="3200" dirty="0" smtClean="0"/>
              <a:t>هكتارا</a:t>
            </a:r>
            <a:endParaRPr lang="ar-SA" sz="3200" dirty="0" smtClean="0"/>
          </a:p>
          <a:p>
            <a:pPr algn="just" rtl="1"/>
            <a:r>
              <a:rPr lang="ar-DZ" sz="3200" dirty="0" smtClean="0"/>
              <a:t>وسورها </a:t>
            </a:r>
            <a:r>
              <a:rPr lang="ar-DZ" sz="3200" dirty="0" smtClean="0"/>
              <a:t>بني من </a:t>
            </a:r>
            <a:r>
              <a:rPr lang="ar-DZ" sz="3200" dirty="0" err="1" smtClean="0"/>
              <a:t>الاجر</a:t>
            </a:r>
            <a:r>
              <a:rPr lang="ar-DZ" sz="3200" dirty="0" smtClean="0"/>
              <a:t> المنحوت طولها </a:t>
            </a:r>
            <a:r>
              <a:rPr lang="ar-DZ" sz="3200" dirty="0" smtClean="0"/>
              <a:t>2450م</a:t>
            </a:r>
            <a:endParaRPr lang="ar-SA" sz="3200" dirty="0" smtClean="0"/>
          </a:p>
          <a:p>
            <a:pPr algn="just" rtl="1"/>
            <a:r>
              <a:rPr lang="ar-DZ" sz="3200" dirty="0" smtClean="0"/>
              <a:t> </a:t>
            </a:r>
            <a:r>
              <a:rPr lang="ar-DZ" sz="3200" dirty="0" smtClean="0"/>
              <a:t>يتخلله 40 </a:t>
            </a:r>
            <a:r>
              <a:rPr lang="ar-DZ" sz="3200" dirty="0" smtClean="0"/>
              <a:t>برجا</a:t>
            </a:r>
            <a:endParaRPr lang="ar-SA" sz="3200" dirty="0" smtClean="0"/>
          </a:p>
          <a:p>
            <a:pPr algn="just" rtl="1"/>
            <a:r>
              <a:rPr lang="ar-DZ" sz="3200" dirty="0" smtClean="0"/>
              <a:t>وتذكر </a:t>
            </a:r>
            <a:r>
              <a:rPr lang="ar-DZ" sz="3200" dirty="0" smtClean="0"/>
              <a:t>المصادر انه كان يوجد </a:t>
            </a:r>
            <a:r>
              <a:rPr lang="ar-DZ" sz="3200" dirty="0" err="1" smtClean="0"/>
              <a:t>بها</a:t>
            </a:r>
            <a:r>
              <a:rPr lang="ar-DZ" sz="3200" dirty="0" smtClean="0"/>
              <a:t> مصنع </a:t>
            </a:r>
            <a:r>
              <a:rPr lang="ar-DZ" sz="3200" dirty="0" err="1" smtClean="0"/>
              <a:t>للمسكوكات</a:t>
            </a:r>
            <a:r>
              <a:rPr lang="ar-DZ" sz="3200" dirty="0" smtClean="0"/>
              <a:t> وضربت العملة فيه</a:t>
            </a:r>
            <a:r>
              <a:rPr lang="ar-DZ" sz="3200" baseline="30000" dirty="0" smtClean="0"/>
              <a:t> </a:t>
            </a:r>
            <a:endParaRPr lang="ar-DZ" sz="3200" b="1" dirty="0" smtClean="0">
              <a:solidFill>
                <a:schemeClr val="tx1"/>
              </a:solidFill>
              <a:cs typeface="Sultan normal" pitchFamily="2" charset="-78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0" y="0"/>
            <a:ext cx="8748464" cy="13407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DZ" sz="2800" b="1" dirty="0" smtClean="0">
                <a:solidFill>
                  <a:schemeClr val="tx1"/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الدولة </a:t>
            </a:r>
            <a:r>
              <a:rPr lang="ar-DZ" sz="2800" b="1" dirty="0" err="1" smtClean="0">
                <a:solidFill>
                  <a:schemeClr val="tx1"/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الإدريسية</a:t>
            </a:r>
            <a:endParaRPr lang="en-US" sz="2800" dirty="0" smtClean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2800" b="1" dirty="0" smtClean="0">
                <a:solidFill>
                  <a:schemeClr val="tx1"/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172- 375 هـ /788-985م</a:t>
            </a:r>
            <a:endParaRPr lang="ar-DZ" sz="2800" dirty="0" smtClean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640960" cy="5445224"/>
          </a:xfrm>
          <a:blipFill>
            <a:blip r:embed="rId2" cstate="print"/>
            <a:tile tx="0" ty="0" sx="100000" sy="100000" flip="none" algn="tl"/>
          </a:blipFill>
          <a:ln w="76200" cmpd="tri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 rtl="1"/>
            <a:r>
              <a:rPr lang="ar-DZ" sz="3200" b="1" dirty="0" err="1" smtClean="0">
                <a:solidFill>
                  <a:srgbClr val="FF0000"/>
                </a:solidFill>
                <a:cs typeface="Sultan normal" pitchFamily="2" charset="-78"/>
              </a:rPr>
              <a:t>اهم</a:t>
            </a:r>
            <a:r>
              <a:rPr lang="ar-DZ" sz="3200" b="1" dirty="0" smtClean="0">
                <a:solidFill>
                  <a:srgbClr val="FF0000"/>
                </a:solidFill>
                <a:cs typeface="Sultan normal" pitchFamily="2" charset="-78"/>
              </a:rPr>
              <a:t> المدن:</a:t>
            </a:r>
          </a:p>
          <a:p>
            <a:pPr algn="just" rtl="1"/>
            <a:r>
              <a:rPr lang="ar-DZ" sz="3200" b="1" dirty="0" err="1" smtClean="0"/>
              <a:t>اغادير</a:t>
            </a:r>
            <a:r>
              <a:rPr lang="ar-DZ" sz="3200" b="1" dirty="0" smtClean="0"/>
              <a:t>:</a:t>
            </a:r>
            <a:r>
              <a:rPr lang="ar-DZ" sz="3200" dirty="0" smtClean="0"/>
              <a:t> </a:t>
            </a:r>
            <a:r>
              <a:rPr lang="ar-SA" sz="3200" dirty="0" smtClean="0"/>
              <a:t>والتي تعٍني الصحن أو الصخرة </a:t>
            </a:r>
            <a:r>
              <a:rPr lang="ar-SA" sz="3200" dirty="0" err="1" smtClean="0"/>
              <a:t>االمنيعة</a:t>
            </a:r>
            <a:endParaRPr lang="ar-SA" sz="3200" dirty="0" smtClean="0"/>
          </a:p>
          <a:p>
            <a:pPr algn="just" rtl="1"/>
            <a:r>
              <a:rPr lang="ar-SA" sz="3200" dirty="0" smtClean="0"/>
              <a:t> </a:t>
            </a:r>
            <a:r>
              <a:rPr lang="ar-SA" sz="3200" dirty="0" smtClean="0"/>
              <a:t>كانت خلال فترة </a:t>
            </a:r>
            <a:r>
              <a:rPr lang="ar-SA" sz="3200" dirty="0" err="1" smtClean="0"/>
              <a:t>ادريس</a:t>
            </a:r>
            <a:r>
              <a:rPr lang="ar-SA" sz="3200" dirty="0" smtClean="0"/>
              <a:t> قرية صغيرة اختط </a:t>
            </a:r>
            <a:r>
              <a:rPr lang="ar-SA" sz="3200" dirty="0" err="1" smtClean="0"/>
              <a:t>بها</a:t>
            </a:r>
            <a:r>
              <a:rPr lang="ar-SA" sz="3200" dirty="0" smtClean="0"/>
              <a:t> </a:t>
            </a:r>
            <a:r>
              <a:rPr lang="ar-SA" sz="3200" dirty="0" smtClean="0"/>
              <a:t>مسجدا</a:t>
            </a:r>
          </a:p>
          <a:p>
            <a:pPr algn="just" rtl="1"/>
            <a:r>
              <a:rPr lang="ar-SA" sz="3200" dirty="0" smtClean="0"/>
              <a:t> </a:t>
            </a:r>
            <a:r>
              <a:rPr lang="ar-SA" sz="3200" dirty="0" err="1" smtClean="0"/>
              <a:t>واحاطه</a:t>
            </a:r>
            <a:r>
              <a:rPr lang="ar-SA" sz="3200" dirty="0" smtClean="0"/>
              <a:t> </a:t>
            </a:r>
            <a:r>
              <a:rPr lang="ar-SA" sz="3200" dirty="0" smtClean="0"/>
              <a:t>بسور</a:t>
            </a:r>
          </a:p>
          <a:p>
            <a:pPr algn="just" rtl="1"/>
            <a:r>
              <a:rPr lang="ar-SA" sz="3200" dirty="0" smtClean="0"/>
              <a:t> </a:t>
            </a:r>
            <a:r>
              <a:rPr lang="ar-SA" sz="3200" dirty="0" smtClean="0"/>
              <a:t>فتحت </a:t>
            </a:r>
            <a:r>
              <a:rPr lang="ar-SA" sz="3200" dirty="0" err="1" smtClean="0"/>
              <a:t>به</a:t>
            </a:r>
            <a:r>
              <a:rPr lang="ar-SA" sz="3200" dirty="0" smtClean="0"/>
              <a:t> باب الحمام وباب العقبة، وباب </a:t>
            </a:r>
            <a:r>
              <a:rPr lang="ar-SA" sz="3200" dirty="0" err="1" smtClean="0"/>
              <a:t>ابي</a:t>
            </a:r>
            <a:r>
              <a:rPr lang="ar-SA" sz="3200" dirty="0" smtClean="0"/>
              <a:t> </a:t>
            </a:r>
            <a:r>
              <a:rPr lang="ar-SA" sz="3200" dirty="0" smtClean="0"/>
              <a:t>قرة</a:t>
            </a:r>
          </a:p>
          <a:p>
            <a:pPr algn="just" rtl="1"/>
            <a:endParaRPr lang="ar-SA" sz="3200" dirty="0" smtClean="0"/>
          </a:p>
          <a:p>
            <a:pPr algn="just" rtl="1"/>
            <a:r>
              <a:rPr lang="ar-SA" sz="3200" dirty="0" smtClean="0"/>
              <a:t> </a:t>
            </a:r>
            <a:r>
              <a:rPr lang="ar-SA" sz="3200" dirty="0" err="1" smtClean="0"/>
              <a:t>واعيد</a:t>
            </a:r>
            <a:r>
              <a:rPr lang="ar-SA" sz="3200" dirty="0" smtClean="0"/>
              <a:t> بناء المدينة في عهد </a:t>
            </a:r>
            <a:r>
              <a:rPr lang="ar-SA" sz="3200" dirty="0" err="1" smtClean="0"/>
              <a:t>ادريس</a:t>
            </a:r>
            <a:r>
              <a:rPr lang="ar-SA" sz="3200" dirty="0" smtClean="0"/>
              <a:t> الثاني بعد </a:t>
            </a:r>
            <a:r>
              <a:rPr lang="ar-SA" sz="3200" dirty="0" err="1" smtClean="0"/>
              <a:t>ان</a:t>
            </a:r>
            <a:r>
              <a:rPr lang="ar-SA" sz="3200" dirty="0" smtClean="0"/>
              <a:t> </a:t>
            </a:r>
            <a:r>
              <a:rPr lang="ar-SA" sz="3200" dirty="0" err="1" smtClean="0"/>
              <a:t>اعاد</a:t>
            </a:r>
            <a:r>
              <a:rPr lang="ar-SA" sz="3200" dirty="0" smtClean="0"/>
              <a:t> بناء المسجد</a:t>
            </a:r>
            <a:endParaRPr lang="ar-DZ" sz="3200" b="1" dirty="0" smtClean="0">
              <a:solidFill>
                <a:schemeClr val="tx1"/>
              </a:solidFill>
              <a:cs typeface="Sultan normal" pitchFamily="2" charset="-78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0" y="0"/>
            <a:ext cx="8748464" cy="13407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DZ" sz="2800" b="1" dirty="0" smtClean="0">
                <a:solidFill>
                  <a:schemeClr val="tx1"/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الدولة </a:t>
            </a:r>
            <a:r>
              <a:rPr lang="ar-DZ" sz="2800" b="1" dirty="0" err="1" smtClean="0">
                <a:solidFill>
                  <a:schemeClr val="tx1"/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الإدريسية</a:t>
            </a:r>
            <a:endParaRPr lang="en-US" sz="2800" dirty="0" smtClean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2800" b="1" dirty="0" smtClean="0">
                <a:solidFill>
                  <a:schemeClr val="tx1"/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172- 375 هـ /788-985م</a:t>
            </a:r>
            <a:endParaRPr lang="ar-DZ" sz="2800" dirty="0" smtClean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مدينة </a:t>
            </a:r>
            <a:r>
              <a:rPr lang="ar-SA" dirty="0" err="1" smtClean="0"/>
              <a:t>اغادير</a:t>
            </a:r>
            <a:r>
              <a:rPr lang="ar-SA" dirty="0" smtClean="0"/>
              <a:t> </a:t>
            </a:r>
            <a:r>
              <a:rPr lang="ar-SA" dirty="0" err="1" smtClean="0"/>
              <a:t>بتلمسان</a:t>
            </a:r>
            <a:endParaRPr lang="fr-FR" dirty="0"/>
          </a:p>
        </p:txBody>
      </p:sp>
      <p:pic>
        <p:nvPicPr>
          <p:cNvPr id="4" name="Picture 2" descr="E:\Documents and Settings\Sarisoft\Mes documents\ملفات دروس\العمارة في المغرب\جامع أغادير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473" y="1219200"/>
            <a:ext cx="6375054" cy="493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5478" y="1142984"/>
            <a:ext cx="4228522" cy="538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s://apis.mail.yahoo.com/ws/v3/mailboxes/@.id==VjN-KYIvQ6JTefL49tX1kHcTfBy7KuSiYAxJPf7ugU4b8ey2zXT1OzCrzOJT6zrvDH9mOstHGQ2SvOzuBlPC52QM-g/messages/@.id==AKOTli0LmGsdYaSuFAUUyLc173g/content/parts/@.id==2/thumbnail?appid=YMailNor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00100" y="2714620"/>
            <a:ext cx="364333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مئذنة جامع </a:t>
            </a:r>
            <a:r>
              <a:rPr lang="ar-SA" sz="2400" b="1" dirty="0" err="1" smtClean="0">
                <a:solidFill>
                  <a:schemeClr val="tx1"/>
                </a:solidFill>
              </a:rPr>
              <a:t>اغادير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640960" cy="5445224"/>
          </a:xfrm>
          <a:blipFill>
            <a:blip r:embed="rId2" cstate="print"/>
            <a:tile tx="0" ty="0" sx="100000" sy="100000" flip="none" algn="tl"/>
          </a:blipFill>
          <a:ln w="76200" cmpd="tri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rtl="1"/>
            <a:r>
              <a:rPr lang="ar-DZ" sz="3200" b="1" dirty="0" err="1" smtClean="0"/>
              <a:t>فاس</a:t>
            </a:r>
            <a:r>
              <a:rPr lang="ar-DZ" sz="3200" b="1" dirty="0" smtClean="0"/>
              <a:t>: </a:t>
            </a:r>
            <a:r>
              <a:rPr lang="ar-DZ" sz="3200" dirty="0" smtClean="0"/>
              <a:t>اختلف الروايات في سبب تسميتها </a:t>
            </a:r>
            <a:r>
              <a:rPr lang="ar-DZ" sz="3200" dirty="0" err="1" smtClean="0"/>
              <a:t>بفاس</a:t>
            </a:r>
            <a:r>
              <a:rPr lang="ar-DZ" sz="3200" dirty="0" smtClean="0"/>
              <a:t> هناك من قال </a:t>
            </a:r>
            <a:r>
              <a:rPr lang="ar-DZ" sz="3200" dirty="0" err="1" smtClean="0"/>
              <a:t>انها</a:t>
            </a:r>
            <a:r>
              <a:rPr lang="ar-DZ" sz="3200" dirty="0" smtClean="0"/>
              <a:t> </a:t>
            </a:r>
            <a:r>
              <a:rPr lang="ar-DZ" sz="3200" dirty="0" err="1" smtClean="0"/>
              <a:t>انشات</a:t>
            </a:r>
            <a:r>
              <a:rPr lang="ar-DZ" sz="3200" dirty="0" smtClean="0"/>
              <a:t>  بموضع مدينة قديمة خربت منذ </a:t>
            </a:r>
            <a:r>
              <a:rPr lang="ar-DZ" sz="3200" dirty="0" err="1" smtClean="0"/>
              <a:t>الف</a:t>
            </a:r>
            <a:r>
              <a:rPr lang="ar-DZ" sz="3200" dirty="0" smtClean="0"/>
              <a:t> سنة تدعى ساف فاثر </a:t>
            </a:r>
            <a:r>
              <a:rPr lang="ar-DZ" sz="3200" dirty="0" err="1" smtClean="0"/>
              <a:t>ادريس</a:t>
            </a:r>
            <a:r>
              <a:rPr lang="ar-DZ" sz="3200" dirty="0" smtClean="0"/>
              <a:t> </a:t>
            </a:r>
            <a:r>
              <a:rPr lang="ar-DZ" sz="3200" dirty="0" err="1" smtClean="0"/>
              <a:t>ان</a:t>
            </a:r>
            <a:r>
              <a:rPr lang="ar-DZ" sz="3200" dirty="0" smtClean="0"/>
              <a:t> يسمى مدينته باسم المدينة القديمة مقلوب وحولها إلى </a:t>
            </a:r>
            <a:r>
              <a:rPr lang="ar-DZ" sz="3200" dirty="0" err="1" smtClean="0"/>
              <a:t>فاس</a:t>
            </a:r>
            <a:r>
              <a:rPr lang="ar-DZ" sz="3200" dirty="0" smtClean="0"/>
              <a:t>، وهناك من </a:t>
            </a:r>
            <a:r>
              <a:rPr lang="ar-DZ" sz="3200" dirty="0" err="1" smtClean="0"/>
              <a:t>اشار</a:t>
            </a:r>
            <a:r>
              <a:rPr lang="ar-DZ" sz="3200" dirty="0" smtClean="0"/>
              <a:t> إلى انه تسميتها نسبة إلى فأس تم العثور عليها عندما بدأ </a:t>
            </a:r>
            <a:r>
              <a:rPr lang="ar-DZ" sz="3200" dirty="0" err="1" smtClean="0"/>
              <a:t>ادريس</a:t>
            </a:r>
            <a:r>
              <a:rPr lang="ar-DZ" sz="3200" dirty="0" smtClean="0"/>
              <a:t> بحفر الأساسات فيها.</a:t>
            </a:r>
            <a:endParaRPr lang="fr-FR" sz="3200" dirty="0" smtClean="0"/>
          </a:p>
          <a:p>
            <a:pPr rtl="1"/>
            <a:r>
              <a:rPr lang="ar-DZ" sz="3200" dirty="0" smtClean="0"/>
              <a:t>	 بعدما ضاقت وليلي على ساكنيها بدأ </a:t>
            </a:r>
            <a:r>
              <a:rPr lang="ar-DZ" sz="3200" dirty="0" err="1" smtClean="0"/>
              <a:t>ادريس</a:t>
            </a:r>
            <a:r>
              <a:rPr lang="ar-DZ" sz="3200" dirty="0" smtClean="0"/>
              <a:t> الثاني يبحث عن موضع لبناء مدينة جديدة إلى </a:t>
            </a:r>
            <a:r>
              <a:rPr lang="ar-DZ" sz="3200" dirty="0" err="1" smtClean="0"/>
              <a:t>ان</a:t>
            </a:r>
            <a:r>
              <a:rPr lang="ar-DZ" sz="3200" dirty="0" smtClean="0"/>
              <a:t> اهتدى وزيره </a:t>
            </a:r>
            <a:r>
              <a:rPr lang="ar-DZ" sz="3200" dirty="0" err="1" smtClean="0"/>
              <a:t>عمير</a:t>
            </a:r>
            <a:r>
              <a:rPr lang="ar-DZ" sz="3200" dirty="0" smtClean="0"/>
              <a:t> بن مصعب </a:t>
            </a:r>
            <a:r>
              <a:rPr lang="ar-DZ" sz="3200" dirty="0" err="1" smtClean="0"/>
              <a:t>الازدي</a:t>
            </a:r>
            <a:r>
              <a:rPr lang="ar-DZ" sz="3200" dirty="0" smtClean="0"/>
              <a:t> إلى موضع </a:t>
            </a:r>
            <a:r>
              <a:rPr lang="ar-DZ" sz="3200" dirty="0" err="1" smtClean="0"/>
              <a:t>فاس</a:t>
            </a:r>
            <a:r>
              <a:rPr lang="ar-DZ" sz="3200" dirty="0" smtClean="0"/>
              <a:t> الحالي، فشرع في البناء، وتذكر المصادر </a:t>
            </a:r>
            <a:r>
              <a:rPr lang="ar-DZ" sz="3200" dirty="0" err="1" smtClean="0"/>
              <a:t>انها</a:t>
            </a:r>
            <a:r>
              <a:rPr lang="ar-DZ" sz="3200" dirty="0" smtClean="0"/>
              <a:t>  مدينتين عظيمتان يفصل بينهما نهرا كبير </a:t>
            </a:r>
            <a:r>
              <a:rPr lang="ar-DZ" sz="3200" dirty="0" err="1" smtClean="0"/>
              <a:t>ياتي</a:t>
            </a:r>
            <a:r>
              <a:rPr lang="ar-DZ" sz="3200" dirty="0" smtClean="0"/>
              <a:t> من عيون </a:t>
            </a:r>
            <a:r>
              <a:rPr lang="ar-DZ" sz="3200" dirty="0" smtClean="0"/>
              <a:t>.</a:t>
            </a:r>
            <a:endParaRPr lang="fr-FR" sz="3200" dirty="0" smtClean="0"/>
          </a:p>
        </p:txBody>
      </p:sp>
      <p:sp>
        <p:nvSpPr>
          <p:cNvPr id="4" name="Ellipse 3"/>
          <p:cNvSpPr/>
          <p:nvPr/>
        </p:nvSpPr>
        <p:spPr>
          <a:xfrm>
            <a:off x="0" y="0"/>
            <a:ext cx="8748464" cy="13407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DZ" sz="2800" b="1" dirty="0" smtClean="0">
                <a:solidFill>
                  <a:schemeClr val="tx1"/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الدولة </a:t>
            </a:r>
            <a:r>
              <a:rPr lang="ar-DZ" sz="2800" b="1" dirty="0" err="1" smtClean="0">
                <a:solidFill>
                  <a:schemeClr val="tx1"/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الإدريسية</a:t>
            </a:r>
            <a:endParaRPr lang="en-US" sz="2800" dirty="0" smtClean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2800" b="1" dirty="0" smtClean="0">
                <a:solidFill>
                  <a:schemeClr val="tx1"/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172- 375 هـ /788-985م</a:t>
            </a:r>
            <a:endParaRPr lang="ar-DZ" sz="2800" dirty="0" smtClean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640960" cy="5445224"/>
          </a:xfrm>
          <a:blipFill>
            <a:blip r:embed="rId2" cstate="print"/>
            <a:tile tx="0" ty="0" sx="100000" sy="100000" flip="none" algn="tl"/>
          </a:blipFill>
          <a:ln w="76200" cmpd="tri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 rtl="1"/>
            <a:endParaRPr lang="ar-DZ" b="1" dirty="0" smtClean="0">
              <a:solidFill>
                <a:schemeClr val="tx1"/>
              </a:solidFill>
              <a:cs typeface="Sultan normal" pitchFamily="2" charset="-78"/>
            </a:endParaRPr>
          </a:p>
          <a:p>
            <a:pPr rtl="1"/>
            <a:r>
              <a:rPr lang="ar-DZ" sz="3200" b="1" dirty="0" err="1" smtClean="0">
                <a:solidFill>
                  <a:srgbClr val="FF0000"/>
                </a:solidFill>
              </a:rPr>
              <a:t>فاس</a:t>
            </a:r>
            <a:r>
              <a:rPr lang="ar-DZ" sz="3200" b="1" dirty="0" smtClean="0">
                <a:solidFill>
                  <a:srgbClr val="FF0000"/>
                </a:solidFill>
              </a:rPr>
              <a:t> </a:t>
            </a:r>
            <a:r>
              <a:rPr lang="ar-DZ" sz="3200" b="1" dirty="0" err="1" smtClean="0">
                <a:solidFill>
                  <a:srgbClr val="FF0000"/>
                </a:solidFill>
              </a:rPr>
              <a:t>الاولى</a:t>
            </a:r>
            <a:r>
              <a:rPr lang="ar-DZ" sz="3200" b="1" dirty="0" smtClean="0">
                <a:solidFill>
                  <a:srgbClr val="FF0000"/>
                </a:solidFill>
              </a:rPr>
              <a:t> أو عدوة القرويين </a:t>
            </a:r>
            <a:r>
              <a:rPr lang="ar-DZ" sz="3200" b="1" dirty="0" err="1" smtClean="0">
                <a:solidFill>
                  <a:srgbClr val="FF0000"/>
                </a:solidFill>
              </a:rPr>
              <a:t>اي</a:t>
            </a:r>
            <a:r>
              <a:rPr lang="ar-DZ" sz="3200" b="1" dirty="0" smtClean="0">
                <a:solidFill>
                  <a:srgbClr val="FF0000"/>
                </a:solidFill>
              </a:rPr>
              <a:t> الغربية</a:t>
            </a:r>
            <a:r>
              <a:rPr lang="ar-DZ" sz="3200" dirty="0" smtClean="0"/>
              <a:t> </a:t>
            </a:r>
            <a:endParaRPr lang="ar-SA" sz="3200" dirty="0" smtClean="0"/>
          </a:p>
          <a:p>
            <a:pPr rtl="1"/>
            <a:r>
              <a:rPr lang="ar-DZ" sz="3200" dirty="0" err="1" smtClean="0"/>
              <a:t>اسسها</a:t>
            </a:r>
            <a:r>
              <a:rPr lang="ar-DZ" sz="3200" dirty="0" smtClean="0"/>
              <a:t> </a:t>
            </a:r>
            <a:r>
              <a:rPr lang="ar-DZ" sz="3200" dirty="0" err="1" smtClean="0"/>
              <a:t>ادريس</a:t>
            </a:r>
            <a:r>
              <a:rPr lang="ar-DZ" sz="3200" dirty="0" smtClean="0"/>
              <a:t> </a:t>
            </a:r>
            <a:r>
              <a:rPr lang="ar-DZ" sz="3200" dirty="0" err="1" smtClean="0"/>
              <a:t>الاول</a:t>
            </a:r>
            <a:r>
              <a:rPr lang="ar-DZ" sz="3200" dirty="0" smtClean="0"/>
              <a:t> بين 172-175ه على النسق البربري وعمل </a:t>
            </a:r>
            <a:r>
              <a:rPr lang="ar-DZ" sz="3200" dirty="0" err="1" smtClean="0"/>
              <a:t>ادريس</a:t>
            </a:r>
            <a:r>
              <a:rPr lang="ar-DZ" sz="3200" dirty="0" smtClean="0"/>
              <a:t> الثاني على تطويرها في سنة192، </a:t>
            </a:r>
            <a:r>
              <a:rPr lang="ar-DZ" sz="3200" dirty="0" err="1" smtClean="0"/>
              <a:t>فاحاطها</a:t>
            </a:r>
            <a:r>
              <a:rPr lang="ar-DZ" sz="3200" dirty="0" smtClean="0"/>
              <a:t> بسور وفتح </a:t>
            </a:r>
            <a:r>
              <a:rPr lang="ar-DZ" sz="3200" dirty="0" err="1" smtClean="0"/>
              <a:t>بها</a:t>
            </a:r>
            <a:r>
              <a:rPr lang="ar-DZ" sz="3200" dirty="0" smtClean="0"/>
              <a:t> ستة </a:t>
            </a:r>
            <a:r>
              <a:rPr lang="ar-DZ" sz="3200" dirty="0" err="1" smtClean="0"/>
              <a:t>ابوب</a:t>
            </a:r>
            <a:r>
              <a:rPr lang="ar-DZ" sz="3200" dirty="0" smtClean="0"/>
              <a:t> وهي باب افريقية، باب الفرج </a:t>
            </a:r>
            <a:r>
              <a:rPr lang="ar-DZ" sz="3200" dirty="0" err="1" smtClean="0"/>
              <a:t>او</a:t>
            </a:r>
            <a:r>
              <a:rPr lang="ar-DZ" sz="3200" dirty="0" smtClean="0"/>
              <a:t> السلسلة، باب </a:t>
            </a:r>
            <a:r>
              <a:rPr lang="ar-DZ" sz="3200" dirty="0" err="1" smtClean="0"/>
              <a:t>الحدبد</a:t>
            </a:r>
            <a:r>
              <a:rPr lang="ar-DZ" sz="3200" dirty="0" smtClean="0"/>
              <a:t>، باب القلعة، باب الفيصل </a:t>
            </a:r>
            <a:r>
              <a:rPr lang="ar-DZ" sz="3200" dirty="0" err="1" smtClean="0"/>
              <a:t>او</a:t>
            </a:r>
            <a:r>
              <a:rPr lang="ar-DZ" sz="3200" dirty="0" smtClean="0"/>
              <a:t> باب النقية ، باب الحصن، باب الفرس  </a:t>
            </a:r>
            <a:r>
              <a:rPr lang="ar-DZ" sz="3200" dirty="0" err="1" smtClean="0"/>
              <a:t>بنى</a:t>
            </a:r>
            <a:r>
              <a:rPr lang="ar-DZ" sz="3200" dirty="0" smtClean="0"/>
              <a:t> فها دار </a:t>
            </a:r>
            <a:r>
              <a:rPr lang="ar-DZ" sz="3200" dirty="0" err="1" smtClean="0"/>
              <a:t>القيطون</a:t>
            </a:r>
            <a:r>
              <a:rPr lang="ar-DZ" sz="3200" dirty="0" smtClean="0"/>
              <a:t> المتصلة بمسجد الشرفاء، </a:t>
            </a:r>
            <a:r>
              <a:rPr lang="ar-DZ" sz="3200" dirty="0" err="1" smtClean="0"/>
              <a:t>وادار</a:t>
            </a:r>
            <a:r>
              <a:rPr lang="ar-DZ" sz="3200" dirty="0" smtClean="0"/>
              <a:t> </a:t>
            </a:r>
            <a:r>
              <a:rPr lang="ar-DZ" sz="3200" dirty="0" err="1" smtClean="0"/>
              <a:t>الاسواق</a:t>
            </a:r>
            <a:r>
              <a:rPr lang="ar-DZ" sz="3200" dirty="0" smtClean="0"/>
              <a:t> من حولها، </a:t>
            </a:r>
            <a:r>
              <a:rPr lang="ar-DZ" sz="3200" dirty="0" err="1" smtClean="0"/>
              <a:t>وبنى</a:t>
            </a:r>
            <a:r>
              <a:rPr lang="ar-DZ" sz="3200" dirty="0" smtClean="0"/>
              <a:t> </a:t>
            </a:r>
            <a:r>
              <a:rPr lang="ar-DZ" sz="3200" dirty="0" err="1" smtClean="0"/>
              <a:t>بها</a:t>
            </a:r>
            <a:r>
              <a:rPr lang="ar-DZ" sz="3200" dirty="0" smtClean="0"/>
              <a:t> جامع </a:t>
            </a:r>
            <a:r>
              <a:rPr lang="ar-SA" sz="3200" dirty="0" smtClean="0"/>
              <a:t>الشرفاء كان من ثلاثة بلاطات. </a:t>
            </a:r>
            <a:endParaRPr lang="fr-FR" sz="3200" dirty="0" smtClean="0"/>
          </a:p>
          <a:p>
            <a:pPr rtl="1"/>
            <a:r>
              <a:rPr lang="ar-DZ" sz="3200" dirty="0" smtClean="0"/>
              <a:t>عبد العزيز سالم، المرجع السابق، ص400-420.</a:t>
            </a:r>
            <a:endParaRPr lang="fr-FR" sz="3200" dirty="0" smtClean="0"/>
          </a:p>
          <a:p>
            <a:pPr algn="just" rtl="1"/>
            <a:endParaRPr lang="ar-DZ" sz="3200" b="1" dirty="0" smtClean="0">
              <a:solidFill>
                <a:schemeClr val="tx1"/>
              </a:solidFill>
              <a:cs typeface="Sultan normal" pitchFamily="2" charset="-78"/>
            </a:endParaRPr>
          </a:p>
          <a:p>
            <a:pPr algn="just" rtl="1"/>
            <a:endParaRPr lang="ar-DZ" sz="4000" b="1" dirty="0" smtClean="0">
              <a:solidFill>
                <a:schemeClr val="tx1"/>
              </a:solidFill>
              <a:cs typeface="Sultan normal" pitchFamily="2" charset="-78"/>
            </a:endParaRPr>
          </a:p>
          <a:p>
            <a:pPr algn="just" rtl="1"/>
            <a:endParaRPr lang="en-US" sz="4000" b="1" dirty="0" smtClean="0">
              <a:solidFill>
                <a:schemeClr val="tx1"/>
              </a:solidFill>
              <a:cs typeface="Sultan normal" pitchFamily="2" charset="-78"/>
            </a:endParaRPr>
          </a:p>
          <a:p>
            <a:pPr algn="just" rtl="1"/>
            <a:endParaRPr lang="ar-DZ" b="1" dirty="0" smtClean="0">
              <a:solidFill>
                <a:schemeClr val="tx1"/>
              </a:solidFill>
              <a:cs typeface="Sultan normal" pitchFamily="2" charset="-78"/>
            </a:endParaRPr>
          </a:p>
          <a:p>
            <a:pPr algn="just" rtl="1"/>
            <a:endParaRPr lang="en-US" sz="3200" b="1" dirty="0" smtClean="0">
              <a:solidFill>
                <a:schemeClr val="tx1"/>
              </a:solidFill>
              <a:cs typeface="Sultan normal" pitchFamily="2" charset="-78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0" y="0"/>
            <a:ext cx="8748464" cy="13407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5400" b="1" dirty="0" smtClean="0">
                <a:solidFill>
                  <a:srgbClr val="FF0000"/>
                </a:solidFill>
                <a:cs typeface="Sultan Medium" pitchFamily="2" charset="-78"/>
              </a:rPr>
              <a:t>مدينة </a:t>
            </a:r>
            <a:r>
              <a:rPr lang="ar-DZ" sz="5400" b="1" dirty="0" err="1" smtClean="0">
                <a:solidFill>
                  <a:srgbClr val="FF0000"/>
                </a:solidFill>
                <a:cs typeface="Sultan Medium" pitchFamily="2" charset="-78"/>
              </a:rPr>
              <a:t>فاس</a:t>
            </a:r>
            <a:endParaRPr lang="en-US" sz="5400" b="1" dirty="0" smtClean="0">
              <a:solidFill>
                <a:srgbClr val="FF0000"/>
              </a:solidFill>
              <a:cs typeface="Sultan Medium" pitchFamily="2" charset="-78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640960" cy="5445224"/>
          </a:xfrm>
          <a:blipFill>
            <a:blip r:embed="rId2" cstate="print"/>
            <a:tile tx="0" ty="0" sx="100000" sy="100000" flip="none" algn="tl"/>
          </a:blipFill>
          <a:ln w="76200" cmpd="tri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rtl="1"/>
            <a:r>
              <a:rPr lang="ar-DZ" sz="2800" b="1" dirty="0" smtClean="0">
                <a:solidFill>
                  <a:srgbClr val="FF0000"/>
                </a:solidFill>
              </a:rPr>
              <a:t>فأس الثانية أو عدوة الأندلسيين أي الشرقية أو </a:t>
            </a:r>
            <a:r>
              <a:rPr lang="ar-DZ" sz="2800" b="1" dirty="0" err="1" smtClean="0">
                <a:solidFill>
                  <a:srgbClr val="FF0000"/>
                </a:solidFill>
              </a:rPr>
              <a:t>العاليا</a:t>
            </a:r>
            <a:r>
              <a:rPr lang="ar-DZ" sz="2800" b="1" dirty="0" smtClean="0">
                <a:solidFill>
                  <a:srgbClr val="FF0000"/>
                </a:solidFill>
              </a:rPr>
              <a:t>: </a:t>
            </a:r>
            <a:endParaRPr lang="fr-FR" sz="2800" dirty="0" smtClean="0">
              <a:solidFill>
                <a:srgbClr val="FF0000"/>
              </a:solidFill>
            </a:endParaRPr>
          </a:p>
          <a:p>
            <a:pPr rtl="1"/>
            <a:r>
              <a:rPr lang="ar-DZ" sz="2800" b="1" dirty="0" smtClean="0"/>
              <a:t>		</a:t>
            </a:r>
            <a:r>
              <a:rPr lang="ar-DZ" sz="2800" dirty="0" smtClean="0">
                <a:solidFill>
                  <a:schemeClr val="tx1"/>
                </a:solidFill>
              </a:rPr>
              <a:t>سميت </a:t>
            </a:r>
            <a:r>
              <a:rPr lang="ar-DZ" sz="2800" dirty="0" err="1" smtClean="0">
                <a:solidFill>
                  <a:schemeClr val="tx1"/>
                </a:solidFill>
              </a:rPr>
              <a:t>بعدوة</a:t>
            </a:r>
            <a:r>
              <a:rPr lang="ar-DZ" sz="2800" dirty="0" smtClean="0">
                <a:solidFill>
                  <a:schemeClr val="tx1"/>
                </a:solidFill>
              </a:rPr>
              <a:t> </a:t>
            </a:r>
            <a:r>
              <a:rPr lang="ar-DZ" sz="2800" dirty="0" err="1" smtClean="0">
                <a:solidFill>
                  <a:schemeClr val="tx1"/>
                </a:solidFill>
              </a:rPr>
              <a:t>الاندلسيين</a:t>
            </a:r>
            <a:r>
              <a:rPr lang="ar-DZ" sz="2800" dirty="0" smtClean="0">
                <a:solidFill>
                  <a:schemeClr val="tx1"/>
                </a:solidFill>
              </a:rPr>
              <a:t> وذلك لنزول العرب الوافدين إلى المغرب فيها بناها </a:t>
            </a:r>
            <a:r>
              <a:rPr lang="ar-DZ" sz="2800" dirty="0" err="1" smtClean="0">
                <a:solidFill>
                  <a:schemeClr val="tx1"/>
                </a:solidFill>
              </a:rPr>
              <a:t>ادريس</a:t>
            </a:r>
            <a:r>
              <a:rPr lang="ar-DZ" sz="2800" dirty="0" smtClean="0">
                <a:solidFill>
                  <a:schemeClr val="tx1"/>
                </a:solidFill>
              </a:rPr>
              <a:t> </a:t>
            </a:r>
            <a:r>
              <a:rPr lang="ar-SA" sz="2800" dirty="0" smtClean="0">
                <a:solidFill>
                  <a:schemeClr val="tx1"/>
                </a:solidFill>
              </a:rPr>
              <a:t>الثاني </a:t>
            </a:r>
            <a:r>
              <a:rPr lang="ar-DZ" sz="2800" dirty="0" smtClean="0">
                <a:solidFill>
                  <a:schemeClr val="tx1"/>
                </a:solidFill>
              </a:rPr>
              <a:t>عام93ه، </a:t>
            </a:r>
            <a:r>
              <a:rPr lang="ar-DZ" sz="2800" dirty="0" err="1" smtClean="0">
                <a:solidFill>
                  <a:schemeClr val="tx1"/>
                </a:solidFill>
              </a:rPr>
              <a:t>واحاطها</a:t>
            </a:r>
            <a:r>
              <a:rPr lang="ar-DZ" sz="2800" dirty="0" smtClean="0">
                <a:solidFill>
                  <a:schemeClr val="tx1"/>
                </a:solidFill>
              </a:rPr>
              <a:t> بسور وقد تميزت بالمناعة والارتفاع فتحت فيها ستة </a:t>
            </a:r>
            <a:r>
              <a:rPr lang="ar-DZ" sz="2800" dirty="0" err="1" smtClean="0">
                <a:solidFill>
                  <a:schemeClr val="tx1"/>
                </a:solidFill>
              </a:rPr>
              <a:t>ابواب</a:t>
            </a:r>
            <a:r>
              <a:rPr lang="ar-DZ" sz="2800" dirty="0" smtClean="0">
                <a:solidFill>
                  <a:schemeClr val="tx1"/>
                </a:solidFill>
              </a:rPr>
              <a:t> وهي باب القبلة وباب </a:t>
            </a:r>
            <a:r>
              <a:rPr lang="ar-DZ" sz="2800" dirty="0" err="1" smtClean="0">
                <a:solidFill>
                  <a:schemeClr val="tx1"/>
                </a:solidFill>
              </a:rPr>
              <a:t>الفوراة</a:t>
            </a:r>
            <a:r>
              <a:rPr lang="ar-DZ" sz="2800" dirty="0" smtClean="0">
                <a:solidFill>
                  <a:schemeClr val="tx1"/>
                </a:solidFill>
              </a:rPr>
              <a:t> (</a:t>
            </a:r>
            <a:r>
              <a:rPr lang="ar-DZ" sz="2800" dirty="0" err="1" smtClean="0">
                <a:solidFill>
                  <a:schemeClr val="tx1"/>
                </a:solidFill>
              </a:rPr>
              <a:t>الغوارة</a:t>
            </a:r>
            <a:r>
              <a:rPr lang="ar-DZ" sz="2800" dirty="0" smtClean="0">
                <a:solidFill>
                  <a:schemeClr val="tx1"/>
                </a:solidFill>
              </a:rPr>
              <a:t>) وباب المخفية وباب </a:t>
            </a:r>
            <a:r>
              <a:rPr lang="ar-DZ" sz="2800" dirty="0" err="1" smtClean="0">
                <a:solidFill>
                  <a:schemeClr val="tx1"/>
                </a:solidFill>
              </a:rPr>
              <a:t>الشبوبة</a:t>
            </a:r>
            <a:r>
              <a:rPr lang="ar-DZ" sz="2800" dirty="0" smtClean="0">
                <a:solidFill>
                  <a:schemeClr val="tx1"/>
                </a:solidFill>
              </a:rPr>
              <a:t>، باب الفرس ، باب </a:t>
            </a:r>
            <a:r>
              <a:rPr lang="ar-DZ" sz="2800" dirty="0" err="1" smtClean="0">
                <a:solidFill>
                  <a:schemeClr val="tx1"/>
                </a:solidFill>
              </a:rPr>
              <a:t>ابي</a:t>
            </a:r>
            <a:r>
              <a:rPr lang="ar-DZ" sz="2800" dirty="0" smtClean="0">
                <a:solidFill>
                  <a:schemeClr val="tx1"/>
                </a:solidFill>
              </a:rPr>
              <a:t> </a:t>
            </a:r>
            <a:r>
              <a:rPr lang="ar-DZ" sz="2800" dirty="0" err="1" smtClean="0">
                <a:solidFill>
                  <a:schemeClr val="tx1"/>
                </a:solidFill>
              </a:rPr>
              <a:t>سفان</a:t>
            </a:r>
            <a:r>
              <a:rPr lang="ar-DZ" sz="2800" dirty="0" smtClean="0">
                <a:solidFill>
                  <a:schemeClr val="tx1"/>
                </a:solidFill>
              </a:rPr>
              <a:t>(</a:t>
            </a:r>
            <a:r>
              <a:rPr lang="ar-DZ" sz="2800" dirty="0" err="1" smtClean="0">
                <a:solidFill>
                  <a:schemeClr val="tx1"/>
                </a:solidFill>
              </a:rPr>
              <a:t>ابي</a:t>
            </a:r>
            <a:r>
              <a:rPr lang="ar-DZ" sz="2800" dirty="0" smtClean="0">
                <a:solidFill>
                  <a:schemeClr val="tx1"/>
                </a:solidFill>
              </a:rPr>
              <a:t> سقين)، باب الكنيسة </a:t>
            </a:r>
            <a:r>
              <a:rPr lang="ar-DZ" sz="2800" dirty="0" err="1" smtClean="0">
                <a:solidFill>
                  <a:schemeClr val="tx1"/>
                </a:solidFill>
              </a:rPr>
              <a:t>او</a:t>
            </a:r>
            <a:r>
              <a:rPr lang="ar-DZ" sz="2800" dirty="0" smtClean="0">
                <a:solidFill>
                  <a:schemeClr val="tx1"/>
                </a:solidFill>
              </a:rPr>
              <a:t> الخوخة، وبني </a:t>
            </a:r>
            <a:r>
              <a:rPr lang="ar-DZ" sz="2800" dirty="0" err="1" smtClean="0">
                <a:solidFill>
                  <a:schemeClr val="tx1"/>
                </a:solidFill>
              </a:rPr>
              <a:t>بها</a:t>
            </a:r>
            <a:r>
              <a:rPr lang="ar-DZ" sz="2800" dirty="0" smtClean="0">
                <a:solidFill>
                  <a:schemeClr val="tx1"/>
                </a:solidFill>
              </a:rPr>
              <a:t> مسجد </a:t>
            </a:r>
            <a:r>
              <a:rPr lang="ar-SA" sz="2800" dirty="0" err="1" smtClean="0">
                <a:solidFill>
                  <a:schemeClr val="tx1"/>
                </a:solidFill>
              </a:rPr>
              <a:t>الاشياخ</a:t>
            </a:r>
            <a:r>
              <a:rPr lang="ar-SA" sz="2800" dirty="0" smtClean="0">
                <a:solidFill>
                  <a:schemeClr val="tx1"/>
                </a:solidFill>
              </a:rPr>
              <a:t> وكان من ستة بلاطات</a:t>
            </a:r>
            <a:r>
              <a:rPr lang="ar-DZ" sz="2800" dirty="0" smtClean="0">
                <a:solidFill>
                  <a:schemeClr val="tx1"/>
                </a:solidFill>
              </a:rPr>
              <a:t> ودار </a:t>
            </a:r>
            <a:r>
              <a:rPr lang="ar-DZ" sz="2800" dirty="0" err="1" smtClean="0">
                <a:solidFill>
                  <a:schemeClr val="tx1"/>
                </a:solidFill>
              </a:rPr>
              <a:t>القيطون</a:t>
            </a:r>
            <a:endParaRPr lang="fr-FR" sz="2800" dirty="0" smtClean="0">
              <a:solidFill>
                <a:schemeClr val="tx1"/>
              </a:solidFill>
            </a:endParaRPr>
          </a:p>
          <a:p>
            <a:pPr rtl="1"/>
            <a:r>
              <a:rPr lang="ar-DZ" sz="2800" dirty="0" err="1" smtClean="0">
                <a:solidFill>
                  <a:schemeClr val="tx1"/>
                </a:solidFill>
              </a:rPr>
              <a:t>سعدون</a:t>
            </a:r>
            <a:r>
              <a:rPr lang="ar-DZ" sz="2800" dirty="0" smtClean="0">
                <a:solidFill>
                  <a:schemeClr val="tx1"/>
                </a:solidFill>
              </a:rPr>
              <a:t> عباس </a:t>
            </a:r>
            <a:r>
              <a:rPr lang="ar-DZ" sz="2800" dirty="0" err="1" smtClean="0">
                <a:solidFill>
                  <a:schemeClr val="tx1"/>
                </a:solidFill>
              </a:rPr>
              <a:t>نصرالله</a:t>
            </a:r>
            <a:r>
              <a:rPr lang="ar-DZ" sz="2800" dirty="0" smtClean="0">
                <a:solidFill>
                  <a:schemeClr val="tx1"/>
                </a:solidFill>
              </a:rPr>
              <a:t>، المرجع السابق، ص154، 162</a:t>
            </a:r>
            <a:r>
              <a:rPr lang="ar-DZ" sz="2800" dirty="0" smtClean="0">
                <a:solidFill>
                  <a:schemeClr val="tx1"/>
                </a:solidFill>
              </a:rPr>
              <a:t>.</a:t>
            </a:r>
            <a:endParaRPr lang="ar-DZ" sz="2800" b="1" dirty="0" smtClean="0">
              <a:solidFill>
                <a:schemeClr val="tx1"/>
              </a:solidFill>
              <a:cs typeface="Sultan normal" pitchFamily="2" charset="-78"/>
            </a:endParaRPr>
          </a:p>
          <a:p>
            <a:pPr algn="just" rtl="1"/>
            <a:r>
              <a:rPr lang="ar-DZ" sz="2800" b="1" dirty="0" err="1" smtClean="0">
                <a:solidFill>
                  <a:srgbClr val="FF0000"/>
                </a:solidFill>
                <a:cs typeface="Sultan normal" pitchFamily="2" charset="-78"/>
              </a:rPr>
              <a:t>اهم</a:t>
            </a:r>
            <a:r>
              <a:rPr lang="ar-DZ" sz="2800" b="1" dirty="0" smtClean="0">
                <a:solidFill>
                  <a:srgbClr val="FF0000"/>
                </a:solidFill>
                <a:cs typeface="Sultan normal" pitchFamily="2" charset="-78"/>
              </a:rPr>
              <a:t> المدن </a:t>
            </a:r>
            <a:r>
              <a:rPr lang="ar-DZ" sz="2800" b="1" dirty="0" err="1" smtClean="0">
                <a:solidFill>
                  <a:srgbClr val="FF0000"/>
                </a:solidFill>
                <a:cs typeface="Sultan normal" pitchFamily="2" charset="-78"/>
              </a:rPr>
              <a:t>الادريسية</a:t>
            </a:r>
            <a:endParaRPr lang="ar-DZ" sz="2800" b="1" dirty="0" smtClean="0">
              <a:solidFill>
                <a:srgbClr val="FF0000"/>
              </a:solidFill>
              <a:cs typeface="Sultan normal" pitchFamily="2" charset="-78"/>
            </a:endParaRPr>
          </a:p>
          <a:p>
            <a:pPr algn="just" rtl="1"/>
            <a:r>
              <a:rPr lang="ar-DZ" sz="2800" b="1" dirty="0" smtClean="0">
                <a:solidFill>
                  <a:schemeClr val="tx1"/>
                </a:solidFill>
                <a:cs typeface="Sultan normal" pitchFamily="2" charset="-78"/>
              </a:rPr>
              <a:t>بصرة الكتان/</a:t>
            </a:r>
            <a:r>
              <a:rPr lang="ar-DZ" sz="2800" b="1" dirty="0" err="1" smtClean="0">
                <a:solidFill>
                  <a:schemeClr val="tx1"/>
                </a:solidFill>
                <a:cs typeface="Sultan normal" pitchFamily="2" charset="-78"/>
              </a:rPr>
              <a:t>مليلة</a:t>
            </a:r>
            <a:r>
              <a:rPr lang="ar-DZ" sz="2800" b="1" dirty="0" smtClean="0">
                <a:solidFill>
                  <a:schemeClr val="tx1"/>
                </a:solidFill>
                <a:cs typeface="Sultan normal" pitchFamily="2" charset="-78"/>
              </a:rPr>
              <a:t>/ نكور/</a:t>
            </a:r>
            <a:r>
              <a:rPr lang="ar-DZ" sz="2800" b="1" dirty="0" err="1" smtClean="0">
                <a:solidFill>
                  <a:schemeClr val="tx1"/>
                </a:solidFill>
                <a:cs typeface="Sultan normal" pitchFamily="2" charset="-78"/>
              </a:rPr>
              <a:t>اصيلة</a:t>
            </a:r>
            <a:r>
              <a:rPr lang="ar-DZ" sz="2800" b="1" dirty="0" smtClean="0">
                <a:solidFill>
                  <a:schemeClr val="tx1"/>
                </a:solidFill>
                <a:cs typeface="Sultan normal" pitchFamily="2" charset="-78"/>
              </a:rPr>
              <a:t> عرفت </a:t>
            </a:r>
            <a:r>
              <a:rPr lang="ar-DZ" sz="2800" b="1" dirty="0" err="1" smtClean="0">
                <a:solidFill>
                  <a:schemeClr val="tx1"/>
                </a:solidFill>
                <a:cs typeface="Sultan normal" pitchFamily="2" charset="-78"/>
              </a:rPr>
              <a:t>باسواقها</a:t>
            </a:r>
            <a:r>
              <a:rPr lang="ar-DZ" sz="2800" b="1" dirty="0" smtClean="0">
                <a:solidFill>
                  <a:schemeClr val="tx1"/>
                </a:solidFill>
                <a:cs typeface="Sultan normal" pitchFamily="2" charset="-78"/>
              </a:rPr>
              <a:t> الثلاثة ، كما عمرت </a:t>
            </a:r>
            <a:r>
              <a:rPr lang="ar-DZ" sz="2800" b="1" dirty="0" err="1" smtClean="0">
                <a:solidFill>
                  <a:schemeClr val="tx1"/>
                </a:solidFill>
                <a:cs typeface="Sultan normal" pitchFamily="2" charset="-78"/>
              </a:rPr>
              <a:t>ايام</a:t>
            </a:r>
            <a:r>
              <a:rPr lang="ar-DZ" sz="2800" b="1" dirty="0" smtClean="0">
                <a:solidFill>
                  <a:schemeClr val="tx1"/>
                </a:solidFill>
                <a:cs typeface="Sultan normal" pitchFamily="2" charset="-78"/>
              </a:rPr>
              <a:t> القاسم بن </a:t>
            </a:r>
            <a:r>
              <a:rPr lang="ar-DZ" sz="2800" b="1" dirty="0" err="1" smtClean="0">
                <a:solidFill>
                  <a:schemeClr val="tx1"/>
                </a:solidFill>
                <a:cs typeface="Sultan normal" pitchFamily="2" charset="-78"/>
              </a:rPr>
              <a:t>ادريس</a:t>
            </a:r>
            <a:r>
              <a:rPr lang="ar-DZ" sz="2800" b="1" dirty="0" smtClean="0">
                <a:solidFill>
                  <a:schemeClr val="tx1"/>
                </a:solidFill>
                <a:cs typeface="Sultan normal" pitchFamily="2" charset="-78"/>
              </a:rPr>
              <a:t> </a:t>
            </a:r>
            <a:r>
              <a:rPr lang="ar-DZ" sz="2800" b="1" dirty="0" err="1" smtClean="0">
                <a:solidFill>
                  <a:schemeClr val="tx1"/>
                </a:solidFill>
                <a:cs typeface="Sultan normal" pitchFamily="2" charset="-78"/>
              </a:rPr>
              <a:t>بعدمااخرجه</a:t>
            </a:r>
            <a:r>
              <a:rPr lang="ar-DZ" sz="2800" b="1" dirty="0" smtClean="0">
                <a:solidFill>
                  <a:schemeClr val="tx1"/>
                </a:solidFill>
                <a:cs typeface="Sultan normal" pitchFamily="2" charset="-78"/>
              </a:rPr>
              <a:t> </a:t>
            </a:r>
            <a:r>
              <a:rPr lang="ar-DZ" sz="2800" b="1" dirty="0" err="1" smtClean="0">
                <a:solidFill>
                  <a:schemeClr val="tx1"/>
                </a:solidFill>
                <a:cs typeface="Sultan normal" pitchFamily="2" charset="-78"/>
              </a:rPr>
              <a:t>اخون</a:t>
            </a:r>
            <a:r>
              <a:rPr lang="ar-DZ" sz="2800" b="1" dirty="0" smtClean="0">
                <a:solidFill>
                  <a:schemeClr val="tx1"/>
                </a:solidFill>
                <a:cs typeface="Sultan normal" pitchFamily="2" charset="-78"/>
              </a:rPr>
              <a:t> من </a:t>
            </a:r>
            <a:r>
              <a:rPr lang="ar-DZ" sz="2800" b="1" dirty="0" err="1" smtClean="0">
                <a:solidFill>
                  <a:schemeClr val="tx1"/>
                </a:solidFill>
                <a:cs typeface="Sultan normal" pitchFamily="2" charset="-78"/>
              </a:rPr>
              <a:t>اصيلا</a:t>
            </a:r>
            <a:r>
              <a:rPr lang="ar-DZ" sz="2800" b="1" dirty="0" smtClean="0">
                <a:solidFill>
                  <a:schemeClr val="tx1"/>
                </a:solidFill>
                <a:cs typeface="Sultan normal" pitchFamily="2" charset="-78"/>
              </a:rPr>
              <a:t> وزهد </a:t>
            </a:r>
            <a:r>
              <a:rPr lang="ar-DZ" sz="2800" b="1" dirty="0" err="1" smtClean="0">
                <a:solidFill>
                  <a:schemeClr val="tx1"/>
                </a:solidFill>
                <a:cs typeface="Sultan normal" pitchFamily="2" charset="-78"/>
              </a:rPr>
              <a:t>بها</a:t>
            </a:r>
            <a:r>
              <a:rPr lang="ar-DZ" sz="2800" b="1" dirty="0" smtClean="0">
                <a:solidFill>
                  <a:schemeClr val="tx1"/>
                </a:solidFill>
                <a:cs typeface="Sultan normal" pitchFamily="2" charset="-78"/>
              </a:rPr>
              <a:t> وبني مسجدا وسورا وقصرا له</a:t>
            </a:r>
          </a:p>
          <a:p>
            <a:pPr algn="just" rtl="1"/>
            <a:endParaRPr lang="en-US" sz="2800" b="1" dirty="0" smtClean="0">
              <a:solidFill>
                <a:schemeClr val="bg1"/>
              </a:solidFill>
              <a:cs typeface="Sultan normal" pitchFamily="2" charset="-78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0" y="0"/>
            <a:ext cx="8748464" cy="13407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5400" b="1" dirty="0" smtClean="0">
                <a:solidFill>
                  <a:srgbClr val="FF0000"/>
                </a:solidFill>
                <a:cs typeface="Sultan Medium" pitchFamily="2" charset="-78"/>
              </a:rPr>
              <a:t>مدينة </a:t>
            </a:r>
            <a:r>
              <a:rPr lang="ar-DZ" sz="5400" b="1" dirty="0" err="1" smtClean="0">
                <a:solidFill>
                  <a:srgbClr val="FF0000"/>
                </a:solidFill>
                <a:cs typeface="Sultan Medium" pitchFamily="2" charset="-78"/>
              </a:rPr>
              <a:t>فاس</a:t>
            </a:r>
            <a:endParaRPr lang="en-US" sz="5400" b="1" dirty="0" smtClean="0">
              <a:solidFill>
                <a:srgbClr val="FF0000"/>
              </a:solidFill>
              <a:cs typeface="Sultan Medium" pitchFamily="2" charset="-78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57752" y="1000108"/>
            <a:ext cx="4286248" cy="3286124"/>
          </a:xfrm>
          <a:blipFill>
            <a:blip r:embed="rId2" cstate="print"/>
            <a:tile tx="0" ty="0" sx="100000" sy="100000" flip="none" algn="tl"/>
          </a:blipFill>
          <a:ln w="76200" cmpd="tri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 rtl="1"/>
            <a:endParaRPr lang="ar-SA" sz="2800" b="1" dirty="0" smtClean="0">
              <a:solidFill>
                <a:schemeClr val="tx1"/>
              </a:solidFill>
              <a:cs typeface="+mn-cs"/>
            </a:endParaRPr>
          </a:p>
          <a:p>
            <a:pPr algn="ctr" rtl="1"/>
            <a:r>
              <a:rPr lang="ar-DZ" sz="2800" b="1" dirty="0" smtClean="0">
                <a:solidFill>
                  <a:schemeClr val="tx1"/>
                </a:solidFill>
                <a:cs typeface="+mn-cs"/>
              </a:rPr>
              <a:t>بني من طرف فاطمة بنت محمد </a:t>
            </a:r>
            <a:r>
              <a:rPr lang="ar-DZ" sz="2800" b="1" dirty="0" err="1" smtClean="0">
                <a:solidFill>
                  <a:schemeClr val="tx1"/>
                </a:solidFill>
                <a:cs typeface="+mn-cs"/>
              </a:rPr>
              <a:t>الفهري</a:t>
            </a:r>
            <a:r>
              <a:rPr lang="ar-DZ" sz="2800" b="1" dirty="0" smtClean="0">
                <a:solidFill>
                  <a:schemeClr val="tx1"/>
                </a:solidFill>
                <a:cs typeface="+mn-cs"/>
              </a:rPr>
              <a:t> القيرواني</a:t>
            </a:r>
            <a:r>
              <a:rPr lang="ar-SA" sz="2800" b="1" dirty="0" smtClean="0">
                <a:solidFill>
                  <a:schemeClr val="tx1"/>
                </a:solidFill>
                <a:cs typeface="+mn-cs"/>
              </a:rPr>
              <a:t> </a:t>
            </a:r>
          </a:p>
          <a:p>
            <a:pPr algn="ctr" rtl="1"/>
            <a:r>
              <a:rPr lang="ar-DZ" sz="2800" b="1" dirty="0" smtClean="0">
                <a:solidFill>
                  <a:schemeClr val="tx1"/>
                </a:solidFill>
                <a:cs typeface="+mn-cs"/>
              </a:rPr>
              <a:t>أو </a:t>
            </a:r>
            <a:r>
              <a:rPr lang="ar-DZ" sz="2800" b="1" dirty="0" err="1" smtClean="0">
                <a:solidFill>
                  <a:schemeClr val="tx1"/>
                </a:solidFill>
                <a:cs typeface="+mn-cs"/>
              </a:rPr>
              <a:t>ام</a:t>
            </a:r>
            <a:r>
              <a:rPr lang="ar-DZ" sz="2800" b="1" dirty="0" smtClean="0">
                <a:solidFill>
                  <a:schemeClr val="tx1"/>
                </a:solidFill>
                <a:cs typeface="+mn-cs"/>
              </a:rPr>
              <a:t> البنين في عهد يحيى بن محمد بن إدريس</a:t>
            </a:r>
            <a:endParaRPr lang="ar-SA" sz="2800" b="1" dirty="0" smtClean="0">
              <a:solidFill>
                <a:schemeClr val="tx1"/>
              </a:solidFill>
              <a:cs typeface="+mn-cs"/>
            </a:endParaRPr>
          </a:p>
          <a:p>
            <a:pPr algn="ctr" rtl="1"/>
            <a:r>
              <a:rPr lang="ar-DZ" sz="2800" b="1" dirty="0" smtClean="0">
                <a:solidFill>
                  <a:schemeClr val="tx1"/>
                </a:solidFill>
                <a:cs typeface="+mn-cs"/>
              </a:rPr>
              <a:t>من مال ورثته عن أبيها أو زوجها</a:t>
            </a:r>
            <a:r>
              <a:rPr lang="ar-SA" sz="2800" b="1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ar-DZ" sz="2800" b="1" dirty="0" smtClean="0">
                <a:solidFill>
                  <a:schemeClr val="tx1"/>
                </a:solidFill>
                <a:cs typeface="+mn-cs"/>
              </a:rPr>
              <a:t>سنة 245ه</a:t>
            </a:r>
            <a:endParaRPr lang="ar-SA" sz="2800" b="1" dirty="0" smtClean="0">
              <a:solidFill>
                <a:schemeClr val="tx1"/>
              </a:solidFill>
              <a:cs typeface="+mn-cs"/>
            </a:endParaRPr>
          </a:p>
          <a:p>
            <a:pPr algn="just" rtl="1"/>
            <a:endParaRPr lang="ar-SA" sz="3200" b="1" dirty="0" smtClean="0">
              <a:solidFill>
                <a:schemeClr val="tx1"/>
              </a:solidFill>
              <a:cs typeface="Sultan normal" pitchFamily="2" charset="-78"/>
            </a:endParaRPr>
          </a:p>
          <a:p>
            <a:pPr algn="just" rtl="1"/>
            <a:endParaRPr lang="ar-SA" sz="3200" b="1" dirty="0" smtClean="0">
              <a:solidFill>
                <a:schemeClr val="tx1"/>
              </a:solidFill>
              <a:cs typeface="Sultan normal" pitchFamily="2" charset="-78"/>
            </a:endParaRPr>
          </a:p>
          <a:p>
            <a:pPr algn="just" rtl="1"/>
            <a:endParaRPr lang="ar-SA" sz="3200" b="1" dirty="0" smtClean="0">
              <a:solidFill>
                <a:schemeClr val="tx1"/>
              </a:solidFill>
              <a:cs typeface="Sultan normal" pitchFamily="2" charset="-78"/>
            </a:endParaRPr>
          </a:p>
          <a:p>
            <a:pPr algn="just" rtl="1"/>
            <a:endParaRPr lang="ar-SA" sz="3200" b="1" dirty="0" smtClean="0">
              <a:solidFill>
                <a:schemeClr val="tx1"/>
              </a:solidFill>
              <a:cs typeface="Sultan normal" pitchFamily="2" charset="-78"/>
            </a:endParaRPr>
          </a:p>
          <a:p>
            <a:pPr algn="just" rtl="1"/>
            <a:endParaRPr lang="ar-DZ" sz="3200" b="1" dirty="0" smtClean="0">
              <a:solidFill>
                <a:schemeClr val="tx1"/>
              </a:solidFill>
              <a:cs typeface="Sultan normal" pitchFamily="2" charset="-78"/>
            </a:endParaRPr>
          </a:p>
          <a:p>
            <a:pPr algn="just" rtl="1"/>
            <a:endParaRPr lang="ar-DZ" sz="3200" b="1" dirty="0" smtClean="0">
              <a:solidFill>
                <a:schemeClr val="tx1"/>
              </a:solidFill>
              <a:cs typeface="Sultan normal" pitchFamily="2" charset="-78"/>
            </a:endParaRPr>
          </a:p>
          <a:p>
            <a:pPr algn="just" rtl="1"/>
            <a:r>
              <a:rPr lang="ar-DZ" sz="3200" b="1" dirty="0" smtClean="0">
                <a:solidFill>
                  <a:schemeClr val="bg1"/>
                </a:solidFill>
                <a:cs typeface="Sultan normal" pitchFamily="2" charset="-78"/>
              </a:rPr>
              <a:t> </a:t>
            </a:r>
            <a:endParaRPr lang="en-US" sz="3200" b="1" dirty="0" smtClean="0">
              <a:solidFill>
                <a:schemeClr val="tx1"/>
              </a:solidFill>
              <a:cs typeface="Sultan normal" pitchFamily="2" charset="-78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95536" y="0"/>
            <a:ext cx="8748464" cy="92867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600" b="1" dirty="0" smtClean="0">
                <a:solidFill>
                  <a:schemeClr val="tx1"/>
                </a:solidFill>
                <a:cs typeface="Sultan normal" pitchFamily="2" charset="-78"/>
              </a:rPr>
              <a:t>جامع القرويين : </a:t>
            </a:r>
          </a:p>
          <a:p>
            <a:pPr algn="ctr"/>
            <a:endParaRPr lang="en-US" dirty="0"/>
          </a:p>
        </p:txBody>
      </p:sp>
      <p:pic>
        <p:nvPicPr>
          <p:cNvPr id="5" name="Picture 2" descr="E:\ملفات الدروس\دروس عروض\محاضرات 2021\الدولة الادريسية\مساجد-مدينة-فاس-عبق-1-300x2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4780852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2492</TotalTime>
  <Words>750</Words>
  <PresentationFormat>Affichage à l'écran (4:3)</PresentationFormat>
  <Paragraphs>106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Origine</vt:lpstr>
      <vt:lpstr>Diapositive 1</vt:lpstr>
      <vt:lpstr>Diapositive 2</vt:lpstr>
      <vt:lpstr>Diapositive 3</vt:lpstr>
      <vt:lpstr>مدينة اغادير بتلمسان</vt:lpstr>
      <vt:lpstr>Diapositive 5</vt:lpstr>
      <vt:lpstr>Diapositive 6</vt:lpstr>
      <vt:lpstr>Diapositive 7</vt:lpstr>
      <vt:lpstr>Diapositive 8</vt:lpstr>
      <vt:lpstr>Diapositive 9</vt:lpstr>
      <vt:lpstr>  جامع القرويين   </vt:lpstr>
      <vt:lpstr>      جامع القرويين، مسقط أفقي عهد التوسعة المرابطية. Marçais: L´Architecture Musulmane dʼOccident. P. 100 , Fig 128 </vt:lpstr>
      <vt:lpstr>جامع القرويين</vt:lpstr>
      <vt:lpstr>Diapositive 13</vt:lpstr>
      <vt:lpstr>Diapositive 14</vt:lpstr>
      <vt:lpstr>Diapositive 15</vt:lpstr>
      <vt:lpstr>https://encrypted-tbn0.gstatic.com/images?q=tbn:ANd9GcTtKsIOBZHymvL3LVdCVJM5J1F1AxpuDUViTA&amp;usqp=CAU</vt:lpstr>
      <vt:lpstr>روابط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CLIENT TOSHIBA</dc:creator>
  <cp:lastModifiedBy>acer</cp:lastModifiedBy>
  <cp:revision>37</cp:revision>
  <dcterms:created xsi:type="dcterms:W3CDTF">2017-10-29T23:12:36Z</dcterms:created>
  <dcterms:modified xsi:type="dcterms:W3CDTF">2023-12-01T21:12:29Z</dcterms:modified>
</cp:coreProperties>
</file>