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5">
  <p:sldMasterIdLst>
    <p:sldMasterId id="2147483744" r:id="rId1"/>
  </p:sldMasterIdLst>
  <p:notesMasterIdLst>
    <p:notesMasterId r:id="rId12"/>
  </p:notesMasterIdLst>
  <p:sldIdLst>
    <p:sldId id="444" r:id="rId2"/>
    <p:sldId id="449" r:id="rId3"/>
    <p:sldId id="484" r:id="rId4"/>
    <p:sldId id="485" r:id="rId5"/>
    <p:sldId id="494" r:id="rId6"/>
    <p:sldId id="488" r:id="rId7"/>
    <p:sldId id="490" r:id="rId8"/>
    <p:sldId id="499" r:id="rId9"/>
    <p:sldId id="450" r:id="rId10"/>
    <p:sldId id="422" r:id="rId11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1558" autoAdjust="0"/>
    <p:restoredTop sz="94624" autoAdjust="0"/>
  </p:normalViewPr>
  <p:slideViewPr>
    <p:cSldViewPr>
      <p:cViewPr>
        <p:scale>
          <a:sx n="50" d="100"/>
          <a:sy n="50" d="100"/>
        </p:scale>
        <p:origin x="-1152" y="-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BF60908-9207-4271-9AB2-A35D2433E394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DZ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1B42F5-3E62-4ED6-99C0-44BC4F1D29CB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="" xmlns:p14="http://schemas.microsoft.com/office/powerpoint/2010/main" val="1974373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4D751-6FC6-41EB-8D11-0DB6F22C0871}" type="datetimeFigureOut">
              <a:rPr lang="ar-DZ" smtClean="0"/>
              <a:pPr/>
              <a:t>25-04-1445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E28E4-2EAE-49D3-BBC2-4C6A23F42719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214414" y="2071678"/>
            <a:ext cx="6858048" cy="120032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المحاضرة الرابعة</a:t>
            </a: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: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الدولة </a:t>
            </a:r>
            <a:r>
              <a:rPr kumimoji="0" lang="ar-DZ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الإدريسية</a:t>
            </a:r>
            <a:endParaRPr kumimoji="0" lang="ar-D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14546" y="1048959"/>
            <a:ext cx="2500330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5250" marR="0" lvl="2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القاسم بن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محمد وهو آخرهم وبعده جاء الفاطميون </a:t>
            </a: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oupe 23"/>
          <p:cNvGrpSpPr/>
          <p:nvPr/>
        </p:nvGrpSpPr>
        <p:grpSpPr>
          <a:xfrm>
            <a:off x="6929486" y="1181385"/>
            <a:ext cx="1643074" cy="461665"/>
            <a:chOff x="7215206" y="1643050"/>
            <a:chExt cx="1643074" cy="461665"/>
          </a:xfrm>
        </p:grpSpPr>
        <p:sp>
          <p:nvSpPr>
            <p:cNvPr id="36865" name="Rectangle 1"/>
            <p:cNvSpPr>
              <a:spLocks noChangeArrowheads="1"/>
            </p:cNvSpPr>
            <p:nvPr/>
          </p:nvSpPr>
          <p:spPr bwMode="auto">
            <a:xfrm>
              <a:off x="7429520" y="1643050"/>
              <a:ext cx="142876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371600" algn="l"/>
                </a:tabLst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1- تلمسان</a:t>
              </a: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Flèche gauche 11"/>
            <p:cNvSpPr/>
            <p:nvPr/>
          </p:nvSpPr>
          <p:spPr>
            <a:xfrm>
              <a:off x="7215206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5786478" y="1038509"/>
            <a:ext cx="1142976" cy="707886"/>
            <a:chOff x="4714876" y="1500174"/>
            <a:chExt cx="1142976" cy="707886"/>
          </a:xfrm>
        </p:grpSpPr>
        <p:sp>
          <p:nvSpPr>
            <p:cNvPr id="5" name="Rectangle 1"/>
            <p:cNvSpPr>
              <a:spLocks noChangeArrowheads="1"/>
            </p:cNvSpPr>
            <p:nvPr/>
          </p:nvSpPr>
          <p:spPr bwMode="auto">
            <a:xfrm>
              <a:off x="4929190" y="1500174"/>
              <a:ext cx="928662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95250" marR="0" lvl="2" algn="justLow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1371600" algn="l"/>
                </a:tabLst>
              </a:pPr>
              <a:r>
                <a:rPr kumimoji="0" lang="ar-DZ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أحمد بن محمد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Flèche gauche 13"/>
            <p:cNvSpPr/>
            <p:nvPr/>
          </p:nvSpPr>
          <p:spPr>
            <a:xfrm>
              <a:off x="4714876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4714876" y="1038509"/>
            <a:ext cx="1071570" cy="707886"/>
            <a:chOff x="3857620" y="1643050"/>
            <a:chExt cx="1071570" cy="707886"/>
          </a:xfrm>
        </p:grpSpPr>
        <p:sp>
          <p:nvSpPr>
            <p:cNvPr id="7" name="Rectangle 1"/>
            <p:cNvSpPr>
              <a:spLocks noChangeArrowheads="1"/>
            </p:cNvSpPr>
            <p:nvPr/>
          </p:nvSpPr>
          <p:spPr bwMode="auto">
            <a:xfrm>
              <a:off x="4071934" y="1643050"/>
              <a:ext cx="857256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2" algn="justLow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95250" algn="l"/>
                  <a:tab pos="1371600" algn="l"/>
                </a:tabLst>
              </a:pPr>
              <a:r>
                <a:rPr kumimoji="0" lang="ar-S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محمد بن أحمد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Flèche gauche 14"/>
            <p:cNvSpPr/>
            <p:nvPr/>
          </p:nvSpPr>
          <p:spPr>
            <a:xfrm>
              <a:off x="3857620" y="1857364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643074" y="1891809"/>
            <a:ext cx="1071570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5250" lvl="2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ar-SA" sz="2000" dirty="0" smtClean="0">
                <a:solidFill>
                  <a:schemeClr val="tx1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إدريس بن </a:t>
            </a:r>
            <a:r>
              <a:rPr lang="ar-DZ" sz="2000" dirty="0" smtClean="0">
                <a:solidFill>
                  <a:schemeClr val="tx1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يحيى</a:t>
            </a: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Groupe 25"/>
          <p:cNvGrpSpPr/>
          <p:nvPr/>
        </p:nvGrpSpPr>
        <p:grpSpPr>
          <a:xfrm>
            <a:off x="6929486" y="2028191"/>
            <a:ext cx="1643074" cy="461665"/>
            <a:chOff x="7215206" y="1643050"/>
            <a:chExt cx="1643074" cy="461665"/>
          </a:xfrm>
        </p:grpSpPr>
        <p:sp>
          <p:nvSpPr>
            <p:cNvPr id="27" name="Rectangle 1"/>
            <p:cNvSpPr>
              <a:spLocks noChangeArrowheads="1"/>
            </p:cNvSpPr>
            <p:nvPr/>
          </p:nvSpPr>
          <p:spPr bwMode="auto">
            <a:xfrm>
              <a:off x="7429520" y="1643050"/>
              <a:ext cx="142876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400" b="1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2- </a:t>
              </a:r>
              <a:r>
                <a:rPr lang="ar-DZ" sz="2400" b="1" dirty="0" err="1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أرشكول</a:t>
              </a: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Flèche gauche 27"/>
            <p:cNvSpPr/>
            <p:nvPr/>
          </p:nvSpPr>
          <p:spPr>
            <a:xfrm>
              <a:off x="7215206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29" name="Groupe 28"/>
          <p:cNvGrpSpPr/>
          <p:nvPr/>
        </p:nvGrpSpPr>
        <p:grpSpPr>
          <a:xfrm>
            <a:off x="5214974" y="1885315"/>
            <a:ext cx="1714512" cy="707886"/>
            <a:chOff x="5500694" y="1500174"/>
            <a:chExt cx="1714512" cy="707886"/>
          </a:xfrm>
        </p:grpSpPr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5715008" y="1500174"/>
              <a:ext cx="1500198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Low" fontAlgn="base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000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لعيسى بن محمد بن سليمان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Flèche gauche 30"/>
            <p:cNvSpPr/>
            <p:nvPr/>
          </p:nvSpPr>
          <p:spPr>
            <a:xfrm>
              <a:off x="5500694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3929090" y="1885315"/>
            <a:ext cx="1285884" cy="707886"/>
            <a:chOff x="4571968" y="1500174"/>
            <a:chExt cx="1285884" cy="707886"/>
          </a:xfrm>
        </p:grpSpPr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786282" y="1500174"/>
              <a:ext cx="1071570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95250" lvl="2" algn="justLow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000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إبراهيم بن عيسى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Flèche gauche 33"/>
            <p:cNvSpPr/>
            <p:nvPr/>
          </p:nvSpPr>
          <p:spPr>
            <a:xfrm>
              <a:off x="4571968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35" name="Groupe 34"/>
          <p:cNvGrpSpPr/>
          <p:nvPr/>
        </p:nvGrpSpPr>
        <p:grpSpPr>
          <a:xfrm>
            <a:off x="2714644" y="1885315"/>
            <a:ext cx="1214446" cy="707886"/>
            <a:chOff x="3714744" y="1643050"/>
            <a:chExt cx="1214446" cy="707886"/>
          </a:xfrm>
        </p:grpSpPr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3929058" y="1643050"/>
              <a:ext cx="1000132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lvl="2" algn="justLow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95250" algn="l"/>
                  <a:tab pos="1371600" algn="l"/>
                </a:tabLst>
              </a:pPr>
              <a:r>
                <a:rPr lang="ar-DZ" sz="2000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يحيى بن إبراهيم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Flèche gauche 36"/>
            <p:cNvSpPr/>
            <p:nvPr/>
          </p:nvSpPr>
          <p:spPr>
            <a:xfrm>
              <a:off x="3714744" y="1857364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1684018" y="2765911"/>
            <a:ext cx="1643074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5250" lvl="2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ar-DZ" sz="2000" dirty="0" smtClean="0">
                <a:solidFill>
                  <a:schemeClr val="tx1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الحسن بن أبو العيش عيسى</a:t>
            </a: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Groupe 39"/>
          <p:cNvGrpSpPr/>
          <p:nvPr/>
        </p:nvGrpSpPr>
        <p:grpSpPr>
          <a:xfrm>
            <a:off x="6929486" y="2902293"/>
            <a:ext cx="1643074" cy="461665"/>
            <a:chOff x="7215206" y="1643050"/>
            <a:chExt cx="1643074" cy="461665"/>
          </a:xfrm>
        </p:grpSpPr>
        <p:sp>
          <p:nvSpPr>
            <p:cNvPr id="41" name="Rectangle 1"/>
            <p:cNvSpPr>
              <a:spLocks noChangeArrowheads="1"/>
            </p:cNvSpPr>
            <p:nvPr/>
          </p:nvSpPr>
          <p:spPr bwMode="auto">
            <a:xfrm>
              <a:off x="7429520" y="1643050"/>
              <a:ext cx="142876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400" b="1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3- </a:t>
              </a:r>
              <a:r>
                <a:rPr lang="ar-DZ" sz="2400" b="1" dirty="0" err="1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جرواة</a:t>
              </a:r>
              <a:r>
                <a:rPr lang="ar-DZ" sz="2400" b="1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 </a:t>
              </a: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Flèche gauche 41"/>
            <p:cNvSpPr/>
            <p:nvPr/>
          </p:nvSpPr>
          <p:spPr>
            <a:xfrm>
              <a:off x="7215206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43" name="Groupe 42"/>
          <p:cNvGrpSpPr/>
          <p:nvPr/>
        </p:nvGrpSpPr>
        <p:grpSpPr>
          <a:xfrm>
            <a:off x="5214974" y="2759417"/>
            <a:ext cx="1714512" cy="707886"/>
            <a:chOff x="5500694" y="1500174"/>
            <a:chExt cx="1714512" cy="707886"/>
          </a:xfrm>
        </p:grpSpPr>
        <p:sp>
          <p:nvSpPr>
            <p:cNvPr id="44" name="Rectangle 1"/>
            <p:cNvSpPr>
              <a:spLocks noChangeArrowheads="1"/>
            </p:cNvSpPr>
            <p:nvPr/>
          </p:nvSpPr>
          <p:spPr bwMode="auto">
            <a:xfrm>
              <a:off x="5715008" y="1500174"/>
              <a:ext cx="1500198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Low" fontAlgn="base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000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إدريس بن محمد بن سليمان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Flèche gauche 44"/>
            <p:cNvSpPr/>
            <p:nvPr/>
          </p:nvSpPr>
          <p:spPr>
            <a:xfrm>
              <a:off x="5500694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46" name="Groupe 45"/>
          <p:cNvGrpSpPr/>
          <p:nvPr/>
        </p:nvGrpSpPr>
        <p:grpSpPr>
          <a:xfrm>
            <a:off x="3357586" y="2759417"/>
            <a:ext cx="1857388" cy="707886"/>
            <a:chOff x="4000464" y="1500174"/>
            <a:chExt cx="1857388" cy="707886"/>
          </a:xfrm>
        </p:grpSpPr>
        <p:sp>
          <p:nvSpPr>
            <p:cNvPr id="47" name="Rectangle 1"/>
            <p:cNvSpPr>
              <a:spLocks noChangeArrowheads="1"/>
            </p:cNvSpPr>
            <p:nvPr/>
          </p:nvSpPr>
          <p:spPr bwMode="auto">
            <a:xfrm>
              <a:off x="4214778" y="1500174"/>
              <a:ext cx="1643074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95250" lvl="2" algn="justLow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000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أبو العيش عيسى بن إدريس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Flèche gauche 47"/>
            <p:cNvSpPr/>
            <p:nvPr/>
          </p:nvSpPr>
          <p:spPr>
            <a:xfrm>
              <a:off x="4000464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sp>
        <p:nvSpPr>
          <p:cNvPr id="53" name="Rectangle 1"/>
          <p:cNvSpPr>
            <a:spLocks noChangeArrowheads="1"/>
          </p:cNvSpPr>
          <p:nvPr/>
        </p:nvSpPr>
        <p:spPr bwMode="auto">
          <a:xfrm>
            <a:off x="2143140" y="3586277"/>
            <a:ext cx="1112514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5250" lvl="2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ar-DZ" sz="2000" dirty="0" err="1" smtClean="0">
                <a:solidFill>
                  <a:schemeClr val="tx1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بطوش</a:t>
            </a:r>
            <a:r>
              <a:rPr lang="ar-DZ" sz="2000" dirty="0" smtClean="0">
                <a:solidFill>
                  <a:schemeClr val="tx1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بن </a:t>
            </a:r>
            <a:r>
              <a:rPr lang="ar-DZ" sz="2000" dirty="0" err="1" smtClean="0">
                <a:solidFill>
                  <a:schemeClr val="tx1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حناش</a:t>
            </a: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4" name="Groupe 53"/>
          <p:cNvGrpSpPr/>
          <p:nvPr/>
        </p:nvGrpSpPr>
        <p:grpSpPr>
          <a:xfrm>
            <a:off x="6858048" y="3722659"/>
            <a:ext cx="1643074" cy="461665"/>
            <a:chOff x="7215206" y="1643050"/>
            <a:chExt cx="1643074" cy="461665"/>
          </a:xfrm>
        </p:grpSpPr>
        <p:sp>
          <p:nvSpPr>
            <p:cNvPr id="55" name="Rectangle 1"/>
            <p:cNvSpPr>
              <a:spLocks noChangeArrowheads="1"/>
            </p:cNvSpPr>
            <p:nvPr/>
          </p:nvSpPr>
          <p:spPr bwMode="auto">
            <a:xfrm>
              <a:off x="7429520" y="1643050"/>
              <a:ext cx="142876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400" b="1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4- </a:t>
              </a:r>
              <a:r>
                <a:rPr lang="ar-DZ" sz="2400" b="1" dirty="0" err="1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تيهرت</a:t>
              </a: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Flèche gauche 55"/>
            <p:cNvSpPr/>
            <p:nvPr/>
          </p:nvSpPr>
          <p:spPr>
            <a:xfrm>
              <a:off x="7215206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57" name="Groupe 56"/>
          <p:cNvGrpSpPr/>
          <p:nvPr/>
        </p:nvGrpSpPr>
        <p:grpSpPr>
          <a:xfrm>
            <a:off x="5143536" y="3579783"/>
            <a:ext cx="1714512" cy="707886"/>
            <a:chOff x="5500694" y="1500174"/>
            <a:chExt cx="1714512" cy="707886"/>
          </a:xfrm>
        </p:grpSpPr>
        <p:sp>
          <p:nvSpPr>
            <p:cNvPr id="58" name="Rectangle 1"/>
            <p:cNvSpPr>
              <a:spLocks noChangeArrowheads="1"/>
            </p:cNvSpPr>
            <p:nvPr/>
          </p:nvSpPr>
          <p:spPr bwMode="auto">
            <a:xfrm>
              <a:off x="5715008" y="1500174"/>
              <a:ext cx="1500198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Low" fontAlgn="base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000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الحسن بن محمد بن سليمان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Flèche gauche 58"/>
            <p:cNvSpPr/>
            <p:nvPr/>
          </p:nvSpPr>
          <p:spPr>
            <a:xfrm>
              <a:off x="5500694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60" name="Groupe 59"/>
          <p:cNvGrpSpPr/>
          <p:nvPr/>
        </p:nvGrpSpPr>
        <p:grpSpPr>
          <a:xfrm>
            <a:off x="3286148" y="3579783"/>
            <a:ext cx="1857388" cy="707886"/>
            <a:chOff x="4000464" y="1500174"/>
            <a:chExt cx="1857388" cy="707886"/>
          </a:xfrm>
        </p:grpSpPr>
        <p:sp>
          <p:nvSpPr>
            <p:cNvPr id="61" name="Rectangle 1"/>
            <p:cNvSpPr>
              <a:spLocks noChangeArrowheads="1"/>
            </p:cNvSpPr>
            <p:nvPr/>
          </p:nvSpPr>
          <p:spPr bwMode="auto">
            <a:xfrm>
              <a:off x="4214778" y="1500174"/>
              <a:ext cx="1643074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95250" lvl="2" algn="justLow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000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الحسن بن محمد بن سليمان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Flèche gauche 61"/>
            <p:cNvSpPr/>
            <p:nvPr/>
          </p:nvSpPr>
          <p:spPr>
            <a:xfrm>
              <a:off x="4000464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sp>
        <p:nvSpPr>
          <p:cNvPr id="64" name="Rectangle 1"/>
          <p:cNvSpPr>
            <a:spLocks noChangeArrowheads="1"/>
          </p:cNvSpPr>
          <p:nvPr/>
        </p:nvSpPr>
        <p:spPr bwMode="auto">
          <a:xfrm>
            <a:off x="752126" y="4389699"/>
            <a:ext cx="1000132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5250" marR="0" lvl="2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ar-D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علي بن يحي</a:t>
            </a: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5" name="Groupe 64"/>
          <p:cNvGrpSpPr/>
          <p:nvPr/>
        </p:nvGrpSpPr>
        <p:grpSpPr>
          <a:xfrm>
            <a:off x="6929486" y="4508477"/>
            <a:ext cx="1643074" cy="461665"/>
            <a:chOff x="7215206" y="1643050"/>
            <a:chExt cx="1643074" cy="461665"/>
          </a:xfrm>
        </p:grpSpPr>
        <p:sp>
          <p:nvSpPr>
            <p:cNvPr id="66" name="Rectangle 1"/>
            <p:cNvSpPr>
              <a:spLocks noChangeArrowheads="1"/>
            </p:cNvSpPr>
            <p:nvPr/>
          </p:nvSpPr>
          <p:spPr bwMode="auto">
            <a:xfrm>
              <a:off x="7429520" y="1643050"/>
              <a:ext cx="142876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400" b="1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5- تنس</a:t>
              </a: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Flèche gauche 66"/>
            <p:cNvSpPr/>
            <p:nvPr/>
          </p:nvSpPr>
          <p:spPr>
            <a:xfrm>
              <a:off x="7215206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68" name="Groupe 67"/>
          <p:cNvGrpSpPr/>
          <p:nvPr/>
        </p:nvGrpSpPr>
        <p:grpSpPr>
          <a:xfrm>
            <a:off x="5214974" y="4365601"/>
            <a:ext cx="1714512" cy="707886"/>
            <a:chOff x="5500694" y="1500174"/>
            <a:chExt cx="1714512" cy="707886"/>
          </a:xfrm>
        </p:grpSpPr>
        <p:sp>
          <p:nvSpPr>
            <p:cNvPr id="69" name="Rectangle 1"/>
            <p:cNvSpPr>
              <a:spLocks noChangeArrowheads="1"/>
            </p:cNvSpPr>
            <p:nvPr/>
          </p:nvSpPr>
          <p:spPr bwMode="auto">
            <a:xfrm>
              <a:off x="5715008" y="1500174"/>
              <a:ext cx="1500198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Low" fontAlgn="base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000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إبراهيم بن محمد بن سليمان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Flèche gauche 69"/>
            <p:cNvSpPr/>
            <p:nvPr/>
          </p:nvSpPr>
          <p:spPr>
            <a:xfrm>
              <a:off x="5500694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71" name="Groupe 70"/>
          <p:cNvGrpSpPr/>
          <p:nvPr/>
        </p:nvGrpSpPr>
        <p:grpSpPr>
          <a:xfrm>
            <a:off x="2983550" y="4402589"/>
            <a:ext cx="2214578" cy="707886"/>
            <a:chOff x="3643274" y="1500174"/>
            <a:chExt cx="2214578" cy="707886"/>
          </a:xfrm>
        </p:grpSpPr>
        <p:sp>
          <p:nvSpPr>
            <p:cNvPr id="72" name="Rectangle 1"/>
            <p:cNvSpPr>
              <a:spLocks noChangeArrowheads="1"/>
            </p:cNvSpPr>
            <p:nvPr/>
          </p:nvSpPr>
          <p:spPr bwMode="auto">
            <a:xfrm>
              <a:off x="3857588" y="1500174"/>
              <a:ext cx="2000264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95250" marR="0" lvl="2" algn="justLow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1371600" algn="l"/>
                </a:tabLst>
              </a:pPr>
              <a:r>
                <a:rPr lang="ar-DZ" sz="2000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محمد</a:t>
              </a:r>
              <a:r>
                <a:rPr kumimoji="0" lang="ar-DZ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 بن </a:t>
              </a:r>
              <a:r>
                <a:rPr kumimoji="0" lang="ar-DZ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ابراهيم</a:t>
              </a:r>
              <a:r>
                <a:rPr kumimoji="0" lang="ar-DZ" sz="2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 ومعه أخوه عيسى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Flèche gauche 72"/>
            <p:cNvSpPr/>
            <p:nvPr/>
          </p:nvSpPr>
          <p:spPr>
            <a:xfrm>
              <a:off x="3643274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74" name="Groupe 73"/>
          <p:cNvGrpSpPr/>
          <p:nvPr/>
        </p:nvGrpSpPr>
        <p:grpSpPr>
          <a:xfrm>
            <a:off x="1752258" y="4396095"/>
            <a:ext cx="1214446" cy="707886"/>
            <a:chOff x="3714744" y="1643050"/>
            <a:chExt cx="1214446" cy="707886"/>
          </a:xfrm>
        </p:grpSpPr>
        <p:sp>
          <p:nvSpPr>
            <p:cNvPr id="75" name="Rectangle 1"/>
            <p:cNvSpPr>
              <a:spLocks noChangeArrowheads="1"/>
            </p:cNvSpPr>
            <p:nvPr/>
          </p:nvSpPr>
          <p:spPr bwMode="auto">
            <a:xfrm>
              <a:off x="3929058" y="1643050"/>
              <a:ext cx="1000132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2" algn="justLow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95250" algn="l"/>
                  <a:tab pos="1371600" algn="l"/>
                </a:tabLst>
              </a:pPr>
              <a:r>
                <a:rPr kumimoji="0" lang="ar-DZ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يحيى بن محمد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Flèche gauche 75"/>
            <p:cNvSpPr/>
            <p:nvPr/>
          </p:nvSpPr>
          <p:spPr>
            <a:xfrm>
              <a:off x="3714744" y="1857364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sp>
        <p:nvSpPr>
          <p:cNvPr id="91" name="Rectangle 1"/>
          <p:cNvSpPr>
            <a:spLocks noChangeArrowheads="1"/>
          </p:cNvSpPr>
          <p:nvPr/>
        </p:nvSpPr>
        <p:spPr bwMode="auto">
          <a:xfrm>
            <a:off x="1643042" y="5181913"/>
            <a:ext cx="5215006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5250" lvl="2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ar-DZ" sz="2000" dirty="0" smtClean="0">
                <a:solidFill>
                  <a:schemeClr val="tx1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حمزة بن علي بن يحي بن محمد بن إبراهيم بن محمد بن سليمان</a:t>
            </a: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2" name="Groupe 91"/>
          <p:cNvGrpSpPr/>
          <p:nvPr/>
        </p:nvGrpSpPr>
        <p:grpSpPr>
          <a:xfrm>
            <a:off x="6858048" y="5181913"/>
            <a:ext cx="1643074" cy="461665"/>
            <a:chOff x="7215206" y="1643050"/>
            <a:chExt cx="1643074" cy="461665"/>
          </a:xfrm>
        </p:grpSpPr>
        <p:sp>
          <p:nvSpPr>
            <p:cNvPr id="93" name="Rectangle 1"/>
            <p:cNvSpPr>
              <a:spLocks noChangeArrowheads="1"/>
            </p:cNvSpPr>
            <p:nvPr/>
          </p:nvSpPr>
          <p:spPr bwMode="auto">
            <a:xfrm>
              <a:off x="7429520" y="1643050"/>
              <a:ext cx="142876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400" b="1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6- حمزة</a:t>
              </a: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Flèche gauche 93"/>
            <p:cNvSpPr/>
            <p:nvPr/>
          </p:nvSpPr>
          <p:spPr>
            <a:xfrm>
              <a:off x="7215206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sp>
        <p:nvSpPr>
          <p:cNvPr id="104" name="Rectangle 1"/>
          <p:cNvSpPr>
            <a:spLocks noChangeArrowheads="1"/>
          </p:cNvSpPr>
          <p:nvPr/>
        </p:nvSpPr>
        <p:spPr bwMode="auto">
          <a:xfrm>
            <a:off x="653392" y="5699485"/>
            <a:ext cx="2857520" cy="10156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000" dirty="0" smtClean="0">
                <a:solidFill>
                  <a:schemeClr val="tx1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وسكان هذه المدينة انظموا إلى سكان مدينة تنس الحديثة بعد تأسيسها سنة 262هـ/875م</a:t>
            </a:r>
            <a:endParaRPr lang="ar-DZ" sz="20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105" name="Groupe 104"/>
          <p:cNvGrpSpPr/>
          <p:nvPr/>
        </p:nvGrpSpPr>
        <p:grpSpPr>
          <a:xfrm>
            <a:off x="6143668" y="5835867"/>
            <a:ext cx="2428860" cy="461665"/>
            <a:chOff x="7215206" y="1643050"/>
            <a:chExt cx="2428860" cy="461665"/>
          </a:xfrm>
        </p:grpSpPr>
        <p:sp>
          <p:nvSpPr>
            <p:cNvPr id="106" name="Rectangle 1"/>
            <p:cNvSpPr>
              <a:spLocks noChangeArrowheads="1"/>
            </p:cNvSpPr>
            <p:nvPr/>
          </p:nvSpPr>
          <p:spPr bwMode="auto">
            <a:xfrm>
              <a:off x="7429520" y="1643050"/>
              <a:ext cx="2214546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400" b="1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7- سوق إبراهيم</a:t>
              </a: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Flèche gauche 106"/>
            <p:cNvSpPr/>
            <p:nvPr/>
          </p:nvSpPr>
          <p:spPr>
            <a:xfrm>
              <a:off x="7215206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grpSp>
        <p:nvGrpSpPr>
          <p:cNvPr id="108" name="Groupe 107"/>
          <p:cNvGrpSpPr/>
          <p:nvPr/>
        </p:nvGrpSpPr>
        <p:grpSpPr>
          <a:xfrm>
            <a:off x="3527758" y="5692991"/>
            <a:ext cx="2615910" cy="707886"/>
            <a:chOff x="4599296" y="1500174"/>
            <a:chExt cx="2615910" cy="707886"/>
          </a:xfrm>
        </p:grpSpPr>
        <p:sp>
          <p:nvSpPr>
            <p:cNvPr id="109" name="Rectangle 1"/>
            <p:cNvSpPr>
              <a:spLocks noChangeArrowheads="1"/>
            </p:cNvSpPr>
            <p:nvPr/>
          </p:nvSpPr>
          <p:spPr bwMode="auto">
            <a:xfrm>
              <a:off x="4857752" y="1500174"/>
              <a:ext cx="2357454" cy="70788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Low" fontAlgn="base">
                <a:spcBef>
                  <a:spcPct val="0"/>
                </a:spcBef>
                <a:spcAft>
                  <a:spcPct val="0"/>
                </a:spcAft>
                <a:tabLst>
                  <a:tab pos="1371600" algn="l"/>
                </a:tabLst>
              </a:pPr>
              <a:r>
                <a:rPr lang="ar-DZ" sz="2000" dirty="0" err="1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ابراهيم</a:t>
              </a:r>
              <a:r>
                <a:rPr lang="ar-DZ" sz="2000" dirty="0" smtClean="0">
                  <a:solidFill>
                    <a:schemeClr val="tx1"/>
                  </a:solidFill>
                  <a:latin typeface="Simplified Arabic" pitchFamily="18" charset="-78"/>
                  <a:ea typeface="Calibri" pitchFamily="34" charset="0"/>
                  <a:cs typeface="Simplified Arabic" pitchFamily="18" charset="-78"/>
                </a:rPr>
                <a:t> بن عيسى بن إبراهيم بن محمد بن سليمان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Flèche gauche 109"/>
            <p:cNvSpPr/>
            <p:nvPr/>
          </p:nvSpPr>
          <p:spPr>
            <a:xfrm>
              <a:off x="4599296" y="1785926"/>
              <a:ext cx="214314" cy="214314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DZ"/>
            </a:p>
          </p:txBody>
        </p:sp>
      </p:grp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500034" y="142852"/>
            <a:ext cx="8215370" cy="76944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ولما عاد إلى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فاس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جعل هذه الولاية في يد ابن عمه محمد بن سليمان </a:t>
            </a:r>
            <a:r>
              <a:rPr kumimoji="0" lang="ar-DZ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الذي قسم ولايته على أبنائه الذين ورثوا حكمها فيما بعد لأبنائهم وقسمت كما يلي: </a:t>
            </a:r>
            <a:endParaRPr kumimoji="0" lang="ar-DZ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5" grpId="0" animBg="1"/>
      <p:bldP spid="39" grpId="0" animBg="1"/>
      <p:bldP spid="53" grpId="0" animBg="1"/>
      <p:bldP spid="64" grpId="0" animBg="1"/>
      <p:bldP spid="91" grpId="0" animBg="1"/>
      <p:bldP spid="104" grpId="0" animBg="1"/>
      <p:bldP spid="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142976" y="2214554"/>
            <a:ext cx="5786478" cy="132343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الدولة </a:t>
            </a:r>
            <a:r>
              <a:rPr kumimoji="0" lang="ar-DZ" sz="4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الإدريسية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172- 375 هـ /788-985م</a:t>
            </a:r>
            <a:endParaRPr kumimoji="0" lang="ar-DZ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43636" y="4857760"/>
            <a:ext cx="2334446" cy="144655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وسع حدود مملكته حتى بلغ تلمسان  سنة 174هـ/791م. ثم بدأ في بناء </a:t>
            </a:r>
            <a:r>
              <a:rPr lang="ar-SA" sz="2200" dirty="0" err="1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فاس</a:t>
            </a: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 </a:t>
            </a:r>
            <a:endParaRPr lang="ar-SA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19157" y="4448614"/>
            <a:ext cx="1953041" cy="212365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قام الخليفة العباسي هارون الرشيد بتدبير اغتياله باستنشاق السم بداية ربيع الأول 175هـ/07 </a:t>
            </a:r>
            <a:r>
              <a:rPr lang="ar-SA" sz="2200" dirty="0" err="1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جويلية</a:t>
            </a: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791م. </a:t>
            </a:r>
            <a:endParaRPr lang="ar-SA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5819" y="4448614"/>
            <a:ext cx="3500462" cy="212365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لم يكن له ولد باستثناء حملا في شهره السابع بجاريته </a:t>
            </a:r>
            <a:r>
              <a:rPr lang="ar-SA" sz="2200" dirty="0" err="1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كنزة</a:t>
            </a: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، واتفق </a:t>
            </a:r>
            <a:r>
              <a:rPr lang="ar-SA" sz="2200" dirty="0" err="1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اتباعه</a:t>
            </a: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على مبايعته إن كان ولدا، وولد الولد وسمي باسم إدريس، ولم بلغ سن 11 بويع يوم الجمعة 01  ربيع الأول 186هـ/10 مارس 802م</a:t>
            </a:r>
            <a:endParaRPr lang="ar-SA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215074" y="214290"/>
            <a:ext cx="2786082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800" b="1" dirty="0" smtClean="0">
                <a:solidFill>
                  <a:srgbClr val="000000"/>
                </a:solidFill>
                <a:latin typeface="SimplifiedArabic"/>
                <a:ea typeface="Calibri" pitchFamily="34" charset="0"/>
                <a:cs typeface="Arial" pitchFamily="34" charset="0"/>
              </a:rPr>
              <a:t>أولا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Arabic"/>
                <a:ea typeface="Calibri" pitchFamily="34" charset="0"/>
                <a:cs typeface="Arial" pitchFamily="34" charset="0"/>
              </a:rPr>
              <a:t>: حكام الدولة</a:t>
            </a: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Groupe 28"/>
          <p:cNvGrpSpPr/>
          <p:nvPr/>
        </p:nvGrpSpPr>
        <p:grpSpPr>
          <a:xfrm>
            <a:off x="1571604" y="173346"/>
            <a:ext cx="6143668" cy="4667568"/>
            <a:chOff x="1571604" y="173346"/>
            <a:chExt cx="6143668" cy="4667568"/>
          </a:xfrm>
        </p:grpSpPr>
        <p:sp>
          <p:nvSpPr>
            <p:cNvPr id="10" name="Rectangle 9"/>
            <p:cNvSpPr/>
            <p:nvPr/>
          </p:nvSpPr>
          <p:spPr>
            <a:xfrm>
              <a:off x="1887850" y="173346"/>
              <a:ext cx="4000528" cy="954107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ar-DZ" sz="2800" b="1" dirty="0" smtClean="0">
                  <a:solidFill>
                    <a:schemeClr val="tx1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1- </a:t>
              </a:r>
              <a:r>
                <a:rPr lang="ar-SA" sz="2800" b="1" dirty="0" smtClean="0">
                  <a:solidFill>
                    <a:schemeClr val="tx1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إدريس الأول</a:t>
              </a:r>
              <a:endParaRPr lang="ar-DZ" sz="2800" b="1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endParaRPr>
            </a:p>
            <a:p>
              <a:pPr algn="ctr"/>
              <a:r>
                <a:rPr lang="ar-SA" sz="2800" b="1" dirty="0" smtClean="0">
                  <a:solidFill>
                    <a:schemeClr val="tx1"/>
                  </a:solidFill>
                  <a:latin typeface="Simplified Arabic" pitchFamily="18" charset="-78"/>
                  <a:ea typeface="Times New Roman" pitchFamily="18" charset="0"/>
                  <a:cs typeface="Simplified Arabic" pitchFamily="18" charset="-78"/>
                </a:rPr>
                <a:t> (172-186هـ /788-802م)</a:t>
              </a:r>
              <a:endParaRPr lang="ar-DZ" sz="2800" b="1" dirty="0">
                <a:solidFill>
                  <a:schemeClr val="tx1"/>
                </a:solidFill>
              </a:endParaRPr>
            </a:p>
          </p:txBody>
        </p:sp>
        <p:grpSp>
          <p:nvGrpSpPr>
            <p:cNvPr id="28" name="Groupe 27"/>
            <p:cNvGrpSpPr/>
            <p:nvPr/>
          </p:nvGrpSpPr>
          <p:grpSpPr>
            <a:xfrm>
              <a:off x="1571604" y="1137926"/>
              <a:ext cx="6143668" cy="3702988"/>
              <a:chOff x="1571604" y="1137926"/>
              <a:chExt cx="6143668" cy="3702988"/>
            </a:xfrm>
          </p:grpSpPr>
          <p:grpSp>
            <p:nvGrpSpPr>
              <p:cNvPr id="14" name="Groupe 13"/>
              <p:cNvGrpSpPr/>
              <p:nvPr/>
            </p:nvGrpSpPr>
            <p:grpSpPr>
              <a:xfrm>
                <a:off x="1571604" y="1137926"/>
                <a:ext cx="6143668" cy="3096000"/>
                <a:chOff x="785786" y="1080136"/>
                <a:chExt cx="6143668" cy="3096000"/>
              </a:xfrm>
            </p:grpSpPr>
            <p:grpSp>
              <p:nvGrpSpPr>
                <p:cNvPr id="16" name="Groupe 33"/>
                <p:cNvGrpSpPr/>
                <p:nvPr/>
              </p:nvGrpSpPr>
              <p:grpSpPr>
                <a:xfrm>
                  <a:off x="928662" y="1080136"/>
                  <a:ext cx="6000792" cy="3096000"/>
                  <a:chOff x="1071538" y="794384"/>
                  <a:chExt cx="6000792" cy="3096000"/>
                </a:xfrm>
              </p:grpSpPr>
              <p:sp>
                <p:nvSpPr>
                  <p:cNvPr id="20" name="Rectangle 19"/>
                  <p:cNvSpPr/>
                  <p:nvPr/>
                </p:nvSpPr>
                <p:spPr>
                  <a:xfrm>
                    <a:off x="1071538" y="972812"/>
                    <a:ext cx="5904000" cy="214314"/>
                  </a:xfrm>
                  <a:prstGeom prst="rect">
                    <a:avLst/>
                  </a:prstGeom>
                </p:spPr>
                <p:style>
                  <a:lnRef idx="0">
                    <a:schemeClr val="accent3"/>
                  </a:lnRef>
                  <a:fillRef idx="3">
                    <a:schemeClr val="accent3"/>
                  </a:fillRef>
                  <a:effectRef idx="3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DZ"/>
                  </a:p>
                </p:txBody>
              </p:sp>
              <p:sp>
                <p:nvSpPr>
                  <p:cNvPr id="21" name="Flèche gauche 20"/>
                  <p:cNvSpPr/>
                  <p:nvPr/>
                </p:nvSpPr>
                <p:spPr>
                  <a:xfrm rot="16200000">
                    <a:off x="6713735" y="987865"/>
                    <a:ext cx="360000" cy="357190"/>
                  </a:xfrm>
                  <a:prstGeom prst="leftArrow">
                    <a:avLst/>
                  </a:prstGeom>
                </p:spPr>
                <p:style>
                  <a:lnRef idx="0">
                    <a:schemeClr val="accent3"/>
                  </a:lnRef>
                  <a:fillRef idx="3">
                    <a:schemeClr val="accent3"/>
                  </a:fillRef>
                  <a:effectRef idx="3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DZ"/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4357686" y="794384"/>
                    <a:ext cx="180000" cy="3096000"/>
                  </a:xfrm>
                  <a:prstGeom prst="rect">
                    <a:avLst/>
                  </a:prstGeom>
                </p:spPr>
                <p:style>
                  <a:lnRef idx="0">
                    <a:schemeClr val="accent3"/>
                  </a:lnRef>
                  <a:fillRef idx="3">
                    <a:schemeClr val="accent3"/>
                  </a:fillRef>
                  <a:effectRef idx="3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</p:grpSp>
            <p:sp>
              <p:nvSpPr>
                <p:cNvPr id="17" name="Flèche gauche 16"/>
                <p:cNvSpPr/>
                <p:nvPr/>
              </p:nvSpPr>
              <p:spPr>
                <a:xfrm rot="16200000">
                  <a:off x="5213537" y="1300913"/>
                  <a:ext cx="360000" cy="357190"/>
                </a:xfrm>
                <a:prstGeom prst="leftArrow">
                  <a:avLst/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DZ"/>
                </a:p>
              </p:txBody>
            </p:sp>
            <p:sp>
              <p:nvSpPr>
                <p:cNvPr id="18" name="Flèche gauche 17"/>
                <p:cNvSpPr/>
                <p:nvPr/>
              </p:nvSpPr>
              <p:spPr>
                <a:xfrm rot="16200000">
                  <a:off x="2927521" y="1300914"/>
                  <a:ext cx="360000" cy="357190"/>
                </a:xfrm>
                <a:prstGeom prst="leftArrow">
                  <a:avLst/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DZ"/>
                </a:p>
              </p:txBody>
            </p:sp>
            <p:sp>
              <p:nvSpPr>
                <p:cNvPr id="19" name="Flèche gauche 18"/>
                <p:cNvSpPr/>
                <p:nvPr/>
              </p:nvSpPr>
              <p:spPr>
                <a:xfrm rot="16200000">
                  <a:off x="784381" y="1300914"/>
                  <a:ext cx="360000" cy="357190"/>
                </a:xfrm>
                <a:prstGeom prst="leftArrow">
                  <a:avLst/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DZ"/>
                </a:p>
              </p:txBody>
            </p:sp>
          </p:grpSp>
          <p:grpSp>
            <p:nvGrpSpPr>
              <p:cNvPr id="27" name="Groupe 26"/>
              <p:cNvGrpSpPr/>
              <p:nvPr/>
            </p:nvGrpSpPr>
            <p:grpSpPr>
              <a:xfrm>
                <a:off x="2714612" y="3994436"/>
                <a:ext cx="3888146" cy="846478"/>
                <a:chOff x="2714612" y="3994436"/>
                <a:chExt cx="3888146" cy="846478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2828826" y="4000504"/>
                  <a:ext cx="3672000" cy="214314"/>
                </a:xfrm>
                <a:prstGeom prst="rect">
                  <a:avLst/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DZ"/>
                </a:p>
              </p:txBody>
            </p:sp>
            <p:sp>
              <p:nvSpPr>
                <p:cNvPr id="24" name="Flèche gauche 23"/>
                <p:cNvSpPr/>
                <p:nvPr/>
              </p:nvSpPr>
              <p:spPr>
                <a:xfrm rot="16200000">
                  <a:off x="2713207" y="4042853"/>
                  <a:ext cx="360000" cy="357190"/>
                </a:xfrm>
                <a:prstGeom prst="leftArrow">
                  <a:avLst/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DZ"/>
                </a:p>
              </p:txBody>
            </p:sp>
            <p:sp>
              <p:nvSpPr>
                <p:cNvPr id="25" name="Flèche gauche 24"/>
                <p:cNvSpPr/>
                <p:nvPr/>
              </p:nvSpPr>
              <p:spPr>
                <a:xfrm rot="16200000">
                  <a:off x="4860137" y="4049841"/>
                  <a:ext cx="468000" cy="357190"/>
                </a:xfrm>
                <a:prstGeom prst="leftArrow">
                  <a:avLst/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DZ"/>
                </a:p>
              </p:txBody>
            </p:sp>
            <p:sp>
              <p:nvSpPr>
                <p:cNvPr id="26" name="Flèche gauche 25"/>
                <p:cNvSpPr/>
                <p:nvPr/>
              </p:nvSpPr>
              <p:spPr>
                <a:xfrm rot="16200000">
                  <a:off x="6010163" y="4248319"/>
                  <a:ext cx="828000" cy="357190"/>
                </a:xfrm>
                <a:prstGeom prst="leftArrow">
                  <a:avLst/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DZ"/>
                </a:p>
              </p:txBody>
            </p:sp>
          </p:grpSp>
        </p:grpSp>
      </p:grp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6715140" y="1755432"/>
            <a:ext cx="1810165" cy="280076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مؤسس الدولة</a:t>
            </a:r>
            <a:r>
              <a:rPr kumimoji="0" lang="ar-DZ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،</a:t>
            </a:r>
            <a:r>
              <a:rPr kumimoji="0" lang="ar-DZ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نجا بنفسه من المذبحة الرهيبة التي ارتكبها الجيش العباسي في موقعة فخ، والتي أقامها العباسيون للعلويين سنة 170هـ/786م</a:t>
            </a:r>
            <a:endParaRPr kumimoji="0" lang="ar-S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328757" y="1752327"/>
            <a:ext cx="1314945" cy="144655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فر إلى مصر التي أقام فيها أياما متخفيا</a:t>
            </a:r>
            <a:endParaRPr lang="ar-SA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10266" y="1789599"/>
            <a:ext cx="2047486" cy="212365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ثم واصل طريقه إلى المغرب واستقر في مدينة وليلي التي وصلها في ربيع الأول سنة 172هـ/أوت 788م . </a:t>
            </a:r>
            <a:endParaRPr lang="ar-SA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95688" y="1755149"/>
            <a:ext cx="2143140" cy="212365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تمت مبايعته قائدا وأميرا وإماما من طرف قبائل </a:t>
            </a:r>
            <a:r>
              <a:rPr lang="ar-SA" sz="2200" dirty="0" err="1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الأمازيغ</a:t>
            </a: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في المنطقة يوم الجمعة 14 رمضان 172هـ./ 14 فبراير 789م</a:t>
            </a:r>
            <a:endParaRPr lang="ar-SA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2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000100" y="1000108"/>
            <a:ext cx="6715140" cy="138499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من أهم أعماله جلب العديد من الحرفيين من الأندلس وتونس، لبناء عاصمة جديدة هي </a:t>
            </a:r>
            <a:r>
              <a:rPr kumimoji="0" lang="ar-S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فاس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جعلها وانتقل إليها </a:t>
            </a:r>
            <a:r>
              <a:rPr kumimoji="0" lang="ar-SA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سنة 197هـ/812م كما دعم وطائد الدولة.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28728" y="214290"/>
            <a:ext cx="6098144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SA" sz="2800" b="1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2- إدريس الثاني (186ه-213/802-828 </a:t>
            </a:r>
            <a:r>
              <a:rPr lang="ar-SA" sz="2800" b="1" dirty="0" err="1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</a:t>
            </a:r>
            <a:r>
              <a:rPr lang="ar-SA" sz="2800" b="1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) </a:t>
            </a:r>
            <a:endParaRPr lang="ar-DZ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214942" y="1955061"/>
            <a:ext cx="3286148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محمد بن إدريس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فاس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وناحيتها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000496" y="2455127"/>
            <a:ext cx="4572032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القاسم بن إدريس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طنجة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وسبتة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وقلعة حجر النسر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وتطوان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وبلاد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مصمودة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وما والاها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85786" y="2026499"/>
            <a:ext cx="3000396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داود بن إدريس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هوارة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وتسول ومكناس وجبال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غياثة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وتازة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57818" y="3383821"/>
            <a:ext cx="321471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عيسى بن إدريس شالة وسلا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وأزمور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وتامسنا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42910" y="2955193"/>
            <a:ext cx="321471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يحيى بن إدريس البصرة وأصيلا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والعرائش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إلى بلاد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ورغة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4282" y="3883887"/>
            <a:ext cx="3643338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عمر بن إدريس مدينة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تيكساس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ومدينة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ترغة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وبلاد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صنهاجة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وغمارة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286380" y="4312515"/>
            <a:ext cx="3286148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أحمد بن إدريس مدينة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مكناسة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وبلاد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فازاز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ومدينة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تادلا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57158" y="4884019"/>
            <a:ext cx="3500462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عبد الله بن إدريس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أغمات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وبلاد نفيس وبلاد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المصامدة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وسوس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143504" y="5241209"/>
            <a:ext cx="342902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حمزة بن إدريس تلمسان وأعمالها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28662" y="5884151"/>
            <a:ext cx="714380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وكان لهذه الحركة تأثير سلبي على وحدة البلاد. بدأت بعدها مرحلة الحروب الداخلية بين الإخوة. </a:t>
            </a:r>
            <a:endParaRPr kumimoji="0" lang="ar-S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357290" y="0"/>
            <a:ext cx="5786478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3- محمد بن إدريس الثاني (828-836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م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)</a:t>
            </a:r>
            <a:endParaRPr kumimoji="0" lang="ar-S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28596" y="657035"/>
            <a:ext cx="8286808" cy="120032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بناءا على نصيحة جدته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كنزة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أم إدريس الثاني قام بتقسيم مملكته بين إخوته</a:t>
            </a:r>
            <a:r>
              <a:rPr lang="en-US" sz="24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إلى ما لا يقل عن تسع ولايات، نذكرها الآن حسب رواية القرطاس ، مع وجود اختلافات طفيفة بين المصادر التي تناولت الموضوع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428860" y="142852"/>
            <a:ext cx="6143668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4- علي بن محمد بن إدريس (221 . 234 هـ/836-848م)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357422" y="1142984"/>
            <a:ext cx="6215106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5- يحيى بن محمد : (234- 249هـ/848-863م)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5984" y="2824459"/>
            <a:ext cx="6286512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6- يحيى بن يحيى (249. 252هـ/863-/866)</a:t>
            </a:r>
            <a:endParaRPr lang="ar-SA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14678" y="3357562"/>
            <a:ext cx="5286380" cy="43088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2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في عهده حدثت أزمة بسبب سوء سيرته .</a:t>
            </a:r>
            <a:endParaRPr lang="ar-SA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14348" y="1643050"/>
            <a:ext cx="7858180" cy="110799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أخو السابق في أيامه كثرت العمارة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بفاس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وتوافد إليها المهاجرون من جميع جهات الغرب الإسلامي، مما دعا إلى توسيع المدينة والبناء في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أرباضها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. وفي عهده بني المسجدان المشهوران : جامع الأندلس وجامع القرويين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357290" y="642918"/>
            <a:ext cx="7215238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تذكر المصادر أنه سار بسيرة أبيه وجده وأن أيامه كانت أيام سلام ورخاء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000100" y="3857628"/>
            <a:ext cx="7572396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7- يحيى بن القاسم بن إدريس (المتوفى سنة 292هـ/905م)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14282" y="4429132"/>
            <a:ext cx="8358246" cy="110799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استطاع أن يحافظ على وجود الدولة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الإدريسية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بفاس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حيث طرد عبد الرزاق الخارجي من عدوة الأندلس وخرج لمقاتلة الصفرية . والظاهر أنه قضى عهده في مباشرة الحروب إذ نجده يسقط صريعا في ساحة الوغى وهو يقاتل ربيع بن سليمان سنة 292</a:t>
            </a:r>
            <a:r>
              <a:rPr kumimoji="0" lang="ar-DZ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هـ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428728" y="2857496"/>
            <a:ext cx="7286676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11- الحسن بن محمد بن القاسم بن إدريس المعروف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بالحجام</a:t>
            </a:r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ea typeface="Times New Roman" pitchFamily="18" charset="0"/>
              <a:cs typeface="Simplified Arabic" pitchFamily="18" charset="-78"/>
            </a:endParaRPr>
          </a:p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(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310هـ-922م إلى نهاية 311هـ/923م أو بداية 312ه/ـ925م)</a:t>
            </a:r>
            <a:endParaRPr kumimoji="0" lang="ar-S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0034" y="3786190"/>
            <a:ext cx="842968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حاول هذا الحاكم استعادة مجد الدولة </a:t>
            </a:r>
            <a:r>
              <a:rPr kumimoji="0" lang="ar-S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الإدريسية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لكنه فشل، وتمكن منه أمويي الأندلس. </a:t>
            </a:r>
            <a:endParaRPr kumimoji="0" lang="ar-S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43372" y="4357694"/>
            <a:ext cx="4440639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وبهذا انقطعت الدولة </a:t>
            </a:r>
            <a:r>
              <a:rPr lang="ar-SA" sz="2400" dirty="0" err="1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الإدريسية</a:t>
            </a:r>
            <a:r>
              <a:rPr lang="ar-SA" sz="24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r>
              <a:rPr lang="ar-DZ" sz="24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</a:t>
            </a:r>
            <a:r>
              <a:rPr lang="ar-SA" sz="24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لأولى </a:t>
            </a:r>
            <a:r>
              <a:rPr lang="ar-SA" sz="2400" dirty="0" err="1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بفاس</a:t>
            </a:r>
            <a:r>
              <a:rPr lang="ar-SA" sz="2400" dirty="0" smtClean="0">
                <a:solidFill>
                  <a:schemeClr val="tx1"/>
                </a:solidFill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</a:t>
            </a:r>
            <a:endParaRPr lang="en-US" sz="24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429124" y="2357430"/>
            <a:ext cx="3857620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9- علي بن عمر بن إدريس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00034" y="2357430"/>
            <a:ext cx="3786182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SA" sz="2400" b="1" dirty="0" smtClean="0">
                <a:solidFill>
                  <a:schemeClr val="tx1"/>
                </a:solidFill>
              </a:rPr>
              <a:t>10- يحيى بن إدريس بن عمر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57158" y="785794"/>
            <a:ext cx="8429684" cy="14465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تطنب المصادر في الثناء عليه . فابن خلدون ينعته أنه ´´كان أعلى بني إدريس ملكا´´ بينما يصفه روض القرطاس بقوله : ´´كان يحيى هذا أعلى بني إدريس قدرا وصيتا وأطيبهم ذكرا وأقواهم سلطانا ( . . . ) وكان فقيها حافظا للحديث ذا فصاحة وبيان ولسان ومع ذلك كان بطلا شجاعا حازما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".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85786" y="214290"/>
            <a:ext cx="8001024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8- . يحيى بن إدريس بن عمر ( 292.- 309 هـ/905-921م)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14282" y="4857760"/>
            <a:ext cx="8643998" cy="178510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وبعد مدة من المحاولات تمكنوا من إقامة دولة ثانية 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أخـذت شكـلا مغايـرا لمـا كانـت عليـه مـن قبـل؛ حيـث تقلـص نفـوذ أصحابهـا؛ بـل أضحـوا تابعيـن لغيرهـم.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وأبرز حكامها ا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لحسـن بـن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قنـون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الذي استطاع استرجع مدينة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فاس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من أمويي الأندلس بمساعدة الفاطميين سنة 372هـ/982م 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إلى أن تـم القبـض عليـه مـن طـرف الأموييـن؛ أيـن قتـل في سنـة 375هـ (417م)؛ وفي هـذا التاريـخ سقطـت الدولـة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الإدريسيـة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نهائيـا وزالـت مـن بـلاد المغـرب</a:t>
            </a:r>
            <a:endParaRPr kumimoji="0" lang="ar-S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التطور الحضاري لبلاد المغرب\خرائط\Nouveau dossier\idris-00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2025" y="-19050"/>
            <a:ext cx="7219950" cy="6896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571868" y="857232"/>
            <a:ext cx="3714776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Arabic"/>
                <a:ea typeface="Calibri" pitchFamily="34" charset="0"/>
                <a:cs typeface="Arial" pitchFamily="34" charset="0"/>
              </a:rPr>
              <a:t>الدولة السليمانية</a:t>
            </a: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00364" y="214290"/>
            <a:ext cx="5357850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Arabic"/>
                <a:ea typeface="Calibri" pitchFamily="34" charset="0"/>
                <a:cs typeface="Arial" pitchFamily="34" charset="0"/>
              </a:rPr>
              <a:t>ثانيا: الإمارات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Arabic"/>
                <a:ea typeface="Calibri" pitchFamily="34" charset="0"/>
                <a:cs typeface="Arial" pitchFamily="34" charset="0"/>
              </a:rPr>
              <a:t>الإدريسية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Arabic"/>
                <a:ea typeface="Calibri" pitchFamily="34" charset="0"/>
                <a:cs typeface="Arial" pitchFamily="34" charset="0"/>
              </a:rPr>
              <a:t> في المغرب الأوسط</a:t>
            </a: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428596" y="1500174"/>
            <a:ext cx="8429684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تنسب هذه الدولة لسليمان بن عبد الله أخو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إدري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الأول، </a:t>
            </a:r>
            <a:r>
              <a:rPr kumimoji="0" lang="ar-DZ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الذي 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نجا هو الآخر من مذبحة فخ، </a:t>
            </a:r>
            <a:endParaRPr kumimoji="0" lang="ar-DZ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43174" y="2071678"/>
            <a:ext cx="6215106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ثم فر إلى المغرب ووصله مع وفاة أخوه إدريس الأول</a:t>
            </a:r>
            <a:endParaRPr kumimoji="0" lang="ar-DZ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28596" y="2643182"/>
            <a:ext cx="8429684" cy="76944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ودخل أولا إلى مدينة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تيهرت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التي طلب فيه الملك فكذبه الناس، حتى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رأو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بني </a:t>
            </a:r>
            <a:r>
              <a:rPr kumimoji="0" lang="ar-DZ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لأغلب يبحثون عنه فتيقنوا أن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لايكذب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عليه فدخل تلمسان وبايعه من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بها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من قبائل، </a:t>
            </a:r>
            <a:r>
              <a:rPr lang="ar-SA" sz="2200" dirty="0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ولما توفي خلفه ابنه محمد، </a:t>
            </a:r>
            <a:endParaRPr lang="ar-DZ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57158" y="3500438"/>
            <a:ext cx="8572560" cy="76944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وفي خلال هذا كان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الأدارسة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ينتظرون بلوغ إدريس الثاني سنا تسمح له بتسلم مقاليد الحكم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وطان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هذا سنة 186هـ/802م، </a:t>
            </a:r>
            <a:endParaRPr kumimoji="0" lang="ar-DZ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57158" y="4357694"/>
            <a:ext cx="8572560" cy="107721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لما توطد الحكم لإدريس الثاني استدعاه محمد بن سليمان ليعينه على توطيد ملك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الدو</a:t>
            </a:r>
            <a:r>
              <a:rPr kumimoji="0" lang="ar-DZ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ل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ة في الجهة </a:t>
            </a:r>
            <a:r>
              <a:rPr lang="ar-SA" sz="2200" dirty="0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الشرقية</a:t>
            </a:r>
            <a:r>
              <a:rPr lang="ar-DZ" sz="2200" dirty="0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</a:t>
            </a:r>
            <a:r>
              <a:rPr lang="ar-SA" sz="2200" dirty="0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فقدم إليه وتعاونا على بسط نفوذ الدولة </a:t>
            </a:r>
            <a:r>
              <a:rPr lang="ar-SA" sz="2200" dirty="0" err="1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الإدريسية</a:t>
            </a:r>
            <a:r>
              <a:rPr lang="ar-SA" sz="2200" dirty="0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إلى </a:t>
            </a:r>
            <a:r>
              <a:rPr lang="ar-SA" sz="2200" dirty="0" err="1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غاي</a:t>
            </a:r>
            <a:r>
              <a:rPr lang="ar-DZ" sz="2200" dirty="0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ة</a:t>
            </a:r>
            <a:r>
              <a:rPr lang="ar-SA" sz="2200" dirty="0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نواحي </a:t>
            </a:r>
            <a:r>
              <a:rPr lang="ar-SA" sz="2200" dirty="0" err="1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بجاية</a:t>
            </a:r>
            <a:r>
              <a:rPr lang="ar-SA" sz="2200" dirty="0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،</a:t>
            </a:r>
            <a:r>
              <a:rPr lang="ar-SA" sz="2000" dirty="0" smtClean="0">
                <a:solidFill>
                  <a:srgbClr val="000000"/>
                </a:solidFill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ومكث معه ثلاث سنوات</a:t>
            </a:r>
            <a:endParaRPr lang="ar-DZ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57158" y="6072206"/>
            <a:ext cx="8572560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وهو الحد الشرقي للمغرب الأوسط الذي يشمل تلمسان مقر الولاية والمدن التابعة لها، </a:t>
            </a:r>
            <a:endParaRPr kumimoji="0" lang="ar-DZ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571736" y="5500702"/>
            <a:ext cx="6357982" cy="4308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ثم اصطلح مع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الأغالبة</a:t>
            </a:r>
            <a:r>
              <a:rPr kumimoji="0" lang="ar-SA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 وعينت الحدود بينهما عند وادي </a:t>
            </a:r>
            <a:r>
              <a:rPr kumimoji="0" lang="ar-SA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 pitchFamily="18" charset="-78"/>
                <a:ea typeface="Calibri" pitchFamily="34" charset="0"/>
                <a:cs typeface="Simplified Arabic" pitchFamily="18" charset="-78"/>
              </a:rPr>
              <a:t>الشلف</a:t>
            </a:r>
            <a:endParaRPr kumimoji="0" lang="ar-DZ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3" grpId="0" animBg="1"/>
      <p:bldP spid="3" grpId="0" animBg="1"/>
      <p:bldP spid="38914" grpId="0" animBg="1"/>
      <p:bldP spid="5" grpId="0" animBg="1"/>
      <p:bldP spid="6" grpId="0" animBg="1"/>
      <p:bldP spid="8" grpId="0" animBg="1"/>
      <p:bldP spid="9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3691</TotalTime>
  <Words>993</Words>
  <Application>Microsoft Office PowerPoint</Application>
  <PresentationFormat>Affichage à l'écran (4:3)</PresentationFormat>
  <Paragraphs>82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wrd</dc:creator>
  <cp:lastModifiedBy>acer</cp:lastModifiedBy>
  <cp:revision>132</cp:revision>
  <dcterms:created xsi:type="dcterms:W3CDTF">2015-10-16T14:50:25Z</dcterms:created>
  <dcterms:modified xsi:type="dcterms:W3CDTF">2023-11-08T00:18:59Z</dcterms:modified>
</cp:coreProperties>
</file>