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61" r:id="rId4"/>
    <p:sldId id="263" r:id="rId5"/>
    <p:sldId id="264" r:id="rId6"/>
    <p:sldId id="300" r:id="rId7"/>
    <p:sldId id="265" r:id="rId8"/>
    <p:sldId id="301" r:id="rId9"/>
    <p:sldId id="266" r:id="rId10"/>
    <p:sldId id="267" r:id="rId11"/>
    <p:sldId id="268" r:id="rId12"/>
    <p:sldId id="269" r:id="rId13"/>
    <p:sldId id="270" r:id="rId14"/>
    <p:sldId id="271" r:id="rId15"/>
    <p:sldId id="272" r:id="rId16"/>
    <p:sldId id="273" r:id="rId17"/>
    <p:sldId id="274" r:id="rId18"/>
    <p:sldId id="302" r:id="rId19"/>
    <p:sldId id="275" r:id="rId20"/>
    <p:sldId id="303" r:id="rId21"/>
    <p:sldId id="304" r:id="rId22"/>
    <p:sldId id="305" r:id="rId23"/>
    <p:sldId id="306" r:id="rId24"/>
    <p:sldId id="307" r:id="rId25"/>
    <p:sldId id="308" r:id="rId26"/>
    <p:sldId id="276" r:id="rId27"/>
    <p:sldId id="277" r:id="rId28"/>
    <p:sldId id="278" r:id="rId29"/>
    <p:sldId id="279" r:id="rId30"/>
    <p:sldId id="310" r:id="rId31"/>
    <p:sldId id="309" r:id="rId32"/>
    <p:sldId id="312" r:id="rId33"/>
    <p:sldId id="311" r:id="rId34"/>
    <p:sldId id="313" r:id="rId35"/>
    <p:sldId id="314" r:id="rId36"/>
    <p:sldId id="315"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1" d="100"/>
          <a:sy n="71" d="100"/>
        </p:scale>
        <p:origin x="618" y="6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03CA5-9FC7-45E1-ACF9-A5052638783F}" type="datetimeFigureOut">
              <a:rPr lang="fr-FR" smtClean="0"/>
              <a:t>17/01/2024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B0985-1DBF-4943-9EFC-EE3D423FD499}" type="slidenum">
              <a:rPr lang="fr-FR" smtClean="0"/>
              <a:t>‹N°›</a:t>
            </a:fld>
            <a:endParaRPr lang="fr-FR"/>
          </a:p>
        </p:txBody>
      </p:sp>
    </p:spTree>
    <p:extLst>
      <p:ext uri="{BB962C8B-B14F-4D97-AF65-F5344CB8AC3E}">
        <p14:creationId xmlns:p14="http://schemas.microsoft.com/office/powerpoint/2010/main" val="3144471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C6869E1-604E-4E9B-9221-D1F00A548236}" type="datetimeFigureOut">
              <a:rPr lang="fr-FR" smtClean="0"/>
              <a:t>17/01/2024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28032F-B809-4406-83B3-5FCB3A522240}" type="slidenum">
              <a:rPr lang="fr-FR" smtClean="0"/>
              <a:t>‹N°›</a:t>
            </a:fld>
            <a:endParaRPr lang="fr-FR"/>
          </a:p>
        </p:txBody>
      </p:sp>
    </p:spTree>
    <p:extLst>
      <p:ext uri="{BB962C8B-B14F-4D97-AF65-F5344CB8AC3E}">
        <p14:creationId xmlns:p14="http://schemas.microsoft.com/office/powerpoint/2010/main" val="3118269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6869E1-604E-4E9B-9221-D1F00A548236}" type="datetimeFigureOut">
              <a:rPr lang="fr-FR" smtClean="0"/>
              <a:t>17/01/2024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28032F-B809-4406-83B3-5FCB3A522240}" type="slidenum">
              <a:rPr lang="fr-FR" smtClean="0"/>
              <a:t>‹N°›</a:t>
            </a:fld>
            <a:endParaRPr lang="fr-FR"/>
          </a:p>
        </p:txBody>
      </p:sp>
    </p:spTree>
    <p:extLst>
      <p:ext uri="{BB962C8B-B14F-4D97-AF65-F5344CB8AC3E}">
        <p14:creationId xmlns:p14="http://schemas.microsoft.com/office/powerpoint/2010/main" val="120662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6869E1-604E-4E9B-9221-D1F00A548236}" type="datetimeFigureOut">
              <a:rPr lang="fr-FR" smtClean="0"/>
              <a:t>17/01/2024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28032F-B809-4406-83B3-5FCB3A522240}" type="slidenum">
              <a:rPr lang="fr-FR" smtClean="0"/>
              <a:t>‹N°›</a:t>
            </a:fld>
            <a:endParaRPr lang="fr-FR"/>
          </a:p>
        </p:txBody>
      </p:sp>
    </p:spTree>
    <p:extLst>
      <p:ext uri="{BB962C8B-B14F-4D97-AF65-F5344CB8AC3E}">
        <p14:creationId xmlns:p14="http://schemas.microsoft.com/office/powerpoint/2010/main" val="3123808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6869E1-604E-4E9B-9221-D1F00A548236}" type="datetimeFigureOut">
              <a:rPr lang="fr-FR" smtClean="0"/>
              <a:t>17/01/2024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28032F-B809-4406-83B3-5FCB3A522240}" type="slidenum">
              <a:rPr lang="fr-FR" smtClean="0"/>
              <a:t>‹N°›</a:t>
            </a:fld>
            <a:endParaRPr lang="fr-FR"/>
          </a:p>
        </p:txBody>
      </p:sp>
    </p:spTree>
    <p:extLst>
      <p:ext uri="{BB962C8B-B14F-4D97-AF65-F5344CB8AC3E}">
        <p14:creationId xmlns:p14="http://schemas.microsoft.com/office/powerpoint/2010/main" val="40570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C6869E1-604E-4E9B-9221-D1F00A548236}" type="datetimeFigureOut">
              <a:rPr lang="fr-FR" smtClean="0"/>
              <a:t>17/01/2024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28032F-B809-4406-83B3-5FCB3A522240}" type="slidenum">
              <a:rPr lang="fr-FR" smtClean="0"/>
              <a:t>‹N°›</a:t>
            </a:fld>
            <a:endParaRPr lang="fr-FR"/>
          </a:p>
        </p:txBody>
      </p:sp>
    </p:spTree>
    <p:extLst>
      <p:ext uri="{BB962C8B-B14F-4D97-AF65-F5344CB8AC3E}">
        <p14:creationId xmlns:p14="http://schemas.microsoft.com/office/powerpoint/2010/main" val="355098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C6869E1-604E-4E9B-9221-D1F00A548236}" type="datetimeFigureOut">
              <a:rPr lang="fr-FR" smtClean="0"/>
              <a:t>17/01/2024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28032F-B809-4406-83B3-5FCB3A522240}" type="slidenum">
              <a:rPr lang="fr-FR" smtClean="0"/>
              <a:t>‹N°›</a:t>
            </a:fld>
            <a:endParaRPr lang="fr-FR"/>
          </a:p>
        </p:txBody>
      </p:sp>
    </p:spTree>
    <p:extLst>
      <p:ext uri="{BB962C8B-B14F-4D97-AF65-F5344CB8AC3E}">
        <p14:creationId xmlns:p14="http://schemas.microsoft.com/office/powerpoint/2010/main" val="356869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C6869E1-604E-4E9B-9221-D1F00A548236}" type="datetimeFigureOut">
              <a:rPr lang="fr-FR" smtClean="0"/>
              <a:t>17/01/2024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928032F-B809-4406-83B3-5FCB3A522240}" type="slidenum">
              <a:rPr lang="fr-FR" smtClean="0"/>
              <a:t>‹N°›</a:t>
            </a:fld>
            <a:endParaRPr lang="fr-FR"/>
          </a:p>
        </p:txBody>
      </p:sp>
    </p:spTree>
    <p:extLst>
      <p:ext uri="{BB962C8B-B14F-4D97-AF65-F5344CB8AC3E}">
        <p14:creationId xmlns:p14="http://schemas.microsoft.com/office/powerpoint/2010/main" val="3677945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C6869E1-604E-4E9B-9221-D1F00A548236}" type="datetimeFigureOut">
              <a:rPr lang="fr-FR" smtClean="0"/>
              <a:t>17/01/2024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928032F-B809-4406-83B3-5FCB3A522240}" type="slidenum">
              <a:rPr lang="fr-FR" smtClean="0"/>
              <a:t>‹N°›</a:t>
            </a:fld>
            <a:endParaRPr lang="fr-FR"/>
          </a:p>
        </p:txBody>
      </p:sp>
    </p:spTree>
    <p:extLst>
      <p:ext uri="{BB962C8B-B14F-4D97-AF65-F5344CB8AC3E}">
        <p14:creationId xmlns:p14="http://schemas.microsoft.com/office/powerpoint/2010/main" val="1509557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C6869E1-604E-4E9B-9221-D1F00A548236}" type="datetimeFigureOut">
              <a:rPr lang="fr-FR" smtClean="0"/>
              <a:t>17/01/2024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928032F-B809-4406-83B3-5FCB3A522240}" type="slidenum">
              <a:rPr lang="fr-FR" smtClean="0"/>
              <a:t>‹N°›</a:t>
            </a:fld>
            <a:endParaRPr lang="fr-FR"/>
          </a:p>
        </p:txBody>
      </p:sp>
    </p:spTree>
    <p:extLst>
      <p:ext uri="{BB962C8B-B14F-4D97-AF65-F5344CB8AC3E}">
        <p14:creationId xmlns:p14="http://schemas.microsoft.com/office/powerpoint/2010/main" val="4058217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C6869E1-604E-4E9B-9221-D1F00A548236}" type="datetimeFigureOut">
              <a:rPr lang="fr-FR" smtClean="0"/>
              <a:t>17/01/2024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28032F-B809-4406-83B3-5FCB3A522240}" type="slidenum">
              <a:rPr lang="fr-FR" smtClean="0"/>
              <a:t>‹N°›</a:t>
            </a:fld>
            <a:endParaRPr lang="fr-FR"/>
          </a:p>
        </p:txBody>
      </p:sp>
    </p:spTree>
    <p:extLst>
      <p:ext uri="{BB962C8B-B14F-4D97-AF65-F5344CB8AC3E}">
        <p14:creationId xmlns:p14="http://schemas.microsoft.com/office/powerpoint/2010/main" val="252150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C6869E1-604E-4E9B-9221-D1F00A548236}" type="datetimeFigureOut">
              <a:rPr lang="fr-FR" smtClean="0"/>
              <a:t>17/01/2024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28032F-B809-4406-83B3-5FCB3A522240}" type="slidenum">
              <a:rPr lang="fr-FR" smtClean="0"/>
              <a:t>‹N°›</a:t>
            </a:fld>
            <a:endParaRPr lang="fr-FR"/>
          </a:p>
        </p:txBody>
      </p:sp>
    </p:spTree>
    <p:extLst>
      <p:ext uri="{BB962C8B-B14F-4D97-AF65-F5344CB8AC3E}">
        <p14:creationId xmlns:p14="http://schemas.microsoft.com/office/powerpoint/2010/main" val="273986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869E1-604E-4E9B-9221-D1F00A548236}" type="datetimeFigureOut">
              <a:rPr lang="fr-FR" smtClean="0"/>
              <a:t>17/01/2024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8032F-B809-4406-83B3-5FCB3A522240}" type="slidenum">
              <a:rPr lang="fr-FR" smtClean="0"/>
              <a:t>‹N°›</a:t>
            </a:fld>
            <a:endParaRPr lang="fr-FR"/>
          </a:p>
        </p:txBody>
      </p:sp>
    </p:spTree>
    <p:extLst>
      <p:ext uri="{BB962C8B-B14F-4D97-AF65-F5344CB8AC3E}">
        <p14:creationId xmlns:p14="http://schemas.microsoft.com/office/powerpoint/2010/main" val="367906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35741" y="416859"/>
            <a:ext cx="9144000" cy="914680"/>
          </a:xfrm>
        </p:spPr>
        <p:txBody>
          <a:bodyPr/>
          <a:lstStyle/>
          <a:p>
            <a:r>
              <a:rPr lang="en-US" b="1" dirty="0">
                <a:solidFill>
                  <a:srgbClr val="FF0000"/>
                </a:solidFill>
              </a:rPr>
              <a:t>4. Virus Life Cycle</a:t>
            </a:r>
            <a:endParaRPr lang="fr-FR" dirty="0">
              <a:solidFill>
                <a:srgbClr val="FF0000"/>
              </a:solidFill>
            </a:endParaRPr>
          </a:p>
        </p:txBody>
      </p:sp>
      <p:pic>
        <p:nvPicPr>
          <p:cNvPr id="4" name="Image 3"/>
          <p:cNvPicPr>
            <a:picLocks noChangeAspect="1"/>
          </p:cNvPicPr>
          <p:nvPr/>
        </p:nvPicPr>
        <p:blipFill>
          <a:blip r:embed="rId2"/>
          <a:stretch>
            <a:fillRect/>
          </a:stretch>
        </p:blipFill>
        <p:spPr>
          <a:xfrm>
            <a:off x="2887475" y="2387973"/>
            <a:ext cx="6981825" cy="4152900"/>
          </a:xfrm>
          <a:prstGeom prst="rect">
            <a:avLst/>
          </a:prstGeom>
        </p:spPr>
      </p:pic>
    </p:spTree>
    <p:extLst>
      <p:ext uri="{BB962C8B-B14F-4D97-AF65-F5344CB8AC3E}">
        <p14:creationId xmlns:p14="http://schemas.microsoft.com/office/powerpoint/2010/main" val="204098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89248" y="1882588"/>
            <a:ext cx="11213504" cy="3617259"/>
          </a:xfrm>
          <a:prstGeom prst="rect">
            <a:avLst/>
          </a:prstGeom>
        </p:spPr>
      </p:pic>
    </p:spTree>
    <p:extLst>
      <p:ext uri="{BB962C8B-B14F-4D97-AF65-F5344CB8AC3E}">
        <p14:creationId xmlns:p14="http://schemas.microsoft.com/office/powerpoint/2010/main" val="3953600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9848" y="1223683"/>
            <a:ext cx="11781481" cy="3802436"/>
          </a:xfrm>
          <a:prstGeom prst="rect">
            <a:avLst/>
          </a:prstGeom>
        </p:spPr>
      </p:pic>
    </p:spTree>
    <p:extLst>
      <p:ext uri="{BB962C8B-B14F-4D97-AF65-F5344CB8AC3E}">
        <p14:creationId xmlns:p14="http://schemas.microsoft.com/office/powerpoint/2010/main" val="3736004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47469" y="491761"/>
            <a:ext cx="10709854" cy="5613203"/>
          </a:xfrm>
          <a:prstGeom prst="rect">
            <a:avLst/>
          </a:prstGeom>
        </p:spPr>
      </p:pic>
    </p:spTree>
    <p:extLst>
      <p:ext uri="{BB962C8B-B14F-4D97-AF65-F5344CB8AC3E}">
        <p14:creationId xmlns:p14="http://schemas.microsoft.com/office/powerpoint/2010/main" val="2106451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4531" y="1013852"/>
            <a:ext cx="3209925" cy="4238625"/>
          </a:xfrm>
          <a:prstGeom prst="rect">
            <a:avLst/>
          </a:prstGeom>
        </p:spPr>
      </p:pic>
      <p:pic>
        <p:nvPicPr>
          <p:cNvPr id="3" name="Image 2"/>
          <p:cNvPicPr>
            <a:picLocks noChangeAspect="1"/>
          </p:cNvPicPr>
          <p:nvPr/>
        </p:nvPicPr>
        <p:blipFill>
          <a:blip r:embed="rId3"/>
          <a:stretch>
            <a:fillRect/>
          </a:stretch>
        </p:blipFill>
        <p:spPr>
          <a:xfrm>
            <a:off x="3262592" y="1090051"/>
            <a:ext cx="9163050" cy="4086225"/>
          </a:xfrm>
          <a:prstGeom prst="rect">
            <a:avLst/>
          </a:prstGeom>
        </p:spPr>
      </p:pic>
    </p:spTree>
    <p:extLst>
      <p:ext uri="{BB962C8B-B14F-4D97-AF65-F5344CB8AC3E}">
        <p14:creationId xmlns:p14="http://schemas.microsoft.com/office/powerpoint/2010/main" val="3633863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3388" y="-172758"/>
            <a:ext cx="10515600" cy="1325563"/>
          </a:xfrm>
        </p:spPr>
        <p:txBody>
          <a:bodyPr/>
          <a:lstStyle/>
          <a:p>
            <a:r>
              <a:rPr lang="fr-FR" b="1" dirty="0" smtClean="0">
                <a:solidFill>
                  <a:srgbClr val="FF0000"/>
                </a:solidFill>
                <a:effectLst>
                  <a:outerShdw blurRad="38100" dist="38100" dir="2700000" algn="tl">
                    <a:srgbClr val="000000">
                      <a:alpha val="43137"/>
                    </a:srgbClr>
                  </a:outerShdw>
                </a:effectLst>
              </a:rPr>
              <a:t>Remarque </a:t>
            </a:r>
            <a:endParaRPr lang="fr-FR" b="1" dirty="0">
              <a:solidFill>
                <a:srgbClr val="FF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663388" y="884331"/>
            <a:ext cx="10515600" cy="4351338"/>
          </a:xfrm>
        </p:spPr>
        <p:txBody>
          <a:bodyPr>
            <a:normAutofit/>
          </a:bodyPr>
          <a:lstStyle/>
          <a:p>
            <a:pPr algn="just"/>
            <a:r>
              <a:rPr lang="fr-FR" sz="2000" dirty="0"/>
              <a:t>All </a:t>
            </a:r>
            <a:r>
              <a:rPr lang="fr-FR" sz="2000" dirty="0" err="1"/>
              <a:t>eukaryotic</a:t>
            </a:r>
            <a:r>
              <a:rPr lang="fr-FR" sz="2000" dirty="0"/>
              <a:t> RNA </a:t>
            </a:r>
            <a:r>
              <a:rPr lang="fr-FR" sz="2000" dirty="0" err="1"/>
              <a:t>viruses</a:t>
            </a:r>
            <a:r>
              <a:rPr lang="fr-FR" sz="2000" dirty="0"/>
              <a:t> </a:t>
            </a:r>
            <a:r>
              <a:rPr lang="fr-FR" sz="2000" dirty="0" err="1"/>
              <a:t>except</a:t>
            </a:r>
            <a:r>
              <a:rPr lang="fr-FR" sz="2000" dirty="0"/>
              <a:t> </a:t>
            </a:r>
            <a:r>
              <a:rPr lang="fr-FR" sz="2000" dirty="0" err="1"/>
              <a:t>orthomyxoviruses</a:t>
            </a:r>
            <a:r>
              <a:rPr lang="fr-FR" sz="2000" dirty="0"/>
              <a:t> (influenza) and </a:t>
            </a:r>
            <a:r>
              <a:rPr lang="fr-FR" sz="2000" dirty="0" err="1"/>
              <a:t>retroviruses</a:t>
            </a:r>
            <a:r>
              <a:rPr lang="fr-FR" sz="2000" dirty="0"/>
              <a:t> (HIV) express and </a:t>
            </a:r>
            <a:r>
              <a:rPr lang="fr-FR" sz="2000" dirty="0" err="1"/>
              <a:t>replicate</a:t>
            </a:r>
            <a:r>
              <a:rPr lang="fr-FR" sz="2000" dirty="0"/>
              <a:t> </a:t>
            </a:r>
            <a:r>
              <a:rPr lang="fr-FR" sz="2000" dirty="0" err="1"/>
              <a:t>their</a:t>
            </a:r>
            <a:r>
              <a:rPr lang="fr-FR" sz="2000" dirty="0"/>
              <a:t> </a:t>
            </a:r>
            <a:r>
              <a:rPr lang="fr-FR" sz="2000" dirty="0" err="1"/>
              <a:t>genomes</a:t>
            </a:r>
            <a:r>
              <a:rPr lang="fr-FR" sz="2000" dirty="0"/>
              <a:t> in the </a:t>
            </a:r>
            <a:r>
              <a:rPr lang="fr-FR" sz="2000" dirty="0" err="1"/>
              <a:t>cytoplasm</a:t>
            </a:r>
            <a:r>
              <a:rPr lang="fr-FR" sz="2000" dirty="0"/>
              <a:t>, </a:t>
            </a:r>
            <a:r>
              <a:rPr lang="fr-FR" sz="2000" dirty="0" err="1"/>
              <a:t>while</a:t>
            </a:r>
            <a:r>
              <a:rPr lang="fr-FR" sz="2000" dirty="0"/>
              <a:t> all </a:t>
            </a:r>
            <a:r>
              <a:rPr lang="fr-FR" sz="2000" dirty="0" err="1"/>
              <a:t>eukaryotic</a:t>
            </a:r>
            <a:r>
              <a:rPr lang="fr-FR" sz="2000" dirty="0"/>
              <a:t> DNA </a:t>
            </a:r>
            <a:r>
              <a:rPr lang="fr-FR" sz="2000" dirty="0" err="1"/>
              <a:t>viruses</a:t>
            </a:r>
            <a:r>
              <a:rPr lang="fr-FR" sz="2000" dirty="0"/>
              <a:t> </a:t>
            </a:r>
            <a:r>
              <a:rPr lang="fr-FR" sz="2000" dirty="0" err="1"/>
              <a:t>except</a:t>
            </a:r>
            <a:r>
              <a:rPr lang="fr-FR" sz="2000" dirty="0"/>
              <a:t> </a:t>
            </a:r>
            <a:r>
              <a:rPr lang="fr-FR" sz="2000" dirty="0" err="1"/>
              <a:t>poxviruses</a:t>
            </a:r>
            <a:r>
              <a:rPr lang="fr-FR" sz="2000" dirty="0"/>
              <a:t> (</a:t>
            </a:r>
            <a:r>
              <a:rPr lang="fr-FR" sz="2000" dirty="0" err="1"/>
              <a:t>vaccinia</a:t>
            </a:r>
            <a:r>
              <a:rPr lang="fr-FR" sz="2000" dirty="0"/>
              <a:t> and </a:t>
            </a:r>
            <a:r>
              <a:rPr lang="fr-FR" sz="2000" dirty="0" err="1"/>
              <a:t>smallpox</a:t>
            </a:r>
            <a:r>
              <a:rPr lang="fr-FR" sz="2000" dirty="0"/>
              <a:t>), express and </a:t>
            </a:r>
            <a:r>
              <a:rPr lang="fr-FR" sz="2000" dirty="0" err="1"/>
              <a:t>replicate</a:t>
            </a:r>
            <a:r>
              <a:rPr lang="fr-FR" sz="2000" dirty="0"/>
              <a:t> </a:t>
            </a:r>
            <a:r>
              <a:rPr lang="fr-FR" sz="2000" dirty="0" err="1"/>
              <a:t>their</a:t>
            </a:r>
            <a:r>
              <a:rPr lang="fr-FR" sz="2000" dirty="0"/>
              <a:t> </a:t>
            </a:r>
            <a:r>
              <a:rPr lang="fr-FR" sz="2000" dirty="0" err="1"/>
              <a:t>genomes</a:t>
            </a:r>
            <a:r>
              <a:rPr lang="fr-FR" sz="2000" dirty="0"/>
              <a:t> in the nucleus.</a:t>
            </a:r>
            <a:endParaRPr lang="fr-FR" sz="2000" dirty="0" smtClean="0"/>
          </a:p>
        </p:txBody>
      </p:sp>
      <p:pic>
        <p:nvPicPr>
          <p:cNvPr id="4" name="Image 3"/>
          <p:cNvPicPr>
            <a:picLocks noChangeAspect="1"/>
          </p:cNvPicPr>
          <p:nvPr/>
        </p:nvPicPr>
        <p:blipFill>
          <a:blip r:embed="rId2"/>
          <a:stretch>
            <a:fillRect/>
          </a:stretch>
        </p:blipFill>
        <p:spPr>
          <a:xfrm>
            <a:off x="1195811" y="1721223"/>
            <a:ext cx="9983177" cy="5029200"/>
          </a:xfrm>
          <a:prstGeom prst="rect">
            <a:avLst/>
          </a:prstGeom>
        </p:spPr>
      </p:pic>
    </p:spTree>
    <p:extLst>
      <p:ext uri="{BB962C8B-B14F-4D97-AF65-F5344CB8AC3E}">
        <p14:creationId xmlns:p14="http://schemas.microsoft.com/office/powerpoint/2010/main" val="2001856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6529"/>
            <a:ext cx="3717551" cy="6841471"/>
          </a:xfrm>
          <a:prstGeom prst="rect">
            <a:avLst/>
          </a:prstGeom>
        </p:spPr>
      </p:pic>
      <p:pic>
        <p:nvPicPr>
          <p:cNvPr id="3" name="Image 2"/>
          <p:cNvPicPr>
            <a:picLocks noChangeAspect="1"/>
          </p:cNvPicPr>
          <p:nvPr/>
        </p:nvPicPr>
        <p:blipFill>
          <a:blip r:embed="rId3"/>
          <a:stretch>
            <a:fillRect/>
          </a:stretch>
        </p:blipFill>
        <p:spPr>
          <a:xfrm>
            <a:off x="3506040" y="360548"/>
            <a:ext cx="4238625" cy="2371725"/>
          </a:xfrm>
          <a:prstGeom prst="rect">
            <a:avLst/>
          </a:prstGeom>
        </p:spPr>
      </p:pic>
      <p:pic>
        <p:nvPicPr>
          <p:cNvPr id="4" name="Image 3"/>
          <p:cNvPicPr>
            <a:picLocks noChangeAspect="1"/>
          </p:cNvPicPr>
          <p:nvPr/>
        </p:nvPicPr>
        <p:blipFill>
          <a:blip r:embed="rId4"/>
          <a:stretch>
            <a:fillRect/>
          </a:stretch>
        </p:blipFill>
        <p:spPr>
          <a:xfrm>
            <a:off x="8807825" y="148477"/>
            <a:ext cx="3384176" cy="6575051"/>
          </a:xfrm>
          <a:prstGeom prst="rect">
            <a:avLst/>
          </a:prstGeom>
        </p:spPr>
      </p:pic>
      <p:pic>
        <p:nvPicPr>
          <p:cNvPr id="5" name="Image 4"/>
          <p:cNvPicPr>
            <a:picLocks noChangeAspect="1"/>
          </p:cNvPicPr>
          <p:nvPr/>
        </p:nvPicPr>
        <p:blipFill>
          <a:blip r:embed="rId5"/>
          <a:stretch>
            <a:fillRect/>
          </a:stretch>
        </p:blipFill>
        <p:spPr>
          <a:xfrm>
            <a:off x="3863790" y="5332599"/>
            <a:ext cx="5065338" cy="947177"/>
          </a:xfrm>
          <a:prstGeom prst="rect">
            <a:avLst/>
          </a:prstGeom>
        </p:spPr>
      </p:pic>
    </p:spTree>
    <p:extLst>
      <p:ext uri="{BB962C8B-B14F-4D97-AF65-F5344CB8AC3E}">
        <p14:creationId xmlns:p14="http://schemas.microsoft.com/office/powerpoint/2010/main" val="4192143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680182" y="1132775"/>
            <a:ext cx="8831635" cy="4592450"/>
          </a:xfrm>
          <a:prstGeom prst="rect">
            <a:avLst/>
          </a:prstGeom>
        </p:spPr>
      </p:pic>
    </p:spTree>
    <p:extLst>
      <p:ext uri="{BB962C8B-B14F-4D97-AF65-F5344CB8AC3E}">
        <p14:creationId xmlns:p14="http://schemas.microsoft.com/office/powerpoint/2010/main" val="3151073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3719"/>
            <a:ext cx="10515600" cy="1325563"/>
          </a:xfrm>
        </p:spPr>
        <p:txBody>
          <a:bodyPr>
            <a:normAutofit/>
          </a:bodyPr>
          <a:lstStyle/>
          <a:p>
            <a:r>
              <a:rPr lang="en-US" b="1" dirty="0">
                <a:solidFill>
                  <a:srgbClr val="FF0000"/>
                </a:solidFill>
              </a:rPr>
              <a:t>4.3. </a:t>
            </a:r>
            <a:r>
              <a:rPr lang="en-US" b="1" dirty="0" err="1">
                <a:solidFill>
                  <a:srgbClr val="FF0000"/>
                </a:solidFill>
              </a:rPr>
              <a:t>Uncoating</a:t>
            </a:r>
            <a:endParaRPr lang="fr-FR" b="1" dirty="0">
              <a:solidFill>
                <a:srgbClr val="FF0000"/>
              </a:solidFill>
            </a:endParaRPr>
          </a:p>
        </p:txBody>
      </p:sp>
      <p:sp>
        <p:nvSpPr>
          <p:cNvPr id="3" name="Espace réservé du contenu 2"/>
          <p:cNvSpPr>
            <a:spLocks noGrp="1"/>
          </p:cNvSpPr>
          <p:nvPr>
            <p:ph idx="1"/>
          </p:nvPr>
        </p:nvSpPr>
        <p:spPr/>
        <p:txBody>
          <a:bodyPr>
            <a:normAutofit fontScale="70000" lnSpcReduction="20000"/>
          </a:bodyPr>
          <a:lstStyle/>
          <a:p>
            <a:pPr algn="just">
              <a:lnSpc>
                <a:spcPct val="150000"/>
              </a:lnSpc>
            </a:pPr>
            <a:r>
              <a:rPr lang="en-US" dirty="0"/>
              <a:t>As the virus particles approach to the site of replication, from the cell periphery to the </a:t>
            </a:r>
            <a:r>
              <a:rPr lang="en-US" dirty="0" err="1"/>
              <a:t>perinuclear</a:t>
            </a:r>
            <a:r>
              <a:rPr lang="en-US" dirty="0"/>
              <a:t> space, the viral genome becomes exposed to cellular machinery for viral gene expression, a process termed </a:t>
            </a:r>
            <a:r>
              <a:rPr lang="en-US" dirty="0" err="1"/>
              <a:t>uncoating</a:t>
            </a:r>
            <a:r>
              <a:rPr lang="en-US" dirty="0"/>
              <a:t>. </a:t>
            </a:r>
            <a:r>
              <a:rPr lang="en-US" dirty="0" err="1"/>
              <a:t>Uncoating</a:t>
            </a:r>
            <a:r>
              <a:rPr lang="en-US" dirty="0"/>
              <a:t> is often linked with the </a:t>
            </a:r>
            <a:r>
              <a:rPr lang="en-US" dirty="0" err="1"/>
              <a:t>endocytic</a:t>
            </a:r>
            <a:r>
              <a:rPr lang="en-US" dirty="0"/>
              <a:t> route or cytoplasmic </a:t>
            </a:r>
            <a:r>
              <a:rPr lang="en-US" dirty="0" smtClean="0"/>
              <a:t>trafficking, </a:t>
            </a:r>
          </a:p>
          <a:p>
            <a:pPr algn="just">
              <a:lnSpc>
                <a:spcPct val="150000"/>
              </a:lnSpc>
            </a:pPr>
            <a:r>
              <a:rPr lang="en-US" dirty="0"/>
              <a:t> For viruses that replicate in the nucleus, the viral genome needs to enter the nucleus via a nuclear pore. Multiple distinct strategies are utilized, largely depending on their genome size. For the virus with a smaller genome, such as </a:t>
            </a:r>
            <a:r>
              <a:rPr lang="en-US" dirty="0" err="1"/>
              <a:t>polyomavirus</a:t>
            </a:r>
            <a:r>
              <a:rPr lang="en-US" dirty="0"/>
              <a:t>, the viral capsid itself enters the nucleus. For viruses with a larger genome, the docking of </a:t>
            </a:r>
            <a:r>
              <a:rPr lang="en-US" dirty="0" err="1"/>
              <a:t>nucleocapsids</a:t>
            </a:r>
            <a:r>
              <a:rPr lang="en-US" dirty="0"/>
              <a:t> to a nuclear pore complex causes a partial disruption of the capsid (</a:t>
            </a:r>
            <a:r>
              <a:rPr lang="en-US" dirty="0" err="1"/>
              <a:t>eg</a:t>
            </a:r>
            <a:r>
              <a:rPr lang="en-US" dirty="0"/>
              <a:t>, adenovirus) or induces a minimal change in the viral capsid (</a:t>
            </a:r>
            <a:r>
              <a:rPr lang="en-US" dirty="0" err="1"/>
              <a:t>eg</a:t>
            </a:r>
            <a:r>
              <a:rPr lang="en-US" dirty="0"/>
              <a:t>, herpes virus), allowing the transit of DNA genome into the nucleus</a:t>
            </a:r>
            <a:endParaRPr lang="fr-FR" dirty="0"/>
          </a:p>
        </p:txBody>
      </p:sp>
    </p:spTree>
    <p:extLst>
      <p:ext uri="{BB962C8B-B14F-4D97-AF65-F5344CB8AC3E}">
        <p14:creationId xmlns:p14="http://schemas.microsoft.com/office/powerpoint/2010/main" val="1406747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1967753" y="102534"/>
            <a:ext cx="8256494" cy="3716431"/>
          </a:xfrm>
          <a:prstGeom prst="rect">
            <a:avLst/>
          </a:prstGeom>
        </p:spPr>
      </p:pic>
      <p:sp>
        <p:nvSpPr>
          <p:cNvPr id="3" name="Rectangle 2"/>
          <p:cNvSpPr/>
          <p:nvPr/>
        </p:nvSpPr>
        <p:spPr>
          <a:xfrm>
            <a:off x="1546412" y="4320961"/>
            <a:ext cx="8677835" cy="2759602"/>
          </a:xfrm>
          <a:prstGeom prst="rect">
            <a:avLst/>
          </a:prstGeom>
        </p:spPr>
        <p:txBody>
          <a:bodyPr wrap="square">
            <a:spAutoFit/>
          </a:bodyPr>
          <a:lstStyle/>
          <a:p>
            <a:pPr marL="457200" algn="ctr">
              <a:lnSpc>
                <a:spcPct val="107000"/>
              </a:lnSpc>
              <a:spcAft>
                <a:spcPts val="0"/>
              </a:spcAft>
            </a:pPr>
            <a:r>
              <a:rPr lang="en-US" dirty="0">
                <a:latin typeface="Times New Roman" panose="02020603050405020304" pitchFamily="18" charset="0"/>
                <a:ea typeface="Calibri" panose="020F0502020204030204" pitchFamily="34" charset="0"/>
                <a:cs typeface="Arial" panose="020B0604020202020204" pitchFamily="34" charset="0"/>
              </a:rPr>
              <a:t>Strategies for the nuclear entry of DNA viruses. (A) </a:t>
            </a:r>
            <a:r>
              <a:rPr lang="en-US" dirty="0" err="1">
                <a:latin typeface="Times New Roman" panose="02020603050405020304" pitchFamily="18" charset="0"/>
                <a:ea typeface="Calibri" panose="020F0502020204030204" pitchFamily="34" charset="0"/>
                <a:cs typeface="Arial" panose="020B0604020202020204" pitchFamily="34" charset="0"/>
              </a:rPr>
              <a:t>Polyomavirus</a:t>
            </a:r>
            <a:r>
              <a:rPr lang="en-US" dirty="0">
                <a:latin typeface="Times New Roman" panose="02020603050405020304" pitchFamily="18" charset="0"/>
                <a:ea typeface="Calibri" panose="020F0502020204030204" pitchFamily="34" charset="0"/>
                <a:cs typeface="Arial" panose="020B0604020202020204" pitchFamily="34" charset="0"/>
              </a:rPr>
              <a:t> capsids are small enough to enter the nucleus directly via the nuclear pore complex without disassembly. </a:t>
            </a:r>
            <a:r>
              <a:rPr lang="en-US" dirty="0" err="1">
                <a:latin typeface="Times New Roman" panose="02020603050405020304" pitchFamily="18" charset="0"/>
                <a:ea typeface="Calibri" panose="020F0502020204030204" pitchFamily="34" charset="0"/>
                <a:cs typeface="Arial" panose="020B0604020202020204" pitchFamily="34" charset="0"/>
              </a:rPr>
              <a:t>Uncoating</a:t>
            </a:r>
            <a:r>
              <a:rPr lang="en-US" dirty="0">
                <a:latin typeface="Times New Roman" panose="02020603050405020304" pitchFamily="18" charset="0"/>
                <a:ea typeface="Calibri" panose="020F0502020204030204" pitchFamily="34" charset="0"/>
                <a:cs typeface="Arial" panose="020B0604020202020204" pitchFamily="34" charset="0"/>
              </a:rPr>
              <a:t> of the </a:t>
            </a:r>
            <a:r>
              <a:rPr lang="en-US" dirty="0" err="1">
                <a:latin typeface="Times New Roman" panose="02020603050405020304" pitchFamily="18" charset="0"/>
                <a:ea typeface="Calibri" panose="020F0502020204030204" pitchFamily="34" charset="0"/>
                <a:cs typeface="Arial" panose="020B0604020202020204" pitchFamily="34" charset="0"/>
              </a:rPr>
              <a:t>polyomavirus</a:t>
            </a:r>
            <a:r>
              <a:rPr lang="en-US" dirty="0">
                <a:latin typeface="Times New Roman" panose="02020603050405020304" pitchFamily="18" charset="0"/>
                <a:ea typeface="Calibri" panose="020F0502020204030204" pitchFamily="34" charset="0"/>
                <a:cs typeface="Arial" panose="020B0604020202020204" pitchFamily="34" charset="0"/>
              </a:rPr>
              <a:t> genome takes place in the nucleus. (B) The adenovirus capsids are partially</a:t>
            </a:r>
            <a:endParaRPr lang="fr-FR" sz="1600" dirty="0">
              <a:latin typeface="Calibri" panose="020F0502020204030204" pitchFamily="34" charset="0"/>
              <a:ea typeface="Calibri" panose="020F0502020204030204" pitchFamily="34" charset="0"/>
              <a:cs typeface="Arial" panose="020B0604020202020204" pitchFamily="34" charset="0"/>
            </a:endParaRPr>
          </a:p>
          <a:p>
            <a:pPr marL="457200" algn="ctr">
              <a:lnSpc>
                <a:spcPct val="107000"/>
              </a:lnSpc>
              <a:spcAft>
                <a:spcPts val="0"/>
              </a:spcAft>
            </a:pPr>
            <a:r>
              <a:rPr lang="en-US" dirty="0">
                <a:latin typeface="Times New Roman" panose="02020603050405020304" pitchFamily="18" charset="0"/>
                <a:ea typeface="Calibri" panose="020F0502020204030204" pitchFamily="34" charset="0"/>
                <a:cs typeface="Arial" panose="020B0604020202020204" pitchFamily="34" charset="0"/>
              </a:rPr>
              <a:t>disrupted upon binding to the nuclear pore complex, allowing the transit of the DNA genome into the nucleus. (C) For </a:t>
            </a:r>
            <a:r>
              <a:rPr lang="en-US" dirty="0" err="1">
                <a:latin typeface="Times New Roman" panose="02020603050405020304" pitchFamily="18" charset="0"/>
                <a:ea typeface="Calibri" panose="020F0502020204030204" pitchFamily="34" charset="0"/>
                <a:cs typeface="Arial" panose="020B0604020202020204" pitchFamily="34" charset="0"/>
              </a:rPr>
              <a:t>herpesvirus</a:t>
            </a:r>
            <a:r>
              <a:rPr lang="en-US" dirty="0">
                <a:latin typeface="Times New Roman" panose="02020603050405020304" pitchFamily="18" charset="0"/>
                <a:ea typeface="Calibri" panose="020F0502020204030204" pitchFamily="34" charset="0"/>
                <a:cs typeface="Arial" panose="020B0604020202020204" pitchFamily="34" charset="0"/>
              </a:rPr>
              <a:t>, the </a:t>
            </a:r>
            <a:r>
              <a:rPr lang="en-US" dirty="0" err="1">
                <a:latin typeface="Times New Roman" panose="02020603050405020304" pitchFamily="18" charset="0"/>
                <a:ea typeface="Calibri" panose="020F0502020204030204" pitchFamily="34" charset="0"/>
                <a:cs typeface="Arial" panose="020B0604020202020204" pitchFamily="34" charset="0"/>
              </a:rPr>
              <a:t>nucleocapsids</a:t>
            </a:r>
            <a:r>
              <a:rPr lang="en-US" dirty="0">
                <a:latin typeface="Times New Roman" panose="02020603050405020304" pitchFamily="18" charset="0"/>
                <a:ea typeface="Calibri" panose="020F0502020204030204" pitchFamily="34" charset="0"/>
                <a:cs typeface="Arial" panose="020B0604020202020204" pitchFamily="34" charset="0"/>
              </a:rPr>
              <a:t> are minimally disassembled to allow transit of the DNA genome into the nucleus (Wang-</a:t>
            </a:r>
            <a:r>
              <a:rPr lang="en-US" dirty="0" err="1">
                <a:latin typeface="Times New Roman" panose="02020603050405020304" pitchFamily="18" charset="0"/>
                <a:ea typeface="Calibri" panose="020F0502020204030204" pitchFamily="34" charset="0"/>
                <a:cs typeface="Arial" panose="020B0604020202020204" pitchFamily="34" charset="0"/>
              </a:rPr>
              <a:t>Shick</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err="1">
                <a:latin typeface="Times New Roman" panose="02020603050405020304" pitchFamily="18" charset="0"/>
                <a:ea typeface="Calibri" panose="020F0502020204030204" pitchFamily="34" charset="0"/>
                <a:cs typeface="Arial" panose="020B0604020202020204" pitchFamily="34" charset="0"/>
              </a:rPr>
              <a:t>Ryu</a:t>
            </a:r>
            <a:r>
              <a:rPr lang="en-US" dirty="0">
                <a:latin typeface="Times New Roman" panose="02020603050405020304" pitchFamily="18" charset="0"/>
                <a:ea typeface="Calibri" panose="020F0502020204030204" pitchFamily="34" charset="0"/>
                <a:cs typeface="Arial" panose="020B0604020202020204" pitchFamily="34" charset="0"/>
              </a:rPr>
              <a:t>. 2017).</a:t>
            </a:r>
            <a:endParaRPr lang="fr-FR" sz="1600" dirty="0">
              <a:latin typeface="Calibri" panose="020F0502020204030204" pitchFamily="34" charset="0"/>
              <a:ea typeface="Calibri" panose="020F0502020204030204" pitchFamily="34" charset="0"/>
              <a:cs typeface="Arial" panose="020B0604020202020204" pitchFamily="34" charset="0"/>
            </a:endParaRPr>
          </a:p>
          <a:p>
            <a:pPr marL="457200" algn="ctr">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939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317812" y="-495479"/>
            <a:ext cx="11368118"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200000"/>
              </a:lnSpc>
            </a:pPr>
            <a:r>
              <a:rPr lang="en-US" sz="3200" b="1" dirty="0">
                <a:solidFill>
                  <a:srgbClr val="FF0000"/>
                </a:solidFill>
              </a:rPr>
              <a:t>4.4. Genome Replication and Gene Expression</a:t>
            </a:r>
            <a:endParaRPr lang="fr-FR" sz="3200" dirty="0">
              <a:solidFill>
                <a:srgbClr val="FF0000"/>
              </a:solidFill>
            </a:endParaRPr>
          </a:p>
          <a:p>
            <a:pPr>
              <a:lnSpc>
                <a:spcPct val="200000"/>
              </a:lnSpc>
            </a:pPr>
            <a:r>
              <a:rPr lang="en-US" dirty="0"/>
              <a:t>The replication strategy of any virus depends on the nature of its genetic material. In this respect, all viruses can be divided into seven groups. Such a scheme was first proposed by David Baltimore in 1971</a:t>
            </a:r>
            <a:r>
              <a:rPr lang="en-US" dirty="0" smtClean="0"/>
              <a:t>.</a:t>
            </a:r>
          </a:p>
          <a:p>
            <a:pPr lvl="0">
              <a:lnSpc>
                <a:spcPct val="200000"/>
              </a:lnSpc>
            </a:pPr>
            <a:r>
              <a:rPr lang="en-US" b="1" dirty="0">
                <a:solidFill>
                  <a:srgbClr val="FF0000"/>
                </a:solidFill>
              </a:rPr>
              <a:t>Class I: Double-stranded DNA.</a:t>
            </a:r>
            <a:endParaRPr lang="fr-FR" dirty="0">
              <a:solidFill>
                <a:srgbClr val="FF0000"/>
              </a:solidFill>
            </a:endParaRPr>
          </a:p>
          <a:p>
            <a:pPr>
              <a:lnSpc>
                <a:spcPct val="200000"/>
              </a:lnSpc>
            </a:pPr>
            <a:r>
              <a:rPr lang="en-US" dirty="0"/>
              <a:t>     This class can be subdivided into two further groups: (a) replication is exclusively nuclear (Figure 22)—replication of these viruses is relatively dependent on cellular factors; (b) replication occurs in cytoplasm (e.g., the </a:t>
            </a:r>
            <a:r>
              <a:rPr lang="en-US" dirty="0" err="1"/>
              <a:t>Poxviridae</a:t>
            </a:r>
            <a:r>
              <a:rPr lang="en-US" dirty="0"/>
              <a:t>), in which case the viruses have evolved (or acquired) all the necessary factors for transcription and replication of their genomes and are therefore largely independent of the cellular machinery.</a:t>
            </a:r>
            <a:endParaRPr lang="fr-FR" dirty="0"/>
          </a:p>
          <a:p>
            <a:pPr>
              <a:lnSpc>
                <a:spcPct val="200000"/>
              </a:lnSpc>
            </a:pPr>
            <a:r>
              <a:rPr lang="en-US" dirty="0"/>
              <a:t> </a:t>
            </a:r>
            <a:endParaRPr lang="fr-FR" dirty="0"/>
          </a:p>
          <a:p>
            <a:pPr>
              <a:lnSpc>
                <a:spcPct val="200000"/>
              </a:lnSpc>
            </a:pPr>
            <a:r>
              <a:rPr lang="en-US" dirty="0" smtClean="0"/>
              <a:t> </a:t>
            </a:r>
            <a:endParaRPr lang="fr-FR" dirty="0"/>
          </a:p>
          <a:p>
            <a:pPr>
              <a:lnSpc>
                <a:spcPct val="200000"/>
              </a:lnSpc>
            </a:pPr>
            <a:r>
              <a:rPr lang="en-US" dirty="0"/>
              <a:t> </a:t>
            </a:r>
            <a:endParaRPr lang="fr-FR" dirty="0"/>
          </a:p>
        </p:txBody>
      </p:sp>
      <p:pic>
        <p:nvPicPr>
          <p:cNvPr id="3" name="Image 2"/>
          <p:cNvPicPr/>
          <p:nvPr/>
        </p:nvPicPr>
        <p:blipFill>
          <a:blip r:embed="rId2"/>
          <a:stretch>
            <a:fillRect/>
          </a:stretch>
        </p:blipFill>
        <p:spPr>
          <a:xfrm>
            <a:off x="5174166" y="4303058"/>
            <a:ext cx="6308090" cy="2554941"/>
          </a:xfrm>
          <a:prstGeom prst="rect">
            <a:avLst/>
          </a:prstGeom>
        </p:spPr>
      </p:pic>
    </p:spTree>
    <p:extLst>
      <p:ext uri="{BB962C8B-B14F-4D97-AF65-F5344CB8AC3E}">
        <p14:creationId xmlns:p14="http://schemas.microsoft.com/office/powerpoint/2010/main" val="1357074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3388" y="-414804"/>
            <a:ext cx="10515600" cy="1325563"/>
          </a:xfrm>
        </p:spPr>
        <p:txBody>
          <a:bodyPr>
            <a:normAutofit/>
          </a:bodyPr>
          <a:lstStyle/>
          <a:p>
            <a:r>
              <a:rPr lang="fr-FR" sz="3600" b="1" dirty="0" smtClean="0">
                <a:solidFill>
                  <a:srgbClr val="FF0000"/>
                </a:solidFill>
                <a:effectLst>
                  <a:outerShdw blurRad="38100" dist="38100" dir="2700000" algn="tl">
                    <a:srgbClr val="000000">
                      <a:alpha val="43137"/>
                    </a:srgbClr>
                  </a:outerShdw>
                </a:effectLst>
              </a:rPr>
              <a:t>1. Conditions </a:t>
            </a:r>
            <a:r>
              <a:rPr lang="fr-FR" sz="3600" b="1" dirty="0">
                <a:solidFill>
                  <a:srgbClr val="FF0000"/>
                </a:solidFill>
                <a:effectLst>
                  <a:outerShdw blurRad="38100" dist="38100" dir="2700000" algn="tl">
                    <a:srgbClr val="000000">
                      <a:alpha val="43137"/>
                    </a:srgbClr>
                  </a:outerShdw>
                </a:effectLst>
              </a:rPr>
              <a:t>nécessaires à la multiplication d’un virus</a:t>
            </a:r>
          </a:p>
        </p:txBody>
      </p:sp>
      <p:sp>
        <p:nvSpPr>
          <p:cNvPr id="3" name="Espace réservé du contenu 2"/>
          <p:cNvSpPr>
            <a:spLocks noGrp="1"/>
          </p:cNvSpPr>
          <p:nvPr>
            <p:ph idx="1"/>
          </p:nvPr>
        </p:nvSpPr>
        <p:spPr>
          <a:xfrm>
            <a:off x="663388" y="591671"/>
            <a:ext cx="10515600" cy="5405717"/>
          </a:xfrm>
        </p:spPr>
        <p:txBody>
          <a:bodyPr>
            <a:normAutofit/>
          </a:bodyPr>
          <a:lstStyle/>
          <a:p>
            <a:pPr algn="just">
              <a:lnSpc>
                <a:spcPct val="150000"/>
              </a:lnSpc>
            </a:pPr>
            <a:r>
              <a:rPr lang="en-US" sz="2400" dirty="0"/>
              <a:t>Viruses are obligate intracellular parasites. Therefore, viruses must gain entry into target cells and usurp the host cellular machinery to propagate and to produce progeny viruses. The multiple steps involved in the virus propagation occurring inside cells are collectively termed the “virus life cycle.”. Virus replication can be divided into eight stages, as shown in </a:t>
            </a:r>
            <a:r>
              <a:rPr lang="en-US" sz="2400" dirty="0" smtClean="0"/>
              <a:t>this Figure </a:t>
            </a:r>
            <a:endParaRPr lang="fr-FR" sz="2400" dirty="0"/>
          </a:p>
        </p:txBody>
      </p:sp>
      <p:pic>
        <p:nvPicPr>
          <p:cNvPr id="4" name="Image 3"/>
          <p:cNvPicPr/>
          <p:nvPr/>
        </p:nvPicPr>
        <p:blipFill>
          <a:blip r:embed="rId2"/>
          <a:stretch>
            <a:fillRect/>
          </a:stretch>
        </p:blipFill>
        <p:spPr>
          <a:xfrm>
            <a:off x="5347447" y="3590365"/>
            <a:ext cx="6844553" cy="3267635"/>
          </a:xfrm>
          <a:prstGeom prst="rect">
            <a:avLst/>
          </a:prstGeom>
        </p:spPr>
      </p:pic>
      <p:sp>
        <p:nvSpPr>
          <p:cNvPr id="5" name="Rectangle 4"/>
          <p:cNvSpPr/>
          <p:nvPr/>
        </p:nvSpPr>
        <p:spPr>
          <a:xfrm>
            <a:off x="291353" y="4733470"/>
            <a:ext cx="3810000" cy="1574149"/>
          </a:xfrm>
          <a:prstGeom prst="rect">
            <a:avLst/>
          </a:prstGeom>
        </p:spPr>
        <p:txBody>
          <a:bodyPr wrap="square">
            <a:spAutoFit/>
          </a:bodyPr>
          <a:lstStyle/>
          <a:p>
            <a:pPr algn="ctr">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A generalized scheme for virus replication. This diagram shows an outline of the steps which occur during replication of a “typical” virus which infects eukaryotic cells.</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Flèche droite 5"/>
          <p:cNvSpPr/>
          <p:nvPr/>
        </p:nvSpPr>
        <p:spPr>
          <a:xfrm>
            <a:off x="4114800" y="5284694"/>
            <a:ext cx="1640541" cy="5244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62162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2706" y="0"/>
            <a:ext cx="10515600" cy="1325563"/>
          </a:xfrm>
        </p:spPr>
        <p:txBody>
          <a:bodyPr>
            <a:normAutofit/>
          </a:bodyPr>
          <a:lstStyle/>
          <a:p>
            <a:r>
              <a:rPr lang="en-US" sz="4000" b="1" dirty="0">
                <a:solidFill>
                  <a:srgbClr val="FF0000"/>
                </a:solidFill>
              </a:rPr>
              <a:t>Class II: Single-stranded DNA</a:t>
            </a:r>
            <a:endParaRPr lang="fr-FR" sz="4000" dirty="0">
              <a:solidFill>
                <a:srgbClr val="FF0000"/>
              </a:solidFill>
            </a:endParaRPr>
          </a:p>
        </p:txBody>
      </p:sp>
      <p:sp>
        <p:nvSpPr>
          <p:cNvPr id="3" name="Espace réservé du contenu 2"/>
          <p:cNvSpPr>
            <a:spLocks noGrp="1"/>
          </p:cNvSpPr>
          <p:nvPr>
            <p:ph idx="1"/>
          </p:nvPr>
        </p:nvSpPr>
        <p:spPr>
          <a:xfrm>
            <a:off x="582706" y="1086037"/>
            <a:ext cx="10515600" cy="4351338"/>
          </a:xfrm>
        </p:spPr>
        <p:txBody>
          <a:bodyPr/>
          <a:lstStyle/>
          <a:p>
            <a:r>
              <a:rPr lang="en-US" dirty="0"/>
              <a:t>Replication occurs in the nucleus, involving the formation of a </a:t>
            </a:r>
            <a:r>
              <a:rPr lang="en-US" dirty="0" err="1"/>
              <a:t>doublestranded</a:t>
            </a:r>
            <a:r>
              <a:rPr lang="en-US" dirty="0"/>
              <a:t> intermediate which serves as a template for the synthesis of single-stranded progeny DNA. </a:t>
            </a:r>
            <a:endParaRPr lang="fr-FR" dirty="0"/>
          </a:p>
          <a:p>
            <a:endParaRPr lang="fr-FR" dirty="0"/>
          </a:p>
        </p:txBody>
      </p:sp>
      <p:pic>
        <p:nvPicPr>
          <p:cNvPr id="4" name="Image 3"/>
          <p:cNvPicPr/>
          <p:nvPr/>
        </p:nvPicPr>
        <p:blipFill>
          <a:blip r:embed="rId2"/>
          <a:stretch>
            <a:fillRect/>
          </a:stretch>
        </p:blipFill>
        <p:spPr>
          <a:xfrm>
            <a:off x="3882987" y="2549655"/>
            <a:ext cx="5179060" cy="3695065"/>
          </a:xfrm>
          <a:prstGeom prst="rect">
            <a:avLst/>
          </a:prstGeom>
        </p:spPr>
      </p:pic>
    </p:spTree>
    <p:extLst>
      <p:ext uri="{BB962C8B-B14F-4D97-AF65-F5344CB8AC3E}">
        <p14:creationId xmlns:p14="http://schemas.microsoft.com/office/powerpoint/2010/main" val="1046970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en-US" b="1" dirty="0">
                <a:solidFill>
                  <a:srgbClr val="FF0000"/>
                </a:solidFill>
              </a:rPr>
              <a:t>Class III: Double-stranded RNA </a:t>
            </a:r>
            <a:endParaRPr lang="fr-FR" dirty="0">
              <a:solidFill>
                <a:srgbClr val="FF0000"/>
              </a:solidFill>
            </a:endParaRPr>
          </a:p>
        </p:txBody>
      </p:sp>
      <p:pic>
        <p:nvPicPr>
          <p:cNvPr id="4" name="Image 3"/>
          <p:cNvPicPr/>
          <p:nvPr/>
        </p:nvPicPr>
        <p:blipFill>
          <a:blip r:embed="rId2"/>
          <a:stretch>
            <a:fillRect/>
          </a:stretch>
        </p:blipFill>
        <p:spPr>
          <a:xfrm>
            <a:off x="1861316" y="1183341"/>
            <a:ext cx="8129849" cy="5271247"/>
          </a:xfrm>
          <a:prstGeom prst="rect">
            <a:avLst/>
          </a:prstGeom>
        </p:spPr>
      </p:pic>
    </p:spTree>
    <p:extLst>
      <p:ext uri="{BB962C8B-B14F-4D97-AF65-F5344CB8AC3E}">
        <p14:creationId xmlns:p14="http://schemas.microsoft.com/office/powerpoint/2010/main" val="2544392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17207"/>
            <a:ext cx="10515600" cy="1325563"/>
          </a:xfrm>
        </p:spPr>
        <p:txBody>
          <a:bodyPr/>
          <a:lstStyle/>
          <a:p>
            <a:pPr lvl="0"/>
            <a:r>
              <a:rPr lang="en-US" dirty="0">
                <a:solidFill>
                  <a:srgbClr val="FF0000"/>
                </a:solidFill>
              </a:rPr>
              <a:t>Class IV: Single-stranded (1)sense RNA.</a:t>
            </a:r>
            <a:r>
              <a:rPr lang="fr-FR" dirty="0">
                <a:solidFill>
                  <a:srgbClr val="FF0000"/>
                </a:solidFill>
              </a:rPr>
              <a:t/>
            </a:r>
            <a:br>
              <a:rPr lang="fr-FR" dirty="0">
                <a:solidFill>
                  <a:srgbClr val="FF0000"/>
                </a:solidFill>
              </a:rPr>
            </a:br>
            <a:endParaRPr lang="fr-FR" dirty="0">
              <a:solidFill>
                <a:srgbClr val="FF0000"/>
              </a:solidFill>
            </a:endParaRPr>
          </a:p>
        </p:txBody>
      </p:sp>
      <p:pic>
        <p:nvPicPr>
          <p:cNvPr id="4" name="Image 3"/>
          <p:cNvPicPr/>
          <p:nvPr/>
        </p:nvPicPr>
        <p:blipFill>
          <a:blip r:embed="rId2"/>
          <a:stretch>
            <a:fillRect/>
          </a:stretch>
        </p:blipFill>
        <p:spPr>
          <a:xfrm>
            <a:off x="1116106" y="1888003"/>
            <a:ext cx="9399494" cy="4042149"/>
          </a:xfrm>
          <a:prstGeom prst="rect">
            <a:avLst/>
          </a:prstGeom>
        </p:spPr>
      </p:pic>
    </p:spTree>
    <p:extLst>
      <p:ext uri="{BB962C8B-B14F-4D97-AF65-F5344CB8AC3E}">
        <p14:creationId xmlns:p14="http://schemas.microsoft.com/office/powerpoint/2010/main" val="3115133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3078"/>
            <a:ext cx="10515600" cy="1325563"/>
          </a:xfrm>
        </p:spPr>
        <p:txBody>
          <a:bodyPr/>
          <a:lstStyle/>
          <a:p>
            <a:pPr lvl="0"/>
            <a:r>
              <a:rPr lang="en-US" dirty="0">
                <a:solidFill>
                  <a:srgbClr val="FF0000"/>
                </a:solidFill>
              </a:rPr>
              <a:t>Class V: Single-stranded (-)sense RNA.</a:t>
            </a:r>
            <a:r>
              <a:rPr lang="fr-FR" dirty="0">
                <a:solidFill>
                  <a:srgbClr val="FF0000"/>
                </a:solidFill>
              </a:rPr>
              <a:t/>
            </a:r>
            <a:br>
              <a:rPr lang="fr-FR" dirty="0">
                <a:solidFill>
                  <a:srgbClr val="FF0000"/>
                </a:solidFill>
              </a:rPr>
            </a:br>
            <a:endParaRPr lang="fr-FR" dirty="0">
              <a:solidFill>
                <a:srgbClr val="FF0000"/>
              </a:solidFill>
            </a:endParaRPr>
          </a:p>
        </p:txBody>
      </p:sp>
      <p:pic>
        <p:nvPicPr>
          <p:cNvPr id="4" name="Image 3"/>
          <p:cNvPicPr/>
          <p:nvPr/>
        </p:nvPicPr>
        <p:blipFill>
          <a:blip r:embed="rId2"/>
          <a:stretch>
            <a:fillRect/>
          </a:stretch>
        </p:blipFill>
        <p:spPr>
          <a:xfrm>
            <a:off x="1535654" y="1448641"/>
            <a:ext cx="8549640" cy="4144608"/>
          </a:xfrm>
          <a:prstGeom prst="rect">
            <a:avLst/>
          </a:prstGeom>
        </p:spPr>
      </p:pic>
    </p:spTree>
    <p:extLst>
      <p:ext uri="{BB962C8B-B14F-4D97-AF65-F5344CB8AC3E}">
        <p14:creationId xmlns:p14="http://schemas.microsoft.com/office/powerpoint/2010/main" val="3113279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229" y="26253"/>
            <a:ext cx="11927541" cy="830997"/>
          </a:xfrm>
          <a:prstGeom prst="rect">
            <a:avLst/>
          </a:prstGeom>
        </p:spPr>
        <p:txBody>
          <a:bodyPr wrap="square">
            <a:spAutoFit/>
          </a:bodyPr>
          <a:lstStyle/>
          <a:p>
            <a:pPr marL="342900" lvl="0" indent="-342900">
              <a:lnSpc>
                <a:spcPct val="150000"/>
              </a:lnSpc>
              <a:spcAft>
                <a:spcPts val="800"/>
              </a:spcAft>
              <a:buFont typeface="Wingdings" panose="05000000000000000000" pitchFamily="2" charset="2"/>
              <a:buChar char=""/>
              <a:tabLst>
                <a:tab pos="3947795" algn="l"/>
              </a:tabLst>
            </a:pP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Class VI: Single-stranded (1)sense RNA with DNA intermediate</a:t>
            </a:r>
            <a:endParaRPr lang="fr-FR" sz="3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Image 2"/>
          <p:cNvPicPr/>
          <p:nvPr/>
        </p:nvPicPr>
        <p:blipFill>
          <a:blip r:embed="rId2"/>
          <a:stretch>
            <a:fillRect/>
          </a:stretch>
        </p:blipFill>
        <p:spPr>
          <a:xfrm>
            <a:off x="3409950" y="857250"/>
            <a:ext cx="5829300" cy="6000750"/>
          </a:xfrm>
          <a:prstGeom prst="rect">
            <a:avLst/>
          </a:prstGeom>
        </p:spPr>
      </p:pic>
    </p:spTree>
    <p:extLst>
      <p:ext uri="{BB962C8B-B14F-4D97-AF65-F5344CB8AC3E}">
        <p14:creationId xmlns:p14="http://schemas.microsoft.com/office/powerpoint/2010/main" val="3761110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4224" y="205298"/>
            <a:ext cx="10163552" cy="584775"/>
          </a:xfrm>
          <a:prstGeom prst="rect">
            <a:avLst/>
          </a:prstGeom>
        </p:spPr>
        <p:txBody>
          <a:bodyPr wrap="none">
            <a:spAutoFit/>
          </a:bodyPr>
          <a:lstStyle/>
          <a:p>
            <a:r>
              <a:rPr lang="en-US" sz="3200" b="1" dirty="0">
                <a:solidFill>
                  <a:srgbClr val="FF0000"/>
                </a:solidFill>
                <a:latin typeface="Times New Roman" panose="02020603050405020304" pitchFamily="18" charset="0"/>
                <a:ea typeface="Calibri" panose="020F0502020204030204" pitchFamily="34" charset="0"/>
              </a:rPr>
              <a:t>Class VII: Double-stranded DNA with RNA intermediate</a:t>
            </a:r>
            <a:endParaRPr lang="fr-FR" sz="3200" dirty="0">
              <a:solidFill>
                <a:srgbClr val="FF0000"/>
              </a:solidFill>
            </a:endParaRPr>
          </a:p>
        </p:txBody>
      </p:sp>
      <p:pic>
        <p:nvPicPr>
          <p:cNvPr id="3" name="Image 2"/>
          <p:cNvPicPr/>
          <p:nvPr/>
        </p:nvPicPr>
        <p:blipFill>
          <a:blip r:embed="rId2"/>
          <a:stretch>
            <a:fillRect/>
          </a:stretch>
        </p:blipFill>
        <p:spPr>
          <a:xfrm>
            <a:off x="1753944" y="2009176"/>
            <a:ext cx="8684111" cy="4122681"/>
          </a:xfrm>
          <a:prstGeom prst="rect">
            <a:avLst/>
          </a:prstGeom>
        </p:spPr>
      </p:pic>
    </p:spTree>
    <p:extLst>
      <p:ext uri="{BB962C8B-B14F-4D97-AF65-F5344CB8AC3E}">
        <p14:creationId xmlns:p14="http://schemas.microsoft.com/office/powerpoint/2010/main" val="977470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944904" y="1321693"/>
            <a:ext cx="10969189" cy="5159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200000"/>
              </a:lnSpc>
            </a:pPr>
            <a:r>
              <a:rPr lang="en-US" sz="2400" dirty="0"/>
              <a:t>The assembly process involves the collection of all the components necessary for the formation of the mature </a:t>
            </a:r>
            <a:r>
              <a:rPr lang="en-US" sz="2400" dirty="0" err="1"/>
              <a:t>virion</a:t>
            </a:r>
            <a:r>
              <a:rPr lang="en-US" sz="2400" dirty="0"/>
              <a:t> at a particular site in the cell. During assembly, the basic structure of the virus particle is formed. The site of assembly depends on the site of replication within the cell and on the mechanism by which the virus is eventually released from the cell and varies for different viruses. For example, in </a:t>
            </a:r>
            <a:r>
              <a:rPr lang="en-US" sz="2400" dirty="0" err="1"/>
              <a:t>picornaviruses</a:t>
            </a:r>
            <a:r>
              <a:rPr lang="en-US" sz="2400" dirty="0"/>
              <a:t>, poxviruses, and </a:t>
            </a:r>
            <a:r>
              <a:rPr lang="en-US" sz="2400" dirty="0" err="1"/>
              <a:t>reoviruses</a:t>
            </a:r>
            <a:r>
              <a:rPr lang="en-US" sz="2400" dirty="0"/>
              <a:t>, assembly occurs in the cytoplasm; in adenoviruses, </a:t>
            </a:r>
            <a:r>
              <a:rPr lang="en-US" sz="2400" dirty="0" err="1"/>
              <a:t>polyomaviruses</a:t>
            </a:r>
            <a:r>
              <a:rPr lang="en-US" sz="2400" dirty="0"/>
              <a:t>, and parvoviruses, it occurs in the nucleus.</a:t>
            </a:r>
            <a:endParaRPr lang="fr-FR" sz="2400" dirty="0"/>
          </a:p>
        </p:txBody>
      </p:sp>
      <p:sp>
        <p:nvSpPr>
          <p:cNvPr id="2" name="Rectangle 1"/>
          <p:cNvSpPr/>
          <p:nvPr/>
        </p:nvSpPr>
        <p:spPr>
          <a:xfrm>
            <a:off x="1401198" y="345367"/>
            <a:ext cx="1951175" cy="461665"/>
          </a:xfrm>
          <a:prstGeom prst="rect">
            <a:avLst/>
          </a:prstGeom>
        </p:spPr>
        <p:txBody>
          <a:bodyPr wrap="none">
            <a:spAutoFit/>
          </a:bodyPr>
          <a:lstStyle/>
          <a:p>
            <a:r>
              <a:rPr lang="en-US" sz="2400" b="1" dirty="0" smtClean="0">
                <a:solidFill>
                  <a:srgbClr val="FF0000"/>
                </a:solidFill>
              </a:rPr>
              <a:t>5.6, </a:t>
            </a:r>
            <a:r>
              <a:rPr lang="en-US" sz="2400" b="1" dirty="0">
                <a:solidFill>
                  <a:srgbClr val="FF0000"/>
                </a:solidFill>
              </a:rPr>
              <a:t>Assembly</a:t>
            </a:r>
            <a:endParaRPr lang="fr-FR" sz="2400" dirty="0">
              <a:solidFill>
                <a:srgbClr val="FF0000"/>
              </a:solidFill>
            </a:endParaRPr>
          </a:p>
        </p:txBody>
      </p:sp>
    </p:spTree>
    <p:extLst>
      <p:ext uri="{BB962C8B-B14F-4D97-AF65-F5344CB8AC3E}">
        <p14:creationId xmlns:p14="http://schemas.microsoft.com/office/powerpoint/2010/main" val="2844268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619250" y="888907"/>
            <a:ext cx="8953500" cy="1476375"/>
          </a:xfrm>
          <a:prstGeom prst="rect">
            <a:avLst/>
          </a:prstGeom>
        </p:spPr>
      </p:pic>
      <p:pic>
        <p:nvPicPr>
          <p:cNvPr id="3" name="Image 2"/>
          <p:cNvPicPr>
            <a:picLocks noChangeAspect="1"/>
          </p:cNvPicPr>
          <p:nvPr/>
        </p:nvPicPr>
        <p:blipFill>
          <a:blip r:embed="rId3"/>
          <a:stretch>
            <a:fillRect/>
          </a:stretch>
        </p:blipFill>
        <p:spPr>
          <a:xfrm>
            <a:off x="1055034" y="2494430"/>
            <a:ext cx="9086850" cy="3886200"/>
          </a:xfrm>
          <a:prstGeom prst="rect">
            <a:avLst/>
          </a:prstGeom>
        </p:spPr>
      </p:pic>
    </p:spTree>
    <p:extLst>
      <p:ext uri="{BB962C8B-B14F-4D97-AF65-F5344CB8AC3E}">
        <p14:creationId xmlns:p14="http://schemas.microsoft.com/office/powerpoint/2010/main" val="1987430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03411" y="699247"/>
            <a:ext cx="11649233" cy="4495240"/>
          </a:xfrm>
          <a:prstGeom prst="rect">
            <a:avLst/>
          </a:prstGeom>
        </p:spPr>
      </p:pic>
    </p:spTree>
    <p:extLst>
      <p:ext uri="{BB962C8B-B14F-4D97-AF65-F5344CB8AC3E}">
        <p14:creationId xmlns:p14="http://schemas.microsoft.com/office/powerpoint/2010/main" val="2515434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21599" y="1680883"/>
            <a:ext cx="10459635" cy="3482788"/>
          </a:xfrm>
          <a:prstGeom prst="rect">
            <a:avLst/>
          </a:prstGeom>
        </p:spPr>
      </p:pic>
    </p:spTree>
    <p:extLst>
      <p:ext uri="{BB962C8B-B14F-4D97-AF65-F5344CB8AC3E}">
        <p14:creationId xmlns:p14="http://schemas.microsoft.com/office/powerpoint/2010/main" val="802054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51877" y="328052"/>
            <a:ext cx="5209335" cy="5790360"/>
          </a:xfrm>
          <a:prstGeom prst="rect">
            <a:avLst/>
          </a:prstGeom>
        </p:spPr>
      </p:pic>
      <p:sp>
        <p:nvSpPr>
          <p:cNvPr id="3" name="Flèche droite 2"/>
          <p:cNvSpPr/>
          <p:nvPr/>
        </p:nvSpPr>
        <p:spPr>
          <a:xfrm>
            <a:off x="5661212" y="5513294"/>
            <a:ext cx="968188" cy="322730"/>
          </a:xfrm>
          <a:prstGeom prst="rightArrow">
            <a:avLst/>
          </a:prstGeom>
          <a:solidFill>
            <a:srgbClr val="BF71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3"/>
          <a:stretch>
            <a:fillRect/>
          </a:stretch>
        </p:blipFill>
        <p:spPr>
          <a:xfrm>
            <a:off x="7493653" y="4235825"/>
            <a:ext cx="4345082" cy="1882588"/>
          </a:xfrm>
          <a:prstGeom prst="rect">
            <a:avLst/>
          </a:prstGeom>
        </p:spPr>
      </p:pic>
      <p:sp>
        <p:nvSpPr>
          <p:cNvPr id="5" name="Flèche vers le haut 4"/>
          <p:cNvSpPr/>
          <p:nvPr/>
        </p:nvSpPr>
        <p:spPr>
          <a:xfrm>
            <a:off x="8216153" y="3240741"/>
            <a:ext cx="336176" cy="793377"/>
          </a:xfrm>
          <a:prstGeom prst="upArrow">
            <a:avLst/>
          </a:prstGeom>
          <a:solidFill>
            <a:srgbClr val="BF71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4"/>
          <a:stretch>
            <a:fillRect/>
          </a:stretch>
        </p:blipFill>
        <p:spPr>
          <a:xfrm>
            <a:off x="6947927" y="134471"/>
            <a:ext cx="4670332" cy="3005417"/>
          </a:xfrm>
          <a:prstGeom prst="rect">
            <a:avLst/>
          </a:prstGeom>
        </p:spPr>
      </p:pic>
    </p:spTree>
    <p:extLst>
      <p:ext uri="{BB962C8B-B14F-4D97-AF65-F5344CB8AC3E}">
        <p14:creationId xmlns:p14="http://schemas.microsoft.com/office/powerpoint/2010/main" val="1843482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096000" y="577757"/>
            <a:ext cx="5806901" cy="5775512"/>
          </a:xfrm>
          <a:prstGeom prst="rect">
            <a:avLst/>
          </a:prstGeom>
        </p:spPr>
      </p:pic>
      <p:sp>
        <p:nvSpPr>
          <p:cNvPr id="3" name="Rectangle 2"/>
          <p:cNvSpPr/>
          <p:nvPr/>
        </p:nvSpPr>
        <p:spPr>
          <a:xfrm>
            <a:off x="506506" y="2311351"/>
            <a:ext cx="6096000" cy="2585323"/>
          </a:xfrm>
          <a:prstGeom prst="rect">
            <a:avLst/>
          </a:prstGeom>
        </p:spPr>
        <p:txBody>
          <a:bodyPr>
            <a:spAutoFit/>
          </a:bodyPr>
          <a:lstStyle/>
          <a:p>
            <a:r>
              <a:rPr lang="en-US" dirty="0">
                <a:latin typeface="AdvP101A64"/>
              </a:rPr>
              <a:t>Relationship between capsid assembly and genome packaging. </a:t>
            </a:r>
            <a:r>
              <a:rPr lang="en-US" dirty="0">
                <a:latin typeface="AdvP6F00"/>
              </a:rPr>
              <a:t>(A) Sequential mechanism. For </a:t>
            </a:r>
            <a:r>
              <a:rPr lang="en-US" dirty="0" err="1">
                <a:latin typeface="AdvP6F00"/>
              </a:rPr>
              <a:t>picornavirus</a:t>
            </a:r>
            <a:r>
              <a:rPr lang="en-US" dirty="0">
                <a:latin typeface="AdvP6F00"/>
              </a:rPr>
              <a:t>, the </a:t>
            </a:r>
            <a:r>
              <a:rPr lang="en-US" dirty="0" err="1">
                <a:latin typeface="AdvP6F00"/>
              </a:rPr>
              <a:t>procapsid</a:t>
            </a:r>
            <a:r>
              <a:rPr lang="en-US" dirty="0">
                <a:latin typeface="AdvP6F00"/>
              </a:rPr>
              <a:t>, a </a:t>
            </a:r>
            <a:r>
              <a:rPr lang="en-US" dirty="0" smtClean="0">
                <a:latin typeface="AdvP6F00"/>
              </a:rPr>
              <a:t>precursor of </a:t>
            </a:r>
            <a:r>
              <a:rPr lang="en-US" dirty="0">
                <a:latin typeface="AdvP6F00"/>
              </a:rPr>
              <a:t>the capsids, is preassembled without RNA genome. Subsequently, the RNA genome penetrates into the </a:t>
            </a:r>
            <a:r>
              <a:rPr lang="en-US" dirty="0" err="1">
                <a:latin typeface="AdvP6F00"/>
              </a:rPr>
              <a:t>procapsid</a:t>
            </a:r>
            <a:r>
              <a:rPr lang="en-US" dirty="0">
                <a:latin typeface="AdvP6F00"/>
              </a:rPr>
              <a:t> via a </a:t>
            </a:r>
            <a:r>
              <a:rPr lang="en-US" dirty="0" smtClean="0">
                <a:latin typeface="AdvP6F00"/>
              </a:rPr>
              <a:t>pore</a:t>
            </a:r>
          </a:p>
          <a:p>
            <a:endParaRPr lang="en-US" dirty="0">
              <a:latin typeface="AdvP6F00"/>
            </a:endParaRPr>
          </a:p>
          <a:p>
            <a:r>
              <a:rPr lang="en-US" dirty="0" smtClean="0">
                <a:latin typeface="AdvP6F00"/>
              </a:rPr>
              <a:t>. </a:t>
            </a:r>
            <a:r>
              <a:rPr lang="en-US" dirty="0">
                <a:latin typeface="AdvP6F00"/>
              </a:rPr>
              <a:t>(B) Coupled mechanism.</a:t>
            </a:r>
          </a:p>
          <a:p>
            <a:r>
              <a:rPr lang="en-US" dirty="0">
                <a:latin typeface="AdvP6F00"/>
              </a:rPr>
              <a:t>For adenovirus, the DNA genome is packaged into the capsid during capsid assembly.</a:t>
            </a:r>
            <a:endParaRPr lang="fr-FR" dirty="0"/>
          </a:p>
        </p:txBody>
      </p:sp>
    </p:spTree>
    <p:extLst>
      <p:ext uri="{BB962C8B-B14F-4D97-AF65-F5344CB8AC3E}">
        <p14:creationId xmlns:p14="http://schemas.microsoft.com/office/powerpoint/2010/main" val="978476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90313"/>
            <a:ext cx="10515600" cy="1325563"/>
          </a:xfrm>
        </p:spPr>
        <p:txBody>
          <a:bodyPr/>
          <a:lstStyle/>
          <a:p>
            <a:r>
              <a:rPr lang="en-US" b="1" dirty="0">
                <a:solidFill>
                  <a:srgbClr val="FF0000"/>
                </a:solidFill>
              </a:rPr>
              <a:t>4.6. Maturation</a:t>
            </a:r>
            <a:r>
              <a:rPr lang="fr-FR" dirty="0">
                <a:solidFill>
                  <a:srgbClr val="FF0000"/>
                </a:solidFill>
              </a:rPr>
              <a:t/>
            </a:r>
            <a:br>
              <a:rPr lang="fr-FR"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p:txBody>
          <a:bodyPr>
            <a:normAutofit fontScale="85000" lnSpcReduction="10000"/>
          </a:bodyPr>
          <a:lstStyle/>
          <a:p>
            <a:r>
              <a:rPr lang="en-US" dirty="0"/>
              <a:t>Maturation is the stage of the replication cycle at which the virus becomes infectious. This process usually involves structural changes in the virus particle that may result from specific cleavages of capsid proteins to form the mature products or conformational changes which occur in proteins during assembly. </a:t>
            </a:r>
            <a:endParaRPr lang="fr-FR" dirty="0"/>
          </a:p>
          <a:p>
            <a:r>
              <a:rPr lang="en-US" dirty="0"/>
              <a:t>      Such events frequently lead to substantial structural changes in the capsid that may be detectable by measures such as differences in the antigenicity of incomplete and mature virus particles, which in some cases (e.g., </a:t>
            </a:r>
            <a:r>
              <a:rPr lang="en-US" dirty="0" err="1"/>
              <a:t>picornaviruses</a:t>
            </a:r>
            <a:r>
              <a:rPr lang="en-US" dirty="0"/>
              <a:t>) alters radically. Alternatively, internal structural alterations—for example, the condensation of nucleoproteins with the virus genome—often result in such changes. As already stated, for some viruses assembly and maturation occur inside the cell and are inseparable, whereas for others maturation events may occur only after release of the virus particle from the cell. In all cases, the process of maturation prepares the particle for the infection of subsequent cells.</a:t>
            </a:r>
            <a:endParaRPr lang="fr-FR" dirty="0"/>
          </a:p>
          <a:p>
            <a:pPr marL="0" indent="0">
              <a:buNone/>
            </a:pPr>
            <a:endParaRPr lang="fr-FR" dirty="0"/>
          </a:p>
        </p:txBody>
      </p:sp>
    </p:spTree>
    <p:extLst>
      <p:ext uri="{BB962C8B-B14F-4D97-AF65-F5344CB8AC3E}">
        <p14:creationId xmlns:p14="http://schemas.microsoft.com/office/powerpoint/2010/main" val="666465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63419"/>
            <a:ext cx="10515600" cy="1325563"/>
          </a:xfrm>
        </p:spPr>
        <p:txBody>
          <a:bodyPr/>
          <a:lstStyle/>
          <a:p>
            <a:r>
              <a:rPr lang="en-US" dirty="0">
                <a:solidFill>
                  <a:srgbClr val="FF0000"/>
                </a:solidFill>
              </a:rPr>
              <a:t>4.7. Release</a:t>
            </a:r>
            <a:r>
              <a:rPr lang="fr-FR" dirty="0">
                <a:solidFill>
                  <a:srgbClr val="FF0000"/>
                </a:solidFill>
              </a:rPr>
              <a:t/>
            </a:r>
            <a:br>
              <a:rPr lang="fr-FR"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649941" y="1086036"/>
            <a:ext cx="11304494" cy="5368551"/>
          </a:xfrm>
        </p:spPr>
        <p:txBody>
          <a:bodyPr>
            <a:normAutofit fontScale="70000" lnSpcReduction="20000"/>
          </a:bodyPr>
          <a:lstStyle/>
          <a:p>
            <a:pPr>
              <a:lnSpc>
                <a:spcPct val="170000"/>
              </a:lnSpc>
            </a:pPr>
            <a:r>
              <a:rPr lang="en-US" dirty="0"/>
              <a:t>For naked viruses, the virus particles are released via cell </a:t>
            </a:r>
            <a:r>
              <a:rPr lang="en-US" dirty="0" err="1"/>
              <a:t>lysis</a:t>
            </a:r>
            <a:r>
              <a:rPr lang="en-US" dirty="0"/>
              <a:t> of the infected cells. Thus, no specific exit mechanism is necessary, because the cell membrane that traps the assembled virus particles are dismantled. Examples of naked viruses are </a:t>
            </a:r>
            <a:r>
              <a:rPr lang="en-US" dirty="0" err="1"/>
              <a:t>polyomavirus</a:t>
            </a:r>
            <a:r>
              <a:rPr lang="en-US" dirty="0"/>
              <a:t> (</a:t>
            </a:r>
            <a:r>
              <a:rPr lang="en-US" dirty="0" err="1"/>
              <a:t>ie</a:t>
            </a:r>
            <a:r>
              <a:rPr lang="en-US" dirty="0"/>
              <a:t>, SV40) and adenovirus. By contrast, in cases of enveloped viruses, envelopment, a process in which the capsids become surrounded by lipid bilayer, takes place prior to the release. With respect to the relatedness of the capsid assembly to the envelopment, two mechanisms exist. </a:t>
            </a:r>
            <a:endParaRPr lang="fr-FR" dirty="0"/>
          </a:p>
          <a:p>
            <a:pPr>
              <a:lnSpc>
                <a:spcPct val="170000"/>
              </a:lnSpc>
            </a:pPr>
            <a:r>
              <a:rPr lang="en-US" dirty="0"/>
              <a:t>       First, the envelopment can proceed after the completion of capsid assembly (Figure 29 A). In this sequential mechanism, the fully assembled capsids are recruited to the membrane by interaction of the viral capsids with viral envelope glycoprotein. Examples of this include </a:t>
            </a:r>
            <a:r>
              <a:rPr lang="en-US" dirty="0" err="1"/>
              <a:t>herpesvirus</a:t>
            </a:r>
            <a:r>
              <a:rPr lang="en-US" dirty="0"/>
              <a:t> and hepatitis B virus. Alternatively, the envelopment can occur simultaneously with the capsid assembly </a:t>
            </a:r>
            <a:endParaRPr lang="fr-FR" dirty="0"/>
          </a:p>
        </p:txBody>
      </p:sp>
    </p:spTree>
    <p:extLst>
      <p:ext uri="{BB962C8B-B14F-4D97-AF65-F5344CB8AC3E}">
        <p14:creationId xmlns:p14="http://schemas.microsoft.com/office/powerpoint/2010/main" val="2432338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699216" y="0"/>
            <a:ext cx="6525466" cy="5017734"/>
          </a:xfrm>
          <a:prstGeom prst="rect">
            <a:avLst/>
          </a:prstGeom>
        </p:spPr>
      </p:pic>
      <p:sp>
        <p:nvSpPr>
          <p:cNvPr id="3" name="Rectangle 2"/>
          <p:cNvSpPr/>
          <p:nvPr/>
        </p:nvSpPr>
        <p:spPr>
          <a:xfrm>
            <a:off x="519954" y="5017734"/>
            <a:ext cx="11752728" cy="1754326"/>
          </a:xfrm>
          <a:prstGeom prst="rect">
            <a:avLst/>
          </a:prstGeom>
        </p:spPr>
        <p:txBody>
          <a:bodyPr wrap="square">
            <a:spAutoFit/>
          </a:bodyPr>
          <a:lstStyle/>
          <a:p>
            <a:r>
              <a:rPr lang="en-US" dirty="0">
                <a:latin typeface="AdvP101A64"/>
              </a:rPr>
              <a:t>Relationship between capsid assembly and envelopment. </a:t>
            </a:r>
            <a:r>
              <a:rPr lang="en-US" dirty="0">
                <a:latin typeface="AdvP6F00"/>
              </a:rPr>
              <a:t>(A) Sequential mechanism. The capsid assembly occurs prior to </a:t>
            </a:r>
            <a:r>
              <a:rPr lang="en-US" dirty="0" smtClean="0">
                <a:latin typeface="AdvP6F00"/>
              </a:rPr>
              <a:t>the envelopment</a:t>
            </a:r>
            <a:r>
              <a:rPr lang="en-US" dirty="0">
                <a:latin typeface="AdvP6F00"/>
              </a:rPr>
              <a:t>. The assembled capsid is then targeted to the membrane for envelopment. </a:t>
            </a:r>
            <a:r>
              <a:rPr lang="en-US" dirty="0" err="1">
                <a:latin typeface="AdvP6F00"/>
              </a:rPr>
              <a:t>Togavirus</a:t>
            </a:r>
            <a:r>
              <a:rPr lang="en-US" dirty="0">
                <a:latin typeface="AdvP6F00"/>
              </a:rPr>
              <a:t> constitutes a family of positive-strand RNA </a:t>
            </a:r>
            <a:r>
              <a:rPr lang="en-US" dirty="0" smtClean="0">
                <a:latin typeface="AdvP6F00"/>
              </a:rPr>
              <a:t>viruses </a:t>
            </a:r>
          </a:p>
          <a:p>
            <a:r>
              <a:rPr lang="en-US" dirty="0" smtClean="0">
                <a:latin typeface="AdvP6F00"/>
              </a:rPr>
              <a:t>(</a:t>
            </a:r>
            <a:r>
              <a:rPr lang="en-US" dirty="0">
                <a:latin typeface="AdvP6F00"/>
              </a:rPr>
              <a:t>B) Coupled mechanism. Capsid proteins and the viral genome are recruited together to the budding site on the membrane. </a:t>
            </a:r>
            <a:r>
              <a:rPr lang="en-US" dirty="0" smtClean="0">
                <a:latin typeface="AdvP6F00"/>
              </a:rPr>
              <a:t>Capsid assembly </a:t>
            </a:r>
            <a:r>
              <a:rPr lang="en-US" dirty="0">
                <a:latin typeface="AdvP6F00"/>
              </a:rPr>
              <a:t>and the envelopment of the capsid proceeds simultaneously. The envelopment process can be divided into three steps: a bud formation, </a:t>
            </a:r>
            <a:r>
              <a:rPr lang="en-US" dirty="0" smtClean="0">
                <a:latin typeface="AdvP6F00"/>
              </a:rPr>
              <a:t>a bud </a:t>
            </a:r>
            <a:r>
              <a:rPr lang="en-US" dirty="0">
                <a:latin typeface="AdvP6F00"/>
              </a:rPr>
              <a:t>growth, and finally membrane fusion.</a:t>
            </a:r>
            <a:endParaRPr lang="fr-FR" dirty="0"/>
          </a:p>
        </p:txBody>
      </p:sp>
    </p:spTree>
    <p:extLst>
      <p:ext uri="{BB962C8B-B14F-4D97-AF65-F5344CB8AC3E}">
        <p14:creationId xmlns:p14="http://schemas.microsoft.com/office/powerpoint/2010/main" val="731315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tretch>
            <a:fillRect/>
          </a:stretch>
        </p:blipFill>
        <p:spPr>
          <a:xfrm>
            <a:off x="5538227" y="239806"/>
            <a:ext cx="6160714" cy="6134100"/>
          </a:xfrm>
          <a:prstGeom prst="rect">
            <a:avLst/>
          </a:prstGeom>
        </p:spPr>
      </p:pic>
      <p:sp>
        <p:nvSpPr>
          <p:cNvPr id="3" name="Rectangle 2"/>
          <p:cNvSpPr/>
          <p:nvPr/>
        </p:nvSpPr>
        <p:spPr>
          <a:xfrm>
            <a:off x="588546" y="239806"/>
            <a:ext cx="3850028" cy="523220"/>
          </a:xfrm>
          <a:prstGeom prst="rect">
            <a:avLst/>
          </a:prstGeom>
        </p:spPr>
        <p:txBody>
          <a:bodyPr wrap="none">
            <a:spAutoFit/>
          </a:bodyPr>
          <a:lstStyle/>
          <a:p>
            <a:r>
              <a:rPr lang="en-US" sz="28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Virus release by budding.</a:t>
            </a:r>
            <a:endParaRPr lang="fr-FR"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0334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solidFill>
                  <a:srgbClr val="FF0000"/>
                </a:solidFill>
                <a:effectLst>
                  <a:outerShdw blurRad="38100" dist="38100" dir="2700000" algn="tl">
                    <a:srgbClr val="000000">
                      <a:alpha val="43137"/>
                    </a:srgbClr>
                  </a:outerShdw>
                </a:effectLst>
              </a:rPr>
              <a:t>TYPES OF VIRUS INFECTION</a:t>
            </a:r>
            <a:endParaRPr lang="fr-F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5671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28762" y="261097"/>
            <a:ext cx="9134475" cy="4991100"/>
          </a:xfrm>
          <a:prstGeom prst="rect">
            <a:avLst/>
          </a:prstGeom>
        </p:spPr>
      </p:pic>
      <p:sp>
        <p:nvSpPr>
          <p:cNvPr id="3" name="Rectangle 2"/>
          <p:cNvSpPr/>
          <p:nvPr/>
        </p:nvSpPr>
        <p:spPr>
          <a:xfrm>
            <a:off x="194982" y="5400115"/>
            <a:ext cx="11802035" cy="1200329"/>
          </a:xfrm>
          <a:prstGeom prst="rect">
            <a:avLst/>
          </a:prstGeom>
        </p:spPr>
        <p:txBody>
          <a:bodyPr wrap="square">
            <a:spAutoFit/>
          </a:bodyPr>
          <a:lstStyle/>
          <a:p>
            <a:r>
              <a:rPr lang="en-US" dirty="0">
                <a:latin typeface="AdvP101A64"/>
              </a:rPr>
              <a:t>Types of virus infection. </a:t>
            </a:r>
            <a:r>
              <a:rPr lang="en-US" dirty="0">
                <a:latin typeface="AdvP6F00"/>
              </a:rPr>
              <a:t>Five types of virus infections are illustrated with emphasis on the progeny virus production and </a:t>
            </a:r>
            <a:r>
              <a:rPr lang="en-US" dirty="0" smtClean="0">
                <a:latin typeface="AdvP6F00"/>
              </a:rPr>
              <a:t>the state </a:t>
            </a:r>
            <a:r>
              <a:rPr lang="en-US" dirty="0">
                <a:latin typeface="AdvP6F00"/>
              </a:rPr>
              <a:t>of the viral genome (red). The virus life cycle including viral genome replication is fully executed in productive infection, while the virus </a:t>
            </a:r>
            <a:r>
              <a:rPr lang="en-US" dirty="0" smtClean="0">
                <a:latin typeface="AdvP6F00"/>
              </a:rPr>
              <a:t>life cycle </a:t>
            </a:r>
            <a:r>
              <a:rPr lang="en-US" dirty="0">
                <a:latin typeface="AdvP6F00"/>
              </a:rPr>
              <a:t>is not fully executed in nonproductive infection. The type of virus infection is determined by the intricate interplay between virus and </a:t>
            </a:r>
            <a:r>
              <a:rPr lang="en-US" dirty="0" smtClean="0">
                <a:latin typeface="AdvP6F00"/>
              </a:rPr>
              <a:t>host </a:t>
            </a:r>
            <a:r>
              <a:rPr lang="fr-FR" dirty="0" smtClean="0">
                <a:latin typeface="AdvP6F00"/>
              </a:rPr>
              <a:t>interaction</a:t>
            </a:r>
            <a:r>
              <a:rPr lang="fr-FR" dirty="0">
                <a:latin typeface="AdvP6F00"/>
              </a:rPr>
              <a:t>.</a:t>
            </a:r>
            <a:endParaRPr lang="fr-FR" dirty="0"/>
          </a:p>
        </p:txBody>
      </p:sp>
    </p:spTree>
    <p:extLst>
      <p:ext uri="{BB962C8B-B14F-4D97-AF65-F5344CB8AC3E}">
        <p14:creationId xmlns:p14="http://schemas.microsoft.com/office/powerpoint/2010/main" val="2875692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9259" y="0"/>
            <a:ext cx="10515600" cy="1325563"/>
          </a:xfrm>
        </p:spPr>
        <p:txBody>
          <a:bodyPr/>
          <a:lstStyle/>
          <a:p>
            <a:r>
              <a:rPr lang="en-US" b="1" dirty="0" smtClean="0">
                <a:solidFill>
                  <a:srgbClr val="FF0000"/>
                </a:solidFill>
              </a:rPr>
              <a:t>4.1</a:t>
            </a:r>
            <a:r>
              <a:rPr lang="en-US" b="1" dirty="0">
                <a:solidFill>
                  <a:srgbClr val="FF0000"/>
                </a:solidFill>
              </a:rPr>
              <a:t>. Attachment</a:t>
            </a:r>
            <a:endParaRPr lang="fr-FR" dirty="0">
              <a:solidFill>
                <a:srgbClr val="FF0000"/>
              </a:solidFill>
            </a:endParaRPr>
          </a:p>
        </p:txBody>
      </p:sp>
      <p:sp>
        <p:nvSpPr>
          <p:cNvPr id="3" name="Espace réservé du contenu 2"/>
          <p:cNvSpPr>
            <a:spLocks noGrp="1"/>
          </p:cNvSpPr>
          <p:nvPr>
            <p:ph idx="1"/>
          </p:nvPr>
        </p:nvSpPr>
        <p:spPr>
          <a:xfrm>
            <a:off x="838200" y="1207059"/>
            <a:ext cx="10515600" cy="5382000"/>
          </a:xfrm>
        </p:spPr>
        <p:txBody>
          <a:bodyPr>
            <a:normAutofit fontScale="85000" lnSpcReduction="10000"/>
          </a:bodyPr>
          <a:lstStyle/>
          <a:p>
            <a:pPr>
              <a:lnSpc>
                <a:spcPct val="160000"/>
              </a:lnSpc>
            </a:pPr>
            <a:r>
              <a:rPr lang="en-US" sz="2400" dirty="0"/>
              <a:t>Technically, virus attachment consists of specific binding of a virus-attachment protein (or “</a:t>
            </a:r>
            <a:r>
              <a:rPr lang="en-US" sz="2400" dirty="0" err="1"/>
              <a:t>antireceptor</a:t>
            </a:r>
            <a:r>
              <a:rPr lang="en-US" sz="2400" dirty="0"/>
              <a:t>”) to a cellular receptor molecule. Many examples of virus receptors are now known (Figure 18). The target receptor molecules on cell surfaces may be proteins (usually glycoproteins) or the carbohydrate structures present on glycoproteins or glycolipids. The former are usually specific receptors in that a virus may use a particular protein as a receptor.</a:t>
            </a:r>
            <a:endParaRPr lang="fr-FR" sz="2400" dirty="0"/>
          </a:p>
          <a:p>
            <a:pPr>
              <a:lnSpc>
                <a:spcPct val="160000"/>
              </a:lnSpc>
            </a:pPr>
            <a:r>
              <a:rPr lang="en-US" sz="2400" dirty="0"/>
              <a:t>Plant viruses face special problems initiating infection. The outer surfaces of plants are composed of protective layers of waxes and pectin, but more significantly, each cell is surrounded by a thick wall of cellulose overlying the cytoplasmic membrane. To date, no plant virus is known to use a specific cellular receptor of the type that animal and bacterial viruses use to attach to cells. Instead, plant viruses rely on a breach of the integrity of a cell wall to introduce a virus particle directly into a host cell.</a:t>
            </a:r>
            <a:endParaRPr lang="fr-FR" sz="2400" dirty="0"/>
          </a:p>
          <a:p>
            <a:pPr>
              <a:lnSpc>
                <a:spcPct val="160000"/>
              </a:lnSpc>
            </a:pPr>
            <a:endParaRPr lang="fr-FR" sz="2400" dirty="0"/>
          </a:p>
        </p:txBody>
      </p:sp>
    </p:spTree>
    <p:extLst>
      <p:ext uri="{BB962C8B-B14F-4D97-AF65-F5344CB8AC3E}">
        <p14:creationId xmlns:p14="http://schemas.microsoft.com/office/powerpoint/2010/main" val="3181905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0282" y="0"/>
            <a:ext cx="10515600" cy="1325563"/>
          </a:xfrm>
        </p:spPr>
        <p:txBody>
          <a:bodyPr/>
          <a:lstStyle/>
          <a:p>
            <a:r>
              <a:rPr lang="fr-FR" b="1" dirty="0" smtClean="0">
                <a:solidFill>
                  <a:srgbClr val="FF0000"/>
                </a:solidFill>
                <a:effectLst>
                  <a:outerShdw blurRad="38100" dist="38100" dir="2700000" algn="tl">
                    <a:srgbClr val="000000">
                      <a:alpha val="43137"/>
                    </a:srgbClr>
                  </a:outerShdw>
                </a:effectLst>
              </a:rPr>
              <a:t>Note</a:t>
            </a:r>
            <a:endParaRPr lang="fr-FR" b="1" dirty="0">
              <a:solidFill>
                <a:srgbClr val="FF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0" y="1616402"/>
            <a:ext cx="6096000" cy="4351338"/>
          </a:xfrm>
        </p:spPr>
        <p:txBody>
          <a:bodyPr>
            <a:normAutofit fontScale="85000" lnSpcReduction="10000"/>
          </a:bodyPr>
          <a:lstStyle/>
          <a:p>
            <a:pPr algn="just">
              <a:lnSpc>
                <a:spcPct val="150000"/>
              </a:lnSpc>
            </a:pPr>
            <a:r>
              <a:rPr lang="en-US" sz="2000" dirty="0">
                <a:effectLst>
                  <a:outerShdw blurRad="38100" dist="38100" dir="2700000" algn="tl">
                    <a:srgbClr val="000000">
                      <a:alpha val="43137"/>
                    </a:srgbClr>
                  </a:outerShdw>
                </a:effectLst>
              </a:rPr>
              <a:t>This receptor is not expressed by the cell in order to promote infection by viruses. It generally plays an important physiological role for the cell in question: interaction with neighboring cells, capture and transport of extracellular compounds....</a:t>
            </a:r>
          </a:p>
          <a:p>
            <a:pPr algn="just">
              <a:lnSpc>
                <a:spcPct val="150000"/>
              </a:lnSpc>
            </a:pPr>
            <a:r>
              <a:rPr lang="en-US" sz="2000" dirty="0">
                <a:effectLst>
                  <a:outerShdw blurRad="38100" dist="38100" dir="2700000" algn="tl">
                    <a:srgbClr val="000000">
                      <a:alpha val="43137"/>
                    </a:srgbClr>
                  </a:outerShdw>
                </a:effectLst>
              </a:rPr>
              <a:t>For example, the AIDS virus uses the CD4 molecule as a receptor, expressed by certain T lymphocytes and by macrophages. This molecule is essential for the functioning of CD4+ T lymphocytes, allowing them to interact with major histocompatibility complex class II molecules expressed by antigen-presenting cells.</a:t>
            </a:r>
            <a:endParaRPr lang="fr-FR" sz="2000" dirty="0">
              <a:effectLst>
                <a:outerShdw blurRad="38100" dist="38100" dir="2700000" algn="tl">
                  <a:srgbClr val="000000">
                    <a:alpha val="43137"/>
                  </a:srgbClr>
                </a:outerShdw>
              </a:effectLst>
            </a:endParaRPr>
          </a:p>
        </p:txBody>
      </p:sp>
      <p:pic>
        <p:nvPicPr>
          <p:cNvPr id="5" name="Image 4"/>
          <p:cNvPicPr>
            <a:picLocks noChangeAspect="1"/>
          </p:cNvPicPr>
          <p:nvPr/>
        </p:nvPicPr>
        <p:blipFill>
          <a:blip r:embed="rId2"/>
          <a:stretch>
            <a:fillRect/>
          </a:stretch>
        </p:blipFill>
        <p:spPr>
          <a:xfrm>
            <a:off x="6340288" y="1406245"/>
            <a:ext cx="6096000" cy="4257675"/>
          </a:xfrm>
          <a:prstGeom prst="rect">
            <a:avLst/>
          </a:prstGeom>
        </p:spPr>
      </p:pic>
    </p:spTree>
    <p:extLst>
      <p:ext uri="{BB962C8B-B14F-4D97-AF65-F5344CB8AC3E}">
        <p14:creationId xmlns:p14="http://schemas.microsoft.com/office/powerpoint/2010/main" val="4060063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1304366" y="242048"/>
            <a:ext cx="10018058" cy="4748100"/>
          </a:xfrm>
          <a:prstGeom prst="rect">
            <a:avLst/>
          </a:prstGeom>
        </p:spPr>
      </p:pic>
      <p:sp>
        <p:nvSpPr>
          <p:cNvPr id="3" name="Rectangle 2"/>
          <p:cNvSpPr/>
          <p:nvPr/>
        </p:nvSpPr>
        <p:spPr>
          <a:xfrm>
            <a:off x="560294" y="5522276"/>
            <a:ext cx="11071412" cy="1243738"/>
          </a:xfrm>
          <a:prstGeom prst="rect">
            <a:avLst/>
          </a:prstGeom>
        </p:spPr>
        <p:txBody>
          <a:bodyPr wrap="square">
            <a:spAutoFit/>
          </a:bodyPr>
          <a:lstStyle/>
          <a:p>
            <a:pPr algn="ctr">
              <a:lnSpc>
                <a:spcPct val="150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viral receptors of representative human pathogenic viruses </a:t>
            </a:r>
            <a:endParaRPr lang="en-US" sz="24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algn="ctr">
              <a:lnSpc>
                <a:spcPct val="150000"/>
              </a:lnSpc>
              <a:spcAft>
                <a:spcPts val="800"/>
              </a:spcAft>
            </a:pPr>
            <a:r>
              <a:rPr lang="en-US" sz="24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Wang-</a:t>
            </a:r>
            <a:r>
              <a:rPr lang="en-US" sz="2400" b="1"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Shick</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Ryu</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2017).</a:t>
            </a:r>
            <a:endParaRPr lang="fr-FR"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83457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1342336" y="837017"/>
            <a:ext cx="10141452" cy="23529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en-US" sz="2000" dirty="0"/>
              <a:t>Following attachment of the virus particle on the target cells, the next step is the penetration into the cytoplasm. The mechanism for the penetration differs, whether enveloped or not. For  enveloped viruses, one of the following two mechanisms is used: direct fusion and receptor-mediated endocytosis. For </a:t>
            </a:r>
            <a:r>
              <a:rPr lang="en-US" sz="2000" dirty="0" err="1"/>
              <a:t>nonenveloped</a:t>
            </a:r>
            <a:r>
              <a:rPr lang="en-US" sz="2000" dirty="0"/>
              <a:t> naked viruses, </a:t>
            </a:r>
            <a:r>
              <a:rPr lang="en-US" sz="2000" dirty="0" err="1"/>
              <a:t>receptormediated</a:t>
            </a:r>
            <a:r>
              <a:rPr lang="en-US" sz="2000" dirty="0"/>
              <a:t> endocytosis is used for penetration.</a:t>
            </a:r>
            <a:endParaRPr lang="fr-FR" sz="2000" dirty="0"/>
          </a:p>
        </p:txBody>
      </p:sp>
      <p:sp>
        <p:nvSpPr>
          <p:cNvPr id="2" name="Rectangle 1"/>
          <p:cNvSpPr/>
          <p:nvPr/>
        </p:nvSpPr>
        <p:spPr>
          <a:xfrm>
            <a:off x="945324" y="167911"/>
            <a:ext cx="2579360" cy="523220"/>
          </a:xfrm>
          <a:prstGeom prst="rect">
            <a:avLst/>
          </a:prstGeom>
        </p:spPr>
        <p:txBody>
          <a:bodyPr wrap="none">
            <a:spAutoFit/>
          </a:bodyPr>
          <a:lstStyle/>
          <a:p>
            <a:r>
              <a:rPr lang="en-US" sz="2800" b="1" dirty="0">
                <a:solidFill>
                  <a:srgbClr val="FF0000"/>
                </a:solidFill>
              </a:rPr>
              <a:t>4.2. Penetration</a:t>
            </a:r>
            <a:endParaRPr lang="fr-FR" sz="2800" dirty="0">
              <a:solidFill>
                <a:srgbClr val="FF0000"/>
              </a:solidFill>
            </a:endParaRPr>
          </a:p>
        </p:txBody>
      </p:sp>
      <p:pic>
        <p:nvPicPr>
          <p:cNvPr id="4098" name="Picture 2" descr="Orthomyxoviridae (grippe A et 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933056"/>
            <a:ext cx="4250545" cy="14401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ntrÃ©e des entÃ©rovi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4582" y="3645370"/>
            <a:ext cx="4270336" cy="15173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44042" y="5739462"/>
            <a:ext cx="4572000" cy="646331"/>
          </a:xfrm>
          <a:prstGeom prst="rect">
            <a:avLst/>
          </a:prstGeom>
        </p:spPr>
        <p:txBody>
          <a:bodyPr>
            <a:spAutoFit/>
          </a:bodyPr>
          <a:lstStyle/>
          <a:p>
            <a:r>
              <a:rPr lang="en-US" dirty="0">
                <a:solidFill>
                  <a:srgbClr val="000000"/>
                </a:solidFill>
                <a:latin typeface="Tahoma" panose="020B0604030504040204" pitchFamily="34" charset="0"/>
              </a:rPr>
              <a:t>Some enveloped viruses such as influenza viruses enter the cell by endocytosis</a:t>
            </a:r>
            <a:endParaRPr lang="fr-FR" dirty="0"/>
          </a:p>
        </p:txBody>
      </p:sp>
      <p:sp>
        <p:nvSpPr>
          <p:cNvPr id="4" name="Rectangle 3"/>
          <p:cNvSpPr/>
          <p:nvPr/>
        </p:nvSpPr>
        <p:spPr>
          <a:xfrm>
            <a:off x="6104582" y="5642198"/>
            <a:ext cx="4572000" cy="923330"/>
          </a:xfrm>
          <a:prstGeom prst="rect">
            <a:avLst/>
          </a:prstGeom>
        </p:spPr>
        <p:txBody>
          <a:bodyPr>
            <a:spAutoFit/>
          </a:bodyPr>
          <a:lstStyle/>
          <a:p>
            <a:r>
              <a:rPr lang="en-US" dirty="0">
                <a:solidFill>
                  <a:srgbClr val="000000"/>
                </a:solidFill>
                <a:latin typeface="Tahoma" panose="020B0604030504040204" pitchFamily="34" charset="0"/>
              </a:rPr>
              <a:t>Other viruses, such as </a:t>
            </a:r>
            <a:r>
              <a:rPr lang="en-US" dirty="0" err="1">
                <a:solidFill>
                  <a:srgbClr val="000000"/>
                </a:solidFill>
                <a:latin typeface="Tahoma" panose="020B0604030504040204" pitchFamily="34" charset="0"/>
              </a:rPr>
              <a:t>enteroviruses</a:t>
            </a:r>
            <a:r>
              <a:rPr lang="en-US" dirty="0">
                <a:solidFill>
                  <a:srgbClr val="000000"/>
                </a:solidFill>
                <a:latin typeface="Tahoma" panose="020B0604030504040204" pitchFamily="34" charset="0"/>
              </a:rPr>
              <a:t>, inject their viral genome into the cell through the cell membrane</a:t>
            </a:r>
            <a:r>
              <a:rPr lang="fr-FR" dirty="0" smtClean="0">
                <a:solidFill>
                  <a:srgbClr val="000000"/>
                </a:solidFill>
                <a:latin typeface="Tahoma" panose="020B0604030504040204" pitchFamily="34" charset="0"/>
              </a:rPr>
              <a:t>.</a:t>
            </a:r>
            <a:endParaRPr lang="fr-FR" dirty="0"/>
          </a:p>
        </p:txBody>
      </p:sp>
    </p:spTree>
    <p:extLst>
      <p:ext uri="{BB962C8B-B14F-4D97-AF65-F5344CB8AC3E}">
        <p14:creationId xmlns:p14="http://schemas.microsoft.com/office/powerpoint/2010/main" val="2045628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2194410" y="352536"/>
            <a:ext cx="7803179" cy="2928545"/>
          </a:xfrm>
          <a:prstGeom prst="rect">
            <a:avLst/>
          </a:prstGeom>
        </p:spPr>
      </p:pic>
      <p:sp>
        <p:nvSpPr>
          <p:cNvPr id="3" name="Rectangle 2"/>
          <p:cNvSpPr/>
          <p:nvPr/>
        </p:nvSpPr>
        <p:spPr>
          <a:xfrm>
            <a:off x="-1" y="3957362"/>
            <a:ext cx="12192000" cy="2166875"/>
          </a:xfrm>
          <a:prstGeom prst="rect">
            <a:avLst/>
          </a:prstGeom>
        </p:spPr>
        <p:txBody>
          <a:bodyPr wrap="square">
            <a:spAutoFit/>
          </a:bodyPr>
          <a:lstStyle/>
          <a:p>
            <a:pPr marL="457200" algn="ctr">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Three modes of viral penetration. (A) Direct fusion. The viral </a:t>
            </a:r>
            <a:r>
              <a:rPr lang="en-US" dirty="0" err="1">
                <a:latin typeface="Times New Roman" panose="02020603050405020304" pitchFamily="18" charset="0"/>
                <a:ea typeface="Calibri" panose="020F0502020204030204" pitchFamily="34" charset="0"/>
                <a:cs typeface="Arial" panose="020B0604020202020204" pitchFamily="34" charset="0"/>
              </a:rPr>
              <a:t>nucleocapsids</a:t>
            </a:r>
            <a:r>
              <a:rPr lang="en-US" dirty="0">
                <a:latin typeface="Times New Roman" panose="02020603050405020304" pitchFamily="18" charset="0"/>
                <a:ea typeface="Calibri" panose="020F0502020204030204" pitchFamily="34" charset="0"/>
                <a:cs typeface="Arial" panose="020B0604020202020204" pitchFamily="34" charset="0"/>
              </a:rPr>
              <a:t> enter the cell by the fusion between viral envelope and plasma membrane. (B) Receptor-mediated endocytosis for enveloped viruses. The virus particle acts as a ligand for the endocytosis. The virus particle is located inside endosomes. The fusion takes place between the viral envelope and </a:t>
            </a:r>
            <a:r>
              <a:rPr lang="en-US" dirty="0" err="1">
                <a:latin typeface="Times New Roman" panose="02020603050405020304" pitchFamily="18" charset="0"/>
                <a:ea typeface="Calibri" panose="020F0502020204030204" pitchFamily="34" charset="0"/>
                <a:cs typeface="Arial" panose="020B0604020202020204" pitchFamily="34" charset="0"/>
              </a:rPr>
              <a:t>endosomal</a:t>
            </a:r>
            <a:r>
              <a:rPr lang="en-US" dirty="0">
                <a:latin typeface="Times New Roman" panose="02020603050405020304" pitchFamily="18" charset="0"/>
                <a:ea typeface="Calibri" panose="020F0502020204030204" pitchFamily="34" charset="0"/>
                <a:cs typeface="Arial" panose="020B0604020202020204" pitchFamily="34" charset="0"/>
              </a:rPr>
              <a:t> membrane. Note that actin cortex (a mechanical support of the plasma membrane), which serves a physical barrier for the entry, is bypassed through the endocytosis. (C) Receptor-mediated endocytosis for </a:t>
            </a:r>
            <a:r>
              <a:rPr lang="en-US" dirty="0" err="1">
                <a:latin typeface="Times New Roman" panose="02020603050405020304" pitchFamily="18" charset="0"/>
                <a:ea typeface="Calibri" panose="020F0502020204030204" pitchFamily="34" charset="0"/>
                <a:cs typeface="Arial" panose="020B0604020202020204" pitchFamily="34" charset="0"/>
              </a:rPr>
              <a:t>nonenveloped</a:t>
            </a:r>
            <a:r>
              <a:rPr lang="en-US" dirty="0">
                <a:latin typeface="Times New Roman" panose="02020603050405020304" pitchFamily="18" charset="0"/>
                <a:ea typeface="Calibri" panose="020F0502020204030204" pitchFamily="34" charset="0"/>
                <a:cs typeface="Arial" panose="020B0604020202020204" pitchFamily="34" charset="0"/>
              </a:rPr>
              <a:t> naked viruses. A component of viral </a:t>
            </a:r>
            <a:r>
              <a:rPr lang="en-US" dirty="0" err="1">
                <a:latin typeface="Times New Roman" panose="02020603050405020304" pitchFamily="18" charset="0"/>
                <a:ea typeface="Calibri" panose="020F0502020204030204" pitchFamily="34" charset="0"/>
                <a:cs typeface="Arial" panose="020B0604020202020204" pitchFamily="34" charset="0"/>
              </a:rPr>
              <a:t>nucleocapsid</a:t>
            </a:r>
            <a:r>
              <a:rPr lang="en-US" dirty="0">
                <a:latin typeface="Times New Roman" panose="02020603050405020304" pitchFamily="18" charset="0"/>
                <a:ea typeface="Calibri" panose="020F0502020204030204" pitchFamily="34" charset="0"/>
                <a:cs typeface="Arial" panose="020B0604020202020204" pitchFamily="34" charset="0"/>
              </a:rPr>
              <a:t> triggers the </a:t>
            </a:r>
            <a:r>
              <a:rPr lang="en-US" dirty="0" err="1">
                <a:latin typeface="Times New Roman" panose="02020603050405020304" pitchFamily="18" charset="0"/>
                <a:ea typeface="Calibri" panose="020F0502020204030204" pitchFamily="34" charset="0"/>
                <a:cs typeface="Arial" panose="020B0604020202020204" pitchFamily="34" charset="0"/>
              </a:rPr>
              <a:t>lysis</a:t>
            </a:r>
            <a:r>
              <a:rPr lang="en-US" dirty="0">
                <a:latin typeface="Times New Roman" panose="02020603050405020304" pitchFamily="18" charset="0"/>
                <a:ea typeface="Calibri" panose="020F0502020204030204" pitchFamily="34" charset="0"/>
                <a:cs typeface="Arial" panose="020B0604020202020204" pitchFamily="34" charset="0"/>
              </a:rPr>
              <a:t> of </a:t>
            </a:r>
            <a:r>
              <a:rPr lang="en-US" dirty="0" err="1">
                <a:latin typeface="Times New Roman" panose="02020603050405020304" pitchFamily="18" charset="0"/>
                <a:ea typeface="Calibri" panose="020F0502020204030204" pitchFamily="34" charset="0"/>
                <a:cs typeface="Arial" panose="020B0604020202020204" pitchFamily="34" charset="0"/>
              </a:rPr>
              <a:t>endosomal</a:t>
            </a:r>
            <a:r>
              <a:rPr lang="en-US" dirty="0">
                <a:latin typeface="Times New Roman" panose="02020603050405020304" pitchFamily="18" charset="0"/>
                <a:ea typeface="Calibri" panose="020F0502020204030204" pitchFamily="34" charset="0"/>
                <a:cs typeface="Arial" panose="020B0604020202020204" pitchFamily="34" charset="0"/>
              </a:rPr>
              <a:t> membrane necessary for the release of the viral genome to the cytoplasm (Wang-</a:t>
            </a:r>
            <a:r>
              <a:rPr lang="en-US" dirty="0" err="1">
                <a:latin typeface="Times New Roman" panose="02020603050405020304" pitchFamily="18" charset="0"/>
                <a:ea typeface="Calibri" panose="020F0502020204030204" pitchFamily="34" charset="0"/>
                <a:cs typeface="Arial" panose="020B0604020202020204" pitchFamily="34" charset="0"/>
              </a:rPr>
              <a:t>Shick</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err="1">
                <a:latin typeface="Times New Roman" panose="02020603050405020304" pitchFamily="18" charset="0"/>
                <a:ea typeface="Calibri" panose="020F0502020204030204" pitchFamily="34" charset="0"/>
                <a:cs typeface="Arial" panose="020B0604020202020204" pitchFamily="34" charset="0"/>
              </a:rPr>
              <a:t>Ryu</a:t>
            </a:r>
            <a:r>
              <a:rPr lang="en-US" dirty="0">
                <a:latin typeface="Times New Roman" panose="02020603050405020304" pitchFamily="18" charset="0"/>
                <a:ea typeface="Calibri" panose="020F0502020204030204" pitchFamily="34" charset="0"/>
                <a:cs typeface="Arial" panose="020B0604020202020204" pitchFamily="34" charset="0"/>
              </a:rPr>
              <a:t>. 2017).</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728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78223" y="1563213"/>
            <a:ext cx="10206317" cy="4235136"/>
          </a:xfrm>
          <a:prstGeom prst="rect">
            <a:avLst/>
          </a:prstGeom>
        </p:spPr>
      </p:pic>
    </p:spTree>
    <p:extLst>
      <p:ext uri="{BB962C8B-B14F-4D97-AF65-F5344CB8AC3E}">
        <p14:creationId xmlns:p14="http://schemas.microsoft.com/office/powerpoint/2010/main" val="2203362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1816</Words>
  <Application>Microsoft Office PowerPoint</Application>
  <PresentationFormat>Grand écran</PresentationFormat>
  <Paragraphs>56</Paragraphs>
  <Slides>36</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36</vt:i4>
      </vt:variant>
    </vt:vector>
  </HeadingPairs>
  <TitlesOfParts>
    <vt:vector size="45" baseType="lpstr">
      <vt:lpstr>AdvP101A64</vt:lpstr>
      <vt:lpstr>AdvP6F00</vt:lpstr>
      <vt:lpstr>Arial</vt:lpstr>
      <vt:lpstr>Calibri</vt:lpstr>
      <vt:lpstr>Calibri Light</vt:lpstr>
      <vt:lpstr>Tahoma</vt:lpstr>
      <vt:lpstr>Times New Roman</vt:lpstr>
      <vt:lpstr>Wingdings</vt:lpstr>
      <vt:lpstr>Thème Office</vt:lpstr>
      <vt:lpstr>4. Virus Life Cycle</vt:lpstr>
      <vt:lpstr>1. Conditions nécessaires à la multiplication d’un virus</vt:lpstr>
      <vt:lpstr>Présentation PowerPoint</vt:lpstr>
      <vt:lpstr>4.1. Attachment</vt:lpstr>
      <vt:lpstr>Note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Remarque </vt:lpstr>
      <vt:lpstr>Présentation PowerPoint</vt:lpstr>
      <vt:lpstr>Présentation PowerPoint</vt:lpstr>
      <vt:lpstr>4.3. Uncoating</vt:lpstr>
      <vt:lpstr>Présentation PowerPoint</vt:lpstr>
      <vt:lpstr>Présentation PowerPoint</vt:lpstr>
      <vt:lpstr>Class II: Single-stranded DNA</vt:lpstr>
      <vt:lpstr>Class III: Double-stranded RNA </vt:lpstr>
      <vt:lpstr>Class IV: Single-stranded (1)sense RNA. </vt:lpstr>
      <vt:lpstr>Class V: Single-stranded (-)sense RNA.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4.6. Maturation </vt:lpstr>
      <vt:lpstr>4.7. Release </vt:lpstr>
      <vt:lpstr>Présentation PowerPoint</vt:lpstr>
      <vt:lpstr>Présentation PowerPoint</vt:lpstr>
      <vt:lpstr>TYPES OF VIRUS INFECTION</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5.Cycles viraux</dc:title>
  <dc:creator>250 G4</dc:creator>
  <cp:lastModifiedBy>250 G4</cp:lastModifiedBy>
  <cp:revision>19</cp:revision>
  <dcterms:created xsi:type="dcterms:W3CDTF">2022-12-10T21:58:03Z</dcterms:created>
  <dcterms:modified xsi:type="dcterms:W3CDTF">2024-01-17T22:16:09Z</dcterms:modified>
</cp:coreProperties>
</file>