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1" r:id="rId2"/>
    <p:sldId id="280" r:id="rId3"/>
    <p:sldId id="307" r:id="rId4"/>
    <p:sldId id="292" r:id="rId5"/>
    <p:sldId id="293" r:id="rId6"/>
    <p:sldId id="308" r:id="rId7"/>
    <p:sldId id="294" r:id="rId8"/>
    <p:sldId id="295" r:id="rId9"/>
    <p:sldId id="296" r:id="rId10"/>
    <p:sldId id="297" r:id="rId11"/>
    <p:sldId id="298" r:id="rId12"/>
    <p:sldId id="299" r:id="rId13"/>
    <p:sldId id="300" r:id="rId14"/>
    <p:sldId id="301" r:id="rId15"/>
    <p:sldId id="302" r:id="rId16"/>
    <p:sldId id="303" r:id="rId17"/>
    <p:sldId id="304" r:id="rId18"/>
    <p:sldId id="309" r:id="rId19"/>
    <p:sldId id="311" r:id="rId20"/>
    <p:sldId id="256" r:id="rId21"/>
    <p:sldId id="257" r:id="rId22"/>
    <p:sldId id="270" r:id="rId23"/>
    <p:sldId id="265" r:id="rId24"/>
    <p:sldId id="312" r:id="rId25"/>
    <p:sldId id="260" r:id="rId26"/>
    <p:sldId id="313" r:id="rId27"/>
    <p:sldId id="314" r:id="rId28"/>
    <p:sldId id="262" r:id="rId29"/>
    <p:sldId id="263" r:id="rId30"/>
    <p:sldId id="264" r:id="rId31"/>
    <p:sldId id="274" r:id="rId32"/>
    <p:sldId id="268" r:id="rId33"/>
    <p:sldId id="276" r:id="rId34"/>
    <p:sldId id="277" r:id="rId35"/>
    <p:sldId id="278" r:id="rId36"/>
    <p:sldId id="279" r:id="rId37"/>
    <p:sldId id="282" r:id="rId38"/>
    <p:sldId id="286" r:id="rId39"/>
    <p:sldId id="287" r:id="rId40"/>
    <p:sldId id="283" r:id="rId41"/>
    <p:sldId id="305" r:id="rId42"/>
    <p:sldId id="310" r:id="rId4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>
      <p:cViewPr varScale="1">
        <p:scale>
          <a:sx n="71" d="100"/>
          <a:sy n="71" d="100"/>
        </p:scale>
        <p:origin x="1176" y="6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1DB4F-330E-4358-8606-A55F3E579013}" type="datetimeFigureOut">
              <a:rPr lang="fr-FR" smtClean="0"/>
              <a:pPr/>
              <a:t>19/11/2023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E7134-05D3-46B3-A960-01BD8D9C028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1DB4F-330E-4358-8606-A55F3E579013}" type="datetimeFigureOut">
              <a:rPr lang="fr-FR" smtClean="0"/>
              <a:pPr/>
              <a:t>19/11/2023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E7134-05D3-46B3-A960-01BD8D9C028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1DB4F-330E-4358-8606-A55F3E579013}" type="datetimeFigureOut">
              <a:rPr lang="fr-FR" smtClean="0"/>
              <a:pPr/>
              <a:t>19/11/2023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E7134-05D3-46B3-A960-01BD8D9C028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1DB4F-330E-4358-8606-A55F3E579013}" type="datetimeFigureOut">
              <a:rPr lang="fr-FR" smtClean="0"/>
              <a:pPr/>
              <a:t>19/11/2023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E7134-05D3-46B3-A960-01BD8D9C028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1DB4F-330E-4358-8606-A55F3E579013}" type="datetimeFigureOut">
              <a:rPr lang="fr-FR" smtClean="0"/>
              <a:pPr/>
              <a:t>19/11/2023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E7134-05D3-46B3-A960-01BD8D9C028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1DB4F-330E-4358-8606-A55F3E579013}" type="datetimeFigureOut">
              <a:rPr lang="fr-FR" smtClean="0"/>
              <a:pPr/>
              <a:t>19/11/2023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E7134-05D3-46B3-A960-01BD8D9C028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1DB4F-330E-4358-8606-A55F3E579013}" type="datetimeFigureOut">
              <a:rPr lang="fr-FR" smtClean="0"/>
              <a:pPr/>
              <a:t>19/11/2023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E7134-05D3-46B3-A960-01BD8D9C028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1DB4F-330E-4358-8606-A55F3E579013}" type="datetimeFigureOut">
              <a:rPr lang="fr-FR" smtClean="0"/>
              <a:pPr/>
              <a:t>19/11/2023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E7134-05D3-46B3-A960-01BD8D9C028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1DB4F-330E-4358-8606-A55F3E579013}" type="datetimeFigureOut">
              <a:rPr lang="fr-FR" smtClean="0"/>
              <a:pPr/>
              <a:t>19/11/2023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E7134-05D3-46B3-A960-01BD8D9C028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1DB4F-330E-4358-8606-A55F3E579013}" type="datetimeFigureOut">
              <a:rPr lang="fr-FR" smtClean="0"/>
              <a:pPr/>
              <a:t>19/11/2023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E7134-05D3-46B3-A960-01BD8D9C028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1DB4F-330E-4358-8606-A55F3E579013}" type="datetimeFigureOut">
              <a:rPr lang="fr-FR" smtClean="0"/>
              <a:pPr/>
              <a:t>19/11/2023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E7134-05D3-46B3-A960-01BD8D9C028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51DB4F-330E-4358-8606-A55F3E579013}" type="datetimeFigureOut">
              <a:rPr lang="fr-FR" smtClean="0"/>
              <a:pPr/>
              <a:t>19/11/2023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9E7134-05D3-46B3-A960-01BD8D9C028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://biochimej.univ-angers.fr/Page2/COURS/7RelStructFonction/2Biochimie/1SyntheseProteines/1SyntheseProt.htm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ctrTitle"/>
          </p:nvPr>
        </p:nvSpPr>
        <p:spPr>
          <a:xfrm>
            <a:off x="1187624" y="980728"/>
            <a:ext cx="7772400" cy="1470025"/>
          </a:xfrm>
        </p:spPr>
        <p:txBody>
          <a:bodyPr/>
          <a:lstStyle/>
          <a:p>
            <a:r>
              <a:rPr lang="fr-FR" dirty="0" smtClean="0"/>
              <a:t>Transcription des gènes </a:t>
            </a:r>
            <a:endParaRPr lang="fr-FR" dirty="0"/>
          </a:p>
        </p:txBody>
      </p:sp>
      <p:pic>
        <p:nvPicPr>
          <p:cNvPr id="3" name="Image 2" descr="tcani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519" y="2450753"/>
            <a:ext cx="6786610" cy="2000264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4427984" y="4451017"/>
            <a:ext cx="4392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</a:rPr>
              <a:t>Dr DEBIB Aicha</a:t>
            </a:r>
            <a:endParaRPr lang="fr-FR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52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1- Initiation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La transcription est initié au niveau du </a:t>
            </a:r>
            <a:r>
              <a:rPr lang="fr-FR" dirty="0" smtClean="0">
                <a:solidFill>
                  <a:srgbClr val="FF0000"/>
                </a:solidFill>
              </a:rPr>
              <a:t>promoteur du gène</a:t>
            </a:r>
            <a:r>
              <a:rPr lang="fr-FR" dirty="0" smtClean="0"/>
              <a:t>. C’est une séquence pour laquelle l’enzyme a plus d’affinité c’est une séquence de reconnaissance située juste en avant du gène.</a:t>
            </a:r>
          </a:p>
          <a:p>
            <a:r>
              <a:rPr lang="fr-FR" dirty="0" smtClean="0"/>
              <a:t>Le promoteur contient des séquence d’ADN spécifique qui sont des points d’attachement pour l’ARN polymérase.  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0753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Chez </a:t>
            </a:r>
            <a:r>
              <a:rPr lang="fr-FR" i="1" dirty="0" err="1" smtClean="0"/>
              <a:t>E.coli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Deux éléments de séquences d’ADN sont présents au sein du promoteur; la séquence – 10 et la séquence – 35 (par apport au 1</a:t>
            </a:r>
            <a:r>
              <a:rPr lang="fr-FR" baseline="30000" dirty="0" smtClean="0"/>
              <a:t>er</a:t>
            </a:r>
            <a:r>
              <a:rPr lang="fr-FR" dirty="0" smtClean="0"/>
              <a:t> nucléotides d’ARN incorporé).  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1453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"/>
            <a:ext cx="9036496" cy="6669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56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1" y="2060848"/>
            <a:ext cx="9067800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Connecteur droit avec flèche 3"/>
          <p:cNvCxnSpPr/>
          <p:nvPr/>
        </p:nvCxnSpPr>
        <p:spPr>
          <a:xfrm flipH="1">
            <a:off x="755576" y="1556792"/>
            <a:ext cx="504056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Connecteur droit avec flèche 6"/>
          <p:cNvCxnSpPr/>
          <p:nvPr/>
        </p:nvCxnSpPr>
        <p:spPr>
          <a:xfrm>
            <a:off x="6084168" y="1556792"/>
            <a:ext cx="2736304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6657968" y="1187460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En aval 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635896" y="1187460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En amont 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79512" y="4149080"/>
            <a:ext cx="87849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La sous unité </a:t>
            </a:r>
            <a:r>
              <a:rPr lang="el-GR" sz="3200" dirty="0" smtClean="0"/>
              <a:t>δ</a:t>
            </a:r>
            <a:r>
              <a:rPr lang="fr-FR" sz="3200" dirty="0" smtClean="0"/>
              <a:t> de l’ARN polymérase est responsable de la reconnaissance et la liaison au promoteur au niveau de la séquence – 35. Initialement un complexe promoteur-enzyme fermé se forme.    </a:t>
            </a:r>
            <a:endParaRPr lang="fr-FR" sz="3200" dirty="0"/>
          </a:p>
        </p:txBody>
      </p:sp>
      <p:sp>
        <p:nvSpPr>
          <p:cNvPr id="9" name="Ellipse 8"/>
          <p:cNvSpPr/>
          <p:nvPr/>
        </p:nvSpPr>
        <p:spPr>
          <a:xfrm>
            <a:off x="3131840" y="1933984"/>
            <a:ext cx="1728192" cy="13681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avec flèche 12"/>
          <p:cNvCxnSpPr/>
          <p:nvPr/>
        </p:nvCxnSpPr>
        <p:spPr>
          <a:xfrm flipH="1">
            <a:off x="2915816" y="3175273"/>
            <a:ext cx="504056" cy="25372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1979712" y="3461514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FF0000"/>
                </a:solidFill>
              </a:rPr>
              <a:t>La sous unité </a:t>
            </a:r>
            <a:r>
              <a:rPr lang="el-GR" sz="2800" dirty="0">
                <a:solidFill>
                  <a:srgbClr val="FF0000"/>
                </a:solidFill>
              </a:rPr>
              <a:t>δ</a:t>
            </a:r>
            <a:endParaRPr lang="fr-FR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180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707903" y="-1"/>
            <a:ext cx="5432648" cy="6561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116" y="34529"/>
            <a:ext cx="4427984" cy="2441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197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FF0000"/>
                </a:solidFill>
              </a:rPr>
              <a:t>2- Elongation 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3826768" cy="4525963"/>
          </a:xfrm>
        </p:spPr>
        <p:txBody>
          <a:bodyPr>
            <a:normAutofit fontScale="92500"/>
          </a:bodyPr>
          <a:lstStyle/>
          <a:p>
            <a:r>
              <a:rPr lang="fr-FR" dirty="0" smtClean="0"/>
              <a:t>Durant l’ élongation, l’ARN polymérase ajoute des </a:t>
            </a:r>
            <a:r>
              <a:rPr lang="fr-FR" dirty="0" err="1" smtClean="0"/>
              <a:t>ribonucleotides</a:t>
            </a:r>
            <a:r>
              <a:rPr lang="fr-FR" dirty="0" smtClean="0"/>
              <a:t> à</a:t>
            </a:r>
          </a:p>
          <a:p>
            <a:pPr marL="0" indent="0">
              <a:buNone/>
            </a:pPr>
            <a:r>
              <a:rPr lang="fr-FR" dirty="0" smtClean="0"/>
              <a:t> l’ extrémité 3’ de la molécule d’ARN dans l’ordre spécifié par le brin d’ADN matrice.  </a:t>
            </a:r>
          </a:p>
          <a:p>
            <a:r>
              <a:rPr lang="fr-FR" dirty="0" smtClean="0"/>
              <a:t>   </a:t>
            </a:r>
            <a:endParaRPr lang="fr-F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234666" y="1484784"/>
            <a:ext cx="4944606" cy="3914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049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L’enzyme se déplace le long de l’ADN en brisant les liaisons hydrogènes entres les bases et en déroulant la double hélice.</a:t>
            </a:r>
          </a:p>
          <a:p>
            <a:r>
              <a:rPr lang="fr-FR" dirty="0"/>
              <a:t>L’ARN synthétisé est initialement apparié avec le brin matrice, mais il est ensuite relâché ce qu’il permet à la double hélice de se reformer.   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39789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Terminaison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 fontScale="85000" lnSpcReduction="10000"/>
          </a:bodyPr>
          <a:lstStyle/>
          <a:p>
            <a:endParaRPr lang="fr-FR" dirty="0" smtClean="0"/>
          </a:p>
          <a:p>
            <a:r>
              <a:rPr lang="fr-FR" dirty="0" smtClean="0"/>
              <a:t>Des séquences palindromiques peuvent adopter des structure en épingle de cheveux et agissent comme signaux pour la terminaison de la transcription. </a:t>
            </a:r>
          </a:p>
          <a:p>
            <a:r>
              <a:rPr lang="fr-FR" dirty="0" smtClean="0"/>
              <a:t>L’ARN polymérase est supposée faire après une telle structure, et les faibles liaisons A-U qui suivent l’ épingle à cheveux  se rompent ce qui libère le transcrit. </a:t>
            </a:r>
            <a:endParaRPr lang="fr-FR" dirty="0" smtClean="0"/>
          </a:p>
          <a:p>
            <a:r>
              <a:rPr lang="fr-FR" dirty="0" smtClean="0"/>
              <a:t>Dans </a:t>
            </a:r>
            <a:r>
              <a:rPr lang="fr-FR" dirty="0" smtClean="0"/>
              <a:t>d’autres cas, il existe aussi des protéines (Rho) qui sont des facteurs de terminaison. Elle détruit l’appariement des bases et libère l’ARN transcrit    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3036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>
          <a:blip r:embed="rId2"/>
          <a:stretch>
            <a:fillRect/>
          </a:stretch>
        </p:blipFill>
        <p:spPr>
          <a:xfrm>
            <a:off x="1691680" y="692696"/>
            <a:ext cx="6066805" cy="496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25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/>
          <a:stretch>
            <a:fillRect/>
          </a:stretch>
        </p:blipFill>
        <p:spPr>
          <a:xfrm>
            <a:off x="1043608" y="656692"/>
            <a:ext cx="6761658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666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http://www.phschool.com/science/biology_place/biocoach/transcription/images/proovrvw.g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2984"/>
            <a:ext cx="4786314" cy="2928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 descr="http://www.phschool.com/science/biology_place/biocoach/transcription/images/euovrvw.gi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4" y="642918"/>
            <a:ext cx="3843347" cy="424339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ZoneTexte 3"/>
          <p:cNvSpPr txBox="1"/>
          <p:nvPr/>
        </p:nvSpPr>
        <p:spPr>
          <a:xfrm>
            <a:off x="285720" y="4714884"/>
            <a:ext cx="90726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smtClean="0"/>
              <a:t>Cellule procaryote         cellule eucaryote</a:t>
            </a:r>
            <a:endParaRPr lang="fr-FR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La transcription chez les eucaryotes</a:t>
            </a:r>
          </a:p>
        </p:txBody>
      </p:sp>
      <p:pic>
        <p:nvPicPr>
          <p:cNvPr id="4" name="Image 3" descr="tcani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290" y="4143380"/>
            <a:ext cx="6786610" cy="2000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Introduction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 smtClean="0"/>
              <a:t>Elle a lieu de la même manière que chez les procaryotes. Toutes fois, </a:t>
            </a:r>
          </a:p>
          <a:p>
            <a:pPr>
              <a:buNone/>
            </a:pPr>
            <a:r>
              <a:rPr lang="fr-FR" dirty="0" smtClean="0"/>
              <a:t>1-l’initiation est un processus plus complexe,</a:t>
            </a:r>
          </a:p>
          <a:p>
            <a:pPr>
              <a:buNone/>
            </a:pPr>
            <a:r>
              <a:rPr lang="fr-FR" dirty="0" smtClean="0"/>
              <a:t>2- La terminaison ne fait pas intervenir de structure en épingle de cheveux </a:t>
            </a:r>
          </a:p>
          <a:p>
            <a:pPr>
              <a:buNone/>
            </a:pPr>
            <a:r>
              <a:rPr lang="fr-FR" dirty="0" smtClean="0"/>
              <a:t>3- La transcription est réalisée par 3 enzymes ; </a:t>
            </a:r>
            <a:r>
              <a:rPr lang="fr-FR" dirty="0"/>
              <a:t>: </a:t>
            </a:r>
            <a:r>
              <a:rPr lang="fr-FR" dirty="0" smtClean="0"/>
              <a:t>l'ARN </a:t>
            </a:r>
            <a:r>
              <a:rPr lang="fr-FR" dirty="0" err="1" smtClean="0"/>
              <a:t>pol</a:t>
            </a:r>
            <a:r>
              <a:rPr lang="fr-FR" dirty="0" smtClean="0"/>
              <a:t> I, II, III dont chacune transcrit un certain type de gène d’une façon légèrement différente 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504" y="476672"/>
            <a:ext cx="8928992" cy="5649491"/>
          </a:xfrm>
        </p:spPr>
        <p:txBody>
          <a:bodyPr>
            <a:normAutofit fontScale="92500" lnSpcReduction="20000"/>
          </a:bodyPr>
          <a:lstStyle/>
          <a:p>
            <a:r>
              <a:rPr lang="fr-FR" dirty="0" smtClean="0"/>
              <a:t>la </a:t>
            </a:r>
            <a:r>
              <a:rPr lang="fr-FR" b="1" dirty="0" smtClean="0">
                <a:solidFill>
                  <a:srgbClr val="FF0000"/>
                </a:solidFill>
              </a:rPr>
              <a:t>transcription</a:t>
            </a:r>
            <a:r>
              <a:rPr lang="fr-FR" dirty="0" smtClean="0">
                <a:solidFill>
                  <a:srgbClr val="FF0000"/>
                </a:solidFill>
              </a:rPr>
              <a:t> </a:t>
            </a:r>
            <a:r>
              <a:rPr lang="fr-FR" dirty="0" smtClean="0"/>
              <a:t>des gènes de l'ADN en ARN </a:t>
            </a:r>
            <a:r>
              <a:rPr lang="fr-FR" dirty="0" err="1" smtClean="0"/>
              <a:t>prémessager</a:t>
            </a:r>
            <a:r>
              <a:rPr lang="fr-FR" dirty="0" smtClean="0"/>
              <a:t> a lieu dans le </a:t>
            </a:r>
            <a:r>
              <a:rPr lang="fr-FR" b="1" dirty="0" smtClean="0">
                <a:solidFill>
                  <a:srgbClr val="FF0000"/>
                </a:solidFill>
              </a:rPr>
              <a:t>noyau</a:t>
            </a:r>
            <a:r>
              <a:rPr lang="fr-FR" dirty="0" smtClean="0"/>
              <a:t>.</a:t>
            </a:r>
          </a:p>
          <a:p>
            <a:r>
              <a:rPr lang="fr-FR" dirty="0" smtClean="0"/>
              <a:t>Pour chaque gène, un seul brin de l'ADN est transcrit mais ce brin varie selon les gènes.</a:t>
            </a:r>
          </a:p>
          <a:p>
            <a:r>
              <a:rPr lang="fr-FR" dirty="0"/>
              <a:t>Alors qu'une seule enzyme synthétise </a:t>
            </a:r>
            <a:r>
              <a:rPr lang="fr-FR" dirty="0">
                <a:solidFill>
                  <a:srgbClr val="FF0000"/>
                </a:solidFill>
              </a:rPr>
              <a:t>toutes les catégories d'ARN des procaryotes, </a:t>
            </a:r>
            <a:r>
              <a:rPr lang="fr-FR" dirty="0"/>
              <a:t>dans la cellule </a:t>
            </a:r>
            <a:r>
              <a:rPr lang="fr-FR" dirty="0" err="1"/>
              <a:t>eucaryotique</a:t>
            </a:r>
            <a:r>
              <a:rPr lang="fr-FR" dirty="0"/>
              <a:t>, </a:t>
            </a:r>
            <a:r>
              <a:rPr lang="fr-FR" dirty="0">
                <a:solidFill>
                  <a:srgbClr val="FF0000"/>
                </a:solidFill>
              </a:rPr>
              <a:t>trois </a:t>
            </a:r>
            <a:r>
              <a:rPr lang="fr-FR" dirty="0" smtClean="0">
                <a:solidFill>
                  <a:srgbClr val="FF0000"/>
                </a:solidFill>
              </a:rPr>
              <a:t>ARN </a:t>
            </a:r>
            <a:r>
              <a:rPr lang="fr-FR" dirty="0">
                <a:solidFill>
                  <a:srgbClr val="FF0000"/>
                </a:solidFill>
              </a:rPr>
              <a:t>polymérases sont mis en jeu </a:t>
            </a:r>
            <a:r>
              <a:rPr lang="fr-FR" dirty="0" smtClean="0">
                <a:solidFill>
                  <a:srgbClr val="FF0000"/>
                </a:solidFill>
              </a:rPr>
              <a:t>(l'ARN </a:t>
            </a:r>
            <a:r>
              <a:rPr lang="fr-FR" dirty="0" err="1" smtClean="0">
                <a:solidFill>
                  <a:srgbClr val="FF0000"/>
                </a:solidFill>
              </a:rPr>
              <a:t>pol</a:t>
            </a:r>
            <a:r>
              <a:rPr lang="fr-FR" dirty="0" smtClean="0">
                <a:solidFill>
                  <a:srgbClr val="FF0000"/>
                </a:solidFill>
              </a:rPr>
              <a:t> I, II, III)</a:t>
            </a:r>
          </a:p>
          <a:p>
            <a:r>
              <a:rPr lang="fr-FR" dirty="0"/>
              <a:t>La synthèse d'ARN chez les </a:t>
            </a:r>
            <a:r>
              <a:rPr lang="fr-FR" dirty="0" smtClean="0"/>
              <a:t>eucaryotes </a:t>
            </a:r>
            <a:r>
              <a:rPr lang="fr-FR" dirty="0"/>
              <a:t>donne généralement naissance à un produit de </a:t>
            </a:r>
            <a:r>
              <a:rPr lang="fr-FR" dirty="0" smtClean="0"/>
              <a:t>transcription </a:t>
            </a:r>
            <a:r>
              <a:rPr lang="fr-FR" dirty="0" smtClean="0">
                <a:solidFill>
                  <a:srgbClr val="FF0000"/>
                </a:solidFill>
              </a:rPr>
              <a:t>"primaire" (ou </a:t>
            </a:r>
            <a:r>
              <a:rPr lang="fr-FR" dirty="0" err="1" smtClean="0">
                <a:solidFill>
                  <a:srgbClr val="FF0000"/>
                </a:solidFill>
              </a:rPr>
              <a:t>prémessager</a:t>
            </a:r>
            <a:r>
              <a:rPr lang="fr-FR" dirty="0" smtClean="0">
                <a:solidFill>
                  <a:srgbClr val="FF0000"/>
                </a:solidFill>
              </a:rPr>
              <a:t>)</a:t>
            </a:r>
            <a:r>
              <a:rPr lang="fr-FR" dirty="0" smtClean="0"/>
              <a:t> </a:t>
            </a:r>
            <a:r>
              <a:rPr lang="fr-FR" dirty="0"/>
              <a:t>qui devra subir </a:t>
            </a:r>
            <a:r>
              <a:rPr lang="fr-FR" dirty="0">
                <a:solidFill>
                  <a:srgbClr val="FF0000"/>
                </a:solidFill>
              </a:rPr>
              <a:t>une maturation</a:t>
            </a:r>
            <a:r>
              <a:rPr lang="fr-FR" dirty="0"/>
              <a:t> pour fournir le messager cytoplasmique fonctionnel.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http://www.phschool.com/science/biology_place/biocoach/transcription/images/proovrvw.g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2984"/>
            <a:ext cx="4786314" cy="2928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 descr="http://www.phschool.com/science/biology_place/biocoach/transcription/images/euovrvw.gi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4" y="642918"/>
            <a:ext cx="3843347" cy="424339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ZoneTexte 4"/>
          <p:cNvSpPr txBox="1"/>
          <p:nvPr/>
        </p:nvSpPr>
        <p:spPr>
          <a:xfrm>
            <a:off x="285720" y="4714884"/>
            <a:ext cx="90726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smtClean="0"/>
              <a:t>Cellule procaryote         cellule eucaryote</a:t>
            </a:r>
            <a:endParaRPr lang="fr-FR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Introduction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r-FR" b="1" dirty="0"/>
              <a:t> </a:t>
            </a:r>
            <a:r>
              <a:rPr lang="fr-FR" dirty="0">
                <a:solidFill>
                  <a:srgbClr val="FF0000"/>
                </a:solidFill>
              </a:rPr>
              <a:t>Trois ARN-polymérases eucaryote </a:t>
            </a:r>
            <a:r>
              <a:rPr lang="fr-FR" dirty="0"/>
              <a:t>ont été mis en évidence. Elles diffèrent par leur localisation dans le noyau, par la nature des ARN formés et de par leur sensibilité à des inhibiteurs tels que l’α-amanitine</a:t>
            </a:r>
            <a:r>
              <a:rPr lang="fr-FR" dirty="0" smtClean="0"/>
              <a:t>.</a:t>
            </a:r>
          </a:p>
          <a:p>
            <a:pPr lvl="0"/>
            <a:r>
              <a:rPr lang="fr-FR" dirty="0">
                <a:solidFill>
                  <a:srgbClr val="FF0000"/>
                </a:solidFill>
              </a:rPr>
              <a:t>ARN-polymérase I </a:t>
            </a:r>
            <a:r>
              <a:rPr lang="fr-FR" dirty="0"/>
              <a:t>dans le nucléole pour les ARNr 5,8 ; 18 et 28 S, et est insensible à l’α-amanitine</a:t>
            </a:r>
          </a:p>
          <a:p>
            <a:pPr lvl="0"/>
            <a:r>
              <a:rPr lang="fr-FR" dirty="0">
                <a:solidFill>
                  <a:srgbClr val="FF0000"/>
                </a:solidFill>
              </a:rPr>
              <a:t>ARN-polymérase II </a:t>
            </a:r>
            <a:r>
              <a:rPr lang="fr-FR" dirty="0"/>
              <a:t>dans le nucléoplasme pour les ARNm et est sensible à l’α-amanitine</a:t>
            </a:r>
          </a:p>
          <a:p>
            <a:pPr lvl="0"/>
            <a:r>
              <a:rPr lang="fr-FR" dirty="0">
                <a:solidFill>
                  <a:srgbClr val="FF0000"/>
                </a:solidFill>
              </a:rPr>
              <a:t>ARN-polymérase III </a:t>
            </a:r>
            <a:r>
              <a:rPr lang="fr-FR" dirty="0"/>
              <a:t>dans le nucléoplasme pour les </a:t>
            </a:r>
            <a:r>
              <a:rPr lang="fr-FR" dirty="0" err="1"/>
              <a:t>ARNt</a:t>
            </a:r>
            <a:r>
              <a:rPr lang="fr-FR" dirty="0"/>
              <a:t>, ARNr 5 S et pour les petits ARN, elle est également sensible à l’α-amanitine mais à hautes doses.</a:t>
            </a:r>
          </a:p>
          <a:p>
            <a:r>
              <a:rPr lang="fr-FR" dirty="0">
                <a:solidFill>
                  <a:srgbClr val="FF0000"/>
                </a:solidFill>
              </a:rPr>
              <a:t>L’α-amanitine se fixe sur certaine sous-unité de l’ARN-polymérase et inhibe l’élongation de la transcription.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38682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smtClean="0"/>
              <a:t>Le promoteur</a:t>
            </a:r>
            <a:r>
              <a:rPr lang="fr-FR" sz="4000" dirty="0" smtClean="0"/>
              <a:t/>
            </a:r>
            <a:br>
              <a:rPr lang="fr-FR" sz="4000" dirty="0" smtClean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28596" y="1214422"/>
            <a:ext cx="8229600" cy="4525963"/>
          </a:xfrm>
        </p:spPr>
        <p:txBody>
          <a:bodyPr>
            <a:noAutofit/>
          </a:bodyPr>
          <a:lstStyle/>
          <a:p>
            <a:r>
              <a:rPr lang="fr-FR" sz="2800" dirty="0" smtClean="0"/>
              <a:t>Le </a:t>
            </a:r>
            <a:r>
              <a:rPr lang="fr-FR" sz="2800" dirty="0"/>
              <a:t>promoteur correspond à une région non transcrite de l'ADN, généralement juste en amont du début de la région transcrite, dont la séquence permet le recrutement de l'</a:t>
            </a:r>
            <a:r>
              <a:rPr lang="fr-FR" sz="2800" dirty="0" err="1"/>
              <a:t>ARNpol</a:t>
            </a:r>
            <a:r>
              <a:rPr lang="fr-FR" sz="2800" dirty="0"/>
              <a:t> II. Certaines séquences du promoteur (surnommées "boites") </a:t>
            </a:r>
            <a:r>
              <a:rPr lang="fr-FR" sz="2800" dirty="0" smtClean="0"/>
              <a:t>sont </a:t>
            </a:r>
            <a:r>
              <a:rPr lang="fr-FR" sz="2800" dirty="0"/>
              <a:t>reconnues spécifiquement par différentes protéines appartenant au complexe d'initiation </a:t>
            </a:r>
            <a:r>
              <a:rPr lang="fr-FR" sz="2800" dirty="0" smtClean="0"/>
              <a:t>:</a:t>
            </a:r>
          </a:p>
          <a:p>
            <a:pPr>
              <a:buNone/>
            </a:pPr>
            <a:endParaRPr lang="fr-FR" sz="2800" dirty="0"/>
          </a:p>
          <a:p>
            <a:pPr lvl="0"/>
            <a:r>
              <a:rPr lang="fr-FR" sz="2800" dirty="0">
                <a:solidFill>
                  <a:srgbClr val="FF0000"/>
                </a:solidFill>
              </a:rPr>
              <a:t>la "boite TATA" riche en thymine et adénine</a:t>
            </a:r>
            <a:r>
              <a:rPr lang="fr-FR" sz="2800" dirty="0"/>
              <a:t>, la plus importante, </a:t>
            </a:r>
            <a:r>
              <a:rPr lang="fr-FR" sz="2800" dirty="0">
                <a:solidFill>
                  <a:srgbClr val="FF0000"/>
                </a:solidFill>
              </a:rPr>
              <a:t>est située vers -25 à -30 nt </a:t>
            </a:r>
            <a:r>
              <a:rPr lang="fr-FR" sz="2800" dirty="0"/>
              <a:t>du site de démarrage de la transcription (noté +1</a:t>
            </a:r>
            <a:r>
              <a:rPr lang="fr-FR" sz="2800" dirty="0" smtClean="0"/>
              <a:t>);</a:t>
            </a:r>
            <a:endParaRPr lang="fr-F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Promoteurs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FR" dirty="0" smtClean="0"/>
              <a:t>La</a:t>
            </a:r>
            <a:r>
              <a:rPr lang="fr-FR" dirty="0"/>
              <a:t> </a:t>
            </a:r>
            <a:r>
              <a:rPr lang="fr-FR" b="1" dirty="0"/>
              <a:t>TATA box</a:t>
            </a:r>
            <a:r>
              <a:rPr lang="fr-FR" dirty="0"/>
              <a:t> (= </a:t>
            </a:r>
            <a:r>
              <a:rPr lang="fr-FR" b="1" dirty="0"/>
              <a:t>boîte de </a:t>
            </a:r>
            <a:r>
              <a:rPr lang="fr-FR" b="1" dirty="0" err="1"/>
              <a:t>Hogness</a:t>
            </a:r>
            <a:r>
              <a:rPr lang="fr-FR" dirty="0"/>
              <a:t>) </a:t>
            </a:r>
            <a:r>
              <a:rPr lang="fr-FR" dirty="0" smtClean="0"/>
              <a:t>elle </a:t>
            </a:r>
            <a:r>
              <a:rPr lang="fr-FR" dirty="0"/>
              <a:t>est présente dans environ </a:t>
            </a:r>
            <a:r>
              <a:rPr lang="fr-FR" dirty="0">
                <a:solidFill>
                  <a:srgbClr val="FF0000"/>
                </a:solidFill>
              </a:rPr>
              <a:t>80% des </a:t>
            </a:r>
            <a:r>
              <a:rPr lang="fr-FR" dirty="0" smtClean="0">
                <a:solidFill>
                  <a:srgbClr val="FF0000"/>
                </a:solidFill>
              </a:rPr>
              <a:t>promoteurs </a:t>
            </a:r>
            <a:r>
              <a:rPr lang="fr-FR" dirty="0"/>
              <a:t>la « boite TATA » riche en thymine et adénine, la plus importante, est située vers -25 à -30 nucléotides du site de démarrage de la transcription (noté +1) </a:t>
            </a:r>
            <a:r>
              <a:rPr lang="fr-FR" dirty="0" smtClean="0"/>
              <a:t>; </a:t>
            </a:r>
            <a:r>
              <a:rPr lang="fr-FR" dirty="0"/>
              <a:t>une séquence consensus </a:t>
            </a:r>
            <a:r>
              <a:rPr lang="fr-FR" dirty="0">
                <a:solidFill>
                  <a:srgbClr val="FF0000"/>
                </a:solidFill>
              </a:rPr>
              <a:t>5` TATA (A/T) A (A/T) 3`</a:t>
            </a:r>
          </a:p>
          <a:p>
            <a:r>
              <a:rPr lang="fr-FR" dirty="0"/>
              <a:t>des éléments proximaux :</a:t>
            </a:r>
          </a:p>
          <a:p>
            <a:pPr lvl="1"/>
            <a:r>
              <a:rPr lang="fr-FR" dirty="0">
                <a:solidFill>
                  <a:srgbClr val="FF0000"/>
                </a:solidFill>
              </a:rPr>
              <a:t>la « boîte CAAT » </a:t>
            </a:r>
            <a:r>
              <a:rPr lang="fr-FR" dirty="0"/>
              <a:t>(facultative), contenant de la cytosine, est située vers -120 à -80 nucléotides du site de démarrage de la </a:t>
            </a:r>
            <a:r>
              <a:rPr lang="fr-FR" dirty="0" smtClean="0"/>
              <a:t>transcription, </a:t>
            </a:r>
            <a:r>
              <a:rPr lang="fr-FR" dirty="0">
                <a:solidFill>
                  <a:srgbClr val="FF0000"/>
                </a:solidFill>
              </a:rPr>
              <a:t>séquence consensus : GGCCAATCT.</a:t>
            </a:r>
          </a:p>
          <a:p>
            <a:pPr lvl="1"/>
            <a:r>
              <a:rPr lang="fr-FR" dirty="0">
                <a:solidFill>
                  <a:srgbClr val="FF0000"/>
                </a:solidFill>
              </a:rPr>
              <a:t>la « boîte GC » </a:t>
            </a:r>
            <a:r>
              <a:rPr lang="fr-FR" dirty="0"/>
              <a:t>(facultative également), riche en guanine et cytosine, peut être présente entre la boîte CAAT et la boîte </a:t>
            </a:r>
            <a:r>
              <a:rPr lang="fr-FR" dirty="0" smtClean="0"/>
              <a:t>TATA, </a:t>
            </a:r>
            <a:r>
              <a:rPr lang="fr-FR" dirty="0">
                <a:solidFill>
                  <a:srgbClr val="FF0000"/>
                </a:solidFill>
              </a:rPr>
              <a:t>séquence consensus : GGCCAATCT.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214942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1143000"/>
          </a:xfrm>
        </p:spPr>
        <p:txBody>
          <a:bodyPr>
            <a:noAutofit/>
          </a:bodyPr>
          <a:lstStyle/>
          <a:p>
            <a:r>
              <a:rPr lang="fr-FR" sz="6600" b="1" dirty="0">
                <a:solidFill>
                  <a:srgbClr val="FF0000"/>
                </a:solidFill>
              </a:rPr>
              <a:t>L’initiation</a:t>
            </a:r>
            <a:r>
              <a:rPr lang="fr-FR" sz="6600" dirty="0">
                <a:solidFill>
                  <a:srgbClr val="FF0000"/>
                </a:solidFill>
              </a:rPr>
              <a:t/>
            </a:r>
            <a:br>
              <a:rPr lang="fr-FR" sz="6600" dirty="0">
                <a:solidFill>
                  <a:srgbClr val="FF0000"/>
                </a:solidFill>
              </a:rPr>
            </a:br>
            <a:endParaRPr lang="fr-FR" sz="6600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03185" y="2708920"/>
            <a:ext cx="8013576" cy="1962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La liaison de l’ARN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pol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II à la boite TATA fait appel à l’aide à une série de protéines appelées des facteurs de transcription qui  se fixent dans un ordre précis : 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2700732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285728"/>
            <a:ext cx="335755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La liaison de l’ARN </a:t>
            </a:r>
            <a:r>
              <a:rPr lang="fr-FR" sz="2400" dirty="0" err="1" smtClean="0"/>
              <a:t>pol</a:t>
            </a:r>
            <a:r>
              <a:rPr lang="fr-FR" sz="2400" dirty="0" smtClean="0"/>
              <a:t> II à la boite TATA fait appel à l’aide à une sérié de facteurs de transcription qui  se fixent dans un ordre précis : TF II D, puis TF II A et TF II B. l’ARN polymérase se fixe ensuite suivie  par TF II F, TF II E, TF II H, TF II J pour produire finalement un complexe fonctionnelle capable d’initier la transcription   </a:t>
            </a:r>
            <a:endParaRPr lang="fr-FR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6265" y="1"/>
            <a:ext cx="592773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/>
              <a:t>L'élongation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158" y="857232"/>
            <a:ext cx="8229600" cy="4525963"/>
          </a:xfrm>
        </p:spPr>
        <p:txBody>
          <a:bodyPr/>
          <a:lstStyle/>
          <a:p>
            <a:r>
              <a:rPr lang="fr-FR" dirty="0" smtClean="0"/>
              <a:t>Elle a lieu de la même manière que pour les procaryote. </a:t>
            </a:r>
            <a:r>
              <a:rPr lang="fr-FR" dirty="0"/>
              <a:t>Un </a:t>
            </a:r>
            <a:r>
              <a:rPr lang="fr-FR" dirty="0" smtClean="0"/>
              <a:t>ARN pré-messager </a:t>
            </a:r>
            <a:r>
              <a:rPr lang="fr-FR" dirty="0"/>
              <a:t>complémentaire du brin matrice de </a:t>
            </a:r>
            <a:r>
              <a:rPr lang="fr-FR" dirty="0" smtClean="0"/>
              <a:t>l'ADN, </a:t>
            </a:r>
            <a:r>
              <a:rPr lang="fr-FR" dirty="0"/>
              <a:t>donc identique au brin codant de l'ADN </a:t>
            </a:r>
            <a:r>
              <a:rPr lang="fr-FR" dirty="0" smtClean="0"/>
              <a:t>commence </a:t>
            </a:r>
            <a:r>
              <a:rPr lang="fr-FR" dirty="0"/>
              <a:t>à être synthétisé selon la direction 5'-3'</a:t>
            </a: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4" name="Image 3" descr="La phase d'Ć©longation de la transcriptio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4000504"/>
            <a:ext cx="7858180" cy="25936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ocessing of Gene Information Prokaryotes versus Eukaryotes [HD Animation]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560" y="548680"/>
            <a:ext cx="8064896" cy="5577483"/>
          </a:xfrm>
        </p:spPr>
      </p:pic>
    </p:spTree>
    <p:extLst>
      <p:ext uri="{BB962C8B-B14F-4D97-AF65-F5344CB8AC3E}">
        <p14:creationId xmlns:p14="http://schemas.microsoft.com/office/powerpoint/2010/main" val="3170044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fr-FR" dirty="0" smtClean="0"/>
              <a:t>La terminaison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504" y="1166018"/>
            <a:ext cx="4125634" cy="4525963"/>
          </a:xfrm>
        </p:spPr>
        <p:txBody>
          <a:bodyPr>
            <a:normAutofit lnSpcReduction="10000"/>
          </a:bodyPr>
          <a:lstStyle/>
          <a:p>
            <a:r>
              <a:rPr lang="fr-FR" sz="2800" dirty="0"/>
              <a:t>Une ribonucléase reconnaît la séquence CPSF (AAUAAA) et clive le transcrit entre 11 à 30 nucléotides en aval pour créer une nouvelle extrémité 3 '. L'enzyme poly-A polymérase ajoute alors 100 à 200 A sur cette nouvelle extrémité 3′ .</a:t>
            </a:r>
          </a:p>
        </p:txBody>
      </p:sp>
      <p:pic>
        <p:nvPicPr>
          <p:cNvPr id="4" name="Image 3"/>
          <p:cNvPicPr/>
          <p:nvPr/>
        </p:nvPicPr>
        <p:blipFill>
          <a:blip r:embed="rId2"/>
          <a:stretch>
            <a:fillRect/>
          </a:stretch>
        </p:blipFill>
        <p:spPr>
          <a:xfrm>
            <a:off x="4371975" y="1556792"/>
            <a:ext cx="4772025" cy="3314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/>
              <a:t>2ème étape</a:t>
            </a:r>
            <a:r>
              <a:rPr lang="fr-FR" dirty="0" smtClean="0"/>
              <a:t> : </a:t>
            </a:r>
            <a:r>
              <a:rPr lang="fr-FR" b="1" dirty="0" smtClean="0"/>
              <a:t>la maturation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504" y="1600200"/>
            <a:ext cx="9036496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2400" dirty="0" smtClean="0"/>
              <a:t>La </a:t>
            </a:r>
            <a:r>
              <a:rPr lang="fr-FR" sz="2400" b="1" dirty="0" smtClean="0"/>
              <a:t>maturation</a:t>
            </a:r>
            <a:r>
              <a:rPr lang="fr-FR" sz="2400" dirty="0" smtClean="0"/>
              <a:t> de l'ARN </a:t>
            </a:r>
            <a:r>
              <a:rPr lang="fr-FR" sz="2400" dirty="0" err="1" smtClean="0"/>
              <a:t>prémessager</a:t>
            </a:r>
            <a:r>
              <a:rPr lang="fr-FR" sz="2400" dirty="0" smtClean="0"/>
              <a:t> a lieu dans </a:t>
            </a:r>
            <a:r>
              <a:rPr lang="fr-FR" sz="2400" dirty="0" smtClean="0">
                <a:solidFill>
                  <a:srgbClr val="FF0000"/>
                </a:solidFill>
              </a:rPr>
              <a:t>le noyau </a:t>
            </a:r>
            <a:r>
              <a:rPr lang="fr-FR" sz="2400" dirty="0" smtClean="0"/>
              <a:t>et </a:t>
            </a:r>
            <a:r>
              <a:rPr lang="fr-FR" sz="2400" dirty="0"/>
              <a:t> porte sur </a:t>
            </a:r>
            <a:r>
              <a:rPr lang="fr-FR" sz="2400" dirty="0" smtClean="0"/>
              <a:t>4 </a:t>
            </a:r>
            <a:r>
              <a:rPr lang="fr-FR" sz="2400" dirty="0"/>
              <a:t>points :</a:t>
            </a:r>
            <a:endParaRPr lang="fr-FR" sz="2400" dirty="0" smtClean="0"/>
          </a:p>
          <a:p>
            <a:pPr lvl="0"/>
            <a:r>
              <a:rPr lang="fr-FR" sz="2400" dirty="0" smtClean="0">
                <a:solidFill>
                  <a:srgbClr val="FF0000"/>
                </a:solidFill>
              </a:rPr>
              <a:t>a. Le </a:t>
            </a:r>
            <a:r>
              <a:rPr lang="fr-FR" sz="2400" dirty="0" err="1" smtClean="0">
                <a:solidFill>
                  <a:srgbClr val="FF0000"/>
                </a:solidFill>
              </a:rPr>
              <a:t>capping</a:t>
            </a:r>
            <a:r>
              <a:rPr lang="fr-FR" sz="2400" dirty="0" smtClean="0">
                <a:solidFill>
                  <a:srgbClr val="FF0000"/>
                </a:solidFill>
              </a:rPr>
              <a:t>; une coiffe de 7-méthylguanosine</a:t>
            </a:r>
            <a:r>
              <a:rPr lang="fr-FR" sz="2400" dirty="0" smtClean="0"/>
              <a:t> triphosphate est ajoutée à l'extrémité 5' de l'ARN </a:t>
            </a:r>
            <a:r>
              <a:rPr lang="fr-FR" sz="2400" dirty="0" err="1" smtClean="0"/>
              <a:t>prémessager</a:t>
            </a:r>
            <a:endParaRPr lang="fr-FR" sz="2400" dirty="0" smtClean="0"/>
          </a:p>
          <a:p>
            <a:pPr lvl="0"/>
            <a:r>
              <a:rPr lang="fr-FR" sz="2400" dirty="0" smtClean="0">
                <a:solidFill>
                  <a:srgbClr val="FF0000"/>
                </a:solidFill>
              </a:rPr>
              <a:t>b. une </a:t>
            </a:r>
            <a:r>
              <a:rPr lang="fr-FR" sz="2400" dirty="0" err="1" smtClean="0">
                <a:solidFill>
                  <a:srgbClr val="FF0000"/>
                </a:solidFill>
              </a:rPr>
              <a:t>polyadénylation</a:t>
            </a:r>
            <a:r>
              <a:rPr lang="fr-FR" sz="2400" dirty="0" smtClean="0">
                <a:solidFill>
                  <a:srgbClr val="FF0000"/>
                </a:solidFill>
              </a:rPr>
              <a:t> : </a:t>
            </a:r>
            <a:r>
              <a:rPr lang="fr-FR" sz="2400" dirty="0" smtClean="0"/>
              <a:t>une queue poly-A (50 à 250 nucléotides d'adénine) est ajoutée à l'extrémité 3' de l'ARN </a:t>
            </a:r>
            <a:r>
              <a:rPr lang="fr-FR" sz="2400" dirty="0" err="1" smtClean="0"/>
              <a:t>prémessager</a:t>
            </a:r>
            <a:r>
              <a:rPr lang="fr-FR" sz="2400" dirty="0" smtClean="0"/>
              <a:t> Ces modifications </a:t>
            </a:r>
            <a:r>
              <a:rPr lang="fr-FR" sz="2400" b="1" dirty="0" err="1" smtClean="0"/>
              <a:t>protégent</a:t>
            </a:r>
            <a:r>
              <a:rPr lang="fr-FR" sz="2400" b="1" dirty="0" smtClean="0"/>
              <a:t> l'ARN messager</a:t>
            </a:r>
            <a:r>
              <a:rPr lang="fr-FR" sz="2400" dirty="0" smtClean="0"/>
              <a:t> d'une dégradation trop rapide dans le cytoplasme.</a:t>
            </a:r>
          </a:p>
          <a:p>
            <a:pPr lvl="0"/>
            <a:r>
              <a:rPr lang="fr-FR" sz="2400" dirty="0" smtClean="0">
                <a:solidFill>
                  <a:srgbClr val="FF0000"/>
                </a:solidFill>
              </a:rPr>
              <a:t>c. excision des introns </a:t>
            </a:r>
            <a:r>
              <a:rPr lang="fr-FR" sz="2400" dirty="0" smtClean="0"/>
              <a:t>(les parties du gène qui ne codent pas un polypeptide) de l'ARN </a:t>
            </a:r>
            <a:r>
              <a:rPr lang="fr-FR" sz="2400" dirty="0" err="1" smtClean="0"/>
              <a:t>prémessager</a:t>
            </a:r>
            <a:endParaRPr lang="fr-FR" sz="2400" dirty="0" smtClean="0"/>
          </a:p>
          <a:p>
            <a:pPr lvl="0"/>
            <a:r>
              <a:rPr lang="fr-FR" sz="2400" dirty="0" smtClean="0">
                <a:solidFill>
                  <a:srgbClr val="FF0000"/>
                </a:solidFill>
              </a:rPr>
              <a:t>d. </a:t>
            </a:r>
            <a:r>
              <a:rPr lang="fr-FR" sz="2400" b="1" dirty="0" smtClean="0">
                <a:solidFill>
                  <a:srgbClr val="FF0000"/>
                </a:solidFill>
              </a:rPr>
              <a:t>épissage</a:t>
            </a:r>
            <a:r>
              <a:rPr lang="fr-FR" sz="2400" dirty="0" smtClean="0">
                <a:solidFill>
                  <a:srgbClr val="FF0000"/>
                </a:solidFill>
              </a:rPr>
              <a:t> des exons </a:t>
            </a:r>
            <a:r>
              <a:rPr lang="fr-FR" sz="2400" dirty="0" smtClean="0"/>
              <a:t>(les brins codant) de l'ARN pré-messager.</a:t>
            </a:r>
          </a:p>
          <a:p>
            <a:r>
              <a:rPr lang="fr-FR" sz="2400" dirty="0" smtClean="0"/>
              <a:t>L'ARN pré-messager ainsi mature devient l'</a:t>
            </a:r>
            <a:r>
              <a:rPr lang="fr-FR" sz="2400" b="1" dirty="0" smtClean="0"/>
              <a:t>ARN messager</a:t>
            </a:r>
            <a:r>
              <a:rPr lang="fr-FR" sz="2400" dirty="0" smtClean="0"/>
              <a:t> (</a:t>
            </a:r>
            <a:r>
              <a:rPr lang="fr-FR" sz="2400" b="1" dirty="0" err="1" smtClean="0"/>
              <a:t>ARNm</a:t>
            </a:r>
            <a:r>
              <a:rPr lang="fr-FR" sz="2400" dirty="0" smtClean="0"/>
              <a:t>). Il sera ensuite </a:t>
            </a:r>
            <a:r>
              <a:rPr lang="fr-FR" sz="2400" b="1" dirty="0" smtClean="0"/>
              <a:t>exporté</a:t>
            </a:r>
            <a:r>
              <a:rPr lang="fr-FR" sz="2400" dirty="0" smtClean="0"/>
              <a:t> vers le </a:t>
            </a:r>
            <a:r>
              <a:rPr lang="fr-FR" sz="2400" b="1" dirty="0" smtClean="0"/>
              <a:t>cytoplasme</a:t>
            </a:r>
            <a:r>
              <a:rPr lang="fr-FR" sz="2400" dirty="0" smtClean="0"/>
              <a:t> via les </a:t>
            </a:r>
            <a:r>
              <a:rPr lang="fr-FR" sz="2400" b="1" dirty="0" smtClean="0"/>
              <a:t>pores nucléaires</a:t>
            </a:r>
            <a:r>
              <a:rPr lang="fr-FR" sz="2400" dirty="0" smtClean="0"/>
              <a:t>.</a:t>
            </a:r>
          </a:p>
          <a:p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 descr="http://docplayer.fr/docs-images/26/7714180/images/18-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4100" name="Picture 4" descr="http://docplayer.fr/docs-images/26/7714180/images/18-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Le </a:t>
            </a:r>
            <a:r>
              <a:rPr lang="fr-FR" b="1" dirty="0" err="1" smtClean="0">
                <a:solidFill>
                  <a:srgbClr val="FF0000"/>
                </a:solidFill>
              </a:rPr>
              <a:t>capping</a:t>
            </a:r>
            <a:r>
              <a:rPr lang="fr-FR" b="1" dirty="0" smtClean="0">
                <a:solidFill>
                  <a:srgbClr val="FF0000"/>
                </a:solidFill>
              </a:rPr>
              <a:t>: addition de la coiffe des ARN</a:t>
            </a:r>
            <a:r>
              <a:rPr lang="fr-FR" dirty="0" smtClean="0">
                <a:solidFill>
                  <a:srgbClr val="FF0000"/>
                </a:solidFill>
              </a:rPr>
              <a:t/>
            </a:r>
            <a:br>
              <a:rPr lang="fr-FR" dirty="0" smtClean="0">
                <a:solidFill>
                  <a:srgbClr val="FF0000"/>
                </a:solidFill>
              </a:rPr>
            </a:b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0034" y="1071546"/>
            <a:ext cx="8229600" cy="4525963"/>
          </a:xfrm>
        </p:spPr>
        <p:txBody>
          <a:bodyPr>
            <a:normAutofit/>
          </a:bodyPr>
          <a:lstStyle/>
          <a:p>
            <a:r>
              <a:rPr lang="fr-FR" sz="2800" dirty="0" smtClean="0"/>
              <a:t>C'est l'</a:t>
            </a:r>
            <a:r>
              <a:rPr lang="fr-FR" sz="2800" b="1" dirty="0" smtClean="0"/>
              <a:t>addition d'une 7-méthylguanosine</a:t>
            </a:r>
            <a:r>
              <a:rPr lang="fr-FR" sz="2800" dirty="0" smtClean="0"/>
              <a:t> </a:t>
            </a:r>
            <a:r>
              <a:rPr lang="fr-FR" sz="2800" dirty="0" smtClean="0">
                <a:solidFill>
                  <a:srgbClr val="FF0000"/>
                </a:solidFill>
              </a:rPr>
              <a:t>(Guanine-ch</a:t>
            </a:r>
            <a:r>
              <a:rPr lang="fr-FR" sz="2800" baseline="-25000" dirty="0" smtClean="0">
                <a:solidFill>
                  <a:srgbClr val="FF0000"/>
                </a:solidFill>
              </a:rPr>
              <a:t>3</a:t>
            </a:r>
            <a:r>
              <a:rPr lang="fr-FR" sz="2800" dirty="0" smtClean="0">
                <a:solidFill>
                  <a:srgbClr val="FF0000"/>
                </a:solidFill>
              </a:rPr>
              <a:t>) </a:t>
            </a:r>
            <a:r>
              <a:rPr lang="fr-FR" sz="2800" dirty="0" smtClean="0"/>
              <a:t>sur le premier nucléotide de l'ARN, par une liaison 5'-5' triphosphate (notation : </a:t>
            </a:r>
            <a:r>
              <a:rPr lang="fr-FR" sz="2800" b="1" dirty="0" smtClean="0"/>
              <a:t>7mGpppN</a:t>
            </a:r>
            <a:r>
              <a:rPr lang="fr-FR" sz="2800" dirty="0" smtClean="0"/>
              <a:t>). Cette modification est appelée la </a:t>
            </a:r>
            <a:r>
              <a:rPr lang="fr-FR" sz="2800" b="1" dirty="0" smtClean="0"/>
              <a:t>coiffe</a:t>
            </a:r>
            <a:r>
              <a:rPr lang="fr-FR" sz="2800" dirty="0" smtClean="0"/>
              <a:t> (ou "</a:t>
            </a:r>
            <a:r>
              <a:rPr lang="fr-FR" sz="2800" b="1" i="1" dirty="0" smtClean="0"/>
              <a:t>5'-cap</a:t>
            </a:r>
            <a:r>
              <a:rPr lang="fr-FR" sz="2800" dirty="0" smtClean="0"/>
              <a:t>").</a:t>
            </a:r>
          </a:p>
          <a:p>
            <a:endParaRPr lang="fr-FR" sz="2800" dirty="0"/>
          </a:p>
        </p:txBody>
      </p:sp>
      <p:pic>
        <p:nvPicPr>
          <p:cNvPr id="4" name="Image 3" descr="ADN ARN RNA protein gene messenger ribosome transfert traduction coiffe cap methylguanosine biochimej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38" y="3000372"/>
            <a:ext cx="7572428" cy="361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Pourquoi l’a</a:t>
            </a:r>
            <a:r>
              <a:rPr lang="fr-FR" b="1" dirty="0" smtClean="0"/>
              <a:t>ddition de la coiffe des ARN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lvl="0"/>
            <a:r>
              <a:rPr lang="fr-FR" dirty="0" smtClean="0"/>
              <a:t>elle </a:t>
            </a:r>
            <a:r>
              <a:rPr lang="fr-FR" b="1" dirty="0" smtClean="0"/>
              <a:t>protège</a:t>
            </a:r>
            <a:r>
              <a:rPr lang="fr-FR" dirty="0" smtClean="0"/>
              <a:t> l'extrémité 5' des ARN contre la dégradation par des </a:t>
            </a:r>
            <a:r>
              <a:rPr lang="fr-FR" dirty="0" err="1" smtClean="0"/>
              <a:t>exonucléases</a:t>
            </a:r>
            <a:r>
              <a:rPr lang="fr-FR" dirty="0" smtClean="0"/>
              <a:t> 5' -&gt; 3', augmentant ainsi leur temps de </a:t>
            </a:r>
            <a:r>
              <a:rPr lang="fr-FR" dirty="0" err="1" smtClean="0"/>
              <a:t>demie-vie</a:t>
            </a:r>
            <a:r>
              <a:rPr lang="fr-FR" dirty="0" smtClean="0"/>
              <a:t>.</a:t>
            </a:r>
          </a:p>
          <a:p>
            <a:pPr lvl="0"/>
            <a:r>
              <a:rPr lang="fr-FR" dirty="0" smtClean="0"/>
              <a:t>elle participe au </a:t>
            </a:r>
            <a:r>
              <a:rPr lang="fr-FR" b="1" dirty="0" smtClean="0"/>
              <a:t>transport</a:t>
            </a:r>
            <a:r>
              <a:rPr lang="fr-FR" dirty="0" smtClean="0"/>
              <a:t> des </a:t>
            </a:r>
            <a:r>
              <a:rPr lang="fr-FR" b="1" dirty="0" smtClean="0"/>
              <a:t>ARN</a:t>
            </a:r>
            <a:r>
              <a:rPr lang="fr-FR" dirty="0" smtClean="0"/>
              <a:t> vers le </a:t>
            </a:r>
            <a:r>
              <a:rPr lang="fr-FR" b="1" dirty="0" smtClean="0"/>
              <a:t>cytoplasme</a:t>
            </a:r>
            <a:r>
              <a:rPr lang="fr-FR" dirty="0" smtClean="0"/>
              <a:t> : la coiffe est reconnue dans le noyau par un complexe de fixation de la coiffe ("</a:t>
            </a:r>
            <a:r>
              <a:rPr lang="fr-FR" b="1" i="1" dirty="0" smtClean="0"/>
              <a:t>cap-</a:t>
            </a:r>
            <a:r>
              <a:rPr lang="fr-FR" b="1" i="1" dirty="0" err="1" smtClean="0"/>
              <a:t>binding</a:t>
            </a:r>
            <a:r>
              <a:rPr lang="fr-FR" b="1" i="1" dirty="0" smtClean="0"/>
              <a:t> </a:t>
            </a:r>
            <a:r>
              <a:rPr lang="fr-FR" b="1" i="1" dirty="0" err="1" smtClean="0"/>
              <a:t>complex</a:t>
            </a:r>
            <a:r>
              <a:rPr lang="fr-FR" dirty="0" smtClean="0"/>
              <a:t>"). Ce complexe est reconnu par les </a:t>
            </a:r>
            <a:r>
              <a:rPr lang="fr-FR" b="1" dirty="0" smtClean="0">
                <a:hlinkClick r:id="rId2"/>
              </a:rPr>
              <a:t>pores nucléaires</a:t>
            </a:r>
            <a:r>
              <a:rPr lang="fr-FR" dirty="0" smtClean="0"/>
              <a:t>.</a:t>
            </a:r>
          </a:p>
          <a:p>
            <a:pPr lvl="0"/>
            <a:r>
              <a:rPr lang="fr-FR" dirty="0" smtClean="0"/>
              <a:t>dans le cas des </a:t>
            </a:r>
            <a:r>
              <a:rPr lang="fr-FR" dirty="0" err="1" smtClean="0"/>
              <a:t>ARNm</a:t>
            </a:r>
            <a:r>
              <a:rPr lang="fr-FR" dirty="0" smtClean="0"/>
              <a:t>, après qu'ils aient été exportés dans le cytoplasme, la coiffe est reconnue par le </a:t>
            </a:r>
            <a:r>
              <a:rPr lang="fr-FR" b="1" dirty="0" smtClean="0"/>
              <a:t>ribosome</a:t>
            </a:r>
            <a:r>
              <a:rPr lang="fr-FR" dirty="0" smtClean="0"/>
              <a:t> , qui permet traduction en protéine.</a:t>
            </a:r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smtClean="0"/>
              <a:t>La poly-</a:t>
            </a:r>
            <a:r>
              <a:rPr lang="fr-FR" b="1" dirty="0" err="1" smtClean="0"/>
              <a:t>adénylation</a:t>
            </a:r>
            <a:r>
              <a:rPr lang="fr-FR" b="1" dirty="0" smtClean="0"/>
              <a:t> des ARN messagers</a:t>
            </a:r>
            <a:endParaRPr lang="fr-FR" dirty="0"/>
          </a:p>
        </p:txBody>
      </p:sp>
      <p:pic>
        <p:nvPicPr>
          <p:cNvPr id="4" name="Espace réservé du contenu 3" descr="ADN ARN RNA protein gene messenger ribosome transfert traduction methylguanosine intron exon polyA coiffe cap enhancer silencer tata box promoter promoteur protein synthesis biochimej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1679"/>
            <a:ext cx="8929718" cy="42862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Ellipse 4"/>
          <p:cNvSpPr/>
          <p:nvPr/>
        </p:nvSpPr>
        <p:spPr>
          <a:xfrm>
            <a:off x="7572396" y="4643446"/>
            <a:ext cx="1571604" cy="15001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>
              <a:ln>
                <a:solidFill>
                  <a:srgbClr val="FF0000"/>
                </a:solidFill>
              </a:ln>
              <a:noFill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smtClean="0"/>
              <a:t>La poly-</a:t>
            </a:r>
            <a:r>
              <a:rPr lang="fr-FR" b="1" dirty="0" err="1" smtClean="0"/>
              <a:t>adénylation</a:t>
            </a:r>
            <a:r>
              <a:rPr lang="fr-FR" b="1" smtClean="0"/>
              <a:t> des ARN messagers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l’extrémité 3’ des </a:t>
            </a:r>
            <a:r>
              <a:rPr lang="fr-FR" dirty="0" err="1" smtClean="0"/>
              <a:t>ARNm</a:t>
            </a:r>
            <a:r>
              <a:rPr lang="fr-FR" dirty="0" smtClean="0"/>
              <a:t> des eucaryotes est modifiée par l’addition d’une queue   qui peut aller jusqu’à 250 </a:t>
            </a:r>
            <a:r>
              <a:rPr lang="fr-FR" dirty="0" err="1" smtClean="0"/>
              <a:t>adenine</a:t>
            </a:r>
            <a:r>
              <a:rPr lang="fr-FR" dirty="0" smtClean="0"/>
              <a:t> c’est processus de la </a:t>
            </a:r>
            <a:r>
              <a:rPr lang="fr-FR" dirty="0" err="1" smtClean="0"/>
              <a:t>polyadenylation</a:t>
            </a:r>
            <a:r>
              <a:rPr lang="fr-FR" dirty="0" smtClean="0"/>
              <a:t> .</a:t>
            </a:r>
          </a:p>
          <a:p>
            <a:endParaRPr lang="fr-FR" dirty="0" smtClean="0"/>
          </a:p>
          <a:p>
            <a:pPr lvl="0"/>
            <a:r>
              <a:rPr lang="fr-FR" dirty="0" smtClean="0"/>
              <a:t>elle </a:t>
            </a:r>
            <a:r>
              <a:rPr lang="fr-FR" dirty="0" err="1" smtClean="0"/>
              <a:t>protége</a:t>
            </a:r>
            <a:r>
              <a:rPr lang="fr-FR" dirty="0" smtClean="0"/>
              <a:t> l’</a:t>
            </a:r>
            <a:r>
              <a:rPr lang="fr-FR" dirty="0" err="1" smtClean="0"/>
              <a:t>extrimité</a:t>
            </a:r>
            <a:r>
              <a:rPr lang="fr-FR" dirty="0" smtClean="0"/>
              <a:t> 3` de les ARN messagers de la dégradation par les </a:t>
            </a:r>
            <a:r>
              <a:rPr lang="fr-FR" dirty="0" err="1" smtClean="0"/>
              <a:t>exonucléases</a:t>
            </a:r>
            <a:r>
              <a:rPr lang="fr-FR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Epissage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fr-FR" dirty="0"/>
              <a:t>l'épissage : excision des introns et jonction des exons.</a:t>
            </a:r>
          </a:p>
          <a:p>
            <a:r>
              <a:rPr lang="fr-FR" dirty="0" smtClean="0"/>
              <a:t>Les </a:t>
            </a:r>
            <a:r>
              <a:rPr lang="fr-FR" dirty="0"/>
              <a:t>introns ont des tailles extrêmement variables </a:t>
            </a:r>
            <a:r>
              <a:rPr lang="fr-FR" dirty="0" smtClean="0"/>
              <a:t>et varie d’un gène à un autre :</a:t>
            </a:r>
          </a:p>
          <a:p>
            <a:r>
              <a:rPr lang="fr-FR" dirty="0" err="1" smtClean="0">
                <a:solidFill>
                  <a:srgbClr val="FF0000"/>
                </a:solidFill>
              </a:rPr>
              <a:t>Exp</a:t>
            </a:r>
            <a:r>
              <a:rPr lang="fr-FR" dirty="0" smtClean="0">
                <a:solidFill>
                  <a:srgbClr val="FF0000"/>
                </a:solidFill>
              </a:rPr>
              <a:t> :</a:t>
            </a:r>
            <a:r>
              <a:rPr lang="fr-FR" dirty="0" smtClean="0"/>
              <a:t> le gène de l’</a:t>
            </a:r>
            <a:r>
              <a:rPr lang="fr-FR" dirty="0" err="1" smtClean="0"/>
              <a:t>hemoblobine</a:t>
            </a:r>
            <a:r>
              <a:rPr lang="fr-FR" dirty="0" smtClean="0"/>
              <a:t> contient 2 introns</a:t>
            </a:r>
          </a:p>
          <a:p>
            <a:r>
              <a:rPr lang="fr-FR" dirty="0"/>
              <a:t>le gène </a:t>
            </a:r>
            <a:r>
              <a:rPr lang="fr-FR" dirty="0" smtClean="0"/>
              <a:t>du collagène  </a:t>
            </a:r>
            <a:r>
              <a:rPr lang="fr-FR" dirty="0"/>
              <a:t>contient </a:t>
            </a:r>
            <a:r>
              <a:rPr lang="fr-FR" dirty="0" smtClean="0"/>
              <a:t>50 introns </a:t>
            </a:r>
          </a:p>
          <a:p>
            <a:r>
              <a:rPr lang="fr-FR" dirty="0" smtClean="0"/>
              <a:t>Le gène de l’ovalbumine contient 7 introns </a:t>
            </a:r>
            <a:endParaRPr lang="fr-FR" dirty="0"/>
          </a:p>
          <a:p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17922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edu.upmc.fr/sdv/masselot_05001/genes_et_genomes/images/img2/pic0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04864"/>
            <a:ext cx="8280920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22995" y="715988"/>
            <a:ext cx="73439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dirty="0"/>
              <a:t>Le gène de l’ovalbumine contient 7 introns </a:t>
            </a:r>
          </a:p>
        </p:txBody>
      </p:sp>
    </p:spTree>
    <p:extLst>
      <p:ext uri="{BB962C8B-B14F-4D97-AF65-F5344CB8AC3E}">
        <p14:creationId xmlns:p14="http://schemas.microsoft.com/office/powerpoint/2010/main" val="2615991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Epissage alternatif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 smtClean="0"/>
              <a:t>Il existe des différences dans la maturation des pré ARNm dans certains cas, en effet plusieurs ARNm, et donc plusieurs protéines peuvent être synthétisé à partir d’une même séquence d’un gène</a:t>
            </a:r>
          </a:p>
          <a:p>
            <a:r>
              <a:rPr lang="fr-FR" dirty="0"/>
              <a:t>L'</a:t>
            </a:r>
            <a:r>
              <a:rPr lang="fr-FR" b="1" dirty="0"/>
              <a:t>épissage alternatif</a:t>
            </a:r>
            <a:r>
              <a:rPr lang="fr-FR" dirty="0"/>
              <a:t> est le processus qui permet à un même gène de générer </a:t>
            </a:r>
            <a:r>
              <a:rPr lang="fr-FR" b="1" dirty="0"/>
              <a:t>différents transcrits</a:t>
            </a:r>
            <a:r>
              <a:rPr lang="fr-FR" dirty="0"/>
              <a:t> selon la combinaison des </a:t>
            </a:r>
            <a:r>
              <a:rPr lang="fr-FR" b="1" dirty="0"/>
              <a:t>exons</a:t>
            </a:r>
            <a:r>
              <a:rPr lang="fr-FR" dirty="0"/>
              <a:t> qui formeront l'ARN messager mature</a:t>
            </a:r>
            <a:r>
              <a:rPr lang="fr-FR" dirty="0" smtClean="0"/>
              <a:t>.   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5926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FF0000"/>
                </a:solidFill>
              </a:rPr>
              <a:t>Transcription chez les procaryotes 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4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980728"/>
            <a:ext cx="8748017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796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3" y="1052737"/>
            <a:ext cx="8280920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758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xon Shuffling [HD Animation]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9538"/>
            <a:ext cx="9144000" cy="663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027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FF0000"/>
                </a:solidFill>
              </a:rPr>
              <a:t>Transcription chez les procaryotes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fr-FR" dirty="0" smtClean="0"/>
              <a:t>La transcription est la 1</a:t>
            </a:r>
            <a:r>
              <a:rPr lang="fr-FR" baseline="30000" dirty="0" smtClean="0"/>
              <a:t>ère</a:t>
            </a:r>
            <a:r>
              <a:rPr lang="fr-FR" dirty="0" smtClean="0"/>
              <a:t> étape de l’expression génique et elle met en jeu la synthèse, par l’ARN polymérase d’ARNm à partir d’une matrice d’ADN.</a:t>
            </a:r>
          </a:p>
          <a:p>
            <a:r>
              <a:rPr lang="fr-FR" dirty="0" smtClean="0"/>
              <a:t>L’ARN est synthétisé à partir du brin matrice et a la même   séquence que le brin non matrice.</a:t>
            </a:r>
          </a:p>
          <a:p>
            <a:r>
              <a:rPr lang="fr-FR" dirty="0" smtClean="0"/>
              <a:t>La synthèse de l’ARN se fait par une polymérisation de </a:t>
            </a:r>
            <a:r>
              <a:rPr lang="fr-FR" dirty="0" err="1" smtClean="0"/>
              <a:t>ribonucléotides</a:t>
            </a:r>
            <a:r>
              <a:rPr lang="fr-FR" dirty="0" smtClean="0"/>
              <a:t> tri P  dans le sens 5ˋ→ 3‘ sens opposé à celui du déroulement  du brin matrice.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9429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FF0000"/>
                </a:solidFill>
              </a:rPr>
              <a:t>Transcription chez les procaryotes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524" y="3861048"/>
            <a:ext cx="8568952" cy="216569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0349" y="1772816"/>
            <a:ext cx="90364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/>
              <a:t>La synthèse de l’ARN se fait par une polymérisation de </a:t>
            </a:r>
            <a:r>
              <a:rPr lang="fr-FR" sz="2800" dirty="0" err="1"/>
              <a:t>ribonucléotides</a:t>
            </a:r>
            <a:r>
              <a:rPr lang="fr-FR" sz="2800" dirty="0"/>
              <a:t> tri P  dans le sens 5ˋ→ 3‘ sens opposé à celui du déroulement  du brin matrice.</a:t>
            </a:r>
          </a:p>
        </p:txBody>
      </p:sp>
    </p:spTree>
    <p:extLst>
      <p:ext uri="{BB962C8B-B14F-4D97-AF65-F5344CB8AC3E}">
        <p14:creationId xmlns:p14="http://schemas.microsoft.com/office/powerpoint/2010/main" val="10114948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ésultat de recherche d'images pour &quot;arn polymérase procaryote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1124744"/>
            <a:ext cx="8786874" cy="4733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630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Transcription chez les procaryotes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3826768" cy="4525963"/>
          </a:xfrm>
        </p:spPr>
        <p:txBody>
          <a:bodyPr>
            <a:normAutofit fontScale="92500" lnSpcReduction="10000"/>
          </a:bodyPr>
          <a:lstStyle/>
          <a:p>
            <a:r>
              <a:rPr lang="fr-FR" dirty="0" smtClean="0"/>
              <a:t>La transcription a lieu en 3 phases : initiation , élongation et terminaison.</a:t>
            </a:r>
          </a:p>
          <a:p>
            <a:r>
              <a:rPr lang="fr-FR" dirty="0" smtClean="0"/>
              <a:t>Le colibacille </a:t>
            </a:r>
            <a:r>
              <a:rPr lang="fr-FR" i="1" dirty="0" err="1" smtClean="0"/>
              <a:t>E.coli</a:t>
            </a:r>
            <a:r>
              <a:rPr lang="fr-FR" i="1" dirty="0" smtClean="0"/>
              <a:t> </a:t>
            </a:r>
            <a:r>
              <a:rPr lang="fr-FR" dirty="0" smtClean="0"/>
              <a:t>ne dispose que d’une seule ARN polymérase qui est composé de 5 sous unités (ɑ</a:t>
            </a:r>
            <a:r>
              <a:rPr lang="fr-FR" baseline="-25000" dirty="0" smtClean="0"/>
              <a:t>2 </a:t>
            </a:r>
            <a:r>
              <a:rPr lang="el-GR" dirty="0" smtClean="0"/>
              <a:t>ββˋ</a:t>
            </a:r>
            <a:r>
              <a:rPr lang="fr-FR" dirty="0" smtClean="0"/>
              <a:t>)</a:t>
            </a:r>
            <a:r>
              <a:rPr lang="el-GR" dirty="0" smtClean="0"/>
              <a:t>δ</a:t>
            </a:r>
            <a:r>
              <a:rPr lang="fr-FR" dirty="0" smtClean="0"/>
              <a:t> </a:t>
            </a:r>
            <a:endParaRPr lang="fr-FR" baseline="-25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628800"/>
            <a:ext cx="4219178" cy="4143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830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genet.univ-tours.fr/gen000600_fichiers/chap5-2_fichiers/fig5-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6752"/>
            <a:ext cx="7992888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957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733</TotalTime>
  <Words>935</Words>
  <Application>Microsoft Office PowerPoint</Application>
  <PresentationFormat>Affichage à l'écran (4:3)</PresentationFormat>
  <Paragraphs>95</Paragraphs>
  <Slides>42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42</vt:i4>
      </vt:variant>
    </vt:vector>
  </HeadingPairs>
  <TitlesOfParts>
    <vt:vector size="46" baseType="lpstr">
      <vt:lpstr>Arial</vt:lpstr>
      <vt:lpstr>Calibri</vt:lpstr>
      <vt:lpstr>Times New Roman</vt:lpstr>
      <vt:lpstr>Thème Office</vt:lpstr>
      <vt:lpstr>Transcription des gènes </vt:lpstr>
      <vt:lpstr>Présentation PowerPoint</vt:lpstr>
      <vt:lpstr>Présentation PowerPoint</vt:lpstr>
      <vt:lpstr>Transcription chez les procaryotes </vt:lpstr>
      <vt:lpstr>Transcription chez les procaryotes</vt:lpstr>
      <vt:lpstr>Transcription chez les procaryotes</vt:lpstr>
      <vt:lpstr>Présentation PowerPoint</vt:lpstr>
      <vt:lpstr>Transcription chez les procaryotes</vt:lpstr>
      <vt:lpstr>Présentation PowerPoint</vt:lpstr>
      <vt:lpstr>1- Initiation </vt:lpstr>
      <vt:lpstr>Chez E.coli </vt:lpstr>
      <vt:lpstr>Présentation PowerPoint</vt:lpstr>
      <vt:lpstr>Présentation PowerPoint</vt:lpstr>
      <vt:lpstr>Présentation PowerPoint</vt:lpstr>
      <vt:lpstr>2- Elongation </vt:lpstr>
      <vt:lpstr>Présentation PowerPoint</vt:lpstr>
      <vt:lpstr>Terminaison </vt:lpstr>
      <vt:lpstr>Présentation PowerPoint</vt:lpstr>
      <vt:lpstr>Présentation PowerPoint</vt:lpstr>
      <vt:lpstr>La transcription chez les eucaryotes</vt:lpstr>
      <vt:lpstr>Introduction</vt:lpstr>
      <vt:lpstr>Présentation PowerPoint</vt:lpstr>
      <vt:lpstr>Présentation PowerPoint</vt:lpstr>
      <vt:lpstr>Introduction</vt:lpstr>
      <vt:lpstr>Le promoteur </vt:lpstr>
      <vt:lpstr>Promoteurs</vt:lpstr>
      <vt:lpstr>L’initiation </vt:lpstr>
      <vt:lpstr>Présentation PowerPoint</vt:lpstr>
      <vt:lpstr>L'élongation </vt:lpstr>
      <vt:lpstr>La terminaison </vt:lpstr>
      <vt:lpstr>2ème étape : la maturation </vt:lpstr>
      <vt:lpstr>Présentation PowerPoint</vt:lpstr>
      <vt:lpstr>Le capping: addition de la coiffe des ARN </vt:lpstr>
      <vt:lpstr>Pourquoi l’addition de la coiffe des ARN </vt:lpstr>
      <vt:lpstr>La poly-adénylation des ARN messagers</vt:lpstr>
      <vt:lpstr>La poly-adénylation des ARN messagers</vt:lpstr>
      <vt:lpstr>Epissage </vt:lpstr>
      <vt:lpstr>Présentation PowerPoint</vt:lpstr>
      <vt:lpstr>Epissage alternatif 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transcription chez les eucaryotes</dc:title>
  <dc:creator>Aspire One</dc:creator>
  <cp:lastModifiedBy>250 G4</cp:lastModifiedBy>
  <cp:revision>41</cp:revision>
  <dcterms:created xsi:type="dcterms:W3CDTF">2016-11-29T09:48:53Z</dcterms:created>
  <dcterms:modified xsi:type="dcterms:W3CDTF">2023-11-19T20:31:30Z</dcterms:modified>
</cp:coreProperties>
</file>