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63" r:id="rId8"/>
    <p:sldId id="264" r:id="rId9"/>
    <p:sldId id="265" r:id="rId10"/>
    <p:sldId id="266" r:id="rId11"/>
    <p:sldId id="288" r:id="rId12"/>
    <p:sldId id="267" r:id="rId13"/>
    <p:sldId id="289" r:id="rId14"/>
    <p:sldId id="292" r:id="rId15"/>
    <p:sldId id="291" r:id="rId16"/>
    <p:sldId id="268" r:id="rId17"/>
    <p:sldId id="269" r:id="rId18"/>
    <p:sldId id="290" r:id="rId19"/>
    <p:sldId id="270" r:id="rId20"/>
    <p:sldId id="271" r:id="rId21"/>
    <p:sldId id="272" r:id="rId22"/>
    <p:sldId id="273" r:id="rId23"/>
    <p:sldId id="274" r:id="rId24"/>
    <p:sldId id="280" r:id="rId25"/>
    <p:sldId id="281" r:id="rId26"/>
    <p:sldId id="282" r:id="rId27"/>
    <p:sldId id="283" r:id="rId28"/>
    <p:sldId id="275" r:id="rId29"/>
    <p:sldId id="276" r:id="rId30"/>
    <p:sldId id="277" r:id="rId31"/>
    <p:sldId id="278" r:id="rId32"/>
    <p:sldId id="279" r:id="rId33"/>
    <p:sldId id="284" r:id="rId34"/>
    <p:sldId id="285" r:id="rId35"/>
    <p:sldId id="286" r:id="rId36"/>
    <p:sldId id="287" r:id="rId37"/>
    <p:sldId id="294" r:id="rId38"/>
    <p:sldId id="293"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6400DFC-C11E-4983-8CD6-18019638ED8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6400DFC-C11E-4983-8CD6-18019638ED8C}"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065C9-8302-426A-B442-0A9522F6508F}" type="datetimeFigureOut">
              <a:rPr lang="fr-FR" smtClean="0"/>
              <a:pPr/>
              <a:t>19/01/2024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400DFC-C11E-4983-8CD6-18019638ED8C}"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3143248"/>
            <a:ext cx="7851648" cy="1828800"/>
          </a:xfrm>
        </p:spPr>
        <p:txBody>
          <a:bodyPr>
            <a:normAutofit fontScale="90000"/>
          </a:bodyPr>
          <a:lstStyle/>
          <a:p>
            <a:pPr algn="ctr"/>
            <a:r>
              <a:rPr lang="fr-FR" sz="6000" i="1" dirty="0" smtClean="0"/>
              <a:t>Cours </a:t>
            </a:r>
            <a:r>
              <a:rPr lang="fr-FR" sz="9600" i="1" dirty="0" smtClean="0"/>
              <a:t>5 </a:t>
            </a:r>
            <a:r>
              <a:rPr lang="fr-FR" sz="6000" i="1" dirty="0" smtClean="0"/>
              <a:t>de</a:t>
            </a:r>
            <a:br>
              <a:rPr lang="fr-FR" sz="6000" i="1" dirty="0" smtClean="0"/>
            </a:br>
            <a:r>
              <a:rPr lang="fr-FR" sz="6000" i="1" dirty="0" smtClean="0"/>
              <a:t>Microbiologie Générale</a:t>
            </a:r>
            <a:br>
              <a:rPr lang="fr-FR" sz="6000" i="1" dirty="0" smtClean="0"/>
            </a:br>
            <a:r>
              <a:rPr lang="fr-FR" sz="6000" i="1" dirty="0" smtClean="0"/>
              <a:t>La croissance bactérienne</a:t>
            </a:r>
            <a:br>
              <a:rPr lang="fr-FR" sz="6000" i="1" dirty="0" smtClean="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723900" y="547688"/>
            <a:ext cx="7696200" cy="576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66738"/>
            <a:ext cx="9144000" cy="57245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noChangeArrowheads="1"/>
          </p:cNvPicPr>
          <p:nvPr/>
        </p:nvPicPr>
        <p:blipFill>
          <a:blip r:embed="rId2" cstate="print"/>
          <a:srcRect/>
          <a:stretch>
            <a:fillRect/>
          </a:stretch>
        </p:blipFill>
        <p:spPr bwMode="auto">
          <a:xfrm>
            <a:off x="0" y="457200"/>
            <a:ext cx="8786842" cy="41148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47675"/>
            <a:ext cx="9144000" cy="59626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428860" y="285728"/>
            <a:ext cx="4048125" cy="5524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7158" y="981075"/>
            <a:ext cx="8429684" cy="587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4788" y="133350"/>
            <a:ext cx="8734425" cy="6591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862013" y="781050"/>
            <a:ext cx="7419975" cy="5295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676275" y="471488"/>
            <a:ext cx="7791450" cy="591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95463" y="1533525"/>
            <a:ext cx="5553075"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995363" y="1138238"/>
            <a:ext cx="7153275"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333375" y="904875"/>
            <a:ext cx="8477250" cy="504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514350" y="1704975"/>
            <a:ext cx="8115300" cy="3448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404813" y="757238"/>
            <a:ext cx="8334375"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714375" y="533400"/>
            <a:ext cx="771525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428625" y="381000"/>
            <a:ext cx="828675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81013" y="490538"/>
            <a:ext cx="8181975" cy="587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90550" y="714375"/>
            <a:ext cx="7962900" cy="542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95288" y="400050"/>
            <a:ext cx="8353425"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0988" y="681038"/>
            <a:ext cx="8582025"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357158" y="428604"/>
            <a:ext cx="8358246" cy="64293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428596" y="500042"/>
            <a:ext cx="835824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3219450" y="704850"/>
            <a:ext cx="2705100" cy="544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357158" y="285728"/>
            <a:ext cx="8429683"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571473" y="357166"/>
            <a:ext cx="828680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571472" y="357166"/>
            <a:ext cx="8286808"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agents antimicrobiens</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Ce sont des substances dont le contact, dans des conditions définies avec les microorganismes, entraine, soit l’arrêt de leur multiplication, soit leur mort. Chaque agent est défini par son spectre d’activité (liste des espèces vis-à-vis desquelles cet agent à une action).</a:t>
            </a:r>
          </a:p>
          <a:p>
            <a:r>
              <a:rPr lang="fr-FR" dirty="0" smtClean="0"/>
              <a:t>L’activité peut être :</a:t>
            </a:r>
          </a:p>
          <a:p>
            <a:pPr lvl="0"/>
            <a:r>
              <a:rPr lang="fr-FR" b="1" dirty="0" smtClean="0"/>
              <a:t>Bactéricide : </a:t>
            </a:r>
            <a:r>
              <a:rPr lang="fr-FR" dirty="0" smtClean="0"/>
              <a:t>Propriété de tuer les bactéries.</a:t>
            </a:r>
          </a:p>
          <a:p>
            <a:pPr lvl="0"/>
            <a:r>
              <a:rPr lang="fr-FR" b="1" dirty="0" smtClean="0"/>
              <a:t> Bactériostatique : </a:t>
            </a:r>
            <a:r>
              <a:rPr lang="fr-FR" dirty="0" smtClean="0"/>
              <a:t>Propriété d’inhibée momentanément la croissance bactérienne.</a:t>
            </a:r>
          </a:p>
          <a:p>
            <a:pPr lvl="0"/>
            <a:r>
              <a:rPr lang="fr-FR" b="1" dirty="0" smtClean="0"/>
              <a:t> Fongicide : </a:t>
            </a:r>
            <a:r>
              <a:rPr lang="fr-FR" dirty="0" smtClean="0"/>
              <a:t>Propriété de tuer les champignons.</a:t>
            </a:r>
          </a:p>
          <a:p>
            <a:pPr lvl="0"/>
            <a:r>
              <a:rPr lang="fr-FR" b="1" dirty="0" smtClean="0"/>
              <a:t> </a:t>
            </a:r>
            <a:r>
              <a:rPr lang="fr-FR" b="1" dirty="0" err="1" smtClean="0"/>
              <a:t>Sporicide</a:t>
            </a:r>
            <a:r>
              <a:rPr lang="fr-FR" b="1" dirty="0" smtClean="0"/>
              <a:t> : </a:t>
            </a:r>
            <a:r>
              <a:rPr lang="fr-FR" dirty="0" smtClean="0"/>
              <a:t>Propriété de tuer les spores bactériennes.</a:t>
            </a:r>
          </a:p>
          <a:p>
            <a:r>
              <a:rPr lang="fr-FR" b="1" dirty="0" smtClean="0"/>
              <a:t> Virucide : </a:t>
            </a:r>
            <a:r>
              <a:rPr lang="fr-FR" dirty="0" smtClean="0"/>
              <a:t>Propriété de tuer les virus</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Classification</a:t>
            </a:r>
            <a:endParaRPr lang="fr-FR" dirty="0"/>
          </a:p>
        </p:txBody>
      </p:sp>
      <p:sp>
        <p:nvSpPr>
          <p:cNvPr id="3" name="Espace réservé du contenu 2"/>
          <p:cNvSpPr>
            <a:spLocks noGrp="1"/>
          </p:cNvSpPr>
          <p:nvPr>
            <p:ph idx="1"/>
          </p:nvPr>
        </p:nvSpPr>
        <p:spPr/>
        <p:txBody>
          <a:bodyPr/>
          <a:lstStyle/>
          <a:p>
            <a:r>
              <a:rPr lang="fr-FR" b="1" dirty="0" smtClean="0">
                <a:solidFill>
                  <a:srgbClr val="FF0000"/>
                </a:solidFill>
              </a:rPr>
              <a:t>Agents physiques :</a:t>
            </a:r>
            <a:endParaRPr lang="fr-FR" dirty="0" smtClean="0">
              <a:solidFill>
                <a:srgbClr val="FF0000"/>
              </a:solidFill>
            </a:endParaRPr>
          </a:p>
          <a:p>
            <a:pPr lvl="0"/>
            <a:r>
              <a:rPr lang="fr-FR" dirty="0" smtClean="0"/>
              <a:t>La température.</a:t>
            </a:r>
          </a:p>
          <a:p>
            <a:pPr lvl="0"/>
            <a:r>
              <a:rPr lang="fr-FR" dirty="0" smtClean="0"/>
              <a:t> Les radiations.</a:t>
            </a:r>
          </a:p>
          <a:p>
            <a:pPr lvl="0"/>
            <a:r>
              <a:rPr lang="fr-FR" dirty="0" smtClean="0"/>
              <a:t> La filtration ou la centrifugation.</a:t>
            </a:r>
          </a:p>
          <a:p>
            <a:r>
              <a:rPr lang="fr-FR" b="1" dirty="0" smtClean="0">
                <a:solidFill>
                  <a:srgbClr val="FF0000"/>
                </a:solidFill>
              </a:rPr>
              <a:t>Agents chimiques :</a:t>
            </a:r>
            <a:endParaRPr lang="fr-FR" dirty="0" smtClean="0">
              <a:solidFill>
                <a:srgbClr val="FF0000"/>
              </a:solidFill>
            </a:endParaRPr>
          </a:p>
          <a:p>
            <a:pPr lvl="0"/>
            <a:r>
              <a:rPr lang="fr-FR" dirty="0" smtClean="0"/>
              <a:t>Les antibiotiques et les sulfamides.</a:t>
            </a:r>
          </a:p>
          <a:p>
            <a:r>
              <a:rPr lang="fr-FR" dirty="0" smtClean="0"/>
              <a:t> Les antiseptiques</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température </a:t>
            </a:r>
            <a:r>
              <a:rPr lang="fr-FR" dirty="0" smtClean="0"/>
              <a:t/>
            </a:r>
            <a:br>
              <a:rPr lang="fr-FR" dirty="0" smtClean="0"/>
            </a:br>
            <a:endParaRPr lang="fr-FR" dirty="0"/>
          </a:p>
        </p:txBody>
      </p:sp>
      <p:sp>
        <p:nvSpPr>
          <p:cNvPr id="3" name="Espace réservé du contenu 2"/>
          <p:cNvSpPr>
            <a:spLocks noGrp="1"/>
          </p:cNvSpPr>
          <p:nvPr>
            <p:ph idx="1"/>
          </p:nvPr>
        </p:nvSpPr>
        <p:spPr>
          <a:xfrm>
            <a:off x="0" y="1214422"/>
            <a:ext cx="9144000" cy="5110178"/>
          </a:xfrm>
        </p:spPr>
        <p:txBody>
          <a:bodyPr>
            <a:normAutofit/>
          </a:bodyPr>
          <a:lstStyle/>
          <a:p>
            <a:pPr algn="just"/>
            <a:r>
              <a:rPr lang="fr-FR" b="1" dirty="0" smtClean="0"/>
              <a:t>A.1.  Procédés de stérilisation :</a:t>
            </a:r>
            <a:endParaRPr lang="fr-FR" dirty="0" smtClean="0"/>
          </a:p>
          <a:p>
            <a:pPr lvl="0" algn="just"/>
            <a:r>
              <a:rPr lang="fr-FR" b="1" dirty="0" smtClean="0"/>
              <a:t>Chaleur humide : </a:t>
            </a:r>
            <a:r>
              <a:rPr lang="fr-FR" dirty="0" smtClean="0"/>
              <a:t>L’autoclave est une enceinte métallique hermétiquement close, dans laquelle on chauffe de l’eau sous pression pour faire agir de la vapeur d’eau saturée. La stérilisation sera obtenue lorsqu’une température de 120°C sera maintenue durant 15 à 20 minutes, à condition que l’atmosphère de l’autoclave soit saturante et débarrasser de l’air.</a:t>
            </a:r>
          </a:p>
          <a:p>
            <a:pPr lvl="0" algn="just"/>
            <a:r>
              <a:rPr lang="fr-FR" b="1" dirty="0" smtClean="0"/>
              <a:t> Chaleur sèche : </a:t>
            </a:r>
            <a:r>
              <a:rPr lang="fr-FR" dirty="0" smtClean="0"/>
              <a:t>fournie grâce au four Pasteur (enceinte </a:t>
            </a:r>
            <a:r>
              <a:rPr lang="fr-FR" dirty="0" err="1" smtClean="0"/>
              <a:t>thermostatée</a:t>
            </a:r>
            <a:r>
              <a:rPr lang="fr-FR" dirty="0" smtClean="0"/>
              <a:t>). Elle est surtout utilisée pour la stérilisation de la verrerie (180°C pendant 45 à 60 min).</a:t>
            </a:r>
            <a:r>
              <a:rPr lang="fr-FR" b="1" dirty="0" smtClean="0"/>
              <a:t> </a:t>
            </a:r>
            <a:endParaRPr lang="fr-FR" dirty="0" smtClean="0"/>
          </a:p>
          <a:p>
            <a:pPr algn="just"/>
            <a:r>
              <a:rPr lang="fr-FR" b="1" dirty="0" smtClean="0"/>
              <a:t> </a:t>
            </a:r>
            <a:endParaRPr lang="fr-FR" dirty="0" smtClean="0"/>
          </a:p>
          <a:p>
            <a:pPr algn="just"/>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A.2.. La pasteurisation :</a:t>
            </a:r>
            <a:r>
              <a:rPr lang="fr-FR" dirty="0" smtClean="0"/>
              <a:t/>
            </a:r>
            <a:br>
              <a:rPr lang="fr-FR" dirty="0" smtClean="0"/>
            </a:br>
            <a:endParaRPr lang="fr-FR" dirty="0"/>
          </a:p>
        </p:txBody>
      </p:sp>
      <p:sp>
        <p:nvSpPr>
          <p:cNvPr id="3" name="Espace réservé du contenu 2"/>
          <p:cNvSpPr>
            <a:spLocks noGrp="1"/>
          </p:cNvSpPr>
          <p:nvPr>
            <p:ph sz="half" idx="1"/>
          </p:nvPr>
        </p:nvSpPr>
        <p:spPr>
          <a:xfrm>
            <a:off x="0" y="1920085"/>
            <a:ext cx="4071934" cy="4434840"/>
          </a:xfrm>
        </p:spPr>
        <p:style>
          <a:lnRef idx="1">
            <a:schemeClr val="dk1"/>
          </a:lnRef>
          <a:fillRef idx="2">
            <a:schemeClr val="dk1"/>
          </a:fillRef>
          <a:effectRef idx="1">
            <a:schemeClr val="dk1"/>
          </a:effectRef>
          <a:fontRef idx="minor">
            <a:schemeClr val="dk1"/>
          </a:fontRef>
        </p:style>
        <p:txBody>
          <a:bodyPr>
            <a:normAutofit/>
          </a:bodyPr>
          <a:lstStyle/>
          <a:p>
            <a:pPr algn="just"/>
            <a:r>
              <a:rPr lang="fr-FR" dirty="0" smtClean="0"/>
              <a:t>Méthode de conservation des aliments qui permet de conserver les caractéristiques organoleptiques. Ce n’est pas une méthode de stérilisation, la plupart des bactéries pathogènes sont tuées mais pas les spores.</a:t>
            </a:r>
          </a:p>
          <a:p>
            <a:pPr algn="just"/>
            <a:endParaRPr lang="fr-FR" dirty="0"/>
          </a:p>
        </p:txBody>
      </p:sp>
      <p:pic>
        <p:nvPicPr>
          <p:cNvPr id="6146" name="Picture 2"/>
          <p:cNvPicPr>
            <a:picLocks noGrp="1" noChangeAspect="1" noChangeArrowheads="1"/>
          </p:cNvPicPr>
          <p:nvPr>
            <p:ph sz="half" idx="2"/>
          </p:nvPr>
        </p:nvPicPr>
        <p:blipFill>
          <a:blip r:embed="rId2"/>
          <a:srcRect/>
          <a:stretch>
            <a:fillRect/>
          </a:stretch>
        </p:blipFill>
        <p:spPr bwMode="auto">
          <a:xfrm>
            <a:off x="4429124" y="3000372"/>
            <a:ext cx="4714876" cy="15841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 Filtration :</a:t>
            </a:r>
            <a:endParaRPr lang="fr-FR" dirty="0"/>
          </a:p>
        </p:txBody>
      </p:sp>
      <p:sp>
        <p:nvSpPr>
          <p:cNvPr id="3" name="Espace réservé du contenu 2"/>
          <p:cNvSpPr>
            <a:spLocks noGrp="1"/>
          </p:cNvSpPr>
          <p:nvPr>
            <p:ph idx="1"/>
          </p:nvPr>
        </p:nvSpPr>
        <p:spPr/>
        <p:txBody>
          <a:bodyPr/>
          <a:lstStyle/>
          <a:p>
            <a:r>
              <a:rPr lang="fr-FR" b="1" dirty="0" smtClean="0"/>
              <a:t>B. Filtration : </a:t>
            </a:r>
            <a:r>
              <a:rPr lang="fr-FR" dirty="0" smtClean="0"/>
              <a:t>Il s'agit de passer la solution à stériliser à travers une membrane de porosité faible (inférieure au diamètre bactérien (0,45 ou 0,22 micromètre par exemple); les particules sont retenues à la surface du filtre. Cette technique est utilisée particulièrement quand il s'agit de substances </a:t>
            </a:r>
            <a:r>
              <a:rPr lang="fr-FR" b="1" dirty="0" smtClean="0"/>
              <a:t>thermolabiles</a:t>
            </a:r>
            <a:r>
              <a:rPr lang="fr-FR" dirty="0" smtClean="0"/>
              <a:t>.</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81772"/>
          </a:xfrm>
        </p:spPr>
        <p:txBody>
          <a:bodyPr>
            <a:normAutofit fontScale="90000"/>
          </a:bodyPr>
          <a:lstStyle/>
          <a:p>
            <a:r>
              <a:rPr lang="fr-FR" b="1" dirty="0" smtClean="0"/>
              <a:t>C. Les radiations :</a:t>
            </a:r>
            <a:r>
              <a:rPr lang="fr-FR" dirty="0" smtClean="0"/>
              <a:t/>
            </a:r>
            <a:br>
              <a:rPr lang="fr-FR" dirty="0" smtClean="0"/>
            </a:br>
            <a:endParaRPr lang="fr-FR" dirty="0"/>
          </a:p>
        </p:txBody>
      </p:sp>
      <p:sp>
        <p:nvSpPr>
          <p:cNvPr id="3" name="Espace réservé du contenu 2"/>
          <p:cNvSpPr>
            <a:spLocks noGrp="1"/>
          </p:cNvSpPr>
          <p:nvPr>
            <p:ph idx="1"/>
          </p:nvPr>
        </p:nvSpPr>
        <p:spPr>
          <a:xfrm>
            <a:off x="457200" y="642918"/>
            <a:ext cx="8229600" cy="5681682"/>
          </a:xfrm>
        </p:spPr>
        <p:txBody>
          <a:bodyPr>
            <a:normAutofit fontScale="92500" lnSpcReduction="20000"/>
          </a:bodyPr>
          <a:lstStyle/>
          <a:p>
            <a:pPr lvl="0"/>
            <a:r>
              <a:rPr lang="fr-FR" b="1" dirty="0" smtClean="0"/>
              <a:t>Radiations électromagnétiques : </a:t>
            </a:r>
            <a:r>
              <a:rPr lang="fr-FR" dirty="0" smtClean="0"/>
              <a:t>Les UV  modifient ou détruisent l’ADN, entrainant des mutations létales chez les micro-organismes.</a:t>
            </a:r>
          </a:p>
          <a:p>
            <a:pPr lvl="0"/>
            <a:r>
              <a:rPr lang="fr-FR" b="1" dirty="0" smtClean="0"/>
              <a:t> Radiations électroniques : </a:t>
            </a:r>
            <a:r>
              <a:rPr lang="fr-FR" dirty="0" smtClean="0"/>
              <a:t>Emission continue d’électrons lancés à grande vitesse. Ils ont un pouvoir de stérilisation identique à celui des radiations électromagnétiques, mais leur pouvoir pénétrant est plus faible. Ils ont l’avantage de pouvoir être dirigés vers un point précis, mais ils altèrent les substances organiques.</a:t>
            </a:r>
          </a:p>
          <a:p>
            <a:r>
              <a:rPr lang="fr-FR" b="1" dirty="0" smtClean="0"/>
              <a:t> Radiations soniques : </a:t>
            </a:r>
            <a:r>
              <a:rPr lang="fr-FR" dirty="0" smtClean="0"/>
              <a:t>Ils peuvent tués les micro-organismes en suspensions dans un liquide, en libérant leur contenu </a:t>
            </a:r>
            <a:r>
              <a:rPr lang="fr-FR" dirty="0" err="1" smtClean="0"/>
              <a:t>endocellulaire</a:t>
            </a:r>
            <a:r>
              <a:rPr lang="fr-FR" dirty="0" smtClean="0"/>
              <a:t>. De la même façon, ils font éclater n’importe quelle autre cellule et altèrent les autres substances chimiques en solution. On ne les utilise donc pas comme moyen de destruction des micro-organismes, mais souvent pour extraire des constituants </a:t>
            </a:r>
            <a:r>
              <a:rPr lang="fr-FR" dirty="0" err="1" smtClean="0"/>
              <a:t>endocellulaires</a:t>
            </a:r>
            <a:r>
              <a:rPr lang="fr-FR" dirty="0" smtClean="0"/>
              <a:t>, des enzymes, etc.</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609600" y="485775"/>
            <a:ext cx="79248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Les agents chimiques :</a:t>
            </a:r>
            <a:r>
              <a:rPr lang="fr-FR" dirty="0" smtClean="0"/>
              <a:t/>
            </a:r>
            <a:br>
              <a:rPr lang="fr-FR" dirty="0" smtClean="0"/>
            </a:br>
            <a:endParaRPr lang="fr-FR" dirty="0"/>
          </a:p>
        </p:txBody>
      </p:sp>
      <p:pic>
        <p:nvPicPr>
          <p:cNvPr id="7170" name="Picture 2"/>
          <p:cNvPicPr>
            <a:picLocks noGrp="1" noChangeAspect="1" noChangeArrowheads="1"/>
          </p:cNvPicPr>
          <p:nvPr>
            <p:ph idx="1"/>
          </p:nvPr>
        </p:nvPicPr>
        <p:blipFill>
          <a:blip r:embed="rId2"/>
          <a:srcRect/>
          <a:stretch>
            <a:fillRect/>
          </a:stretch>
        </p:blipFill>
        <p:spPr bwMode="auto">
          <a:xfrm>
            <a:off x="666750" y="1714488"/>
            <a:ext cx="8477250" cy="3858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 Les antibiotiques</a:t>
            </a:r>
            <a:br>
              <a:rPr lang="fr-FR" dirty="0" smtClean="0"/>
            </a:b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a:t>
            </a:r>
            <a:endParaRPr lang="fr-FR" dirty="0"/>
          </a:p>
        </p:txBody>
      </p:sp>
      <p:sp>
        <p:nvSpPr>
          <p:cNvPr id="3" name="Espace réservé du contenu 2"/>
          <p:cNvSpPr>
            <a:spLocks noGrp="1"/>
          </p:cNvSpPr>
          <p:nvPr>
            <p:ph idx="1"/>
          </p:nvPr>
        </p:nvSpPr>
        <p:spPr/>
        <p:txBody>
          <a:bodyPr/>
          <a:lstStyle/>
          <a:p>
            <a:r>
              <a:rPr lang="fr-FR" dirty="0" smtClean="0"/>
              <a:t>Un antibiotique, est une substance naturelle produite par un micro-organisme ou obtenu par synthèse chimique dont l’action est de bloquer la </a:t>
            </a:r>
            <a:r>
              <a:rPr lang="fr-FR" dirty="0" err="1" smtClean="0"/>
              <a:t>multplication</a:t>
            </a:r>
            <a:r>
              <a:rPr lang="fr-FR" dirty="0" smtClean="0"/>
              <a:t> (action bactériostatique) ou de tuer (bactéricide) les </a:t>
            </a:r>
            <a:r>
              <a:rPr lang="fr-FR" dirty="0" err="1" smtClean="0"/>
              <a:t>bacterie</a:t>
            </a:r>
            <a:endParaRPr lang="fr-FR" dirty="0" smtClean="0"/>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Acer\Pictures\microbiologie\action.jpg"/>
          <p:cNvPicPr/>
          <p:nvPr/>
        </p:nvPicPr>
        <p:blipFill>
          <a:blip r:embed="rId2"/>
          <a:srcRect/>
          <a:stretch>
            <a:fillRect/>
          </a:stretch>
        </p:blipFill>
        <p:spPr bwMode="auto">
          <a:xfrm>
            <a:off x="714348" y="2071678"/>
            <a:ext cx="7072362" cy="4048142"/>
          </a:xfrm>
          <a:prstGeom prst="rect">
            <a:avLst/>
          </a:prstGeom>
          <a:noFill/>
          <a:ln w="9525">
            <a:noFill/>
            <a:miter lim="800000"/>
            <a:headEnd/>
            <a:tailEnd/>
          </a:ln>
        </p:spPr>
      </p:pic>
      <p:sp>
        <p:nvSpPr>
          <p:cNvPr id="3" name="ZoneTexte 2"/>
          <p:cNvSpPr txBox="1"/>
          <p:nvPr/>
        </p:nvSpPr>
        <p:spPr>
          <a:xfrm>
            <a:off x="642910" y="500042"/>
            <a:ext cx="785818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Mécanismes d’action </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b="1" dirty="0" smtClean="0"/>
              <a:t>Action au niveau de la paroi : </a:t>
            </a:r>
            <a:r>
              <a:rPr lang="fr-FR" dirty="0" smtClean="0"/>
              <a:t>Ils inhibent la synthèse du peptidoglycane des bactéries en phase de croissance.</a:t>
            </a:r>
          </a:p>
          <a:p>
            <a:pPr lvl="0"/>
            <a:r>
              <a:rPr lang="fr-FR" b="1" dirty="0" smtClean="0"/>
              <a:t> Action au niveau de la membrane cytoplasmique : </a:t>
            </a:r>
            <a:r>
              <a:rPr lang="fr-FR" dirty="0" smtClean="0"/>
              <a:t>Ces antibiotiques désorganisent la membrane. L’action bactéricide se fait à la fois sur les bactéries en phase de croissance ou non, ainsi que sur des </a:t>
            </a:r>
            <a:r>
              <a:rPr lang="fr-FR" dirty="0" err="1" smtClean="0"/>
              <a:t>protoplastes</a:t>
            </a:r>
            <a:r>
              <a:rPr lang="fr-FR" dirty="0" smtClean="0"/>
              <a:t>.</a:t>
            </a:r>
          </a:p>
          <a:p>
            <a:pPr lvl="0"/>
            <a:r>
              <a:rPr lang="fr-FR" b="1" dirty="0" smtClean="0"/>
              <a:t> Action sur la synthèse des protéines : </a:t>
            </a:r>
            <a:r>
              <a:rPr lang="fr-FR" dirty="0" smtClean="0"/>
              <a:t>Elle se fait à plusieurs niveaux : des ribosomes , de la formation des protéines.</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smtClean="0"/>
              <a:t>Action sur les acides nucléiques :</a:t>
            </a:r>
            <a:endParaRPr lang="fr-FR" dirty="0" smtClean="0"/>
          </a:p>
          <a:p>
            <a:r>
              <a:rPr lang="fr-FR" dirty="0" smtClean="0"/>
              <a:t>· </a:t>
            </a:r>
            <a:r>
              <a:rPr lang="fr-FR" b="1" dirty="0" smtClean="0"/>
              <a:t>Sur l’ADN :</a:t>
            </a:r>
            <a:endParaRPr lang="fr-FR" dirty="0" smtClean="0"/>
          </a:p>
          <a:p>
            <a:r>
              <a:rPr lang="fr-FR" dirty="0" smtClean="0"/>
              <a:t>La </a:t>
            </a:r>
            <a:r>
              <a:rPr lang="fr-FR" dirty="0" err="1" smtClean="0"/>
              <a:t>mitomycine</a:t>
            </a:r>
            <a:r>
              <a:rPr lang="fr-FR" dirty="0" smtClean="0"/>
              <a:t> C formerait un pont entre les deux chaines d’ADN, et donc la séparation des brins pour la réplication serait impossible. L’acide </a:t>
            </a:r>
            <a:r>
              <a:rPr lang="fr-FR" dirty="0" err="1" smtClean="0"/>
              <a:t>nalidixique</a:t>
            </a:r>
            <a:r>
              <a:rPr lang="fr-FR" dirty="0" smtClean="0"/>
              <a:t> inhibe une étape de synthèse de l’ADN.</a:t>
            </a:r>
          </a:p>
          <a:p>
            <a:r>
              <a:rPr lang="fr-FR" dirty="0" smtClean="0"/>
              <a:t>· </a:t>
            </a:r>
            <a:r>
              <a:rPr lang="fr-FR" b="1" dirty="0" smtClean="0"/>
              <a:t>Sur l’ARN :</a:t>
            </a:r>
            <a:endParaRPr lang="fr-FR" dirty="0" smtClean="0"/>
          </a:p>
          <a:p>
            <a:r>
              <a:rPr lang="fr-FR" dirty="0" smtClean="0"/>
              <a:t>L’</a:t>
            </a:r>
            <a:r>
              <a:rPr lang="fr-FR" dirty="0" err="1" smtClean="0"/>
              <a:t>actinomicyne</a:t>
            </a:r>
            <a:r>
              <a:rPr lang="fr-FR" dirty="0" smtClean="0"/>
              <a:t> D inhibe l’action de l’ARN polymérase, donc empêche la synthèse </a:t>
            </a:r>
            <a:r>
              <a:rPr lang="fr-FR" smtClean="0"/>
              <a:t>de l’ARN messager</a:t>
            </a:r>
            <a:r>
              <a:rPr lang="fr-FR" dirty="0" smtClean="0"/>
              <a:t>.</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552450" y="604838"/>
            <a:ext cx="8039100" cy="564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357166"/>
            <a:ext cx="4038600" cy="5997759"/>
          </a:xfrm>
        </p:spPr>
        <p:txBody>
          <a:bodyPr>
            <a:noAutofit/>
          </a:bodyPr>
          <a:lstStyle/>
          <a:p>
            <a:pPr lvl="1"/>
            <a:r>
              <a:rPr lang="fr-FR" sz="2000" b="1" i="1" dirty="0" smtClean="0"/>
              <a:t>Lecture au microscope</a:t>
            </a:r>
            <a:r>
              <a:rPr lang="fr-FR" sz="2000" i="1" dirty="0" smtClean="0"/>
              <a:t> </a:t>
            </a:r>
            <a:r>
              <a:rPr lang="fr-FR" sz="2000" dirty="0" smtClean="0"/>
              <a:t>(numération totale) </a:t>
            </a:r>
            <a:r>
              <a:rPr lang="fr-FR" sz="2000" b="1" dirty="0" smtClean="0"/>
              <a:t> </a:t>
            </a:r>
            <a:r>
              <a:rPr lang="fr-FR" sz="2000" i="1" dirty="0" smtClean="0"/>
              <a:t>: </a:t>
            </a:r>
            <a:r>
              <a:rPr lang="fr-FR" sz="2000" dirty="0" smtClean="0"/>
              <a:t>technique couramment utilisée. On</a:t>
            </a:r>
          </a:p>
          <a:p>
            <a:r>
              <a:rPr lang="fr-FR" sz="2000" dirty="0" smtClean="0"/>
              <a:t>se sert d’un hématimètre. Il s’agit d’une lame porte-objet dont l’une des faces est creusée</a:t>
            </a:r>
          </a:p>
          <a:p>
            <a:r>
              <a:rPr lang="fr-FR" sz="2000" dirty="0" smtClean="0"/>
              <a:t>d’une cavité de profondeur connue et dont le fond porte des quadrillages de surface également</a:t>
            </a:r>
          </a:p>
          <a:p>
            <a:r>
              <a:rPr lang="fr-FR" sz="2000" dirty="0" smtClean="0"/>
              <a:t>connue. La suspension bactérienne est placée dans la cuvette puis recouverte d’une lamelle.</a:t>
            </a:r>
          </a:p>
          <a:p>
            <a:r>
              <a:rPr lang="fr-FR" sz="2000" dirty="0" smtClean="0"/>
              <a:t>Des volumes précis sont ainsi délimités au niveau des quadrillages dans lesquels les cellules</a:t>
            </a:r>
          </a:p>
          <a:p>
            <a:r>
              <a:rPr lang="fr-FR" sz="2000" dirty="0" smtClean="0"/>
              <a:t>sont comptées au microscope.</a:t>
            </a:r>
          </a:p>
          <a:p>
            <a:endParaRPr lang="fr-FR" sz="2000" dirty="0"/>
          </a:p>
        </p:txBody>
      </p:sp>
      <p:pic>
        <p:nvPicPr>
          <p:cNvPr id="69634" name="Picture 2"/>
          <p:cNvPicPr>
            <a:picLocks noGrp="1" noChangeAspect="1" noChangeArrowheads="1"/>
          </p:cNvPicPr>
          <p:nvPr>
            <p:ph sz="half" idx="2"/>
          </p:nvPr>
        </p:nvPicPr>
        <p:blipFill>
          <a:blip r:embed="rId2"/>
          <a:stretch>
            <a:fillRect/>
          </a:stretch>
        </p:blipFill>
        <p:spPr bwMode="auto">
          <a:xfrm>
            <a:off x="4648200" y="1920085"/>
            <a:ext cx="4038600" cy="4434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857224" y="500042"/>
            <a:ext cx="8286776"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981075" y="895350"/>
            <a:ext cx="7181850" cy="506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623888" y="547688"/>
            <a:ext cx="7896225" cy="576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493</TotalTime>
  <Words>687</Words>
  <Application>Microsoft Office PowerPoint</Application>
  <PresentationFormat>Affichage à l'écran (4:3)</PresentationFormat>
  <Paragraphs>50</Paragraphs>
  <Slides>45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Calibri</vt:lpstr>
      <vt:lpstr>Constantia</vt:lpstr>
      <vt:lpstr>Wingdings 2</vt:lpstr>
      <vt:lpstr>Débit</vt:lpstr>
      <vt:lpstr>Cours 5 de Microbiologie Générale La croissance bactérienne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agents antimicrobiens</vt:lpstr>
      <vt:lpstr>Définition </vt:lpstr>
      <vt:lpstr>Classification</vt:lpstr>
      <vt:lpstr>La température  </vt:lpstr>
      <vt:lpstr>A.2.. La pasteurisation : </vt:lpstr>
      <vt:lpstr>B. Filtration :</vt:lpstr>
      <vt:lpstr>C. Les radiations : </vt:lpstr>
      <vt:lpstr>. Les agents chimiques : </vt:lpstr>
      <vt:lpstr>. Les antibiotiques </vt:lpstr>
      <vt:lpstr>Définition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5 de Microbiologie Générale La croissance bacterienne</dc:title>
  <dc:creator>Acer</dc:creator>
  <cp:lastModifiedBy>250 G4</cp:lastModifiedBy>
  <cp:revision>28</cp:revision>
  <dcterms:created xsi:type="dcterms:W3CDTF">2013-04-11T07:05:25Z</dcterms:created>
  <dcterms:modified xsi:type="dcterms:W3CDTF">2024-01-19T10:59:21Z</dcterms:modified>
</cp:coreProperties>
</file>