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68" r:id="rId5"/>
    <p:sldId id="269" r:id="rId6"/>
    <p:sldId id="275" r:id="rId7"/>
    <p:sldId id="276" r:id="rId8"/>
    <p:sldId id="277" r:id="rId9"/>
    <p:sldId id="280" r:id="rId10"/>
    <p:sldId id="281" r:id="rId11"/>
    <p:sldId id="282" r:id="rId12"/>
    <p:sldId id="284" r:id="rId13"/>
    <p:sldId id="283" r:id="rId14"/>
    <p:sldId id="285" r:id="rId15"/>
    <p:sldId id="286" r:id="rId16"/>
    <p:sldId id="287" r:id="rId17"/>
    <p:sldId id="317" r:id="rId18"/>
    <p:sldId id="322" r:id="rId19"/>
    <p:sldId id="327" r:id="rId20"/>
    <p:sldId id="328" r:id="rId21"/>
    <p:sldId id="33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>
      <p:cViewPr varScale="1">
        <p:scale>
          <a:sx n="59" d="100"/>
          <a:sy n="59" d="100"/>
        </p:scale>
        <p:origin x="16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AD70-D2FF-4188-B267-F9B5C5B88C82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A068-88B8-4272-93F7-9A52FA2914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37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1 ers travaux ont été réalisés par </a:t>
            </a:r>
            <a:r>
              <a:rPr lang="fr-FR" dirty="0" err="1" smtClean="0"/>
              <a:t>cairs</a:t>
            </a:r>
            <a:r>
              <a:rPr lang="fr-FR" dirty="0" smtClean="0"/>
              <a:t> 1962 la réplication démarre </a:t>
            </a:r>
            <a:r>
              <a:rPr lang="fr-FR" dirty="0" err="1" smtClean="0"/>
              <a:t>tjr</a:t>
            </a:r>
            <a:r>
              <a:rPr lang="fr-FR" dirty="0" smtClean="0"/>
              <a:t> d’un point appelé origine de </a:t>
            </a:r>
            <a:r>
              <a:rPr lang="fr-FR" dirty="0" err="1" smtClean="0"/>
              <a:t>replication</a:t>
            </a:r>
            <a:r>
              <a:rPr lang="fr-FR" dirty="0" smtClean="0"/>
              <a:t> ensuite continuer avec une réplication bidirectionnelle j’</a:t>
            </a:r>
            <a:r>
              <a:rPr lang="fr-FR" dirty="0" err="1" smtClean="0"/>
              <a:t>usqu’a</a:t>
            </a:r>
            <a:r>
              <a:rPr lang="fr-FR" dirty="0" smtClean="0"/>
              <a:t> un point appelé séquence ou point de terminaison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A068-88B8-4272-93F7-9A52FA2914CE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99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2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80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3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9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10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8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5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3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46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BC66-5F78-45E2-9191-02B467E4ED95}" type="datetimeFigureOut">
              <a:rPr lang="fr-FR" smtClean="0"/>
              <a:pPr/>
              <a:t>03/01/2024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B750-AC62-429B-BE11-70A7DAABF3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1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571327"/>
            <a:ext cx="5026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b="1" dirty="0" smtClean="0"/>
              <a:t>La Réplication d’ADN</a:t>
            </a:r>
            <a:endParaRPr lang="fr-FR" sz="4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4" b="6561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http://previews.123rf.com/images/coramax/coramax1208/coramax120800178/14767075-3d-people-icon-with-DNA-This-is-a-3d-render-illustration-Stock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340768"/>
            <a:ext cx="4176465" cy="50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72200" y="1484784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DEBIB Aicha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9945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6380" y="1124744"/>
            <a:ext cx="84248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2800" dirty="0"/>
              <a:t>Les enzymes s’appellent les </a:t>
            </a:r>
            <a:r>
              <a:rPr lang="fr-CA" sz="2800" b="1" i="1" dirty="0" err="1"/>
              <a:t>hélicases</a:t>
            </a:r>
            <a:r>
              <a:rPr lang="fr-CA" sz="2800" dirty="0"/>
              <a:t> coupent et déroulent de courts segments d’ADN juste avant chaque fourche de réplication. </a:t>
            </a:r>
            <a:endParaRPr lang="en-CA" sz="28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2339975" y="3789363"/>
            <a:ext cx="503238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6372225" y="3789363"/>
            <a:ext cx="504825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76375" y="5300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b="1"/>
              <a:t>     Hélicase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084888" y="5229225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b="1"/>
              <a:t>     Hélicase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6588125" y="3644900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1763713" y="36449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Isosceles Triangle 15"/>
          <p:cNvSpPr/>
          <p:nvPr/>
        </p:nvSpPr>
        <p:spPr>
          <a:xfrm rot="16002213">
            <a:off x="2642394" y="3439319"/>
            <a:ext cx="503237" cy="358775"/>
          </a:xfrm>
          <a:prstGeom prst="triangl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Isosceles Triangle 16"/>
          <p:cNvSpPr/>
          <p:nvPr/>
        </p:nvSpPr>
        <p:spPr>
          <a:xfrm rot="5400000">
            <a:off x="6228557" y="3429794"/>
            <a:ext cx="503237" cy="358775"/>
          </a:xfrm>
          <a:prstGeom prst="triangl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619672" y="136006"/>
            <a:ext cx="6506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</a:rPr>
              <a:t>1- Séparation des 2 brins </a:t>
            </a:r>
          </a:p>
        </p:txBody>
      </p:sp>
    </p:spTree>
    <p:extLst>
      <p:ext uri="{BB962C8B-B14F-4D97-AF65-F5344CB8AC3E}">
        <p14:creationId xmlns:p14="http://schemas.microsoft.com/office/powerpoint/2010/main" val="6249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749" y="1196752"/>
            <a:ext cx="8208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2400" dirty="0"/>
              <a:t>Les </a:t>
            </a:r>
            <a:r>
              <a:rPr lang="fr-CA" sz="2400" b="1" i="1" dirty="0" smtClean="0"/>
              <a:t>protéines </a:t>
            </a:r>
            <a:r>
              <a:rPr lang="fr-CA" sz="2400" b="1" i="1" dirty="0"/>
              <a:t>fixatrices</a:t>
            </a:r>
            <a:r>
              <a:rPr lang="fr-CA" sz="2400" i="1" dirty="0"/>
              <a:t> </a:t>
            </a:r>
            <a:r>
              <a:rPr lang="fr-CA" sz="2400" dirty="0"/>
              <a:t>(single-</a:t>
            </a:r>
            <a:r>
              <a:rPr lang="fr-CA" sz="2400" dirty="0" err="1"/>
              <a:t>stranded</a:t>
            </a:r>
            <a:r>
              <a:rPr lang="fr-CA" sz="2400" dirty="0"/>
              <a:t> </a:t>
            </a:r>
            <a:r>
              <a:rPr lang="fr-CA" sz="2400" dirty="0" err="1"/>
              <a:t>binding</a:t>
            </a:r>
            <a:r>
              <a:rPr lang="fr-CA" sz="2400" dirty="0"/>
              <a:t> </a:t>
            </a:r>
            <a:r>
              <a:rPr lang="fr-CA" sz="2400" dirty="0" err="1"/>
              <a:t>proteins</a:t>
            </a:r>
            <a:r>
              <a:rPr lang="fr-CA" sz="2400" dirty="0"/>
              <a:t>) se lient aux brins exposées et les gardent séparés en bloquant la formation des liaisons </a:t>
            </a:r>
            <a:r>
              <a:rPr lang="fr-CA" sz="2400" dirty="0" smtClean="0"/>
              <a:t>hydrogènes</a:t>
            </a:r>
            <a:r>
              <a:rPr lang="fr-CA" sz="2400" dirty="0"/>
              <a:t> et l'empêcher </a:t>
            </a:r>
            <a:r>
              <a:rPr lang="fr-CA" sz="2400" dirty="0" smtClean="0"/>
              <a:t>de s’apparier avec son brin complémentaire </a:t>
            </a:r>
            <a:endParaRPr lang="en-CA" sz="2400" dirty="0"/>
          </a:p>
        </p:txBody>
      </p:sp>
      <p:pic>
        <p:nvPicPr>
          <p:cNvPr id="3" name="Picture 6" descr="1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2924944"/>
            <a:ext cx="4818063" cy="36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1688" y="14739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2- Intervention </a:t>
            </a:r>
            <a:r>
              <a:rPr lang="fr-CA" sz="3200" dirty="0" smtClean="0">
                <a:solidFill>
                  <a:srgbClr val="FF0000"/>
                </a:solidFill>
              </a:rPr>
              <a:t>des  </a:t>
            </a:r>
            <a:r>
              <a:rPr lang="fr-CA" sz="3200" b="1" i="1" dirty="0">
                <a:solidFill>
                  <a:srgbClr val="FF0000"/>
                </a:solidFill>
              </a:rPr>
              <a:t>protéines fixatrices</a:t>
            </a:r>
            <a:r>
              <a:rPr lang="fr-CA" sz="3200" i="1" dirty="0">
                <a:solidFill>
                  <a:srgbClr val="FF0000"/>
                </a:solidFill>
              </a:rPr>
              <a:t> </a:t>
            </a:r>
            <a:endParaRPr lang="fr-CA" sz="3200" i="1" dirty="0" smtClean="0">
              <a:solidFill>
                <a:srgbClr val="FF0000"/>
              </a:solidFill>
            </a:endParaRPr>
          </a:p>
          <a:p>
            <a:pPr algn="ctr"/>
            <a:r>
              <a:rPr lang="fr-CA" sz="3200" dirty="0" smtClean="0">
                <a:solidFill>
                  <a:srgbClr val="FF0000"/>
                </a:solidFill>
              </a:rPr>
              <a:t>(</a:t>
            </a:r>
            <a:r>
              <a:rPr lang="fr-CA" sz="3200" dirty="0">
                <a:solidFill>
                  <a:srgbClr val="FF0000"/>
                </a:solidFill>
              </a:rPr>
              <a:t>single-</a:t>
            </a:r>
            <a:r>
              <a:rPr lang="fr-CA" sz="3200" dirty="0" err="1">
                <a:solidFill>
                  <a:srgbClr val="FF0000"/>
                </a:solidFill>
              </a:rPr>
              <a:t>stranded</a:t>
            </a:r>
            <a:r>
              <a:rPr lang="fr-CA" sz="3200" dirty="0">
                <a:solidFill>
                  <a:srgbClr val="FF0000"/>
                </a:solidFill>
              </a:rPr>
              <a:t> </a:t>
            </a:r>
            <a:r>
              <a:rPr lang="fr-CA" sz="3200" dirty="0" err="1">
                <a:solidFill>
                  <a:srgbClr val="FF0000"/>
                </a:solidFill>
              </a:rPr>
              <a:t>binding</a:t>
            </a:r>
            <a:r>
              <a:rPr lang="fr-CA" sz="3200" dirty="0">
                <a:solidFill>
                  <a:srgbClr val="FF0000"/>
                </a:solidFill>
              </a:rPr>
              <a:t> </a:t>
            </a:r>
            <a:r>
              <a:rPr lang="fr-CA" sz="3200" dirty="0" err="1">
                <a:solidFill>
                  <a:srgbClr val="FF0000"/>
                </a:solidFill>
              </a:rPr>
              <a:t>proteins</a:t>
            </a:r>
            <a:r>
              <a:rPr lang="fr-CA" sz="3200" dirty="0">
                <a:solidFill>
                  <a:srgbClr val="FF0000"/>
                </a:solidFill>
              </a:rPr>
              <a:t>)</a:t>
            </a:r>
            <a:endParaRPr lang="fr-FR" sz="32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347865" y="3176972"/>
            <a:ext cx="1296365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44230" y="2708920"/>
            <a:ext cx="30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SSB</a:t>
            </a:r>
            <a:endParaRPr lang="fr-FR" sz="36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500265" y="5715254"/>
            <a:ext cx="1296364" cy="126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3996048" y="5481228"/>
            <a:ext cx="648182" cy="234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903315" y="5392088"/>
            <a:ext cx="30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SSB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3- synthèse des brins précoces et tardifs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synthèse d’ADN par l’ADN polymérase a lieu uniquement dans le sens </a:t>
            </a:r>
            <a:r>
              <a:rPr lang="fr-FR" dirty="0"/>
              <a:t>5</a:t>
            </a:r>
            <a:r>
              <a:rPr lang="fr-FR" dirty="0" smtClean="0"/>
              <a:t>ˋ→ 3ˋ.</a:t>
            </a:r>
          </a:p>
          <a:p>
            <a:r>
              <a:rPr lang="fr-FR" dirty="0" smtClean="0"/>
              <a:t>Au niveau de la fourche de réplication un brin progresse dans le sens </a:t>
            </a:r>
            <a:r>
              <a:rPr lang="fr-FR" dirty="0"/>
              <a:t>5ˋ→ 3</a:t>
            </a:r>
            <a:r>
              <a:rPr lang="fr-FR" dirty="0" smtClean="0"/>
              <a:t>ˋ et l’autre dans le sens </a:t>
            </a:r>
            <a:r>
              <a:rPr lang="fr-FR" dirty="0"/>
              <a:t>3ˋ</a:t>
            </a:r>
            <a:r>
              <a:rPr lang="fr-FR" dirty="0" smtClean="0"/>
              <a:t>→ 5ˋ.  </a:t>
            </a:r>
          </a:p>
          <a:p>
            <a:r>
              <a:rPr lang="fr-FR" dirty="0" smtClean="0"/>
              <a:t>On appelle le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brin précoce </a:t>
            </a:r>
            <a:r>
              <a:rPr lang="fr-FR" dirty="0" smtClean="0"/>
              <a:t>car il est synthétisé </a:t>
            </a:r>
            <a:r>
              <a:rPr lang="fr-FR" dirty="0" smtClean="0">
                <a:solidFill>
                  <a:srgbClr val="FF0000"/>
                </a:solidFill>
              </a:rPr>
              <a:t>de façon continue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L’autre </a:t>
            </a:r>
            <a:r>
              <a:rPr lang="fr-FR" dirty="0" smtClean="0">
                <a:solidFill>
                  <a:srgbClr val="FF0000"/>
                </a:solidFill>
              </a:rPr>
              <a:t>brin retardataire ou tardif </a:t>
            </a:r>
            <a:r>
              <a:rPr lang="fr-FR" dirty="0" smtClean="0"/>
              <a:t>car </a:t>
            </a:r>
            <a:r>
              <a:rPr lang="fr-FR" dirty="0"/>
              <a:t>il est synthétisé </a:t>
            </a:r>
            <a:r>
              <a:rPr lang="fr-FR" dirty="0">
                <a:solidFill>
                  <a:srgbClr val="FF0000"/>
                </a:solidFill>
              </a:rPr>
              <a:t>de façon </a:t>
            </a:r>
            <a:r>
              <a:rPr lang="fr-FR" dirty="0" smtClean="0">
                <a:solidFill>
                  <a:srgbClr val="FF0000"/>
                </a:solidFill>
              </a:rPr>
              <a:t>discontinue</a:t>
            </a:r>
            <a:r>
              <a:rPr lang="fr-FR" dirty="0"/>
              <a:t>. </a:t>
            </a:r>
          </a:p>
          <a:p>
            <a:r>
              <a:rPr lang="fr-FR" dirty="0" smtClean="0"/>
              <a:t>C’est-à-dire sous forme d’une série de segments appelés </a:t>
            </a:r>
            <a:r>
              <a:rPr lang="fr-FR" dirty="0" smtClean="0">
                <a:solidFill>
                  <a:srgbClr val="FF0000"/>
                </a:solidFill>
              </a:rPr>
              <a:t>fragments d’OKAZAKI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42918"/>
            <a:ext cx="87249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172400" y="14847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ARN primer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1340735">
            <a:off x="4894876" y="432271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Synthèse discontinue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rot="20226429">
            <a:off x="4932964" y="20981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Synthèse continue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20235254">
            <a:off x="5333540" y="2373429"/>
            <a:ext cx="262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(Brin précoce)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440472">
            <a:off x="5378741" y="4101612"/>
            <a:ext cx="262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(Brin tardif)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49247" y="6034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fragment d’OKAZAKI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6007175"/>
            <a:ext cx="1408549" cy="749233"/>
          </a:xfrm>
          <a:prstGeom prst="wedgeRoundRectCallout">
            <a:avLst>
              <a:gd name="adj1" fmla="val 63757"/>
              <a:gd name="adj2" fmla="val -63243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11960" y="5260983"/>
            <a:ext cx="183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fragment d’OKAZAKI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11961" y="5206161"/>
            <a:ext cx="1589652" cy="749233"/>
          </a:xfrm>
          <a:prstGeom prst="wedgeRoundRectCallout">
            <a:avLst>
              <a:gd name="adj1" fmla="val 63757"/>
              <a:gd name="adj2" fmla="val -63243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214546" y="2786058"/>
            <a:ext cx="1071570" cy="1571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857488" y="2500306"/>
            <a:ext cx="1071570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857488" y="3571876"/>
            <a:ext cx="1071570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072430" y="1357298"/>
            <a:ext cx="1071570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429520" y="642918"/>
            <a:ext cx="1071570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3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7" grpId="0"/>
      <p:bldP spid="9" grpId="0" animBg="1"/>
      <p:bldP spid="11" grpId="0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4- Amorçage (démarrage)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ADN polymérases ont besoin d’une petite région en double brin pour commencer ou amorcer la  synthèse d’ADN. Celle-ci est produite par une ARN polymérase appelé </a:t>
            </a:r>
            <a:r>
              <a:rPr lang="fr-FR" dirty="0" err="1" smtClean="0"/>
              <a:t>primase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primase</a:t>
            </a:r>
            <a:r>
              <a:rPr lang="fr-FR" dirty="0" smtClean="0"/>
              <a:t> synthétise une petite séquence d’ARN amorce </a:t>
            </a:r>
            <a:r>
              <a:rPr lang="fr-FR" dirty="0" smtClean="0">
                <a:solidFill>
                  <a:srgbClr val="FF0000"/>
                </a:solidFill>
              </a:rPr>
              <a:t>(un primer ) à partir de la matrice d’ADN, ce qui crée une petite région double hélice. 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6778"/>
            <a:ext cx="6840760" cy="452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6030416" y="1884416"/>
            <a:ext cx="1188640" cy="684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3995936" y="4787934"/>
            <a:ext cx="684584" cy="882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220072" y="5451919"/>
            <a:ext cx="6835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76256" y="247463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ARN primer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27984" y="446476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ARN primer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88640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Sur le brin retardataire (tardif), la synthèse s’achève lorsque le primer ARN suivant est rencontré. Alors l’ADN polymérase I enlève l’ARN amorce et la remplace par de l’ADN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14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5- </a:t>
            </a:r>
            <a:r>
              <a:rPr lang="fr-FR" dirty="0" err="1" smtClean="0">
                <a:solidFill>
                  <a:srgbClr val="FF0000"/>
                </a:solidFill>
              </a:rPr>
              <a:t>Ligation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dernière étape pour achever la synthèse du brin retardataire est la jointure (soudure) des fragments d’OKAZAKI par une liaison </a:t>
            </a:r>
            <a:r>
              <a:rPr lang="fr-FR" dirty="0" err="1" smtClean="0"/>
              <a:t>phosphodiester</a:t>
            </a:r>
            <a:r>
              <a:rPr lang="fr-FR" dirty="0" smtClean="0"/>
              <a:t>. La réaction est catalysé par une enzyme appelée </a:t>
            </a:r>
            <a:r>
              <a:rPr lang="fr-FR" dirty="0" smtClean="0">
                <a:solidFill>
                  <a:srgbClr val="FF0000"/>
                </a:solidFill>
              </a:rPr>
              <a:t>ADN ligase 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2" y="778172"/>
            <a:ext cx="7724135" cy="53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784977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659" y="-171400"/>
            <a:ext cx="8229600" cy="1143000"/>
          </a:xfrm>
        </p:spPr>
        <p:txBody>
          <a:bodyPr/>
          <a:lstStyle/>
          <a:p>
            <a:r>
              <a:rPr lang="fr-FR" b="1" dirty="0"/>
              <a:t>La réplication chez les eucaryotes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844" y="76470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/>
              <a:t>le mécanisme général est ≈ de celui des </a:t>
            </a:r>
            <a:r>
              <a:rPr lang="fr-FR" sz="2400" dirty="0" smtClean="0"/>
              <a:t>procaryotes,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la réplication a lieu pendant la phase S du cycle cellulaire</a:t>
            </a:r>
          </a:p>
        </p:txBody>
      </p:sp>
      <p:pic>
        <p:nvPicPr>
          <p:cNvPr id="4" name="Picture 2" descr="Résultat de recherche d'images pour &quot;cycle cellulaire chromosom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7704"/>
            <a:ext cx="8208912" cy="49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Définition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le processus par lequel une cellule copie son ADN.</a:t>
            </a:r>
          </a:p>
          <a:p>
            <a:r>
              <a:rPr lang="fr-FR" dirty="0" smtClean="0"/>
              <a:t>L’ADN est copié par des enzymes appelées </a:t>
            </a:r>
            <a:r>
              <a:rPr lang="fr-FR" dirty="0" smtClean="0">
                <a:solidFill>
                  <a:srgbClr val="FF0000"/>
                </a:solidFill>
              </a:rPr>
              <a:t>ADN polymérases. </a:t>
            </a:r>
            <a:r>
              <a:rPr lang="fr-FR" dirty="0" smtClean="0"/>
              <a:t>Elles travaillent sur de l’ADN monobrin en synthétisant un nouveau brin complémentaire du brin original. </a:t>
            </a:r>
          </a:p>
          <a:p>
            <a:r>
              <a:rPr lang="fr-FR" dirty="0" smtClean="0"/>
              <a:t>La synthèse d’ADN a toujours lieu dans la direction </a:t>
            </a:r>
            <a:r>
              <a:rPr lang="fr-FR" dirty="0" smtClean="0">
                <a:solidFill>
                  <a:srgbClr val="FF0000"/>
                </a:solidFill>
              </a:rPr>
              <a:t>5ˋ → 3ˋ  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présence de nombreuses régions (20 à 30 000 chez l ’homme) capable de </a:t>
            </a:r>
            <a:r>
              <a:rPr lang="fr-FR" sz="2400" dirty="0" smtClean="0"/>
              <a:t>fixer le </a:t>
            </a:r>
            <a:r>
              <a:rPr lang="fr-FR" sz="2400" dirty="0"/>
              <a:t>complexe de reconnaissance de l’origine (ORC</a:t>
            </a:r>
            <a:r>
              <a:rPr lang="fr-FR" sz="2400" dirty="0" smtClean="0"/>
              <a:t>).</a:t>
            </a: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réplication chez les eucaryotes</a:t>
            </a:r>
            <a:endParaRPr lang="fr-FR" dirty="0"/>
          </a:p>
        </p:txBody>
      </p:sp>
      <p:pic>
        <p:nvPicPr>
          <p:cNvPr id="5" name="Picture 2" descr="http://ludwig-sun1.unil.ch/~vjongene/molbio/pics/bubb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36820"/>
            <a:ext cx="4752528" cy="34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165" y="126876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pas d’équivalent de séquence </a:t>
            </a:r>
            <a:r>
              <a:rPr lang="fr-FR" sz="2400" i="1" dirty="0"/>
              <a:t>ter </a:t>
            </a:r>
            <a:r>
              <a:rPr lang="fr-FR" sz="2400" dirty="0"/>
              <a:t>et de protéine TUS des </a:t>
            </a:r>
            <a:r>
              <a:rPr lang="fr-FR" sz="2400" dirty="0" smtClean="0"/>
              <a:t>procaryotes</a:t>
            </a:r>
          </a:p>
          <a:p>
            <a:r>
              <a:rPr lang="fr-FR" sz="2400" dirty="0" smtClean="0"/>
              <a:t>Présence de plusieurs types d’ADN polymérases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071"/>
            <a:ext cx="8229600" cy="1143000"/>
          </a:xfrm>
        </p:spPr>
        <p:txBody>
          <a:bodyPr/>
          <a:lstStyle/>
          <a:p>
            <a:r>
              <a:rPr lang="fr-FR" b="1" dirty="0"/>
              <a:t>La réplication chez les eucaryotes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6" y="2924944"/>
            <a:ext cx="8316415" cy="33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57148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La réplication est dite </a:t>
            </a:r>
            <a:r>
              <a:rPr lang="fr-FR" sz="3600" dirty="0" smtClean="0">
                <a:solidFill>
                  <a:srgbClr val="FF0000"/>
                </a:solidFill>
              </a:rPr>
              <a:t>semi-conservative</a:t>
            </a:r>
            <a:r>
              <a:rPr lang="fr-FR" sz="3600" dirty="0" smtClean="0"/>
              <a:t> ; ceci signifié que chaque molécule d’ADN copiée contient </a:t>
            </a:r>
            <a:r>
              <a:rPr lang="fr-FR" sz="3600" dirty="0" smtClean="0">
                <a:solidFill>
                  <a:srgbClr val="FF0000"/>
                </a:solidFill>
              </a:rPr>
              <a:t>un brin dérivé</a:t>
            </a:r>
            <a:r>
              <a:rPr lang="fr-FR" sz="3600" dirty="0" smtClean="0"/>
              <a:t> de la molécule mère et un </a:t>
            </a:r>
            <a:r>
              <a:rPr lang="fr-FR" sz="3600" dirty="0" smtClean="0">
                <a:solidFill>
                  <a:srgbClr val="FF0000"/>
                </a:solidFill>
              </a:rPr>
              <a:t>brin </a:t>
            </a:r>
            <a:r>
              <a:rPr lang="fr-FR" sz="3600" dirty="0" err="1" smtClean="0">
                <a:solidFill>
                  <a:srgbClr val="FF0000"/>
                </a:solidFill>
              </a:rPr>
              <a:t>néosynthétisé</a:t>
            </a:r>
            <a:r>
              <a:rPr lang="fr-FR" sz="3600" dirty="0" smtClean="0">
                <a:solidFill>
                  <a:srgbClr val="FF0000"/>
                </a:solidFill>
              </a:rPr>
              <a:t>  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805113"/>
            <a:ext cx="7696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28596" y="2928934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                    5ˋ                                  3</a:t>
            </a:r>
            <a:r>
              <a:rPr lang="fr-FR" dirty="0"/>
              <a:t> </a:t>
            </a:r>
            <a:r>
              <a:rPr lang="fr-FR" dirty="0" smtClean="0"/>
              <a:t>ˋ</a:t>
            </a:r>
          </a:p>
          <a:p>
            <a:r>
              <a:rPr lang="fr-FR" dirty="0" smtClean="0"/>
              <a:t>5 ˋ                                  3</a:t>
            </a:r>
            <a:r>
              <a:rPr lang="fr-FR" dirty="0"/>
              <a:t> </a:t>
            </a:r>
            <a:r>
              <a:rPr lang="fr-FR" dirty="0" smtClean="0"/>
              <a:t>ˋ                 3</a:t>
            </a:r>
            <a:r>
              <a:rPr lang="fr-FR" dirty="0"/>
              <a:t> </a:t>
            </a:r>
            <a:r>
              <a:rPr lang="fr-FR" dirty="0" smtClean="0"/>
              <a:t>ˋ                                 5</a:t>
            </a:r>
            <a:r>
              <a:rPr lang="fr-FR" dirty="0"/>
              <a:t> </a:t>
            </a:r>
            <a:r>
              <a:rPr lang="fr-FR" dirty="0" smtClean="0"/>
              <a:t>ˋ</a:t>
            </a:r>
          </a:p>
          <a:p>
            <a:r>
              <a:rPr lang="fr-FR" dirty="0" smtClean="0"/>
              <a:t>3</a:t>
            </a:r>
            <a:r>
              <a:rPr lang="fr-FR" dirty="0"/>
              <a:t> ˋ </a:t>
            </a:r>
            <a:r>
              <a:rPr lang="fr-FR" dirty="0" smtClean="0"/>
              <a:t>                                5</a:t>
            </a:r>
            <a:r>
              <a:rPr lang="fr-FR" dirty="0"/>
              <a:t> </a:t>
            </a:r>
            <a:r>
              <a:rPr lang="fr-FR" dirty="0" smtClean="0"/>
              <a:t>ˋ                   5</a:t>
            </a:r>
            <a:r>
              <a:rPr lang="fr-FR" dirty="0"/>
              <a:t> </a:t>
            </a:r>
            <a:r>
              <a:rPr lang="fr-FR" dirty="0" smtClean="0"/>
              <a:t>ˋ                                3</a:t>
            </a:r>
            <a:r>
              <a:rPr lang="fr-FR" dirty="0"/>
              <a:t> </a:t>
            </a:r>
            <a:r>
              <a:rPr lang="fr-FR" dirty="0" smtClean="0"/>
              <a:t>ˋ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 3</a:t>
            </a:r>
            <a:r>
              <a:rPr lang="fr-FR" dirty="0"/>
              <a:t> </a:t>
            </a:r>
            <a:r>
              <a:rPr lang="fr-FR" dirty="0" smtClean="0"/>
              <a:t>ˋ                                5</a:t>
            </a:r>
            <a:r>
              <a:rPr lang="fr-FR" dirty="0"/>
              <a:t> ˋ</a:t>
            </a:r>
            <a:r>
              <a:rPr lang="fr-FR" dirty="0" smtClean="0"/>
              <a:t>    </a:t>
            </a:r>
          </a:p>
          <a:p>
            <a:endParaRPr lang="fr-FR" dirty="0"/>
          </a:p>
          <a:p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8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ADN polymérases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Les ADN </a:t>
            </a:r>
            <a:r>
              <a:rPr lang="fr-FR" dirty="0"/>
              <a:t>polymérases </a:t>
            </a:r>
            <a:r>
              <a:rPr lang="fr-FR" dirty="0" smtClean="0"/>
              <a:t>sont </a:t>
            </a:r>
            <a:r>
              <a:rPr lang="fr-FR" dirty="0"/>
              <a:t>les enzymes responsables de la polymérisation des nucléotides lors de la réplication de l’ADN. Elles sont ADN dépendantes, c’est-à-dire qu’elles ont besoin d’une matrice d’ADN pour produire le brin néo-synthétisé, </a:t>
            </a:r>
            <a:r>
              <a:rPr lang="fr-FR" dirty="0" smtClean="0"/>
              <a:t>dans </a:t>
            </a:r>
            <a:r>
              <a:rPr lang="fr-FR" dirty="0"/>
              <a:t>le sens 5’ vers 3’.</a:t>
            </a:r>
          </a:p>
          <a:p>
            <a:r>
              <a:rPr lang="fr-FR" dirty="0"/>
              <a:t>Les ADN polymérases procaryotes sont de 3 types (I, II et III) et les ADN polymérases eucaryotes de 5 types (α, β, δ, ε et γ). </a:t>
            </a:r>
          </a:p>
        </p:txBody>
      </p:sp>
    </p:spTree>
    <p:extLst>
      <p:ext uri="{BB962C8B-B14F-4D97-AF65-F5344CB8AC3E}">
        <p14:creationId xmlns:p14="http://schemas.microsoft.com/office/powerpoint/2010/main" val="12010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ADN polymérases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précision de la réplication est assurée par la capacité des ADN polymérases à vérifier que les bonnes bases ont été insérés dans le brin néo synthétisé. Ceci est réalisé par l’activité </a:t>
            </a:r>
            <a:r>
              <a:rPr lang="fr-FR" b="1" dirty="0" err="1">
                <a:solidFill>
                  <a:srgbClr val="FF0000"/>
                </a:solidFill>
              </a:rPr>
              <a:t>exonucléase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inverse</a:t>
            </a:r>
            <a:r>
              <a:rPr lang="fr-FR" dirty="0" smtClean="0"/>
              <a:t> 3ˋ→ 5ˋ de ces enzymes qui leur permet d’enlever les bases incorrectement insérées du brin d’ADN </a:t>
            </a:r>
            <a:r>
              <a:rPr lang="fr-FR" dirty="0" err="1" smtClean="0"/>
              <a:t>néosynthétisé</a:t>
            </a:r>
            <a:r>
              <a:rPr lang="fr-FR" dirty="0" smtClean="0"/>
              <a:t> et de les remplacer par des bases correctes.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1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fr-FR" dirty="0"/>
              <a:t>La fourche de la réplication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/>
          <a:lstStyle/>
          <a:p>
            <a:r>
              <a:rPr lang="fr-FR" sz="2400" dirty="0" smtClean="0"/>
              <a:t>Le déroulement de la double hélice commence à une position précise appelée origine de réplication et progresse graduellement le long de la molécule, de façon bidirectionnelle. Les origines de réplication contiennent généralement des séquences riches en appariement A ̶ T (liaison hydrogène faible)  cette région est appelée (fourche de réplication 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2" descr="http://img.over-blog-kiwi.com/1/86/29/44/20151007/ob_b6c301_replication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429000"/>
            <a:ext cx="747544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tdnoyqureplicationaveccorrections-150706223346-lva1-app6892/95/td-noyeau-replication-avec-corrections-55-638.jpg?cb=1436222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biologie.fr/upload/documents/schema-de-la-replication-de-l-adn-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0" y="2060848"/>
            <a:ext cx="73327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udwig-sun1.unil.ch/~vjongene/molbio/pics/bubb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0963"/>
            <a:ext cx="3467497" cy="30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niveau de la fourche de réplication différents évènements se produisent </a:t>
            </a:r>
          </a:p>
          <a:p>
            <a:r>
              <a:rPr lang="fr-FR" dirty="0" smtClean="0"/>
              <a:t>1- Séparation des 2 brins de la double hélice par une enzyme ; </a:t>
            </a:r>
            <a:r>
              <a:rPr lang="fr-FR" dirty="0" err="1" smtClean="0"/>
              <a:t>hélicase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6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772</Words>
  <Application>Microsoft Office PowerPoint</Application>
  <PresentationFormat>Affichage à l'écran (4:3)</PresentationFormat>
  <Paragraphs>62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Thème Office</vt:lpstr>
      <vt:lpstr>Présentation PowerPoint</vt:lpstr>
      <vt:lpstr>Définition </vt:lpstr>
      <vt:lpstr>Présentation PowerPoint</vt:lpstr>
      <vt:lpstr>Les ADN polymérases </vt:lpstr>
      <vt:lpstr>Les ADN polymérases </vt:lpstr>
      <vt:lpstr>La fourche de la réplication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3- synthèse des brins précoces et tardifs </vt:lpstr>
      <vt:lpstr>Présentation PowerPoint</vt:lpstr>
      <vt:lpstr>4- Amorçage (démarrage)</vt:lpstr>
      <vt:lpstr>Présentation PowerPoint</vt:lpstr>
      <vt:lpstr>5- Ligation </vt:lpstr>
      <vt:lpstr>Présentation PowerPoint</vt:lpstr>
      <vt:lpstr>Présentation PowerPoint</vt:lpstr>
      <vt:lpstr>La réplication chez les eucaryotes</vt:lpstr>
      <vt:lpstr>La réplication chez les eucaryotes</vt:lpstr>
      <vt:lpstr>La réplication chez les eucaryotes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se7en</dc:creator>
  <cp:lastModifiedBy>250 G4</cp:lastModifiedBy>
  <cp:revision>73</cp:revision>
  <dcterms:created xsi:type="dcterms:W3CDTF">2016-11-25T06:24:17Z</dcterms:created>
  <dcterms:modified xsi:type="dcterms:W3CDTF">2024-01-03T10:12:19Z</dcterms:modified>
</cp:coreProperties>
</file>