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257" r:id="rId2"/>
    <p:sldId id="299" r:id="rId3"/>
    <p:sldId id="300" r:id="rId4"/>
    <p:sldId id="312" r:id="rId5"/>
    <p:sldId id="301" r:id="rId6"/>
    <p:sldId id="302" r:id="rId7"/>
    <p:sldId id="314" r:id="rId8"/>
    <p:sldId id="303" r:id="rId9"/>
    <p:sldId id="304" r:id="rId10"/>
    <p:sldId id="334" r:id="rId11"/>
    <p:sldId id="333" r:id="rId12"/>
    <p:sldId id="315" r:id="rId13"/>
    <p:sldId id="316" r:id="rId14"/>
    <p:sldId id="305" r:id="rId15"/>
    <p:sldId id="317" r:id="rId16"/>
    <p:sldId id="318" r:id="rId17"/>
    <p:sldId id="306" r:id="rId18"/>
    <p:sldId id="322" r:id="rId19"/>
    <p:sldId id="307" r:id="rId20"/>
    <p:sldId id="319" r:id="rId21"/>
    <p:sldId id="320" r:id="rId22"/>
    <p:sldId id="321" r:id="rId23"/>
    <p:sldId id="323" r:id="rId24"/>
    <p:sldId id="324" r:id="rId25"/>
    <p:sldId id="325" r:id="rId26"/>
    <p:sldId id="326" r:id="rId27"/>
    <p:sldId id="344" r:id="rId28"/>
    <p:sldId id="327" r:id="rId29"/>
    <p:sldId id="328" r:id="rId30"/>
    <p:sldId id="329" r:id="rId31"/>
    <p:sldId id="330" r:id="rId32"/>
    <p:sldId id="331" r:id="rId33"/>
    <p:sldId id="332" r:id="rId34"/>
    <p:sldId id="258" r:id="rId35"/>
    <p:sldId id="338" r:id="rId36"/>
    <p:sldId id="259" r:id="rId37"/>
    <p:sldId id="260" r:id="rId38"/>
    <p:sldId id="352" r:id="rId39"/>
    <p:sldId id="261" r:id="rId40"/>
    <p:sldId id="339" r:id="rId41"/>
    <p:sldId id="262" r:id="rId42"/>
    <p:sldId id="265" r:id="rId43"/>
    <p:sldId id="360" r:id="rId44"/>
    <p:sldId id="335" r:id="rId45"/>
    <p:sldId id="336" r:id="rId46"/>
    <p:sldId id="351" r:id="rId47"/>
    <p:sldId id="348" r:id="rId48"/>
    <p:sldId id="347" r:id="rId49"/>
    <p:sldId id="342" r:id="rId50"/>
    <p:sldId id="349" r:id="rId51"/>
    <p:sldId id="346" r:id="rId52"/>
    <p:sldId id="361" r:id="rId53"/>
    <p:sldId id="341" r:id="rId54"/>
    <p:sldId id="343" r:id="rId55"/>
    <p:sldId id="353" r:id="rId56"/>
    <p:sldId id="345" r:id="rId57"/>
    <p:sldId id="354" r:id="rId58"/>
    <p:sldId id="365" r:id="rId59"/>
    <p:sldId id="355" r:id="rId60"/>
    <p:sldId id="356" r:id="rId61"/>
    <p:sldId id="284" r:id="rId62"/>
    <p:sldId id="363" r:id="rId63"/>
    <p:sldId id="357" r:id="rId64"/>
    <p:sldId id="362" r:id="rId65"/>
    <p:sldId id="358" r:id="rId66"/>
    <p:sldId id="296" r:id="rId6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639" autoAdjust="0"/>
  </p:normalViewPr>
  <p:slideViewPr>
    <p:cSldViewPr snapToGrid="0" showGuides="1">
      <p:cViewPr varScale="1">
        <p:scale>
          <a:sx n="65" d="100"/>
          <a:sy n="65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60D38-5D98-4554-9E61-7D055528E644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65785-0760-433F-B413-C78C294B80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8238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Lors d'une infection de la peau (écharde), sous l'action de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facteursinflammatoires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émis par les tissus sous-jacents, les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cellulesendothéliales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vaisseaux sanguins expriment à leur surface des molécules d'adhérence Ca</a:t>
            </a:r>
            <a:r>
              <a:rPr lang="fr-FR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2+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-dépendantes, de la famille des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sélectines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sélectines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apparaissent ainsi dans le flux sanguin et vont attirer les leucocytes grâce à leur domaine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lectine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reconnaît les sucres du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glycocalyx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globules blancs circulants.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 les globules blancs s'approchent, ils freinent sur les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sélectines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expriment des intégrines qui leur permettent de se fixer et de traverser l'endothélium pour aller vers le site d'infection.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65785-0760-433F-B413-C78C294B80C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5218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jonctions d’ancrage permettent aux tissus de 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résister aux tensions</a:t>
            </a:r>
          </a:p>
          <a:p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mécaniques 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 ce sont des structures 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reliant les fi </a:t>
            </a:r>
            <a:r>
              <a:rPr lang="fr-F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laments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 cytosquelette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d’une cellule à une autre et d’une cellule à la matrice extracellulaire.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Elles sont 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largement réparties dans les tissus animaux 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plus abondantes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dans les tissus soumis à d’importantes contraintes mécaniques (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coeur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muscles et épiderme).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65785-0760-433F-B413-C78C294B80CA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38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Plusieurs types de protéines entrent dans la composition des brins de scellement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Les 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protéines d’adhésion transmembranaires 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 4 domaines transmembranaires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fr-F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claudines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fr-F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occludines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Les brins de scellement sont formés par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l’alignement de ces protéines. Elles sont enchâssées dans les membranes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deux cellules adjacentes et leurs domaines extracellulaires interagissent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pour les rapprocher.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Les 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protéines ZO 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protéines périphériques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cytosoliques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associées aux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protéines d’adhésion. Leur rôle est d’ancrer les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claudines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les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occludines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 cytosquelette.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Les </a:t>
            </a:r>
            <a:r>
              <a:rPr lang="fr-F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microfi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laments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d’actine 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fi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laments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 cytosquelette ancrés aux</a:t>
            </a:r>
          </a:p>
          <a:p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claudines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aux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occludines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 l’intermédiaire des protéines ZO.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65785-0760-433F-B413-C78C294B80CA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5132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037F-86FF-471D-8B69-B72F4A363AE5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3BF5D-3F3C-4D82-80E9-21159973ED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8668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037F-86FF-471D-8B69-B72F4A363AE5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3BF5D-3F3C-4D82-80E9-21159973ED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2759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037F-86FF-471D-8B69-B72F4A363AE5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3BF5D-3F3C-4D82-80E9-21159973ED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4951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037F-86FF-471D-8B69-B72F4A363AE5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3BF5D-3F3C-4D82-80E9-21159973ED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103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037F-86FF-471D-8B69-B72F4A363AE5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3BF5D-3F3C-4D82-80E9-21159973ED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6617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037F-86FF-471D-8B69-B72F4A363AE5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3BF5D-3F3C-4D82-80E9-21159973ED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616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037F-86FF-471D-8B69-B72F4A363AE5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3BF5D-3F3C-4D82-80E9-21159973ED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548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037F-86FF-471D-8B69-B72F4A363AE5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3BF5D-3F3C-4D82-80E9-21159973ED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061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037F-86FF-471D-8B69-B72F4A363AE5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3BF5D-3F3C-4D82-80E9-21159973ED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1823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037F-86FF-471D-8B69-B72F4A363AE5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3BF5D-3F3C-4D82-80E9-21159973ED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9946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037F-86FF-471D-8B69-B72F4A363AE5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3BF5D-3F3C-4D82-80E9-21159973ED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517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037F-86FF-471D-8B69-B72F4A363AE5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3BF5D-3F3C-4D82-80E9-21159973ED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8280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oneTexte 4"/>
          <p:cNvSpPr txBox="1">
            <a:spLocks noChangeArrowheads="1"/>
          </p:cNvSpPr>
          <p:nvPr/>
        </p:nvSpPr>
        <p:spPr bwMode="auto">
          <a:xfrm>
            <a:off x="642937" y="404664"/>
            <a:ext cx="7858125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fr-FR" sz="4000" b="1"/>
              <a:t> </a:t>
            </a:r>
            <a:r>
              <a:rPr lang="fr-FR" sz="4000" b="1" smtClean="0"/>
              <a:t>Chapitre 5:</a:t>
            </a:r>
          </a:p>
          <a:p>
            <a:pPr algn="ctr"/>
            <a:r>
              <a:rPr lang="fr-FR" sz="4000" b="1" smtClean="0"/>
              <a:t>Adhésion </a:t>
            </a:r>
            <a:r>
              <a:rPr lang="fr-FR" sz="4000" b="1" dirty="0"/>
              <a:t>cellulaire et matrice extracellulaire</a:t>
            </a:r>
            <a:endParaRPr lang="fr-FR" sz="4000" dirty="0"/>
          </a:p>
        </p:txBody>
      </p:sp>
      <p:sp>
        <p:nvSpPr>
          <p:cNvPr id="4" name="Rectangle 3"/>
          <p:cNvSpPr/>
          <p:nvPr/>
        </p:nvSpPr>
        <p:spPr>
          <a:xfrm>
            <a:off x="1830200" y="22048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https://www.youtube.com/live/qi6o0rXxIhM?si=eSkVBGLy9v48ueux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9336" t="17708" r="19726" b="17708"/>
          <a:stretch>
            <a:fillRect/>
          </a:stretch>
        </p:blipFill>
        <p:spPr bwMode="auto">
          <a:xfrm>
            <a:off x="2498616" y="3235407"/>
            <a:ext cx="4146768" cy="2764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3999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63339" y="275589"/>
            <a:ext cx="328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itchFamily="34" charset="0"/>
                <a:cs typeface="Arial" pitchFamily="34" charset="0"/>
              </a:rPr>
              <a:t>Les protéoglycanes </a:t>
            </a:r>
            <a:endParaRPr lang="fr-FR" sz="2400" dirty="0"/>
          </a:p>
        </p:txBody>
      </p:sp>
      <p:pic>
        <p:nvPicPr>
          <p:cNvPr id="3" name="Picture 2" descr="http://perezyvan.free.fr/biocellulaire/baseimage/chap7mec/structproteoglyca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0265" y="1990100"/>
            <a:ext cx="6643734" cy="292895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91571" y="5061934"/>
            <a:ext cx="84296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b="1" dirty="0">
                <a:latin typeface="Arial" pitchFamily="34" charset="0"/>
                <a:cs typeface="Arial" pitchFamily="34" charset="0"/>
              </a:rPr>
              <a:t>A) Représentation </a:t>
            </a:r>
            <a:r>
              <a:rPr lang="fr-FR" sz="1600" b="1" dirty="0" err="1">
                <a:latin typeface="Arial" pitchFamily="34" charset="0"/>
                <a:cs typeface="Arial" pitchFamily="34" charset="0"/>
              </a:rPr>
              <a:t>shématique</a:t>
            </a:r>
            <a:r>
              <a:rPr lang="fr-FR" sz="1600" b="1" dirty="0">
                <a:latin typeface="Arial" pitchFamily="34" charset="0"/>
                <a:cs typeface="Arial" pitchFamily="34" charset="0"/>
              </a:rPr>
              <a:t> d'un seul </a:t>
            </a:r>
            <a:r>
              <a:rPr lang="fr-FR" sz="1600" b="1" dirty="0" err="1">
                <a:latin typeface="Arial" pitchFamily="34" charset="0"/>
                <a:cs typeface="Arial" pitchFamily="34" charset="0"/>
              </a:rPr>
              <a:t>protéoglycane</a:t>
            </a:r>
            <a:r>
              <a:rPr lang="fr-FR" sz="1600" b="1" dirty="0">
                <a:latin typeface="Arial" pitchFamily="34" charset="0"/>
                <a:cs typeface="Arial" pitchFamily="34" charset="0"/>
              </a:rPr>
              <a:t> de cartilage formé d'une protéine centrale sur laquelle se fixe des chaînes de </a:t>
            </a:r>
            <a:r>
              <a:rPr lang="fr-FR" sz="1600" b="1" dirty="0" err="1">
                <a:latin typeface="Arial" pitchFamily="34" charset="0"/>
                <a:cs typeface="Arial" pitchFamily="34" charset="0"/>
              </a:rPr>
              <a:t>glycosaminoglycanes</a:t>
            </a:r>
            <a:r>
              <a:rPr lang="fr-FR" sz="1600" b="1" dirty="0">
                <a:latin typeface="Arial" pitchFamily="34" charset="0"/>
                <a:cs typeface="Arial" pitchFamily="34" charset="0"/>
              </a:rPr>
              <a:t> (GAG) comme le sulfate d'</a:t>
            </a:r>
            <a:r>
              <a:rPr lang="fr-FR" sz="1600" b="1" dirty="0" err="1">
                <a:latin typeface="Arial" pitchFamily="34" charset="0"/>
                <a:cs typeface="Arial" pitchFamily="34" charset="0"/>
              </a:rPr>
              <a:t>héparane</a:t>
            </a:r>
            <a:r>
              <a:rPr lang="fr-FR" sz="1600" b="1" dirty="0">
                <a:latin typeface="Arial" pitchFamily="34" charset="0"/>
                <a:cs typeface="Arial" pitchFamily="34" charset="0"/>
              </a:rPr>
              <a:t>, de </a:t>
            </a:r>
            <a:r>
              <a:rPr lang="fr-FR" sz="1600" b="1" dirty="0" err="1">
                <a:latin typeface="Arial" pitchFamily="34" charset="0"/>
                <a:cs typeface="Arial" pitchFamily="34" charset="0"/>
              </a:rPr>
              <a:t>kératane</a:t>
            </a:r>
            <a:r>
              <a:rPr lang="fr-FR" sz="1600" b="1" dirty="0">
                <a:latin typeface="Arial" pitchFamily="34" charset="0"/>
                <a:cs typeface="Arial" pitchFamily="34" charset="0"/>
              </a:rPr>
              <a:t>, de </a:t>
            </a:r>
            <a:r>
              <a:rPr lang="fr-FR" sz="1600" b="1" dirty="0" err="1">
                <a:latin typeface="Arial" pitchFamily="34" charset="0"/>
                <a:cs typeface="Arial" pitchFamily="34" charset="0"/>
              </a:rPr>
              <a:t>chondroïtine</a:t>
            </a:r>
            <a:r>
              <a:rPr lang="fr-FR" sz="1600" b="1" dirty="0">
                <a:latin typeface="Arial" pitchFamily="34" charset="0"/>
                <a:cs typeface="Arial" pitchFamily="34" charset="0"/>
              </a:rPr>
              <a:t>...</a:t>
            </a:r>
          </a:p>
          <a:p>
            <a:pPr algn="just"/>
            <a:endParaRPr lang="fr-FR" sz="16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600" b="1" dirty="0">
                <a:latin typeface="Arial" pitchFamily="34" charset="0"/>
                <a:cs typeface="Arial" pitchFamily="34" charset="0"/>
              </a:rPr>
              <a:t>(B) Dans la matrice extracellulaire, les </a:t>
            </a:r>
            <a:r>
              <a:rPr lang="fr-FR" sz="1600" b="1" dirty="0" err="1">
                <a:latin typeface="Arial" pitchFamily="34" charset="0"/>
                <a:cs typeface="Arial" pitchFamily="34" charset="0"/>
              </a:rPr>
              <a:t>protéoglycanes</a:t>
            </a:r>
            <a:r>
              <a:rPr lang="fr-FR" sz="1600" b="1" dirty="0">
                <a:latin typeface="Arial" pitchFamily="34" charset="0"/>
                <a:cs typeface="Arial" pitchFamily="34" charset="0"/>
              </a:rPr>
              <a:t> sont unis à un GAG géant non sulfaté, l'acide </a:t>
            </a:r>
            <a:r>
              <a:rPr lang="fr-FR" sz="1600" b="1" dirty="0" err="1">
                <a:latin typeface="Arial" pitchFamily="34" charset="0"/>
                <a:cs typeface="Arial" pitchFamily="34" charset="0"/>
              </a:rPr>
              <a:t>hyaluronique</a:t>
            </a:r>
            <a:r>
              <a:rPr lang="fr-FR" sz="16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63009" y="918530"/>
            <a:ext cx="85011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Arial" pitchFamily="34" charset="0"/>
                <a:cs typeface="Arial" pitchFamily="34" charset="0"/>
              </a:rPr>
              <a:t>sont formés par un noyau protéique sur lequel se lient des </a:t>
            </a:r>
            <a:r>
              <a:rPr lang="fr-FR" b="1" dirty="0" err="1">
                <a:latin typeface="Arial" pitchFamily="34" charset="0"/>
                <a:cs typeface="Arial" pitchFamily="34" charset="0"/>
              </a:rPr>
              <a:t>glycosaminoglycanes</a:t>
            </a:r>
            <a:r>
              <a:rPr lang="fr-FR" b="1" dirty="0">
                <a:latin typeface="Arial" pitchFamily="34" charset="0"/>
                <a:cs typeface="Arial" pitchFamily="34" charset="0"/>
              </a:rPr>
              <a:t> sulfatés. Ces </a:t>
            </a:r>
            <a:r>
              <a:rPr lang="fr-FR" b="1" dirty="0" err="1">
                <a:latin typeface="Arial" pitchFamily="34" charset="0"/>
                <a:cs typeface="Arial" pitchFamily="34" charset="0"/>
              </a:rPr>
              <a:t>protéoglycanes</a:t>
            </a:r>
            <a:r>
              <a:rPr lang="fr-FR" b="1" dirty="0">
                <a:latin typeface="Arial" pitchFamily="34" charset="0"/>
                <a:cs typeface="Arial" pitchFamily="34" charset="0"/>
              </a:rPr>
              <a:t> (</a:t>
            </a:r>
            <a:r>
              <a:rPr lang="fr-FR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fr-FR" b="1" i="1" dirty="0" err="1">
                <a:latin typeface="Arial" pitchFamily="34" charset="0"/>
                <a:cs typeface="Arial" pitchFamily="34" charset="0"/>
              </a:rPr>
              <a:t>syndecan</a:t>
            </a:r>
            <a:r>
              <a:rPr lang="fr-FR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b="1" i="1" dirty="0" err="1">
                <a:latin typeface="Arial" pitchFamily="34" charset="0"/>
                <a:cs typeface="Arial" pitchFamily="34" charset="0"/>
              </a:rPr>
              <a:t>perlecan</a:t>
            </a:r>
            <a:r>
              <a:rPr lang="fr-FR" b="1" i="1" dirty="0">
                <a:latin typeface="Arial" pitchFamily="34" charset="0"/>
                <a:cs typeface="Arial" pitchFamily="34" charset="0"/>
              </a:rPr>
              <a:t>…</a:t>
            </a:r>
            <a:r>
              <a:rPr lang="fr-FR" b="1" dirty="0">
                <a:latin typeface="Arial" pitchFamily="34" charset="0"/>
                <a:cs typeface="Arial" pitchFamily="34" charset="0"/>
              </a:rPr>
              <a:t>) forment des </a:t>
            </a:r>
            <a:r>
              <a:rPr lang="fr-FR" b="1" dirty="0" err="1">
                <a:latin typeface="Arial" pitchFamily="34" charset="0"/>
                <a:cs typeface="Arial" pitchFamily="34" charset="0"/>
              </a:rPr>
              <a:t>aggrégats</a:t>
            </a:r>
            <a:r>
              <a:rPr lang="fr-FR" b="1" dirty="0">
                <a:latin typeface="Arial" pitchFamily="34" charset="0"/>
                <a:cs typeface="Arial" pitchFamily="34" charset="0"/>
              </a:rPr>
              <a:t> de très grande taille</a:t>
            </a:r>
          </a:p>
        </p:txBody>
      </p:sp>
    </p:spTree>
    <p:extLst>
      <p:ext uri="{BB962C8B-B14F-4D97-AF65-F5344CB8AC3E}">
        <p14:creationId xmlns:p14="http://schemas.microsoft.com/office/powerpoint/2010/main" val="2023677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2071702" y="0"/>
            <a:ext cx="5000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Polysaccharides:</a:t>
            </a:r>
          </a:p>
        </p:txBody>
      </p:sp>
      <p:pic>
        <p:nvPicPr>
          <p:cNvPr id="11" name="Picture 2" descr="http://histoblog.viabloga.com/images/aggregats_de_PTG_t.jpg"/>
          <p:cNvPicPr>
            <a:picLocks noChangeAspect="1" noChangeArrowheads="1"/>
          </p:cNvPicPr>
          <p:nvPr/>
        </p:nvPicPr>
        <p:blipFill>
          <a:blip r:embed="rId2"/>
          <a:srcRect t="8511" r="46957" b="12766"/>
          <a:stretch>
            <a:fillRect/>
          </a:stretch>
        </p:blipFill>
        <p:spPr bwMode="auto">
          <a:xfrm>
            <a:off x="0" y="2857520"/>
            <a:ext cx="3857652" cy="250033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42876" y="5867000"/>
            <a:ext cx="8358214" cy="919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182880" algn="just">
              <a:lnSpc>
                <a:spcPct val="95999"/>
              </a:lnSpc>
              <a:spcBef>
                <a:spcPts val="1080"/>
              </a:spcBef>
            </a:pPr>
            <a:r>
              <a:rPr lang="fr-FR" spc="-25" dirty="0">
                <a:solidFill>
                  <a:srgbClr val="000000"/>
                </a:solidFill>
                <a:latin typeface="Arial" panose="22635452340000000000" pitchFamily="2"/>
              </a:rPr>
              <a:t>Il joue un rôle très important dans le </a:t>
            </a:r>
            <a:r>
              <a:rPr lang="fr-FR" sz="2000" b="1" spc="-25" dirty="0">
                <a:solidFill>
                  <a:srgbClr val="000000"/>
                </a:solidFill>
                <a:latin typeface="Arial" panose="22635452340000000000" pitchFamily="2"/>
              </a:rPr>
              <a:t>remplissage des espaces</a:t>
            </a:r>
            <a:r>
              <a:rPr lang="fr-FR" spc="-40" dirty="0">
                <a:solidFill>
                  <a:srgbClr val="000000"/>
                </a:solidFill>
                <a:latin typeface="Arial" panose="22635452340000000000" pitchFamily="2"/>
              </a:rPr>
              <a:t>. On peut le décrire comme une </a:t>
            </a:r>
            <a:r>
              <a:rPr lang="fr-FR" spc="-15" dirty="0">
                <a:solidFill>
                  <a:srgbClr val="000000"/>
                </a:solidFill>
                <a:latin typeface="Arial" panose="22635452340000000000" pitchFamily="2"/>
              </a:rPr>
              <a:t>sorte de gel dans lequel se promènent les cellules, un lubrifiant </a:t>
            </a:r>
            <a:r>
              <a:rPr lang="fr-FR" spc="-30" dirty="0">
                <a:solidFill>
                  <a:srgbClr val="000000"/>
                </a:solidFill>
                <a:latin typeface="Arial" panose="22635452340000000000" pitchFamily="2"/>
              </a:rPr>
              <a:t>biologique.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2876" y="2000265"/>
            <a:ext cx="9644130" cy="624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19480" indent="228600">
              <a:lnSpc>
                <a:spcPct val="95999"/>
              </a:lnSpc>
            </a:pPr>
            <a:r>
              <a:rPr lang="fr-FR" b="1" dirty="0">
                <a:solidFill>
                  <a:srgbClr val="000000"/>
                </a:solidFill>
                <a:latin typeface="Arial" panose="22635452340000000000" pitchFamily="2"/>
              </a:rPr>
              <a:t>l’acide </a:t>
            </a:r>
            <a:r>
              <a:rPr lang="fr-FR" b="1" dirty="0" err="1">
                <a:solidFill>
                  <a:srgbClr val="000000"/>
                </a:solidFill>
                <a:latin typeface="Arial" panose="22635452340000000000" pitchFamily="2"/>
              </a:rPr>
              <a:t>hyaluronique</a:t>
            </a:r>
            <a:r>
              <a:rPr lang="fr-FR" b="1" dirty="0">
                <a:solidFill>
                  <a:srgbClr val="000000"/>
                </a:solidFill>
                <a:latin typeface="Arial" panose="22635452340000000000" pitchFamily="2"/>
              </a:rPr>
              <a:t> </a:t>
            </a:r>
            <a:r>
              <a:rPr lang="fr-FR" spc="-55" dirty="0">
                <a:solidFill>
                  <a:srgbClr val="000000"/>
                </a:solidFill>
                <a:latin typeface="Calibri" panose="22635452340000000000" pitchFamily="1"/>
              </a:rPr>
              <a:t> Jamais lié à un cœur protéique (le seul GAG comme cela), pas de </a:t>
            </a:r>
            <a:r>
              <a:rPr lang="fr-FR" spc="-40" dirty="0">
                <a:solidFill>
                  <a:srgbClr val="000000"/>
                </a:solidFill>
                <a:latin typeface="Calibri" panose="22635452340000000000" pitchFamily="1"/>
              </a:rPr>
              <a:t>groupement sulfate.</a:t>
            </a:r>
            <a:r>
              <a:rPr lang="fr-FR" b="1" dirty="0">
                <a:solidFill>
                  <a:srgbClr val="000000"/>
                </a:solidFill>
                <a:latin typeface="Arial" panose="22635452340000000000" pitchFamily="2"/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1428760"/>
            <a:ext cx="8715436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1920">
              <a:lnSpc>
                <a:spcPts val="2200"/>
              </a:lnSpc>
              <a:spcBef>
                <a:spcPts val="4680"/>
              </a:spcBef>
            </a:pPr>
            <a:r>
              <a:rPr lang="fr-FR" sz="1600" b="1" dirty="0">
                <a:latin typeface="Arial" pitchFamily="34" charset="0"/>
                <a:cs typeface="Arial" pitchFamily="34" charset="0"/>
              </a:rPr>
              <a:t>Il existe </a:t>
            </a:r>
            <a:r>
              <a:rPr lang="fr-FR" sz="1600" b="1" spc="-40" dirty="0">
                <a:latin typeface="Arial" pitchFamily="34" charset="0"/>
                <a:cs typeface="Arial" pitchFamily="34" charset="0"/>
              </a:rPr>
              <a:t>5 types de GAG: </a:t>
            </a:r>
            <a:r>
              <a:rPr lang="fr-FR" sz="1600" b="1" dirty="0" err="1">
                <a:latin typeface="Arial" pitchFamily="34" charset="0"/>
                <a:cs typeface="Arial" pitchFamily="34" charset="0"/>
              </a:rPr>
              <a:t>Hyaluronane</a:t>
            </a:r>
            <a:r>
              <a:rPr lang="fr-FR" sz="1600" b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600" b="1" spc="-40" dirty="0" err="1">
                <a:latin typeface="Arial" pitchFamily="34" charset="0"/>
                <a:cs typeface="Arial" pitchFamily="34" charset="0"/>
              </a:rPr>
              <a:t>chondroïtine</a:t>
            </a:r>
            <a:r>
              <a:rPr lang="fr-FR" sz="1600" b="1" spc="-40" dirty="0">
                <a:latin typeface="Arial" pitchFamily="34" charset="0"/>
                <a:cs typeface="Arial" pitchFamily="34" charset="0"/>
              </a:rPr>
              <a:t> sulfate , </a:t>
            </a:r>
            <a:r>
              <a:rPr lang="fr-FR" sz="1600" b="1" spc="-50" dirty="0" err="1">
                <a:latin typeface="Arial" pitchFamily="34" charset="0"/>
                <a:cs typeface="Arial" pitchFamily="34" charset="0"/>
              </a:rPr>
              <a:t>héparane</a:t>
            </a:r>
            <a:r>
              <a:rPr lang="fr-FR" sz="1600" b="1" spc="-50" dirty="0">
                <a:latin typeface="Arial" pitchFamily="34" charset="0"/>
                <a:cs typeface="Arial" pitchFamily="34" charset="0"/>
              </a:rPr>
              <a:t> sulfate et </a:t>
            </a:r>
            <a:r>
              <a:rPr lang="fr-FR" sz="1600" b="1" spc="-50" dirty="0" err="1">
                <a:latin typeface="Arial" pitchFamily="34" charset="0"/>
                <a:cs typeface="Arial" pitchFamily="34" charset="0"/>
              </a:rPr>
              <a:t>kératane</a:t>
            </a:r>
            <a:r>
              <a:rPr lang="fr-FR" sz="1600" b="1" spc="-50" dirty="0">
                <a:latin typeface="Arial" pitchFamily="34" charset="0"/>
                <a:cs typeface="Arial" pitchFamily="34" charset="0"/>
              </a:rPr>
              <a:t> sulfate, </a:t>
            </a:r>
            <a:r>
              <a:rPr lang="fr-FR" sz="1600" b="1" dirty="0" err="1">
                <a:latin typeface="Arial" pitchFamily="34" charset="0"/>
                <a:cs typeface="Arial" pitchFamily="34" charset="0"/>
              </a:rPr>
              <a:t>dermatan</a:t>
            </a:r>
            <a:r>
              <a:rPr lang="fr-FR" sz="1600" b="1" dirty="0">
                <a:latin typeface="Arial" pitchFamily="34" charset="0"/>
                <a:cs typeface="Arial" pitchFamily="34" charset="0"/>
              </a:rPr>
              <a:t>-sulfate</a:t>
            </a:r>
            <a:r>
              <a:rPr lang="fr-FR" sz="1600" b="1" spc="-5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15" name="table 1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919704"/>
              </p:ext>
            </p:extLst>
          </p:nvPr>
        </p:nvGraphicFramePr>
        <p:xfrm>
          <a:off x="3786214" y="1214446"/>
          <a:ext cx="6715172" cy="3718872"/>
        </p:xfrm>
        <a:graphic>
          <a:graphicData uri="http://schemas.openxmlformats.org/drawingml/2006/table">
            <a:tbl>
              <a:tblPr/>
              <a:tblGrid>
                <a:gridCol w="40310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841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18872">
                <a:tc>
                  <a:txBody>
                    <a:bodyPr/>
                    <a:lstStyle/>
                    <a:p>
                      <a:pPr algn="l"/>
                      <a:r>
                        <a:rPr lang="en-US" sz="100" dirty="0" smtClean="0"/>
                        <a:t> </a:t>
                      </a:r>
                      <a:endParaRPr lang="en-US" sz="100" dirty="0"/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1508760" indent="0" algn="l">
                        <a:lnSpc>
                          <a:spcPct val="95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spc="-70" dirty="0" err="1" smtClean="0">
                          <a:solidFill>
                            <a:srgbClr val="FF0000"/>
                          </a:solidFill>
                          <a:latin typeface="Calibri" panose="22635452340000000000" pitchFamily="1"/>
                        </a:rPr>
                        <a:t>Aggregane</a:t>
                      </a:r>
                      <a:r>
                        <a:rPr lang="fr-FR" sz="1600" spc="-70" dirty="0" smtClean="0">
                          <a:solidFill>
                            <a:srgbClr val="000000"/>
                          </a:solidFill>
                          <a:latin typeface="Calibri" panose="22635452340000000000" pitchFamily="1"/>
                        </a:rPr>
                        <a:t> </a:t>
                      </a:r>
                    </a:p>
                    <a:p>
                      <a:pPr marL="0" marR="1508760" indent="0" algn="l">
                        <a:lnSpc>
                          <a:spcPct val="95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spc="-40" dirty="0" smtClean="0">
                          <a:solidFill>
                            <a:srgbClr val="000000"/>
                          </a:solidFill>
                          <a:latin typeface="Calibri" panose="22635452340000000000" pitchFamily="1"/>
                        </a:rPr>
                        <a:t>100 chaines de GAG</a:t>
                      </a:r>
                    </a:p>
                    <a:p>
                      <a:pPr marL="0" marR="1508760" indent="0" algn="l">
                        <a:lnSpc>
                          <a:spcPct val="95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spc="-50" dirty="0" err="1" smtClean="0">
                          <a:solidFill>
                            <a:srgbClr val="FF0000"/>
                          </a:solidFill>
                          <a:latin typeface="Calibri" panose="22635452340000000000" pitchFamily="1"/>
                        </a:rPr>
                        <a:t>Hyaluronane</a:t>
                      </a:r>
                      <a:endParaRPr lang="fr-FR" sz="1600" spc="-50" dirty="0">
                        <a:solidFill>
                          <a:srgbClr val="000000"/>
                        </a:solidFill>
                        <a:latin typeface="Calibri" panose="22635452340000000000" pitchFamily="1"/>
                      </a:endParaRP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6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2786082" y="2571768"/>
            <a:ext cx="4936806" cy="321471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64" y="50006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sont des </a:t>
            </a:r>
            <a:r>
              <a:rPr lang="fr-FR" sz="2400" b="1" dirty="0" err="1"/>
              <a:t>glycosaminoglycanes</a:t>
            </a:r>
            <a:r>
              <a:rPr lang="fr-FR" sz="2400" b="1" dirty="0"/>
              <a:t> (GAG) qui sont généralement reliés de façon covalente à une protéine pour former des </a:t>
            </a:r>
            <a:r>
              <a:rPr lang="fr-FR" sz="2400" b="1" dirty="0" err="1"/>
              <a:t>protéoglycanes</a:t>
            </a:r>
            <a:r>
              <a:rPr lang="fr-FR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6870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" y="1723184"/>
            <a:ext cx="9078058" cy="41800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47946"/>
            <a:ext cx="56669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III/ Les chaînes polysaccharidiques </a:t>
            </a:r>
            <a:endParaRPr lang="fr-FR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661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 txBox="1">
            <a:spLocks noGrp="1"/>
          </p:cNvSpPr>
          <p:nvPr>
            <p:ph type="sldNum" sz="quarter" idx="4294967295"/>
          </p:nvPr>
        </p:nvSpPr>
        <p:spPr>
          <a:xfrm>
            <a:off x="11290687" y="6456677"/>
            <a:ext cx="2571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  <p:sp>
        <p:nvSpPr>
          <p:cNvPr id="3" name="object 2"/>
          <p:cNvSpPr txBox="1">
            <a:spLocks/>
          </p:cNvSpPr>
          <p:nvPr/>
        </p:nvSpPr>
        <p:spPr>
          <a:xfrm>
            <a:off x="163904" y="151652"/>
            <a:ext cx="1055814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b="1" dirty="0" smtClean="0">
                <a:solidFill>
                  <a:srgbClr val="FF0000"/>
                </a:solidFill>
              </a:rPr>
              <a:t>Les</a:t>
            </a:r>
            <a:r>
              <a:rPr lang="fr-FR" b="1" spc="-75" dirty="0" smtClean="0">
                <a:solidFill>
                  <a:srgbClr val="FF0000"/>
                </a:solidFill>
              </a:rPr>
              <a:t> </a:t>
            </a:r>
            <a:r>
              <a:rPr lang="fr-FR" b="1" spc="-10" dirty="0" smtClean="0">
                <a:solidFill>
                  <a:srgbClr val="FF0000"/>
                </a:solidFill>
              </a:rPr>
              <a:t>polysaccharides</a:t>
            </a:r>
            <a:endParaRPr lang="fr-FR" b="1" spc="-10" dirty="0">
              <a:solidFill>
                <a:srgbClr val="FF0000"/>
              </a:solidFill>
            </a:endParaRPr>
          </a:p>
        </p:txBody>
      </p:sp>
      <p:sp>
        <p:nvSpPr>
          <p:cNvPr id="4" name="object 3"/>
          <p:cNvSpPr txBox="1"/>
          <p:nvPr/>
        </p:nvSpPr>
        <p:spPr>
          <a:xfrm>
            <a:off x="432845" y="1265787"/>
            <a:ext cx="8294296" cy="404213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41300" marR="5080" indent="-228600" algn="just">
              <a:lnSpc>
                <a:spcPct val="149800"/>
              </a:lnSpc>
              <a:spcBef>
                <a:spcPts val="80"/>
              </a:spcBef>
              <a:buChar char="•"/>
              <a:tabLst>
                <a:tab pos="241300" algn="l"/>
                <a:tab pos="339090" algn="l"/>
              </a:tabLst>
            </a:pPr>
            <a:r>
              <a:rPr sz="2400" dirty="0">
                <a:latin typeface="Arial MT"/>
                <a:cs typeface="Arial MT"/>
              </a:rPr>
              <a:t>	Les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GAG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sont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des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molécules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fortement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hydrophiles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=&gt;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spc="-25" dirty="0">
                <a:latin typeface="Arial MT"/>
                <a:cs typeface="Arial MT"/>
              </a:rPr>
              <a:t>ils </a:t>
            </a:r>
            <a:r>
              <a:rPr sz="2400" dirty="0">
                <a:latin typeface="Arial MT"/>
                <a:cs typeface="Arial MT"/>
              </a:rPr>
              <a:t>occupent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un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volume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très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important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la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MEC;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Ils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ont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spc="-25" dirty="0">
                <a:latin typeface="Arial MT"/>
                <a:cs typeface="Arial MT"/>
              </a:rPr>
              <a:t>la </a:t>
            </a:r>
            <a:r>
              <a:rPr sz="2400" dirty="0">
                <a:latin typeface="Arial MT"/>
                <a:cs typeface="Arial MT"/>
              </a:rPr>
              <a:t>propriété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piéger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l’eau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formant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un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gel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aqueux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qui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remplit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spc="-25" dirty="0">
                <a:latin typeface="Arial MT"/>
                <a:cs typeface="Arial MT"/>
              </a:rPr>
              <a:t>la </a:t>
            </a:r>
            <a:r>
              <a:rPr sz="2400" spc="-10" dirty="0">
                <a:latin typeface="Arial MT"/>
                <a:cs typeface="Arial MT"/>
              </a:rPr>
              <a:t>matrice.</a:t>
            </a:r>
            <a:endParaRPr sz="2400" dirty="0">
              <a:latin typeface="Arial MT"/>
              <a:cs typeface="Arial MT"/>
            </a:endParaRPr>
          </a:p>
          <a:p>
            <a:pPr marL="241300" marR="510540" indent="-228600" algn="just">
              <a:lnSpc>
                <a:spcPct val="150400"/>
              </a:lnSpc>
              <a:spcBef>
                <a:spcPts val="1165"/>
              </a:spcBef>
              <a:tabLst>
                <a:tab pos="339090" algn="l"/>
              </a:tabLst>
            </a:pPr>
            <a:r>
              <a:rPr sz="2400" spc="-50" dirty="0">
                <a:solidFill>
                  <a:srgbClr val="0A00C2"/>
                </a:solidFill>
                <a:latin typeface="Arial MT"/>
                <a:cs typeface="Arial MT"/>
              </a:rPr>
              <a:t>-</a:t>
            </a:r>
            <a:r>
              <a:rPr sz="2400" dirty="0">
                <a:solidFill>
                  <a:srgbClr val="0A00C2"/>
                </a:solidFill>
                <a:latin typeface="Arial MT"/>
                <a:cs typeface="Arial MT"/>
              </a:rPr>
              <a:t>		</a:t>
            </a:r>
            <a:r>
              <a:rPr sz="2400" b="1" dirty="0">
                <a:solidFill>
                  <a:srgbClr val="0A00C2"/>
                </a:solidFill>
                <a:latin typeface="Arial"/>
                <a:cs typeface="Arial"/>
              </a:rPr>
              <a:t>Fonction:</a:t>
            </a:r>
            <a:r>
              <a:rPr sz="2400" b="1" spc="-55" dirty="0">
                <a:solidFill>
                  <a:srgbClr val="0A00C2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A00C2"/>
                </a:solidFill>
                <a:latin typeface="Arial MT"/>
                <a:cs typeface="Arial MT"/>
              </a:rPr>
              <a:t>Permet</a:t>
            </a:r>
            <a:r>
              <a:rPr sz="2400" spc="-70" dirty="0">
                <a:solidFill>
                  <a:srgbClr val="0A00C2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A00C2"/>
                </a:solidFill>
                <a:latin typeface="Arial MT"/>
                <a:cs typeface="Arial MT"/>
              </a:rPr>
              <a:t>l’hydratation</a:t>
            </a:r>
            <a:r>
              <a:rPr sz="2400" spc="-60" dirty="0">
                <a:solidFill>
                  <a:srgbClr val="0A00C2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A00C2"/>
                </a:solidFill>
                <a:latin typeface="Arial MT"/>
                <a:cs typeface="Arial MT"/>
              </a:rPr>
              <a:t>de</a:t>
            </a:r>
            <a:r>
              <a:rPr sz="2400" spc="-60" dirty="0">
                <a:solidFill>
                  <a:srgbClr val="0A00C2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A00C2"/>
                </a:solidFill>
                <a:latin typeface="Arial MT"/>
                <a:cs typeface="Arial MT"/>
              </a:rPr>
              <a:t>la</a:t>
            </a:r>
            <a:r>
              <a:rPr sz="2400" spc="-60" dirty="0">
                <a:solidFill>
                  <a:srgbClr val="0A00C2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A00C2"/>
                </a:solidFill>
                <a:latin typeface="Arial MT"/>
                <a:cs typeface="Arial MT"/>
              </a:rPr>
              <a:t>MEC</a:t>
            </a:r>
            <a:r>
              <a:rPr sz="2400" spc="-60" dirty="0">
                <a:solidFill>
                  <a:srgbClr val="0A00C2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A00C2"/>
                </a:solidFill>
                <a:latin typeface="Arial MT"/>
                <a:cs typeface="Arial MT"/>
              </a:rPr>
              <a:t>et</a:t>
            </a:r>
            <a:r>
              <a:rPr sz="2400" spc="-65" dirty="0">
                <a:solidFill>
                  <a:srgbClr val="0A00C2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A00C2"/>
                </a:solidFill>
                <a:latin typeface="Arial MT"/>
                <a:cs typeface="Arial MT"/>
              </a:rPr>
              <a:t>confère</a:t>
            </a:r>
            <a:r>
              <a:rPr sz="2400" spc="-60" dirty="0">
                <a:solidFill>
                  <a:srgbClr val="0A00C2"/>
                </a:solidFill>
                <a:latin typeface="Arial MT"/>
                <a:cs typeface="Arial MT"/>
              </a:rPr>
              <a:t> </a:t>
            </a:r>
            <a:r>
              <a:rPr sz="2400" spc="-25" dirty="0">
                <a:solidFill>
                  <a:srgbClr val="0A00C2"/>
                </a:solidFill>
                <a:latin typeface="Arial MT"/>
                <a:cs typeface="Arial MT"/>
              </a:rPr>
              <a:t>des </a:t>
            </a:r>
            <a:r>
              <a:rPr sz="2400" dirty="0">
                <a:solidFill>
                  <a:srgbClr val="0A00C2"/>
                </a:solidFill>
                <a:latin typeface="Arial MT"/>
                <a:cs typeface="Arial MT"/>
              </a:rPr>
              <a:t>propriétés</a:t>
            </a:r>
            <a:r>
              <a:rPr sz="2400" spc="-60" dirty="0">
                <a:solidFill>
                  <a:srgbClr val="0A00C2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A00C2"/>
                </a:solidFill>
                <a:latin typeface="Arial MT"/>
                <a:cs typeface="Arial MT"/>
              </a:rPr>
              <a:t>de</a:t>
            </a:r>
            <a:r>
              <a:rPr sz="2400" spc="-50" dirty="0">
                <a:solidFill>
                  <a:srgbClr val="0A00C2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A00C2"/>
                </a:solidFill>
                <a:latin typeface="Arial MT"/>
                <a:cs typeface="Arial MT"/>
              </a:rPr>
              <a:t>résistance</a:t>
            </a:r>
            <a:r>
              <a:rPr sz="2400" spc="-55" dirty="0">
                <a:solidFill>
                  <a:srgbClr val="0A00C2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A00C2"/>
                </a:solidFill>
                <a:latin typeface="Arial MT"/>
                <a:cs typeface="Arial MT"/>
              </a:rPr>
              <a:t>à</a:t>
            </a:r>
            <a:r>
              <a:rPr sz="2400" spc="-50" dirty="0">
                <a:solidFill>
                  <a:srgbClr val="0A00C2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A00C2"/>
                </a:solidFill>
                <a:latin typeface="Arial MT"/>
                <a:cs typeface="Arial MT"/>
              </a:rPr>
              <a:t>la</a:t>
            </a:r>
            <a:r>
              <a:rPr sz="2400" spc="-55" dirty="0">
                <a:solidFill>
                  <a:srgbClr val="0A00C2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A00C2"/>
                </a:solidFill>
                <a:latin typeface="Arial MT"/>
                <a:cs typeface="Arial MT"/>
              </a:rPr>
              <a:t>compression</a:t>
            </a:r>
            <a:r>
              <a:rPr sz="2400" spc="-50" dirty="0">
                <a:solidFill>
                  <a:srgbClr val="0A00C2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A00C2"/>
                </a:solidFill>
                <a:latin typeface="Arial MT"/>
                <a:cs typeface="Arial MT"/>
              </a:rPr>
              <a:t>à</a:t>
            </a:r>
            <a:r>
              <a:rPr sz="2400" spc="-55" dirty="0">
                <a:solidFill>
                  <a:srgbClr val="0A00C2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A00C2"/>
                </a:solidFill>
                <a:latin typeface="Arial MT"/>
                <a:cs typeface="Arial MT"/>
              </a:rPr>
              <a:t>la</a:t>
            </a:r>
            <a:r>
              <a:rPr sz="2400" spc="-50" dirty="0">
                <a:solidFill>
                  <a:srgbClr val="0A00C2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0A00C2"/>
                </a:solidFill>
                <a:latin typeface="Arial MT"/>
                <a:cs typeface="Arial MT"/>
              </a:rPr>
              <a:t>matrice </a:t>
            </a:r>
            <a:r>
              <a:rPr sz="2400" dirty="0">
                <a:solidFill>
                  <a:srgbClr val="0A00C2"/>
                </a:solidFill>
                <a:latin typeface="Arial MT"/>
                <a:cs typeface="Arial MT"/>
              </a:rPr>
              <a:t>(important</a:t>
            </a:r>
            <a:r>
              <a:rPr sz="2400" spc="-60" dirty="0">
                <a:solidFill>
                  <a:srgbClr val="0A00C2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A00C2"/>
                </a:solidFill>
                <a:latin typeface="Arial MT"/>
                <a:cs typeface="Arial MT"/>
              </a:rPr>
              <a:t>pour</a:t>
            </a:r>
            <a:r>
              <a:rPr sz="2400" spc="-50" dirty="0">
                <a:solidFill>
                  <a:srgbClr val="0A00C2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A00C2"/>
                </a:solidFill>
                <a:latin typeface="Arial MT"/>
                <a:cs typeface="Arial MT"/>
              </a:rPr>
              <a:t>le</a:t>
            </a:r>
            <a:r>
              <a:rPr sz="2400" spc="-45" dirty="0">
                <a:solidFill>
                  <a:srgbClr val="0A00C2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0A00C2"/>
                </a:solidFill>
                <a:latin typeface="Arial MT"/>
                <a:cs typeface="Arial MT"/>
              </a:rPr>
              <a:t>cartilage)</a:t>
            </a:r>
            <a:endParaRPr sz="24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369094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9336" t="17708" r="19726" b="17708"/>
          <a:stretch>
            <a:fillRect/>
          </a:stretch>
        </p:blipFill>
        <p:spPr bwMode="auto">
          <a:xfrm>
            <a:off x="142844" y="214290"/>
            <a:ext cx="900115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5378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essources.unisciel.fr/biocell/chap3/res/fig15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676684"/>
            <a:ext cx="8715436" cy="4650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9030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 txBox="1">
            <a:spLocks noGrp="1"/>
          </p:cNvSpPr>
          <p:nvPr>
            <p:ph type="sldNum" sz="quarter" idx="4294967295"/>
          </p:nvPr>
        </p:nvSpPr>
        <p:spPr>
          <a:xfrm>
            <a:off x="11290687" y="6456677"/>
            <a:ext cx="2571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  <p:sp>
        <p:nvSpPr>
          <p:cNvPr id="3" name="object 2"/>
          <p:cNvSpPr txBox="1">
            <a:spLocks/>
          </p:cNvSpPr>
          <p:nvPr/>
        </p:nvSpPr>
        <p:spPr>
          <a:xfrm>
            <a:off x="96670" y="151652"/>
            <a:ext cx="1055814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4000" b="1" spc="-75" dirty="0" smtClean="0">
                <a:solidFill>
                  <a:srgbClr val="FF0000"/>
                </a:solidFill>
              </a:rPr>
              <a:t> </a:t>
            </a:r>
            <a:r>
              <a:rPr lang="fr-FR" sz="4000" b="1" dirty="0" smtClean="0">
                <a:solidFill>
                  <a:srgbClr val="FF0000"/>
                </a:solidFill>
              </a:rPr>
              <a:t>Les</a:t>
            </a:r>
            <a:r>
              <a:rPr lang="fr-FR" sz="4000" b="1" spc="-75" dirty="0" smtClean="0">
                <a:solidFill>
                  <a:srgbClr val="FF0000"/>
                </a:solidFill>
              </a:rPr>
              <a:t> </a:t>
            </a:r>
            <a:r>
              <a:rPr lang="fr-FR" sz="4000" b="1" dirty="0" smtClean="0">
                <a:solidFill>
                  <a:srgbClr val="FF0000"/>
                </a:solidFill>
              </a:rPr>
              <a:t>protéines</a:t>
            </a:r>
            <a:r>
              <a:rPr lang="fr-FR" sz="4000" b="1" spc="-75" dirty="0" smtClean="0">
                <a:solidFill>
                  <a:srgbClr val="FF0000"/>
                </a:solidFill>
              </a:rPr>
              <a:t> </a:t>
            </a:r>
            <a:r>
              <a:rPr lang="fr-FR" sz="4000" b="1" dirty="0" smtClean="0">
                <a:solidFill>
                  <a:srgbClr val="FF0000"/>
                </a:solidFill>
              </a:rPr>
              <a:t>fibreuses</a:t>
            </a:r>
            <a:r>
              <a:rPr lang="fr-FR" sz="4000" b="1" spc="-75" dirty="0" smtClean="0">
                <a:solidFill>
                  <a:srgbClr val="FF0000"/>
                </a:solidFill>
              </a:rPr>
              <a:t> </a:t>
            </a:r>
            <a:r>
              <a:rPr lang="fr-FR" sz="4000" b="1" dirty="0" smtClean="0">
                <a:solidFill>
                  <a:srgbClr val="FF0000"/>
                </a:solidFill>
              </a:rPr>
              <a:t>à</a:t>
            </a:r>
            <a:r>
              <a:rPr lang="fr-FR" sz="4000" b="1" spc="-75" dirty="0" smtClean="0">
                <a:solidFill>
                  <a:srgbClr val="FF0000"/>
                </a:solidFill>
              </a:rPr>
              <a:t> </a:t>
            </a:r>
            <a:r>
              <a:rPr lang="fr-FR" sz="4000" b="1" dirty="0" smtClean="0">
                <a:solidFill>
                  <a:srgbClr val="FF0000"/>
                </a:solidFill>
              </a:rPr>
              <a:t>rôle</a:t>
            </a:r>
            <a:r>
              <a:rPr lang="fr-FR" sz="4000" b="1" spc="-75" dirty="0" smtClean="0">
                <a:solidFill>
                  <a:srgbClr val="FF0000"/>
                </a:solidFill>
              </a:rPr>
              <a:t> </a:t>
            </a:r>
            <a:r>
              <a:rPr lang="fr-FR" sz="4000" b="1" spc="-10" dirty="0" smtClean="0">
                <a:solidFill>
                  <a:srgbClr val="FF0000"/>
                </a:solidFill>
              </a:rPr>
              <a:t>cohésif</a:t>
            </a:r>
            <a:endParaRPr lang="fr-FR" sz="4000" b="1" spc="-10" dirty="0">
              <a:solidFill>
                <a:srgbClr val="FF0000"/>
              </a:solidFill>
            </a:endParaRPr>
          </a:p>
        </p:txBody>
      </p:sp>
      <p:sp>
        <p:nvSpPr>
          <p:cNvPr id="4" name="object 3"/>
          <p:cNvSpPr txBox="1"/>
          <p:nvPr/>
        </p:nvSpPr>
        <p:spPr>
          <a:xfrm>
            <a:off x="688340" y="1615947"/>
            <a:ext cx="8227060" cy="338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sz="2400" dirty="0">
                <a:latin typeface="Arial MT"/>
                <a:cs typeface="Arial MT"/>
              </a:rPr>
              <a:t>La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plus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importante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est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la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b="1" dirty="0">
                <a:latin typeface="Arial"/>
                <a:cs typeface="Arial"/>
              </a:rPr>
              <a:t>fibronectine</a:t>
            </a:r>
            <a:r>
              <a:rPr sz="2400" b="1" spc="-55" dirty="0"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=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homodimère</a:t>
            </a:r>
            <a:endParaRPr sz="2400" dirty="0">
              <a:latin typeface="Arial MT"/>
              <a:cs typeface="Arial MT"/>
            </a:endParaRPr>
          </a:p>
          <a:p>
            <a:pPr marL="241300" marR="5080" indent="-228600">
              <a:lnSpc>
                <a:spcPct val="150000"/>
              </a:lnSpc>
              <a:spcBef>
                <a:spcPts val="1175"/>
              </a:spcBef>
              <a:buChar char="•"/>
              <a:tabLst>
                <a:tab pos="241300" algn="l"/>
              </a:tabLst>
            </a:pPr>
            <a:r>
              <a:rPr sz="2400" dirty="0">
                <a:latin typeface="Arial MT"/>
                <a:cs typeface="Arial MT"/>
              </a:rPr>
              <a:t>Cette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protéine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peut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se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lier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au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b="1" dirty="0">
                <a:latin typeface="Arial"/>
                <a:cs typeface="Arial"/>
              </a:rPr>
              <a:t>collagène</a:t>
            </a:r>
            <a:r>
              <a:rPr sz="2400" dirty="0">
                <a:latin typeface="Arial MT"/>
                <a:cs typeface="Arial MT"/>
              </a:rPr>
              <a:t>,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aux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b="1" dirty="0">
                <a:latin typeface="Arial"/>
                <a:cs typeface="Arial"/>
              </a:rPr>
              <a:t>GAG</a:t>
            </a:r>
            <a:r>
              <a:rPr sz="2400" b="1" spc="-50" dirty="0">
                <a:latin typeface="Arial"/>
                <a:cs typeface="Arial"/>
              </a:rPr>
              <a:t> </a:t>
            </a:r>
            <a:r>
              <a:rPr sz="2400" spc="-25" dirty="0">
                <a:latin typeface="Arial MT"/>
                <a:cs typeface="Arial MT"/>
              </a:rPr>
              <a:t>des </a:t>
            </a:r>
            <a:r>
              <a:rPr sz="2400" b="1" dirty="0">
                <a:latin typeface="Arial"/>
                <a:cs typeface="Arial"/>
              </a:rPr>
              <a:t>protéoglycanes</a:t>
            </a:r>
            <a:r>
              <a:rPr sz="2400" dirty="0">
                <a:latin typeface="Arial MT"/>
                <a:cs typeface="Arial MT"/>
              </a:rPr>
              <a:t>,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et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aux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b="1" dirty="0">
                <a:latin typeface="Arial"/>
                <a:cs typeface="Arial"/>
              </a:rPr>
              <a:t>intégrines</a:t>
            </a:r>
            <a:r>
              <a:rPr sz="2400" b="1" spc="-65" dirty="0"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présentes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dans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la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membrane plasmique</a:t>
            </a:r>
            <a:endParaRPr sz="2400" dirty="0">
              <a:latin typeface="Arial MT"/>
              <a:cs typeface="Arial MT"/>
            </a:endParaRPr>
          </a:p>
          <a:p>
            <a:pPr marL="241300" marR="181610" indent="-228600">
              <a:lnSpc>
                <a:spcPct val="151400"/>
              </a:lnSpc>
              <a:spcBef>
                <a:spcPts val="1130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0432FF"/>
                </a:solidFill>
                <a:latin typeface="Arial MT"/>
                <a:cs typeface="Arial MT"/>
              </a:rPr>
              <a:t>Fonction:</a:t>
            </a:r>
            <a:r>
              <a:rPr sz="2400" spc="-65" dirty="0">
                <a:solidFill>
                  <a:srgbClr val="0432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432FF"/>
                </a:solidFill>
                <a:latin typeface="Arial MT"/>
                <a:cs typeface="Arial MT"/>
              </a:rPr>
              <a:t>Elles</a:t>
            </a:r>
            <a:r>
              <a:rPr sz="2400" spc="-60" dirty="0">
                <a:solidFill>
                  <a:srgbClr val="0432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432FF"/>
                </a:solidFill>
                <a:latin typeface="Arial MT"/>
                <a:cs typeface="Arial MT"/>
              </a:rPr>
              <a:t>assurent</a:t>
            </a:r>
            <a:r>
              <a:rPr sz="2400" spc="-65" dirty="0">
                <a:solidFill>
                  <a:srgbClr val="0432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432FF"/>
                </a:solidFill>
                <a:latin typeface="Arial MT"/>
                <a:cs typeface="Arial MT"/>
              </a:rPr>
              <a:t>la</a:t>
            </a:r>
            <a:r>
              <a:rPr sz="2400" spc="-55" dirty="0">
                <a:solidFill>
                  <a:srgbClr val="0432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432FF"/>
                </a:solidFill>
                <a:latin typeface="Arial MT"/>
                <a:cs typeface="Arial MT"/>
              </a:rPr>
              <a:t>cohésion</a:t>
            </a:r>
            <a:r>
              <a:rPr sz="2400" spc="-60" dirty="0">
                <a:solidFill>
                  <a:srgbClr val="0432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432FF"/>
                </a:solidFill>
                <a:latin typeface="Arial MT"/>
                <a:cs typeface="Arial MT"/>
              </a:rPr>
              <a:t>de</a:t>
            </a:r>
            <a:r>
              <a:rPr sz="2400" spc="-55" dirty="0">
                <a:solidFill>
                  <a:srgbClr val="0432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432FF"/>
                </a:solidFill>
                <a:latin typeface="Arial MT"/>
                <a:cs typeface="Arial MT"/>
              </a:rPr>
              <a:t>l’ensemble</a:t>
            </a:r>
            <a:r>
              <a:rPr sz="2400" spc="-55" dirty="0">
                <a:solidFill>
                  <a:srgbClr val="0432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432FF"/>
                </a:solidFill>
                <a:latin typeface="Arial MT"/>
                <a:cs typeface="Arial MT"/>
              </a:rPr>
              <a:t>de</a:t>
            </a:r>
            <a:r>
              <a:rPr sz="2400" spc="-55" dirty="0">
                <a:solidFill>
                  <a:srgbClr val="0432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432FF"/>
                </a:solidFill>
                <a:latin typeface="Arial MT"/>
                <a:cs typeface="Arial MT"/>
              </a:rPr>
              <a:t>la</a:t>
            </a:r>
            <a:r>
              <a:rPr sz="2400" spc="-55" dirty="0">
                <a:solidFill>
                  <a:srgbClr val="0432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0432FF"/>
                </a:solidFill>
                <a:latin typeface="Arial MT"/>
                <a:cs typeface="Arial MT"/>
              </a:rPr>
              <a:t>matrice extracellulaire</a:t>
            </a:r>
            <a:endParaRPr sz="24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32449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20" y="357166"/>
            <a:ext cx="8358246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cs typeface="Times New Roman" pitchFamily="18" charset="0"/>
              </a:rPr>
              <a:t>2/La lame basale 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    </a:t>
            </a:r>
          </a:p>
          <a:p>
            <a:r>
              <a:rPr lang="fr-FR" dirty="0" smtClean="0"/>
              <a:t>  </a:t>
            </a:r>
            <a:r>
              <a:rPr lang="fr-FR" dirty="0" smtClean="0">
                <a:cs typeface="Times New Roman" pitchFamily="18" charset="0"/>
              </a:rPr>
              <a:t>M</a:t>
            </a:r>
            <a:r>
              <a:rPr lang="fr-FR" sz="2400" dirty="0" smtClean="0">
                <a:cs typeface="Times New Roman" pitchFamily="18" charset="0"/>
              </a:rPr>
              <a:t>ince feuillet résistant autour de certaines cellules :</a:t>
            </a:r>
          </a:p>
          <a:p>
            <a:pPr>
              <a:buFontTx/>
              <a:buChar char="-"/>
            </a:pPr>
            <a:r>
              <a:rPr lang="fr-FR" sz="2400" dirty="0" smtClean="0">
                <a:cs typeface="Times New Roman" pitchFamily="18" charset="0"/>
              </a:rPr>
              <a:t>à la base des épithéliums, </a:t>
            </a:r>
          </a:p>
          <a:p>
            <a:pPr>
              <a:buFontTx/>
              <a:buChar char="-"/>
            </a:pPr>
            <a:r>
              <a:rPr lang="fr-FR" sz="2400" dirty="0" smtClean="0">
                <a:cs typeface="Times New Roman" pitchFamily="18" charset="0"/>
              </a:rPr>
              <a:t>autour des cellules adipeuses (adipocytes), </a:t>
            </a:r>
          </a:p>
          <a:p>
            <a:pPr>
              <a:buFontTx/>
              <a:buChar char="-"/>
            </a:pPr>
            <a:r>
              <a:rPr lang="fr-FR" sz="2400" dirty="0" smtClean="0">
                <a:cs typeface="Times New Roman" pitchFamily="18" charset="0"/>
              </a:rPr>
              <a:t>autour des cellules musculaires (</a:t>
            </a:r>
            <a:r>
              <a:rPr lang="fr-FR" sz="2400" dirty="0" err="1" smtClean="0">
                <a:cs typeface="Times New Roman" pitchFamily="18" charset="0"/>
              </a:rPr>
              <a:t>myocytes</a:t>
            </a:r>
            <a:r>
              <a:rPr lang="fr-FR" sz="2400" dirty="0" smtClean="0">
                <a:cs typeface="Times New Roman" pitchFamily="18" charset="0"/>
              </a:rPr>
              <a:t>), </a:t>
            </a:r>
          </a:p>
          <a:p>
            <a:pPr>
              <a:buFontTx/>
              <a:buChar char="-"/>
            </a:pPr>
            <a:r>
              <a:rPr lang="fr-FR" sz="2400" dirty="0" smtClean="0">
                <a:cs typeface="Times New Roman" pitchFamily="18" charset="0"/>
              </a:rPr>
              <a:t>autour des cellules de Schwann (elle forme la gaine de myéline). </a:t>
            </a:r>
          </a:p>
          <a:p>
            <a:endParaRPr lang="fr-FR" sz="2400" dirty="0">
              <a:cs typeface="Times New Roman" pitchFamily="18" charset="0"/>
            </a:endParaRPr>
          </a:p>
          <a:p>
            <a:r>
              <a:rPr lang="fr-FR" sz="2400" dirty="0" smtClean="0">
                <a:cs typeface="Times New Roman" pitchFamily="18" charset="0"/>
              </a:rPr>
              <a:t>Elle est fabriquée par les fibroblastes et les cellules voisines et contient des constituants proches de ceux de la matrice extracellulaire mais toutefois spécifiques des </a:t>
            </a:r>
          </a:p>
          <a:p>
            <a:r>
              <a:rPr lang="fr-FR" sz="2400" dirty="0" smtClean="0">
                <a:cs typeface="Times New Roman" pitchFamily="18" charset="0"/>
              </a:rPr>
              <a:t>lames basales : </a:t>
            </a:r>
            <a:r>
              <a:rPr lang="fr-FR" sz="2400" dirty="0" smtClean="0">
                <a:solidFill>
                  <a:srgbClr val="FF0000"/>
                </a:solidFill>
                <a:cs typeface="Times New Roman" pitchFamily="18" charset="0"/>
              </a:rPr>
              <a:t>Collagène type IV, </a:t>
            </a:r>
            <a:r>
              <a:rPr lang="fr-FR" sz="2400" dirty="0" err="1" smtClean="0">
                <a:solidFill>
                  <a:srgbClr val="FF0000"/>
                </a:solidFill>
                <a:cs typeface="Times New Roman" pitchFamily="18" charset="0"/>
              </a:rPr>
              <a:t>Laminine</a:t>
            </a:r>
            <a:r>
              <a:rPr lang="fr-FR" sz="2400" dirty="0" smtClean="0">
                <a:cs typeface="Times New Roman" pitchFamily="18" charset="0"/>
              </a:rPr>
              <a:t>. </a:t>
            </a:r>
          </a:p>
          <a:p>
            <a:endParaRPr lang="fr-FR" sz="2400" dirty="0">
              <a:cs typeface="Times New Roman" pitchFamily="18" charset="0"/>
            </a:endParaRPr>
          </a:p>
          <a:p>
            <a:r>
              <a:rPr lang="fr-FR" sz="2800" b="1" dirty="0" smtClean="0">
                <a:solidFill>
                  <a:srgbClr val="0070C0"/>
                </a:solidFill>
                <a:cs typeface="Times New Roman" pitchFamily="18" charset="0"/>
              </a:rPr>
              <a:t>Rôle :  </a:t>
            </a:r>
            <a:r>
              <a:rPr lang="fr-FR" sz="2800" dirty="0" smtClean="0">
                <a:cs typeface="Times New Roman" pitchFamily="18" charset="0"/>
              </a:rPr>
              <a:t>mêmes</a:t>
            </a:r>
            <a:r>
              <a:rPr lang="fr-FR" sz="2800" b="1" dirty="0" smtClean="0">
                <a:solidFill>
                  <a:srgbClr val="0070C0"/>
                </a:solidFill>
                <a:cs typeface="Times New Roman" pitchFamily="18" charset="0"/>
              </a:rPr>
              <a:t>  </a:t>
            </a:r>
            <a:r>
              <a:rPr lang="fr-FR" sz="2400" dirty="0" smtClean="0">
                <a:cs typeface="Times New Roman" pitchFamily="18" charset="0"/>
              </a:rPr>
              <a:t>que la </a:t>
            </a:r>
            <a:r>
              <a:rPr lang="fr-FR" sz="2400" dirty="0" err="1" smtClean="0">
                <a:cs typeface="Times New Roman" pitchFamily="18" charset="0"/>
              </a:rPr>
              <a:t>fibronectine</a:t>
            </a:r>
            <a:r>
              <a:rPr lang="fr-FR" sz="2400" dirty="0" smtClean="0">
                <a:cs typeface="Times New Roman" pitchFamily="18" charset="0"/>
              </a:rPr>
              <a:t>. </a:t>
            </a:r>
          </a:p>
          <a:p>
            <a:r>
              <a:rPr lang="fr-FR" sz="2400" dirty="0" smtClean="0">
                <a:cs typeface="Times New Roman" pitchFamily="18" charset="0"/>
              </a:rPr>
              <a:t>Elle forme un réseau avec le collagène. </a:t>
            </a:r>
            <a:endParaRPr lang="fr-FR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55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12" y="1476375"/>
            <a:ext cx="7724775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8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596" y="214290"/>
            <a:ext cx="75724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La lame basale assure différentes fonctions : 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7158" y="857232"/>
            <a:ext cx="85011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Filtre :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grâce aux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protéoglycanes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fibreux (ex : reins à laisse passer </a:t>
            </a: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les molécules à éjecter) ; </a:t>
            </a:r>
          </a:p>
          <a:p>
            <a:endParaRPr lang="fr-FR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Barrière sélective pour certaines cellules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(ex : intestins à laisse </a:t>
            </a: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passer les macrophages) ; </a:t>
            </a:r>
          </a:p>
          <a:p>
            <a:endParaRPr lang="fr-FR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Régénération des tissus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(ex : cicatrisation) ; </a:t>
            </a:r>
          </a:p>
          <a:p>
            <a:pPr>
              <a:buFontTx/>
              <a:buChar char="-"/>
            </a:pPr>
            <a:endParaRPr lang="fr-FR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Guidage des cellules lors de la croissance. 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7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/>
            <a:r>
              <a:rPr lang="fr-F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I) Les matrices extracellulaires</a:t>
            </a:r>
            <a:br>
              <a:rPr lang="fr-F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9336" t="17708" r="19726" b="17708"/>
          <a:stretch>
            <a:fillRect/>
          </a:stretch>
        </p:blipFill>
        <p:spPr bwMode="auto">
          <a:xfrm>
            <a:off x="2498616" y="3235407"/>
            <a:ext cx="4146768" cy="2764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65707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r-FR" dirty="0">
                <a:solidFill>
                  <a:srgbClr val="FF0000"/>
                </a:solidFill>
              </a:rPr>
              <a:t>II) Molécules d’adhérences et jonctions intercellulaires</a:t>
            </a:r>
            <a:br>
              <a:rPr lang="fr-FR" dirty="0">
                <a:solidFill>
                  <a:srgbClr val="FF0000"/>
                </a:solidFill>
              </a:rPr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fr-FR" dirty="0" smtClean="0">
                <a:solidFill>
                  <a:srgbClr val="FF0000"/>
                </a:solidFill>
              </a:rPr>
              <a:t>II,1 ) </a:t>
            </a:r>
            <a:r>
              <a:rPr lang="fr-FR" dirty="0">
                <a:solidFill>
                  <a:srgbClr val="FF0000"/>
                </a:solidFill>
              </a:rPr>
              <a:t>Molécules </a:t>
            </a:r>
            <a:r>
              <a:rPr lang="fr-FR" dirty="0" smtClean="0">
                <a:solidFill>
                  <a:srgbClr val="FF0000"/>
                </a:solidFill>
              </a:rPr>
              <a:t>d’adhérences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0487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1) </a:t>
            </a:r>
            <a:r>
              <a:rPr lang="fr-FR" b="1" u="sng" dirty="0">
                <a:solidFill>
                  <a:srgbClr val="FF0000"/>
                </a:solidFill>
              </a:rPr>
              <a:t>Les molécules d’adhérence</a:t>
            </a:r>
            <a:r>
              <a:rPr lang="fr-FR" dirty="0">
                <a:solidFill>
                  <a:srgbClr val="FF0000"/>
                </a:solidFill>
              </a:rPr>
              <a:t/>
            </a:r>
            <a:br>
              <a:rPr lang="fr-FR" dirty="0">
                <a:solidFill>
                  <a:srgbClr val="FF0000"/>
                </a:solidFill>
              </a:rPr>
            </a:b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Parmi les molécules d’adhérence on trouve les </a:t>
            </a:r>
            <a:r>
              <a:rPr lang="fr-FR" b="1" dirty="0">
                <a:solidFill>
                  <a:srgbClr val="FF0000"/>
                </a:solidFill>
              </a:rPr>
              <a:t>CAM</a:t>
            </a:r>
            <a:r>
              <a:rPr lang="fr-FR" dirty="0">
                <a:solidFill>
                  <a:srgbClr val="FF0000"/>
                </a:solidFill>
              </a:rPr>
              <a:t> (pour </a:t>
            </a:r>
            <a:r>
              <a:rPr lang="fr-FR" i="1" dirty="0" err="1">
                <a:solidFill>
                  <a:srgbClr val="FF0000"/>
                </a:solidFill>
              </a:rPr>
              <a:t>Cell</a:t>
            </a:r>
            <a:r>
              <a:rPr lang="fr-FR" i="1" dirty="0">
                <a:solidFill>
                  <a:srgbClr val="FF0000"/>
                </a:solidFill>
              </a:rPr>
              <a:t> </a:t>
            </a:r>
            <a:r>
              <a:rPr lang="fr-FR" i="1" dirty="0" err="1">
                <a:solidFill>
                  <a:srgbClr val="FF0000"/>
                </a:solidFill>
              </a:rPr>
              <a:t>Adhesion</a:t>
            </a:r>
            <a:r>
              <a:rPr lang="fr-FR" i="1" dirty="0">
                <a:solidFill>
                  <a:srgbClr val="FF0000"/>
                </a:solidFill>
              </a:rPr>
              <a:t> </a:t>
            </a:r>
            <a:r>
              <a:rPr lang="fr-FR" i="1" dirty="0" err="1">
                <a:solidFill>
                  <a:srgbClr val="FF0000"/>
                </a:solidFill>
              </a:rPr>
              <a:t>Molecules</a:t>
            </a:r>
            <a:r>
              <a:rPr lang="fr-FR" dirty="0">
                <a:solidFill>
                  <a:srgbClr val="FF0000"/>
                </a:solidFill>
              </a:rPr>
              <a:t>) </a:t>
            </a:r>
            <a:r>
              <a:rPr lang="fr-FR" dirty="0"/>
              <a:t>qui permettent l’interaction </a:t>
            </a:r>
            <a:r>
              <a:rPr lang="fr-FR" dirty="0">
                <a:solidFill>
                  <a:srgbClr val="FF0000"/>
                </a:solidFill>
              </a:rPr>
              <a:t>cellule-cellule</a:t>
            </a:r>
            <a:r>
              <a:rPr lang="fr-FR" dirty="0"/>
              <a:t> et les </a:t>
            </a:r>
            <a:r>
              <a:rPr lang="fr-FR" dirty="0">
                <a:solidFill>
                  <a:srgbClr val="FF0000"/>
                </a:solidFill>
              </a:rPr>
              <a:t>SAM (pour </a:t>
            </a:r>
            <a:r>
              <a:rPr lang="fr-FR" dirty="0" err="1">
                <a:solidFill>
                  <a:srgbClr val="FF0000"/>
                </a:solidFill>
              </a:rPr>
              <a:t>Substrate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Adhesion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Molecules</a:t>
            </a:r>
            <a:r>
              <a:rPr lang="fr-FR" dirty="0">
                <a:solidFill>
                  <a:srgbClr val="FF0000"/>
                </a:solidFill>
              </a:rPr>
              <a:t>) </a:t>
            </a:r>
            <a:r>
              <a:rPr lang="fr-FR" dirty="0"/>
              <a:t>qui permettent l’interaction </a:t>
            </a:r>
            <a:r>
              <a:rPr lang="fr-FR" dirty="0">
                <a:solidFill>
                  <a:srgbClr val="FF0000"/>
                </a:solidFill>
              </a:rPr>
              <a:t>cellule-matrice </a:t>
            </a:r>
            <a:r>
              <a:rPr lang="fr-FR" dirty="0"/>
              <a:t>extracellulaire.</a:t>
            </a:r>
          </a:p>
          <a:p>
            <a:r>
              <a:rPr lang="fr-FR" dirty="0"/>
              <a:t>Ces interactions peuvent être </a:t>
            </a:r>
            <a:r>
              <a:rPr lang="fr-FR" b="1" dirty="0">
                <a:solidFill>
                  <a:srgbClr val="FF0000"/>
                </a:solidFill>
              </a:rPr>
              <a:t>homophile</a:t>
            </a:r>
            <a:r>
              <a:rPr lang="fr-FR" dirty="0">
                <a:solidFill>
                  <a:srgbClr val="FF0000"/>
                </a:solidFill>
              </a:rPr>
              <a:t>,</a:t>
            </a:r>
            <a:r>
              <a:rPr lang="fr-FR" dirty="0"/>
              <a:t> c’est-à-dire qu’il y a interaction entre deux mêmes protéines, et </a:t>
            </a:r>
            <a:r>
              <a:rPr lang="fr-FR" b="1" dirty="0">
                <a:solidFill>
                  <a:srgbClr val="FF0000"/>
                </a:solidFill>
              </a:rPr>
              <a:t>hétérophile</a:t>
            </a:r>
            <a:r>
              <a:rPr lang="fr-FR" dirty="0">
                <a:solidFill>
                  <a:srgbClr val="FF0000"/>
                </a:solidFill>
              </a:rPr>
              <a:t>,</a:t>
            </a:r>
            <a:r>
              <a:rPr lang="fr-FR" dirty="0"/>
              <a:t> c’est-à-dire qu’il y a interaction entre deux protéines différentes.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9562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a) </a:t>
            </a:r>
            <a:r>
              <a:rPr lang="fr-FR" b="1" u="sng" dirty="0"/>
              <a:t>Immunoglobuline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4180" y="1502896"/>
            <a:ext cx="7886700" cy="4351338"/>
          </a:xfrm>
        </p:spPr>
        <p:txBody>
          <a:bodyPr>
            <a:normAutofit fontScale="85000" lnSpcReduction="10000"/>
          </a:bodyPr>
          <a:lstStyle/>
          <a:p>
            <a:r>
              <a:rPr lang="fr-FR" dirty="0"/>
              <a:t>Les immunoglobulines sont des monomères de la même superfamille que les anticorps, possédant également une chaîne lourde et une chaîne légère, avec des boucles fermées par des liaisons disulfure. </a:t>
            </a:r>
            <a:endParaRPr lang="fr-FR" dirty="0" smtClean="0"/>
          </a:p>
          <a:p>
            <a:r>
              <a:rPr lang="fr-FR" dirty="0" smtClean="0"/>
              <a:t>Ce </a:t>
            </a:r>
            <a:r>
              <a:rPr lang="fr-FR" dirty="0"/>
              <a:t>sont des glycoprotéines riches en acide sialique et possèdent une trentaine de membres, dont les N-CAM présentent au niveau du système nerveux.</a:t>
            </a:r>
          </a:p>
          <a:p>
            <a:r>
              <a:rPr lang="fr-FR" dirty="0"/>
              <a:t>Les immunoglobulines sont </a:t>
            </a:r>
            <a:r>
              <a:rPr lang="fr-FR" b="1" dirty="0"/>
              <a:t>calcium</a:t>
            </a:r>
            <a:r>
              <a:rPr lang="fr-FR" dirty="0"/>
              <a:t> (Ca</a:t>
            </a:r>
            <a:r>
              <a:rPr lang="fr-FR" baseline="30000" dirty="0"/>
              <a:t>2+</a:t>
            </a:r>
            <a:r>
              <a:rPr lang="fr-FR" dirty="0"/>
              <a:t>) </a:t>
            </a:r>
            <a:r>
              <a:rPr lang="fr-FR" b="1" dirty="0"/>
              <a:t>indépendante</a:t>
            </a:r>
            <a:r>
              <a:rPr lang="fr-FR" dirty="0"/>
              <a:t>, contrairement aux autres molécules </a:t>
            </a:r>
            <a:r>
              <a:rPr lang="fr-FR" dirty="0" smtClean="0"/>
              <a:t>d’adhérence</a:t>
            </a:r>
          </a:p>
          <a:p>
            <a:r>
              <a:rPr lang="fr-FR" dirty="0" smtClean="0"/>
              <a:t>. </a:t>
            </a:r>
            <a:r>
              <a:rPr lang="fr-FR" dirty="0"/>
              <a:t>Elles réalisent des </a:t>
            </a:r>
            <a:r>
              <a:rPr lang="fr-FR" b="1" dirty="0"/>
              <a:t>liaisons homophiles</a:t>
            </a:r>
            <a:r>
              <a:rPr lang="fr-FR" dirty="0"/>
              <a:t> mais qui peuvent se faire avec des membres différents, ainsi que des </a:t>
            </a:r>
            <a:r>
              <a:rPr lang="fr-FR" b="1" dirty="0"/>
              <a:t>liaisons hétérophiles</a:t>
            </a:r>
            <a:r>
              <a:rPr lang="fr-FR" dirty="0"/>
              <a:t> avec des </a:t>
            </a:r>
            <a:r>
              <a:rPr lang="fr-FR" dirty="0" err="1"/>
              <a:t>protéoglycanes</a:t>
            </a:r>
            <a:r>
              <a:rPr lang="fr-FR" dirty="0"/>
              <a:t> de la matrice extracellulaire et des intégrines.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8791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524" y="1058057"/>
            <a:ext cx="3698005" cy="47418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8259" y="1241730"/>
            <a:ext cx="4572000" cy="40416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40029" marR="498475" indent="-227329">
              <a:lnSpc>
                <a:spcPct val="1533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lang="fr-FR" sz="2000" dirty="0"/>
              <a:t>Selon</a:t>
            </a:r>
            <a:r>
              <a:rPr lang="fr-FR" sz="2000" spc="-45" dirty="0"/>
              <a:t> </a:t>
            </a:r>
            <a:r>
              <a:rPr lang="fr-FR" sz="2000" dirty="0"/>
              <a:t>les</a:t>
            </a:r>
            <a:r>
              <a:rPr lang="fr-FR" sz="2000" spc="-45" dirty="0"/>
              <a:t> </a:t>
            </a:r>
            <a:r>
              <a:rPr lang="fr-FR" sz="2000" dirty="0"/>
              <a:t>tissus</a:t>
            </a:r>
            <a:r>
              <a:rPr lang="fr-FR" sz="2000" spc="-45" dirty="0"/>
              <a:t> </a:t>
            </a:r>
            <a:r>
              <a:rPr lang="fr-FR" sz="2000" dirty="0"/>
              <a:t>on</a:t>
            </a:r>
            <a:r>
              <a:rPr lang="fr-FR" sz="2000" spc="-45" dirty="0"/>
              <a:t> </a:t>
            </a:r>
            <a:r>
              <a:rPr lang="fr-FR" sz="2000" dirty="0"/>
              <a:t>peut</a:t>
            </a:r>
            <a:r>
              <a:rPr lang="fr-FR" sz="2000" spc="-45" dirty="0"/>
              <a:t> </a:t>
            </a:r>
            <a:r>
              <a:rPr lang="fr-FR" sz="2000" spc="-10" dirty="0"/>
              <a:t>observer 	</a:t>
            </a:r>
            <a:r>
              <a:rPr lang="fr-FR" sz="2000" dirty="0"/>
              <a:t>différents</a:t>
            </a:r>
            <a:r>
              <a:rPr lang="fr-FR" sz="2000" spc="-135" dirty="0"/>
              <a:t> </a:t>
            </a:r>
            <a:r>
              <a:rPr lang="fr-FR" sz="2000" spc="-10" dirty="0"/>
              <a:t>membres:</a:t>
            </a:r>
          </a:p>
          <a:p>
            <a:pPr marL="697865" lvl="1" indent="-227965">
              <a:lnSpc>
                <a:spcPct val="100000"/>
              </a:lnSpc>
              <a:spcBef>
                <a:spcPts val="2615"/>
              </a:spcBef>
              <a:buChar char="-"/>
              <a:tabLst>
                <a:tab pos="697865" algn="l"/>
              </a:tabLst>
            </a:pPr>
            <a:r>
              <a:rPr lang="fr-FR" sz="2000" dirty="0">
                <a:cs typeface="Arial MT"/>
              </a:rPr>
              <a:t>Cellules</a:t>
            </a:r>
            <a:r>
              <a:rPr lang="fr-FR" sz="2000" spc="-90" dirty="0">
                <a:cs typeface="Arial MT"/>
              </a:rPr>
              <a:t> </a:t>
            </a:r>
            <a:r>
              <a:rPr lang="fr-FR" sz="2000" dirty="0">
                <a:cs typeface="Arial MT"/>
              </a:rPr>
              <a:t>nerveuses:</a:t>
            </a:r>
            <a:r>
              <a:rPr lang="fr-FR" sz="2000" spc="-95" dirty="0">
                <a:cs typeface="Arial MT"/>
              </a:rPr>
              <a:t> </a:t>
            </a:r>
            <a:r>
              <a:rPr lang="fr-FR" sz="2000" b="1" spc="-20" dirty="0">
                <a:cs typeface="Arial"/>
              </a:rPr>
              <a:t>N-</a:t>
            </a:r>
            <a:r>
              <a:rPr lang="fr-FR" sz="2000" b="1" spc="-25" dirty="0">
                <a:cs typeface="Arial"/>
              </a:rPr>
              <a:t>CAM</a:t>
            </a:r>
            <a:endParaRPr lang="fr-FR" sz="2000" dirty="0">
              <a:cs typeface="Arial"/>
            </a:endParaRPr>
          </a:p>
          <a:p>
            <a:pPr marL="698500" marR="5080" lvl="1" indent="-228600">
              <a:lnSpc>
                <a:spcPct val="149200"/>
              </a:lnSpc>
              <a:spcBef>
                <a:spcPts val="1200"/>
              </a:spcBef>
              <a:buChar char="-"/>
              <a:tabLst>
                <a:tab pos="698500" algn="l"/>
              </a:tabLst>
            </a:pPr>
            <a:r>
              <a:rPr lang="fr-FR" sz="2000" dirty="0">
                <a:cs typeface="Arial MT"/>
              </a:rPr>
              <a:t>Cellules</a:t>
            </a:r>
            <a:r>
              <a:rPr lang="fr-FR" sz="2000" spc="-80" dirty="0">
                <a:cs typeface="Arial MT"/>
              </a:rPr>
              <a:t> </a:t>
            </a:r>
            <a:r>
              <a:rPr lang="fr-FR" sz="2000" dirty="0">
                <a:cs typeface="Arial MT"/>
              </a:rPr>
              <a:t>endothéliales</a:t>
            </a:r>
            <a:r>
              <a:rPr lang="fr-FR" sz="2000" spc="-75" dirty="0">
                <a:cs typeface="Arial MT"/>
              </a:rPr>
              <a:t> </a:t>
            </a:r>
            <a:r>
              <a:rPr lang="fr-FR" sz="2000" dirty="0">
                <a:cs typeface="Arial MT"/>
              </a:rPr>
              <a:t>et</a:t>
            </a:r>
            <a:r>
              <a:rPr lang="fr-FR" sz="2000" spc="-85" dirty="0">
                <a:cs typeface="Arial MT"/>
              </a:rPr>
              <a:t> </a:t>
            </a:r>
            <a:r>
              <a:rPr lang="fr-FR" sz="2000" spc="-10" dirty="0">
                <a:cs typeface="Arial MT"/>
              </a:rPr>
              <a:t>système </a:t>
            </a:r>
            <a:r>
              <a:rPr lang="fr-FR" sz="2000" dirty="0">
                <a:cs typeface="Arial MT"/>
              </a:rPr>
              <a:t>immunitaire</a:t>
            </a:r>
            <a:r>
              <a:rPr lang="fr-FR" sz="2000" spc="-75" dirty="0">
                <a:cs typeface="Arial MT"/>
              </a:rPr>
              <a:t> </a:t>
            </a:r>
            <a:r>
              <a:rPr lang="fr-FR" sz="2000" dirty="0">
                <a:cs typeface="Arial MT"/>
              </a:rPr>
              <a:t>:</a:t>
            </a:r>
            <a:r>
              <a:rPr lang="fr-FR" sz="2000" spc="-70" dirty="0">
                <a:cs typeface="Arial MT"/>
              </a:rPr>
              <a:t> </a:t>
            </a:r>
            <a:r>
              <a:rPr lang="fr-FR" sz="2000" b="1" spc="-10" dirty="0">
                <a:cs typeface="Arial"/>
              </a:rPr>
              <a:t>I-</a:t>
            </a:r>
            <a:r>
              <a:rPr lang="fr-FR" sz="2000" b="1" spc="-25" dirty="0">
                <a:cs typeface="Arial"/>
              </a:rPr>
              <a:t>CAM</a:t>
            </a:r>
            <a:endParaRPr lang="fr-FR" sz="2000" dirty="0">
              <a:cs typeface="Arial"/>
            </a:endParaRPr>
          </a:p>
          <a:p>
            <a:pPr marL="697865" lvl="1" indent="-227965">
              <a:lnSpc>
                <a:spcPct val="100000"/>
              </a:lnSpc>
              <a:spcBef>
                <a:spcPts val="2615"/>
              </a:spcBef>
              <a:buChar char="-"/>
              <a:tabLst>
                <a:tab pos="697865" algn="l"/>
              </a:tabLst>
            </a:pPr>
            <a:r>
              <a:rPr lang="fr-FR" sz="2000" dirty="0">
                <a:cs typeface="Arial MT"/>
              </a:rPr>
              <a:t>Tissus</a:t>
            </a:r>
            <a:r>
              <a:rPr lang="fr-FR" sz="2000" spc="-135" dirty="0">
                <a:cs typeface="Arial MT"/>
              </a:rPr>
              <a:t> </a:t>
            </a:r>
            <a:r>
              <a:rPr lang="fr-FR" sz="2000" dirty="0">
                <a:cs typeface="Arial MT"/>
              </a:rPr>
              <a:t>vasculaires:</a:t>
            </a:r>
            <a:r>
              <a:rPr lang="fr-FR" sz="2000" spc="-135" dirty="0">
                <a:cs typeface="Arial MT"/>
              </a:rPr>
              <a:t> </a:t>
            </a:r>
            <a:r>
              <a:rPr lang="fr-FR" sz="2000" b="1" spc="-80" dirty="0">
                <a:cs typeface="Arial"/>
              </a:rPr>
              <a:t>V-</a:t>
            </a:r>
            <a:r>
              <a:rPr lang="fr-FR" sz="2000" b="1" spc="-25" dirty="0">
                <a:cs typeface="Arial"/>
              </a:rPr>
              <a:t>CAM</a:t>
            </a:r>
            <a:endParaRPr lang="fr-FR" sz="2000" dirty="0">
              <a:cs typeface="Arial"/>
            </a:endParaRPr>
          </a:p>
          <a:p>
            <a:pPr marL="697865" lvl="1" indent="-227965">
              <a:lnSpc>
                <a:spcPct val="100000"/>
              </a:lnSpc>
              <a:spcBef>
                <a:spcPts val="2735"/>
              </a:spcBef>
              <a:buChar char="-"/>
              <a:tabLst>
                <a:tab pos="697865" algn="l"/>
              </a:tabLst>
            </a:pPr>
            <a:r>
              <a:rPr lang="fr-FR" sz="2000" spc="-10" dirty="0">
                <a:cs typeface="Arial MT"/>
              </a:rPr>
              <a:t>…etc.</a:t>
            </a:r>
            <a:endParaRPr lang="fr-FR" sz="2000" dirty="0"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3929733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7473" y="410759"/>
            <a:ext cx="5915025" cy="68672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fr-FR" dirty="0">
                <a:solidFill>
                  <a:srgbClr val="FF0000"/>
                </a:solidFill>
              </a:rPr>
              <a:t>b</a:t>
            </a:r>
            <a:r>
              <a:rPr dirty="0" smtClean="0">
                <a:solidFill>
                  <a:srgbClr val="FF0000"/>
                </a:solidFill>
              </a:rPr>
              <a:t>.</a:t>
            </a:r>
            <a:r>
              <a:rPr spc="-49" dirty="0" smtClean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Les</a:t>
            </a:r>
            <a:r>
              <a:rPr spc="-45" dirty="0">
                <a:solidFill>
                  <a:srgbClr val="FF0000"/>
                </a:solidFill>
              </a:rPr>
              <a:t> </a:t>
            </a:r>
            <a:r>
              <a:rPr spc="-8" dirty="0">
                <a:solidFill>
                  <a:srgbClr val="FF0000"/>
                </a:solidFill>
              </a:rPr>
              <a:t>cadhérines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8155" y="1911477"/>
            <a:ext cx="8163878" cy="395492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19075" marR="65246" indent="-171450">
              <a:lnSpc>
                <a:spcPct val="149300"/>
              </a:lnSpc>
              <a:spcBef>
                <a:spcPts val="75"/>
              </a:spcBef>
              <a:buChar char="•"/>
              <a:tabLst>
                <a:tab pos="219075" algn="l"/>
              </a:tabLst>
            </a:pPr>
            <a:r>
              <a:rPr sz="2100" dirty="0">
                <a:latin typeface="Arial MT"/>
                <a:cs typeface="Arial MT"/>
              </a:rPr>
              <a:t>Les</a:t>
            </a:r>
            <a:r>
              <a:rPr sz="2100" spc="-64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cadhérines</a:t>
            </a:r>
            <a:r>
              <a:rPr sz="2100" spc="-56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sont</a:t>
            </a:r>
            <a:r>
              <a:rPr sz="2100" spc="-56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des</a:t>
            </a:r>
            <a:r>
              <a:rPr sz="2100" spc="-53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protéines</a:t>
            </a:r>
            <a:r>
              <a:rPr sz="2100" spc="-56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transmembranaires</a:t>
            </a:r>
            <a:r>
              <a:rPr sz="2100" spc="-53" dirty="0">
                <a:latin typeface="Arial MT"/>
                <a:cs typeface="Arial MT"/>
              </a:rPr>
              <a:t> </a:t>
            </a:r>
            <a:r>
              <a:rPr sz="2100" spc="-8" dirty="0">
                <a:latin typeface="Arial MT"/>
                <a:cs typeface="Arial MT"/>
              </a:rPr>
              <a:t>constituées </a:t>
            </a:r>
            <a:r>
              <a:rPr sz="2100" dirty="0">
                <a:latin typeface="Arial MT"/>
                <a:cs typeface="Arial MT"/>
              </a:rPr>
              <a:t>de</a:t>
            </a:r>
            <a:r>
              <a:rPr sz="2100" spc="-41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plusieurs</a:t>
            </a:r>
            <a:r>
              <a:rPr sz="2100" spc="-41" dirty="0">
                <a:latin typeface="Arial MT"/>
                <a:cs typeface="Arial MT"/>
              </a:rPr>
              <a:t> </a:t>
            </a:r>
            <a:r>
              <a:rPr sz="2100" spc="-8" dirty="0">
                <a:latin typeface="Arial MT"/>
                <a:cs typeface="Arial MT"/>
              </a:rPr>
              <a:t>domaines</a:t>
            </a:r>
            <a:endParaRPr sz="2100" dirty="0">
              <a:latin typeface="Arial MT"/>
              <a:cs typeface="Arial MT"/>
            </a:endParaRPr>
          </a:p>
          <a:p>
            <a:pPr marL="219075" marR="545783" indent="-171450">
              <a:lnSpc>
                <a:spcPct val="148900"/>
              </a:lnSpc>
              <a:spcBef>
                <a:spcPts val="964"/>
              </a:spcBef>
              <a:buChar char="•"/>
              <a:tabLst>
                <a:tab pos="219075" algn="l"/>
              </a:tabLst>
            </a:pPr>
            <a:r>
              <a:rPr sz="2100" dirty="0">
                <a:latin typeface="Arial MT"/>
                <a:cs typeface="Arial MT"/>
              </a:rPr>
              <a:t>Les</a:t>
            </a:r>
            <a:r>
              <a:rPr sz="2100" spc="-56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domaines</a:t>
            </a:r>
            <a:r>
              <a:rPr sz="2100" spc="-56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extracellulaires</a:t>
            </a:r>
            <a:r>
              <a:rPr sz="2100" spc="-56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nécessitent</a:t>
            </a:r>
            <a:r>
              <a:rPr sz="2100" spc="-6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la</a:t>
            </a:r>
            <a:r>
              <a:rPr sz="2100" spc="-53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présence</a:t>
            </a:r>
            <a:r>
              <a:rPr sz="2100" spc="-56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de</a:t>
            </a:r>
            <a:r>
              <a:rPr sz="2100" spc="-53" dirty="0">
                <a:latin typeface="Arial MT"/>
                <a:cs typeface="Arial MT"/>
              </a:rPr>
              <a:t> </a:t>
            </a:r>
            <a:r>
              <a:rPr sz="2100" spc="-15" dirty="0">
                <a:latin typeface="Arial MT"/>
                <a:cs typeface="Arial MT"/>
              </a:rPr>
              <a:t>Ca</a:t>
            </a:r>
            <a:r>
              <a:rPr sz="2138" spc="-23" baseline="23391" dirty="0">
                <a:latin typeface="Arial MT"/>
                <a:cs typeface="Arial MT"/>
              </a:rPr>
              <a:t>2+ </a:t>
            </a:r>
            <a:r>
              <a:rPr sz="2100" dirty="0">
                <a:latin typeface="Arial MT"/>
                <a:cs typeface="Arial MT"/>
              </a:rPr>
              <a:t>pour</a:t>
            </a:r>
            <a:r>
              <a:rPr sz="2100" spc="-56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l’association</a:t>
            </a:r>
            <a:r>
              <a:rPr sz="2100" spc="-56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des</a:t>
            </a:r>
            <a:r>
              <a:rPr sz="2100" spc="-6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cadhérines</a:t>
            </a:r>
            <a:r>
              <a:rPr sz="2100" spc="-56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(dimérisation</a:t>
            </a:r>
            <a:r>
              <a:rPr sz="2100" spc="-56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et</a:t>
            </a:r>
            <a:r>
              <a:rPr sz="2100" spc="-60" dirty="0">
                <a:latin typeface="Arial MT"/>
                <a:cs typeface="Arial MT"/>
              </a:rPr>
              <a:t> </a:t>
            </a:r>
            <a:r>
              <a:rPr sz="2100" spc="-8" dirty="0">
                <a:latin typeface="Arial MT"/>
                <a:cs typeface="Arial MT"/>
              </a:rPr>
              <a:t>interaction cellule-cellule)</a:t>
            </a:r>
            <a:endParaRPr sz="2100" dirty="0">
              <a:latin typeface="Arial MT"/>
              <a:cs typeface="Arial MT"/>
            </a:endParaRPr>
          </a:p>
          <a:p>
            <a:pPr marL="219075" marR="109061" indent="-171450">
              <a:lnSpc>
                <a:spcPct val="149300"/>
              </a:lnSpc>
              <a:spcBef>
                <a:spcPts val="953"/>
              </a:spcBef>
              <a:buChar char="•"/>
              <a:tabLst>
                <a:tab pos="219075" algn="l"/>
              </a:tabLst>
            </a:pPr>
            <a:r>
              <a:rPr sz="2100" dirty="0">
                <a:latin typeface="Arial MT"/>
                <a:cs typeface="Arial MT"/>
              </a:rPr>
              <a:t>Les</a:t>
            </a:r>
            <a:r>
              <a:rPr sz="2100" spc="-4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cadhérines</a:t>
            </a:r>
            <a:r>
              <a:rPr sz="2100" spc="-3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d’une</a:t>
            </a:r>
            <a:r>
              <a:rPr sz="2100" spc="-30" dirty="0">
                <a:latin typeface="Arial MT"/>
                <a:cs typeface="Arial MT"/>
              </a:rPr>
              <a:t> </a:t>
            </a:r>
            <a:r>
              <a:rPr sz="2100" spc="-8" dirty="0">
                <a:latin typeface="Arial MT"/>
                <a:cs typeface="Arial MT"/>
              </a:rPr>
              <a:t>cellules</a:t>
            </a:r>
            <a:r>
              <a:rPr sz="2100" spc="-139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A</a:t>
            </a:r>
            <a:r>
              <a:rPr sz="2100" spc="-146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se</a:t>
            </a:r>
            <a:r>
              <a:rPr sz="2100" spc="-3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lient</a:t>
            </a:r>
            <a:r>
              <a:rPr sz="2100" spc="-38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aux</a:t>
            </a:r>
            <a:r>
              <a:rPr sz="2100" spc="-34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cadhérines</a:t>
            </a:r>
            <a:r>
              <a:rPr sz="2100" spc="-34" dirty="0">
                <a:latin typeface="Arial MT"/>
                <a:cs typeface="Arial MT"/>
              </a:rPr>
              <a:t> </a:t>
            </a:r>
            <a:r>
              <a:rPr sz="2100" spc="-8" dirty="0">
                <a:latin typeface="Arial MT"/>
                <a:cs typeface="Arial MT"/>
              </a:rPr>
              <a:t>identiques </a:t>
            </a:r>
            <a:r>
              <a:rPr sz="2100" dirty="0">
                <a:latin typeface="Arial MT"/>
                <a:cs typeface="Arial MT"/>
              </a:rPr>
              <a:t>d’une</a:t>
            </a:r>
            <a:r>
              <a:rPr sz="2100" spc="-41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cellule</a:t>
            </a:r>
            <a:r>
              <a:rPr sz="2100" spc="-38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B</a:t>
            </a:r>
            <a:r>
              <a:rPr sz="2100" spc="-4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=&gt;</a:t>
            </a:r>
            <a:r>
              <a:rPr sz="2100" spc="-38" dirty="0">
                <a:latin typeface="Arial MT"/>
                <a:cs typeface="Arial MT"/>
              </a:rPr>
              <a:t> </a:t>
            </a:r>
            <a:r>
              <a:rPr sz="2100" b="1" dirty="0">
                <a:solidFill>
                  <a:srgbClr val="C00000"/>
                </a:solidFill>
                <a:latin typeface="Arial"/>
                <a:cs typeface="Arial"/>
              </a:rPr>
              <a:t>Liaisons</a:t>
            </a:r>
            <a:r>
              <a:rPr sz="2100" b="1" spc="-3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100" b="1" spc="-8" dirty="0">
                <a:solidFill>
                  <a:srgbClr val="C00000"/>
                </a:solidFill>
                <a:latin typeface="Arial"/>
                <a:cs typeface="Arial"/>
              </a:rPr>
              <a:t>homophiles</a:t>
            </a:r>
            <a:endParaRPr sz="2100" dirty="0">
              <a:latin typeface="Arial"/>
              <a:cs typeface="Arial"/>
            </a:endParaRPr>
          </a:p>
          <a:p>
            <a:pPr marR="13335" algn="r">
              <a:spcBef>
                <a:spcPts val="1398"/>
              </a:spcBef>
            </a:pPr>
            <a:r>
              <a:rPr sz="900" spc="-19" dirty="0">
                <a:solidFill>
                  <a:srgbClr val="898989"/>
                </a:solidFill>
                <a:latin typeface="Arial MT"/>
                <a:cs typeface="Arial MT"/>
              </a:rPr>
              <a:t>37</a:t>
            </a:r>
            <a:endParaRPr sz="9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318605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9100" y="209053"/>
            <a:ext cx="5915025" cy="68672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fr-FR" dirty="0">
                <a:solidFill>
                  <a:srgbClr val="FF0000"/>
                </a:solidFill>
              </a:rPr>
              <a:t>b</a:t>
            </a:r>
            <a:r>
              <a:rPr dirty="0" smtClean="0">
                <a:solidFill>
                  <a:srgbClr val="FF0000"/>
                </a:solidFill>
              </a:rPr>
              <a:t>.</a:t>
            </a:r>
            <a:r>
              <a:rPr spc="-49" dirty="0" smtClean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Les</a:t>
            </a:r>
            <a:r>
              <a:rPr spc="-45" dirty="0">
                <a:solidFill>
                  <a:srgbClr val="FF0000"/>
                </a:solidFill>
              </a:rPr>
              <a:t> </a:t>
            </a:r>
            <a:r>
              <a:rPr spc="-8" dirty="0">
                <a:solidFill>
                  <a:srgbClr val="FF0000"/>
                </a:solidFill>
              </a:rPr>
              <a:t>cadhérines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6255" y="1911476"/>
            <a:ext cx="7723823" cy="33682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80975" marR="3810" indent="-171450">
              <a:lnSpc>
                <a:spcPct val="149300"/>
              </a:lnSpc>
              <a:spcBef>
                <a:spcPts val="75"/>
              </a:spcBef>
              <a:buChar char="•"/>
              <a:tabLst>
                <a:tab pos="180975" algn="l"/>
              </a:tabLst>
            </a:pPr>
            <a:r>
              <a:rPr sz="2100" dirty="0">
                <a:latin typeface="Arial MT"/>
                <a:cs typeface="Arial MT"/>
              </a:rPr>
              <a:t>Les</a:t>
            </a:r>
            <a:r>
              <a:rPr sz="2100" spc="-53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domaines</a:t>
            </a:r>
            <a:r>
              <a:rPr sz="2100" spc="-53" dirty="0">
                <a:latin typeface="Arial MT"/>
                <a:cs typeface="Arial MT"/>
              </a:rPr>
              <a:t> </a:t>
            </a:r>
            <a:r>
              <a:rPr sz="2100" spc="-8" dirty="0">
                <a:latin typeface="Arial MT"/>
                <a:cs typeface="Arial MT"/>
              </a:rPr>
              <a:t>intra-</a:t>
            </a:r>
            <a:r>
              <a:rPr sz="2100" dirty="0">
                <a:latin typeface="Arial MT"/>
                <a:cs typeface="Arial MT"/>
              </a:rPr>
              <a:t>cytoplasmique</a:t>
            </a:r>
            <a:r>
              <a:rPr sz="2100" spc="-4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des</a:t>
            </a:r>
            <a:r>
              <a:rPr sz="2100" spc="-53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cadhérines</a:t>
            </a:r>
            <a:r>
              <a:rPr sz="2100" spc="-49" dirty="0">
                <a:latin typeface="Arial MT"/>
                <a:cs typeface="Arial MT"/>
              </a:rPr>
              <a:t> </a:t>
            </a:r>
            <a:r>
              <a:rPr sz="2100" spc="-8" dirty="0">
                <a:latin typeface="Arial MT"/>
                <a:cs typeface="Arial MT"/>
              </a:rPr>
              <a:t>interagissent </a:t>
            </a:r>
            <a:r>
              <a:rPr sz="2100" dirty="0">
                <a:latin typeface="Arial MT"/>
                <a:cs typeface="Arial MT"/>
              </a:rPr>
              <a:t>avec</a:t>
            </a:r>
            <a:r>
              <a:rPr sz="2100" spc="-38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le</a:t>
            </a:r>
            <a:r>
              <a:rPr sz="2100" spc="-38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cytosquelette</a:t>
            </a:r>
            <a:r>
              <a:rPr sz="2100" spc="-34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(</a:t>
            </a:r>
            <a:r>
              <a:rPr sz="2100" spc="-143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Actine</a:t>
            </a:r>
            <a:r>
              <a:rPr sz="2100" spc="-34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et</a:t>
            </a:r>
            <a:r>
              <a:rPr sz="2100" spc="-41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filaments</a:t>
            </a:r>
            <a:r>
              <a:rPr sz="2100" spc="-38" dirty="0">
                <a:latin typeface="Arial MT"/>
                <a:cs typeface="Arial MT"/>
              </a:rPr>
              <a:t> </a:t>
            </a:r>
            <a:r>
              <a:rPr sz="2100" spc="-8" dirty="0">
                <a:latin typeface="Arial MT"/>
                <a:cs typeface="Arial MT"/>
              </a:rPr>
              <a:t>intermédiaires)</a:t>
            </a:r>
            <a:endParaRPr sz="2100" dirty="0">
              <a:latin typeface="Arial MT"/>
              <a:cs typeface="Arial MT"/>
            </a:endParaRPr>
          </a:p>
          <a:p>
            <a:pPr marL="180499" indent="-170974">
              <a:spcBef>
                <a:spcPts val="2194"/>
              </a:spcBef>
              <a:buChar char="•"/>
              <a:tabLst>
                <a:tab pos="180499" algn="l"/>
              </a:tabLst>
            </a:pPr>
            <a:r>
              <a:rPr sz="2100" dirty="0">
                <a:latin typeface="Arial MT"/>
                <a:cs typeface="Arial MT"/>
              </a:rPr>
              <a:t>Les</a:t>
            </a:r>
            <a:r>
              <a:rPr sz="2100" spc="-49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cadhérines</a:t>
            </a:r>
            <a:r>
              <a:rPr sz="2100" spc="-49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sont</a:t>
            </a:r>
            <a:r>
              <a:rPr sz="2100" spc="-53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spécifiques</a:t>
            </a:r>
            <a:r>
              <a:rPr sz="2100" spc="-49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d’un</a:t>
            </a:r>
            <a:r>
              <a:rPr sz="2100" spc="-4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type</a:t>
            </a:r>
            <a:r>
              <a:rPr sz="2100" spc="-45" dirty="0">
                <a:latin typeface="Arial MT"/>
                <a:cs typeface="Arial MT"/>
              </a:rPr>
              <a:t> </a:t>
            </a:r>
            <a:r>
              <a:rPr sz="2100" spc="-8" dirty="0">
                <a:latin typeface="Arial MT"/>
                <a:cs typeface="Arial MT"/>
              </a:rPr>
              <a:t>tissulaire:</a:t>
            </a:r>
            <a:endParaRPr sz="2100" dirty="0">
              <a:latin typeface="Arial MT"/>
              <a:cs typeface="Arial MT"/>
            </a:endParaRPr>
          </a:p>
          <a:p>
            <a:pPr marL="522923" lvl="1" indent="-170497">
              <a:spcBef>
                <a:spcPts val="2126"/>
              </a:spcBef>
              <a:buChar char="-"/>
              <a:tabLst>
                <a:tab pos="522923" algn="l"/>
              </a:tabLst>
            </a:pPr>
            <a:r>
              <a:rPr sz="2100" dirty="0">
                <a:latin typeface="Arial MT"/>
                <a:cs typeface="Arial MT"/>
              </a:rPr>
              <a:t>Cellules</a:t>
            </a:r>
            <a:r>
              <a:rPr sz="2100" spc="-4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épithéliales</a:t>
            </a:r>
            <a:r>
              <a:rPr sz="2100" spc="-41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:</a:t>
            </a:r>
            <a:r>
              <a:rPr sz="2100" spc="-45" dirty="0">
                <a:latin typeface="Arial MT"/>
                <a:cs typeface="Arial MT"/>
              </a:rPr>
              <a:t> </a:t>
            </a:r>
            <a:r>
              <a:rPr sz="2100" spc="-8" dirty="0">
                <a:latin typeface="Arial MT"/>
                <a:cs typeface="Arial MT"/>
              </a:rPr>
              <a:t>E-cadhérine</a:t>
            </a:r>
            <a:endParaRPr sz="2100" dirty="0">
              <a:latin typeface="Arial MT"/>
              <a:cs typeface="Arial MT"/>
            </a:endParaRPr>
          </a:p>
          <a:p>
            <a:pPr marL="522923" lvl="1" indent="-170497">
              <a:spcBef>
                <a:spcPts val="2141"/>
              </a:spcBef>
              <a:buChar char="-"/>
              <a:tabLst>
                <a:tab pos="522923" algn="l"/>
              </a:tabLst>
            </a:pPr>
            <a:r>
              <a:rPr sz="2100" dirty="0">
                <a:latin typeface="Arial MT"/>
                <a:cs typeface="Arial MT"/>
              </a:rPr>
              <a:t>Cellules</a:t>
            </a:r>
            <a:r>
              <a:rPr sz="2100" spc="-64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nerveuses:</a:t>
            </a:r>
            <a:r>
              <a:rPr sz="2100" spc="-64" dirty="0">
                <a:latin typeface="Arial MT"/>
                <a:cs typeface="Arial MT"/>
              </a:rPr>
              <a:t> </a:t>
            </a:r>
            <a:r>
              <a:rPr sz="2100" spc="-15" dirty="0">
                <a:latin typeface="Arial MT"/>
                <a:cs typeface="Arial MT"/>
              </a:rPr>
              <a:t>N-</a:t>
            </a:r>
            <a:r>
              <a:rPr sz="2100" spc="-8" dirty="0">
                <a:latin typeface="Arial MT"/>
                <a:cs typeface="Arial MT"/>
              </a:rPr>
              <a:t>cadhérine</a:t>
            </a:r>
            <a:endParaRPr sz="2100" dirty="0">
              <a:latin typeface="Arial MT"/>
              <a:cs typeface="Arial MT"/>
            </a:endParaRPr>
          </a:p>
          <a:p>
            <a:pPr marL="522923" lvl="1" indent="-170497">
              <a:spcBef>
                <a:spcPts val="2194"/>
              </a:spcBef>
              <a:buChar char="-"/>
              <a:tabLst>
                <a:tab pos="522923" algn="l"/>
              </a:tabLst>
            </a:pPr>
            <a:r>
              <a:rPr sz="2100" dirty="0">
                <a:latin typeface="Arial MT"/>
                <a:cs typeface="Arial MT"/>
              </a:rPr>
              <a:t>Cellules</a:t>
            </a:r>
            <a:r>
              <a:rPr sz="2100" spc="-68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musculaire:</a:t>
            </a:r>
            <a:r>
              <a:rPr sz="2100" spc="-71" dirty="0">
                <a:latin typeface="Arial MT"/>
                <a:cs typeface="Arial MT"/>
              </a:rPr>
              <a:t> </a:t>
            </a:r>
            <a:r>
              <a:rPr sz="2100" spc="-15" dirty="0">
                <a:latin typeface="Arial MT"/>
                <a:cs typeface="Arial MT"/>
              </a:rPr>
              <a:t>M-</a:t>
            </a:r>
            <a:r>
              <a:rPr sz="2100" spc="-8" dirty="0">
                <a:latin typeface="Arial MT"/>
                <a:cs typeface="Arial MT"/>
              </a:rPr>
              <a:t>cadhérine</a:t>
            </a:r>
            <a:endParaRPr sz="2100" dirty="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9154" y="5518785"/>
            <a:ext cx="813435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100" dirty="0">
                <a:latin typeface="Arial MT"/>
                <a:cs typeface="Arial MT"/>
              </a:rPr>
              <a:t>-</a:t>
            </a:r>
            <a:r>
              <a:rPr sz="2100" spc="56" dirty="0">
                <a:latin typeface="Arial MT"/>
                <a:cs typeface="Arial MT"/>
              </a:rPr>
              <a:t> </a:t>
            </a:r>
            <a:r>
              <a:rPr sz="2100" spc="-15" dirty="0">
                <a:latin typeface="Arial MT"/>
                <a:cs typeface="Arial MT"/>
              </a:rPr>
              <a:t>…etc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87066" y="5673472"/>
            <a:ext cx="145256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19" dirty="0">
                <a:solidFill>
                  <a:srgbClr val="898989"/>
                </a:solidFill>
                <a:latin typeface="Arial MT"/>
                <a:cs typeface="Arial MT"/>
              </a:rPr>
              <a:t>38</a:t>
            </a:r>
            <a:endParaRPr sz="90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3560525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" y="1519237"/>
            <a:ext cx="764857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00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.jpg"/>
          <p:cNvPicPr/>
          <p:nvPr/>
        </p:nvPicPr>
        <p:blipFill>
          <a:blip r:embed="rId2"/>
          <a:srcRect l="31111" t="20559" r="28748" b="4308"/>
          <a:stretch>
            <a:fillRect/>
          </a:stretch>
        </p:blipFill>
        <p:spPr>
          <a:xfrm>
            <a:off x="642942" y="1999315"/>
            <a:ext cx="2143140" cy="4286280"/>
          </a:xfrm>
          <a:prstGeom prst="rect">
            <a:avLst/>
          </a:prstGeom>
        </p:spPr>
      </p:pic>
      <p:sp>
        <p:nvSpPr>
          <p:cNvPr id="3" name="Espace réservé du texte 177"/>
          <p:cNvSpPr txBox="1">
            <a:spLocks/>
          </p:cNvSpPr>
          <p:nvPr/>
        </p:nvSpPr>
        <p:spPr>
          <a:xfrm>
            <a:off x="0" y="927745"/>
            <a:ext cx="3500462" cy="993462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/>
          <a:lstStyle/>
          <a:p>
            <a:pPr algn="ctr">
              <a:lnSpc>
                <a:spcPct val="95999"/>
              </a:lnSpc>
              <a:spcAft>
                <a:spcPts val="180"/>
              </a:spcAft>
              <a:defRPr/>
            </a:pPr>
            <a:r>
              <a:rPr lang="fr-FR" sz="1600" b="1" spc="-5" dirty="0">
                <a:latin typeface="Arial" pitchFamily="34" charset="0"/>
                <a:cs typeface="Arial" pitchFamily="34" charset="0"/>
              </a:rPr>
              <a:t>Les </a:t>
            </a:r>
            <a:r>
              <a:rPr lang="fr-FR" sz="1600" b="1" spc="-5" dirty="0" err="1">
                <a:latin typeface="Arial" pitchFamily="34" charset="0"/>
                <a:cs typeface="Arial" pitchFamily="34" charset="0"/>
              </a:rPr>
              <a:t>cadhérines</a:t>
            </a:r>
            <a:r>
              <a:rPr lang="fr-FR" sz="1600" b="1" spc="-5" dirty="0">
                <a:latin typeface="Arial" pitchFamily="34" charset="0"/>
                <a:cs typeface="Arial" pitchFamily="34" charset="0"/>
              </a:rPr>
              <a:t> sont liées au cytosquelette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600" b="1" spc="10" dirty="0">
                <a:latin typeface="Arial" pitchFamily="34" charset="0"/>
                <a:cs typeface="Arial" pitchFamily="34" charset="0"/>
              </a:rPr>
              <a:t>d'actine par des </a:t>
            </a:r>
            <a:r>
              <a:rPr lang="fr-FR" sz="1600" b="1" spc="10" dirty="0" err="1">
                <a:latin typeface="Arial" pitchFamily="34" charset="0"/>
                <a:cs typeface="Arial" pitchFamily="34" charset="0"/>
              </a:rPr>
              <a:t>caténines</a:t>
            </a:r>
            <a:endParaRPr lang="fr-FR" sz="1600" b="1" spc="1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.jpg"/>
          <p:cNvPicPr/>
          <p:nvPr/>
        </p:nvPicPr>
        <p:blipFill>
          <a:blip r:embed="rId3"/>
          <a:srcRect l="13925" t="27161" r="14712" b="14549"/>
          <a:stretch>
            <a:fillRect/>
          </a:stretch>
        </p:blipFill>
        <p:spPr>
          <a:xfrm>
            <a:off x="4071966" y="1856439"/>
            <a:ext cx="4143404" cy="3714776"/>
          </a:xfrm>
          <a:prstGeom prst="rect">
            <a:avLst/>
          </a:prstGeom>
        </p:spPr>
      </p:pic>
      <p:sp>
        <p:nvSpPr>
          <p:cNvPr id="5" name="Espace réservé du texte 181"/>
          <p:cNvSpPr txBox="1">
            <a:spLocks/>
          </p:cNvSpPr>
          <p:nvPr/>
        </p:nvSpPr>
        <p:spPr>
          <a:xfrm>
            <a:off x="4143404" y="713431"/>
            <a:ext cx="4357718" cy="214314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/>
          <a:lstStyle/>
          <a:p>
            <a:pPr algn="ctr">
              <a:lnSpc>
                <a:spcPct val="95999"/>
              </a:lnSpc>
              <a:defRPr/>
            </a:pPr>
            <a:r>
              <a:rPr lang="fr-FR" sz="1600" b="1" spc="1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Communes dans les épithéliums, où elles se présentent comme des ceintures qui</a:t>
            </a:r>
            <a:r>
              <a:rPr lang="fr-FR" sz="1600" b="1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fr-FR" sz="1600" b="1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fr-FR" sz="1600" b="1" spc="1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encerclent chacune des cellules près de sa surface apicale, la liant à ses voisines</a:t>
            </a:r>
          </a:p>
        </p:txBody>
      </p:sp>
      <p:sp>
        <p:nvSpPr>
          <p:cNvPr id="6" name="Espace réservé du texte 182"/>
          <p:cNvSpPr txBox="1">
            <a:spLocks/>
          </p:cNvSpPr>
          <p:nvPr/>
        </p:nvSpPr>
        <p:spPr>
          <a:xfrm>
            <a:off x="4071966" y="5698534"/>
            <a:ext cx="4786314" cy="45719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/>
          <a:lstStyle/>
          <a:p>
            <a:pPr>
              <a:lnSpc>
                <a:spcPct val="95999"/>
              </a:lnSpc>
              <a:defRPr/>
            </a:pPr>
            <a:r>
              <a:rPr lang="fr-FR" sz="1600" spc="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Les </a:t>
            </a:r>
            <a:r>
              <a:rPr lang="fr-FR" sz="1600" spc="5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cadhérines</a:t>
            </a:r>
            <a:r>
              <a:rPr lang="fr-FR" sz="1600" spc="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forment des liaisons de 30 nm de long, dépendantes du calcium.</a:t>
            </a:r>
          </a:p>
        </p:txBody>
      </p:sp>
    </p:spTree>
    <p:extLst>
      <p:ext uri="{BB962C8B-B14F-4D97-AF65-F5344CB8AC3E}">
        <p14:creationId xmlns:p14="http://schemas.microsoft.com/office/powerpoint/2010/main" val="1615765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c) </a:t>
            </a:r>
            <a:r>
              <a:rPr lang="fr-FR" b="1" u="sng" dirty="0" err="1"/>
              <a:t>Sélectine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Les </a:t>
            </a:r>
            <a:r>
              <a:rPr lang="fr-FR" dirty="0" err="1"/>
              <a:t>sélectines</a:t>
            </a:r>
            <a:r>
              <a:rPr lang="fr-FR" dirty="0"/>
              <a:t> sont des </a:t>
            </a:r>
            <a:r>
              <a:rPr lang="fr-FR" dirty="0">
                <a:solidFill>
                  <a:srgbClr val="FF0000"/>
                </a:solidFill>
              </a:rPr>
              <a:t>glycoprotéines</a:t>
            </a:r>
            <a:r>
              <a:rPr lang="fr-FR" dirty="0"/>
              <a:t> sous forme de monomère possédant une extrémité N-terminale extracellulaire. </a:t>
            </a:r>
            <a:endParaRPr lang="fr-FR" dirty="0" smtClean="0"/>
          </a:p>
          <a:p>
            <a:pPr marL="240029" indent="-227329">
              <a:lnSpc>
                <a:spcPct val="100000"/>
              </a:lnSpc>
              <a:spcBef>
                <a:spcPts val="1635"/>
              </a:spcBef>
              <a:tabLst>
                <a:tab pos="240029" algn="l"/>
              </a:tabLst>
            </a:pPr>
            <a:r>
              <a:rPr lang="fr-FR" dirty="0" smtClean="0"/>
              <a:t>Les </a:t>
            </a:r>
            <a:r>
              <a:rPr lang="fr-FR" dirty="0" err="1"/>
              <a:t>sélectines</a:t>
            </a:r>
            <a:r>
              <a:rPr lang="fr-FR" dirty="0"/>
              <a:t> sont  </a:t>
            </a:r>
            <a:r>
              <a:rPr lang="fr-FR" b="1" dirty="0">
                <a:solidFill>
                  <a:srgbClr val="FF0000"/>
                </a:solidFill>
              </a:rPr>
              <a:t>calcium</a:t>
            </a:r>
            <a:r>
              <a:rPr lang="fr-FR" dirty="0">
                <a:solidFill>
                  <a:srgbClr val="FF0000"/>
                </a:solidFill>
              </a:rPr>
              <a:t> (Ca</a:t>
            </a:r>
            <a:r>
              <a:rPr lang="fr-FR" baseline="30000" dirty="0">
                <a:solidFill>
                  <a:srgbClr val="FF0000"/>
                </a:solidFill>
              </a:rPr>
              <a:t>2+</a:t>
            </a:r>
            <a:r>
              <a:rPr lang="fr-FR" dirty="0">
                <a:solidFill>
                  <a:srgbClr val="FF0000"/>
                </a:solidFill>
              </a:rPr>
              <a:t>) </a:t>
            </a:r>
            <a:r>
              <a:rPr lang="fr-FR" b="1" dirty="0">
                <a:solidFill>
                  <a:srgbClr val="FF0000"/>
                </a:solidFill>
              </a:rPr>
              <a:t>dépendante</a:t>
            </a:r>
            <a:r>
              <a:rPr lang="fr-FR" dirty="0"/>
              <a:t> qui ont la spécificité de reconnaître les groupements glucidiques d’autres </a:t>
            </a:r>
            <a:r>
              <a:rPr lang="fr-FR" dirty="0" smtClean="0"/>
              <a:t>glycoprotéines, et</a:t>
            </a:r>
            <a:r>
              <a:rPr lang="fr-FR" spc="-45" dirty="0" smtClean="0">
                <a:latin typeface="Arial MT"/>
                <a:cs typeface="Arial MT"/>
              </a:rPr>
              <a:t> </a:t>
            </a:r>
            <a:r>
              <a:rPr lang="fr-FR" b="1" spc="-10" dirty="0">
                <a:latin typeface="Arial"/>
                <a:cs typeface="Arial"/>
              </a:rPr>
              <a:t>glycolipides</a:t>
            </a:r>
            <a:endParaRPr lang="fr-FR" dirty="0">
              <a:latin typeface="Arial"/>
              <a:cs typeface="Arial"/>
            </a:endParaRPr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Elles </a:t>
            </a:r>
            <a:r>
              <a:rPr lang="fr-FR" dirty="0"/>
              <a:t>ne sont pas exprimées en permanence, mais nécessite une activation entraînant son endocytose</a:t>
            </a:r>
            <a:r>
              <a:rPr lang="fr-FR" dirty="0" smtClean="0"/>
              <a:t>.</a:t>
            </a:r>
          </a:p>
          <a:p>
            <a:r>
              <a:rPr lang="fr-FR" dirty="0" smtClean="0"/>
              <a:t> </a:t>
            </a:r>
            <a:r>
              <a:rPr lang="fr-FR" dirty="0"/>
              <a:t>Elles interviennent dans des interactions hétérophiles lors de la </a:t>
            </a:r>
            <a:r>
              <a:rPr lang="fr-FR" b="1" dirty="0"/>
              <a:t>diapédèse</a:t>
            </a:r>
            <a:r>
              <a:rPr lang="fr-FR" dirty="0"/>
              <a:t>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25975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362075"/>
            <a:ext cx="4210050" cy="41338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0" y="1989888"/>
            <a:ext cx="4899025" cy="28782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marR="5080" indent="-227329">
              <a:lnSpc>
                <a:spcPct val="1533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000" dirty="0">
                <a:latin typeface="Arial MT"/>
                <a:cs typeface="Arial MT"/>
              </a:rPr>
              <a:t>On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distingue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3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types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tissulaires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de 	</a:t>
            </a:r>
            <a:r>
              <a:rPr sz="2000" spc="-10" dirty="0">
                <a:latin typeface="Arial MT"/>
                <a:cs typeface="Arial MT"/>
              </a:rPr>
              <a:t>sélectines:</a:t>
            </a:r>
            <a:endParaRPr sz="2000" dirty="0">
              <a:latin typeface="Arial MT"/>
              <a:cs typeface="Arial MT"/>
            </a:endParaRPr>
          </a:p>
          <a:p>
            <a:pPr marL="782320" lvl="1" indent="-312420">
              <a:lnSpc>
                <a:spcPct val="100000"/>
              </a:lnSpc>
              <a:spcBef>
                <a:spcPts val="2615"/>
              </a:spcBef>
              <a:buChar char="-"/>
              <a:tabLst>
                <a:tab pos="782320" algn="l"/>
              </a:tabLst>
            </a:pPr>
            <a:r>
              <a:rPr sz="2000" dirty="0">
                <a:latin typeface="Arial MT"/>
                <a:cs typeface="Arial MT"/>
              </a:rPr>
              <a:t>Endothéliums:</a:t>
            </a:r>
            <a:r>
              <a:rPr sz="2000" spc="-135" dirty="0">
                <a:latin typeface="Arial MT"/>
                <a:cs typeface="Arial MT"/>
              </a:rPr>
              <a:t> </a:t>
            </a:r>
            <a:r>
              <a:rPr sz="2000" b="1" spc="-20" dirty="0">
                <a:latin typeface="Arial"/>
                <a:cs typeface="Arial"/>
              </a:rPr>
              <a:t>Type</a:t>
            </a:r>
            <a:r>
              <a:rPr sz="2000" b="1" spc="-125" dirty="0">
                <a:latin typeface="Arial"/>
                <a:cs typeface="Arial"/>
              </a:rPr>
              <a:t> </a:t>
            </a:r>
            <a:r>
              <a:rPr sz="2000" b="1" spc="-50" dirty="0">
                <a:latin typeface="Arial"/>
                <a:cs typeface="Arial"/>
              </a:rPr>
              <a:t>E</a:t>
            </a:r>
            <a:endParaRPr sz="2000" dirty="0">
              <a:latin typeface="Arial"/>
              <a:cs typeface="Arial"/>
            </a:endParaRPr>
          </a:p>
          <a:p>
            <a:pPr marL="782320" lvl="1" indent="-312420">
              <a:lnSpc>
                <a:spcPct val="100000"/>
              </a:lnSpc>
              <a:spcBef>
                <a:spcPts val="2615"/>
              </a:spcBef>
              <a:buChar char="-"/>
              <a:tabLst>
                <a:tab pos="782320" algn="l"/>
              </a:tabLst>
            </a:pPr>
            <a:r>
              <a:rPr sz="2000" dirty="0">
                <a:latin typeface="Arial MT"/>
                <a:cs typeface="Arial MT"/>
              </a:rPr>
              <a:t>Plaquettes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: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b="1" spc="-20" dirty="0">
                <a:latin typeface="Arial"/>
                <a:cs typeface="Arial"/>
              </a:rPr>
              <a:t>Type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-50" dirty="0">
                <a:latin typeface="Arial"/>
                <a:cs typeface="Arial"/>
              </a:rPr>
              <a:t>P</a:t>
            </a:r>
            <a:endParaRPr sz="2000" dirty="0">
              <a:latin typeface="Arial"/>
              <a:cs typeface="Arial"/>
            </a:endParaRPr>
          </a:p>
          <a:p>
            <a:pPr marL="782320" lvl="1" indent="-312420">
              <a:lnSpc>
                <a:spcPct val="100000"/>
              </a:lnSpc>
              <a:spcBef>
                <a:spcPts val="2615"/>
              </a:spcBef>
              <a:buChar char="-"/>
              <a:tabLst>
                <a:tab pos="782320" algn="l"/>
              </a:tabLst>
            </a:pPr>
            <a:r>
              <a:rPr sz="2000" dirty="0">
                <a:latin typeface="Arial MT"/>
                <a:cs typeface="Arial MT"/>
              </a:rPr>
              <a:t>Leucocytes:</a:t>
            </a:r>
            <a:r>
              <a:rPr sz="2000" spc="-120" dirty="0">
                <a:latin typeface="Arial MT"/>
                <a:cs typeface="Arial MT"/>
              </a:rPr>
              <a:t> </a:t>
            </a:r>
            <a:r>
              <a:rPr sz="2000" b="1" spc="-20" dirty="0">
                <a:latin typeface="Arial"/>
                <a:cs typeface="Arial"/>
              </a:rPr>
              <a:t>Type</a:t>
            </a:r>
            <a:r>
              <a:rPr sz="2000" b="1" spc="-110" dirty="0">
                <a:latin typeface="Arial"/>
                <a:cs typeface="Arial"/>
              </a:rPr>
              <a:t> </a:t>
            </a:r>
            <a:r>
              <a:rPr sz="2000" b="1" spc="-50" dirty="0">
                <a:latin typeface="Arial"/>
                <a:cs typeface="Arial"/>
              </a:rPr>
              <a:t>L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155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14348" y="0"/>
            <a:ext cx="5643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1/ Matrice extracellulaire 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439" y="3885345"/>
            <a:ext cx="8286808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dirty="0" smtClean="0">
                <a:cs typeface="Times New Roman" pitchFamily="18" charset="0"/>
              </a:rPr>
              <a:t>On distingue : </a:t>
            </a:r>
          </a:p>
          <a:p>
            <a:pPr>
              <a:lnSpc>
                <a:spcPct val="150000"/>
              </a:lnSpc>
            </a:pPr>
            <a:r>
              <a:rPr lang="fr-FR" sz="2400" dirty="0" smtClean="0">
                <a:cs typeface="Times New Roman" pitchFamily="18" charset="0"/>
              </a:rPr>
              <a:t>- La matrice extracellulaire du tissu conjonctif (matrice interstitielle), </a:t>
            </a:r>
          </a:p>
          <a:p>
            <a:pPr>
              <a:lnSpc>
                <a:spcPct val="150000"/>
              </a:lnSpc>
            </a:pPr>
            <a:r>
              <a:rPr lang="fr-FR" sz="2400" dirty="0" smtClean="0">
                <a:cs typeface="Times New Roman" pitchFamily="18" charset="0"/>
              </a:rPr>
              <a:t>- Certaines matrices extracellulaires  spécialisées comme celle des os, des tendons, des dents …etc. </a:t>
            </a:r>
            <a:endParaRPr lang="fr-FR" sz="2400" dirty="0"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5569" y="833718"/>
            <a:ext cx="8501122" cy="2943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fr-FR" sz="2400" dirty="0" smtClean="0">
                <a:cs typeface="Times New Roman" pitchFamily="18" charset="0"/>
              </a:rPr>
              <a:t>C’est un ensemble de macromolécules sécrétées localement par les cellules et libérées dans le milieu extracellulaire. </a:t>
            </a:r>
            <a:r>
              <a:rPr lang="fr-FR" sz="2400" dirty="0" smtClean="0"/>
              <a:t>Elle participe</a:t>
            </a:r>
            <a:r>
              <a:rPr lang="fr-FR" sz="2400" spc="-55" dirty="0" smtClean="0"/>
              <a:t> </a:t>
            </a:r>
            <a:r>
              <a:rPr lang="fr-FR" sz="2400" dirty="0"/>
              <a:t>à</a:t>
            </a:r>
            <a:r>
              <a:rPr lang="fr-FR" sz="2400" spc="-55" dirty="0"/>
              <a:t> </a:t>
            </a:r>
            <a:r>
              <a:rPr lang="fr-FR" sz="2400" b="1" dirty="0">
                <a:cs typeface="Arial"/>
              </a:rPr>
              <a:t>la</a:t>
            </a:r>
            <a:r>
              <a:rPr lang="fr-FR" sz="2400" b="1" spc="-55" dirty="0">
                <a:cs typeface="Arial"/>
              </a:rPr>
              <a:t> </a:t>
            </a:r>
            <a:r>
              <a:rPr lang="fr-FR" sz="2400" b="1" dirty="0">
                <a:cs typeface="Arial"/>
              </a:rPr>
              <a:t>formation</a:t>
            </a:r>
            <a:r>
              <a:rPr lang="fr-FR" sz="2400" b="1" spc="-60" dirty="0">
                <a:cs typeface="Arial"/>
              </a:rPr>
              <a:t> </a:t>
            </a:r>
            <a:r>
              <a:rPr lang="fr-FR" sz="2400" b="1" dirty="0">
                <a:cs typeface="Arial"/>
              </a:rPr>
              <a:t>d’un</a:t>
            </a:r>
            <a:r>
              <a:rPr lang="fr-FR" sz="2400" b="1" spc="-60" dirty="0">
                <a:cs typeface="Arial"/>
              </a:rPr>
              <a:t> </a:t>
            </a:r>
            <a:r>
              <a:rPr lang="fr-FR" sz="2400" b="1" dirty="0">
                <a:cs typeface="Arial"/>
              </a:rPr>
              <a:t>tissu</a:t>
            </a:r>
            <a:r>
              <a:rPr lang="fr-FR" sz="2400" b="1" spc="-60" dirty="0">
                <a:cs typeface="Arial"/>
              </a:rPr>
              <a:t> </a:t>
            </a:r>
            <a:r>
              <a:rPr lang="fr-FR" sz="2400" dirty="0"/>
              <a:t>en</a:t>
            </a:r>
            <a:r>
              <a:rPr lang="fr-FR" sz="2400" spc="-55" dirty="0"/>
              <a:t> </a:t>
            </a:r>
            <a:r>
              <a:rPr lang="fr-FR" sz="2400" spc="-10" dirty="0"/>
              <a:t>fournissant </a:t>
            </a:r>
            <a:r>
              <a:rPr lang="fr-FR" sz="2400" dirty="0"/>
              <a:t>un</a:t>
            </a:r>
            <a:r>
              <a:rPr lang="fr-FR" sz="2400" spc="-70" dirty="0"/>
              <a:t> </a:t>
            </a:r>
            <a:r>
              <a:rPr lang="fr-FR" sz="2400" b="1" dirty="0">
                <a:cs typeface="Arial"/>
              </a:rPr>
              <a:t>support</a:t>
            </a:r>
            <a:r>
              <a:rPr lang="fr-FR" sz="2400" b="1" spc="-65" dirty="0">
                <a:cs typeface="Arial"/>
              </a:rPr>
              <a:t> </a:t>
            </a:r>
            <a:r>
              <a:rPr lang="fr-FR" sz="2400" b="1" dirty="0">
                <a:cs typeface="Arial"/>
              </a:rPr>
              <a:t>structurel</a:t>
            </a:r>
            <a:r>
              <a:rPr lang="fr-FR" sz="2400" b="1" spc="-70" dirty="0">
                <a:cs typeface="Arial"/>
              </a:rPr>
              <a:t> </a:t>
            </a:r>
            <a:r>
              <a:rPr lang="fr-FR" sz="2400" b="1" dirty="0">
                <a:cs typeface="Arial"/>
              </a:rPr>
              <a:t>et</a:t>
            </a:r>
            <a:r>
              <a:rPr lang="fr-FR" sz="2400" b="1" spc="-70" dirty="0">
                <a:cs typeface="Arial"/>
              </a:rPr>
              <a:t> </a:t>
            </a:r>
            <a:r>
              <a:rPr lang="fr-FR" sz="2400" b="1" dirty="0">
                <a:cs typeface="Arial"/>
              </a:rPr>
              <a:t>biochimique</a:t>
            </a:r>
            <a:r>
              <a:rPr lang="fr-FR" sz="2400" b="1" spc="-80" dirty="0">
                <a:cs typeface="Arial"/>
              </a:rPr>
              <a:t> </a:t>
            </a:r>
            <a:r>
              <a:rPr lang="fr-FR" sz="2400" dirty="0"/>
              <a:t>aux</a:t>
            </a:r>
            <a:r>
              <a:rPr lang="fr-FR" sz="2400" spc="-70" dirty="0"/>
              <a:t> </a:t>
            </a:r>
            <a:r>
              <a:rPr lang="fr-FR" sz="2400" spc="-10" dirty="0" smtClean="0"/>
              <a:t>cellules</a:t>
            </a:r>
            <a:endParaRPr lang="fr-FR" sz="2400" spc="-10" dirty="0"/>
          </a:p>
        </p:txBody>
      </p:sp>
    </p:spTree>
    <p:extLst>
      <p:ext uri="{BB962C8B-B14F-4D97-AF65-F5344CB8AC3E}">
        <p14:creationId xmlns:p14="http://schemas.microsoft.com/office/powerpoint/2010/main" val="345262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27" y="571500"/>
            <a:ext cx="8814546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346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d) </a:t>
            </a:r>
            <a:r>
              <a:rPr lang="fr-FR" b="1" u="sng" dirty="0">
                <a:solidFill>
                  <a:srgbClr val="FF0000"/>
                </a:solidFill>
              </a:rPr>
              <a:t>Intégrine</a:t>
            </a:r>
            <a:r>
              <a:rPr lang="fr-FR" dirty="0">
                <a:solidFill>
                  <a:srgbClr val="FF0000"/>
                </a:solidFill>
              </a:rPr>
              <a:t/>
            </a:r>
            <a:br>
              <a:rPr lang="fr-FR" dirty="0">
                <a:solidFill>
                  <a:srgbClr val="FF0000"/>
                </a:solidFill>
              </a:rPr>
            </a:b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Les intégrines sont </a:t>
            </a:r>
            <a:r>
              <a:rPr lang="fr-FR" dirty="0">
                <a:solidFill>
                  <a:srgbClr val="FF0000"/>
                </a:solidFill>
              </a:rPr>
              <a:t>des glycoprotéines </a:t>
            </a:r>
            <a:r>
              <a:rPr lang="fr-FR" dirty="0"/>
              <a:t>sous forme de </a:t>
            </a:r>
            <a:r>
              <a:rPr lang="fr-FR" b="1" dirty="0"/>
              <a:t>dimère</a:t>
            </a:r>
            <a:r>
              <a:rPr lang="fr-FR" dirty="0"/>
              <a:t> (αβ) présentant une extrémité extracellulaire N-terminale et étant elles aussi </a:t>
            </a:r>
            <a:r>
              <a:rPr lang="fr-FR" b="1" dirty="0">
                <a:solidFill>
                  <a:srgbClr val="FF0000"/>
                </a:solidFill>
              </a:rPr>
              <a:t>calcium</a:t>
            </a:r>
            <a:r>
              <a:rPr lang="fr-FR" dirty="0">
                <a:solidFill>
                  <a:srgbClr val="FF0000"/>
                </a:solidFill>
              </a:rPr>
              <a:t> (Ca</a:t>
            </a:r>
            <a:r>
              <a:rPr lang="fr-FR" baseline="30000" dirty="0">
                <a:solidFill>
                  <a:srgbClr val="FF0000"/>
                </a:solidFill>
              </a:rPr>
              <a:t>2+</a:t>
            </a:r>
            <a:r>
              <a:rPr lang="fr-FR" dirty="0">
                <a:solidFill>
                  <a:srgbClr val="FF0000"/>
                </a:solidFill>
              </a:rPr>
              <a:t>) </a:t>
            </a:r>
            <a:r>
              <a:rPr lang="fr-FR" b="1" dirty="0">
                <a:solidFill>
                  <a:srgbClr val="FF0000"/>
                </a:solidFill>
              </a:rPr>
              <a:t>dépendante</a:t>
            </a:r>
            <a:r>
              <a:rPr lang="fr-FR" dirty="0"/>
              <a:t>.</a:t>
            </a:r>
          </a:p>
          <a:p>
            <a:r>
              <a:rPr lang="fr-FR" dirty="0"/>
              <a:t>Les intégrines interagissent avec les composants de la matrice extracellulaire et de la lame basale tels que les fibronectines, les </a:t>
            </a:r>
            <a:r>
              <a:rPr lang="fr-FR" dirty="0" err="1"/>
              <a:t>laminines</a:t>
            </a:r>
            <a:r>
              <a:rPr lang="fr-FR" dirty="0"/>
              <a:t> et le collagène. </a:t>
            </a:r>
            <a:endParaRPr lang="fr-FR" dirty="0" smtClean="0"/>
          </a:p>
          <a:p>
            <a:r>
              <a:rPr lang="fr-FR" dirty="0" smtClean="0"/>
              <a:t>Elles </a:t>
            </a:r>
            <a:r>
              <a:rPr lang="fr-FR" dirty="0"/>
              <a:t>interagissent également par des interactions hétérogènes avec des immunoglobulines et des </a:t>
            </a:r>
            <a:r>
              <a:rPr lang="fr-FR" dirty="0" err="1" smtClean="0"/>
              <a:t>cadhérines</a:t>
            </a:r>
            <a:endParaRPr lang="fr-FR" dirty="0" smtClean="0"/>
          </a:p>
          <a:p>
            <a:r>
              <a:rPr lang="fr-FR" dirty="0" smtClean="0"/>
              <a:t>dans </a:t>
            </a:r>
            <a:r>
              <a:rPr lang="fr-FR" dirty="0"/>
              <a:t>le milieu intracellulaire avec le </a:t>
            </a:r>
            <a:r>
              <a:rPr lang="fr-FR" dirty="0" smtClean="0"/>
              <a:t>cytosquelette </a:t>
            </a:r>
            <a:r>
              <a:rPr lang="fr-FR" dirty="0" smtClean="0">
                <a:cs typeface="Arial MT"/>
              </a:rPr>
              <a:t>(</a:t>
            </a:r>
            <a:r>
              <a:rPr lang="fr-FR" dirty="0">
                <a:cs typeface="Arial MT"/>
              </a:rPr>
              <a:t>microfilament</a:t>
            </a:r>
            <a:r>
              <a:rPr lang="fr-FR" spc="-85" dirty="0">
                <a:cs typeface="Arial MT"/>
              </a:rPr>
              <a:t> </a:t>
            </a:r>
            <a:r>
              <a:rPr lang="fr-FR" dirty="0">
                <a:cs typeface="Arial MT"/>
              </a:rPr>
              <a:t>actine</a:t>
            </a:r>
            <a:r>
              <a:rPr lang="fr-FR" spc="-75" dirty="0">
                <a:cs typeface="Arial MT"/>
              </a:rPr>
              <a:t> </a:t>
            </a:r>
            <a:r>
              <a:rPr lang="fr-FR" dirty="0">
                <a:cs typeface="Arial MT"/>
              </a:rPr>
              <a:t>et</a:t>
            </a:r>
            <a:r>
              <a:rPr lang="fr-FR" spc="-85" dirty="0">
                <a:cs typeface="Arial MT"/>
              </a:rPr>
              <a:t> </a:t>
            </a:r>
            <a:r>
              <a:rPr lang="fr-FR" dirty="0">
                <a:cs typeface="Arial MT"/>
              </a:rPr>
              <a:t>filaments</a:t>
            </a:r>
            <a:r>
              <a:rPr lang="fr-FR" spc="-75" dirty="0">
                <a:cs typeface="Arial MT"/>
              </a:rPr>
              <a:t> </a:t>
            </a:r>
            <a:r>
              <a:rPr lang="fr-FR" spc="-10" dirty="0">
                <a:cs typeface="Arial MT"/>
              </a:rPr>
              <a:t>intermédiaires)</a:t>
            </a:r>
            <a:r>
              <a:rPr lang="fr-FR" dirty="0" smtClean="0"/>
              <a:t>.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2091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08" y="1213208"/>
            <a:ext cx="7834784" cy="44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26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771292"/>
            <a:ext cx="7772400" cy="2387600"/>
          </a:xfrm>
        </p:spPr>
        <p:txBody>
          <a:bodyPr>
            <a:norm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fr-FR" sz="4000" dirty="0" smtClean="0">
                <a:solidFill>
                  <a:srgbClr val="FF0000"/>
                </a:solidFill>
              </a:rPr>
              <a:t>2) Jonctions intercellulaires et jonctions cellules-matrice extracellulaire</a:t>
            </a:r>
            <a:br>
              <a:rPr lang="fr-FR" sz="4000" dirty="0" smtClean="0">
                <a:solidFill>
                  <a:srgbClr val="FF0000"/>
                </a:solidFill>
              </a:rPr>
            </a:br>
            <a:endParaRPr lang="fr-FR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85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002" y="548680"/>
            <a:ext cx="864399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400" b="1" dirty="0" smtClean="0"/>
          </a:p>
          <a:p>
            <a:endParaRPr lang="fr-FR" sz="2400" dirty="0" smtClean="0"/>
          </a:p>
          <a:p>
            <a:r>
              <a:rPr lang="fr-FR" sz="2400" dirty="0"/>
              <a:t>Les jonctions sont des domaines membranaires spécialisés :</a:t>
            </a:r>
          </a:p>
          <a:p>
            <a:r>
              <a:rPr lang="fr-FR" sz="2400" dirty="0"/>
              <a:t>– pour </a:t>
            </a:r>
            <a:r>
              <a:rPr lang="fr-FR" sz="2400" b="1" dirty="0"/>
              <a:t>l’adhérence intercellulaire </a:t>
            </a:r>
            <a:r>
              <a:rPr lang="fr-FR" sz="2400" dirty="0"/>
              <a:t>;</a:t>
            </a:r>
          </a:p>
          <a:p>
            <a:r>
              <a:rPr lang="fr-FR" sz="2400" dirty="0"/>
              <a:t>– pour </a:t>
            </a:r>
            <a:r>
              <a:rPr lang="fr-FR" sz="2400" b="1" dirty="0"/>
              <a:t>l’adhérence entre les cellules et la matrice extracellulaire</a:t>
            </a:r>
            <a:r>
              <a:rPr lang="fr-FR" sz="2400" dirty="0"/>
              <a:t>.</a:t>
            </a:r>
          </a:p>
          <a:p>
            <a:r>
              <a:rPr lang="fr-FR" sz="2400" dirty="0"/>
              <a:t>Ce sont des zones de différenciation de la membrane des cellules, </a:t>
            </a:r>
            <a:r>
              <a:rPr lang="fr-FR" sz="2400" dirty="0" smtClean="0"/>
              <a:t>présentes dans </a:t>
            </a:r>
            <a:r>
              <a:rPr lang="fr-FR" sz="2400" dirty="0"/>
              <a:t>de nombreux types cellulaires :</a:t>
            </a:r>
          </a:p>
          <a:p>
            <a:r>
              <a:rPr lang="fr-FR" sz="2400" dirty="0"/>
              <a:t>– certaines uniquement dans les cellules épithéliales (ex : jonctions serrées) ;</a:t>
            </a:r>
          </a:p>
          <a:p>
            <a:r>
              <a:rPr lang="fr-FR" sz="2400" dirty="0"/>
              <a:t>– d’autres à la fois dans les cellules épithéliales et non épithéliales (ex </a:t>
            </a:r>
            <a:r>
              <a:rPr lang="fr-FR" sz="2400" dirty="0" smtClean="0"/>
              <a:t>: jonctions </a:t>
            </a:r>
            <a:r>
              <a:rPr lang="fr-FR" sz="2400" dirty="0"/>
              <a:t>communicantes).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0" y="0"/>
            <a:ext cx="8610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I/ </a:t>
            </a:r>
            <a:r>
              <a:rPr lang="fr-FR" sz="2800" b="1" dirty="0">
                <a:solidFill>
                  <a:srgbClr val="FF0000"/>
                </a:solidFill>
              </a:rPr>
              <a:t>Différenciations (spécialisations</a:t>
            </a:r>
            <a:r>
              <a:rPr lang="fr-FR" sz="2800" b="1" dirty="0" smtClean="0">
                <a:solidFill>
                  <a:srgbClr val="FF0000"/>
                </a:solidFill>
              </a:rPr>
              <a:t>) morphologiques </a:t>
            </a:r>
            <a:r>
              <a:rPr lang="fr-FR" sz="2800" b="1" dirty="0">
                <a:solidFill>
                  <a:srgbClr val="FF0000"/>
                </a:solidFill>
              </a:rPr>
              <a:t>de la </a:t>
            </a:r>
          </a:p>
          <a:p>
            <a:r>
              <a:rPr lang="fr-FR" sz="2800" b="1" dirty="0">
                <a:solidFill>
                  <a:srgbClr val="FF0000"/>
                </a:solidFill>
              </a:rPr>
              <a:t>       membrane plasmique</a:t>
            </a:r>
            <a:endParaRPr lang="fr-F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9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16406" t="42708" r="15625" b="8333"/>
          <a:stretch>
            <a:fillRect/>
          </a:stretch>
        </p:blipFill>
        <p:spPr bwMode="auto">
          <a:xfrm>
            <a:off x="500034" y="285728"/>
            <a:ext cx="8286808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563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Classifications </a:t>
            </a:r>
            <a:r>
              <a:rPr lang="fr-FR" dirty="0">
                <a:solidFill>
                  <a:srgbClr val="FF0000"/>
                </a:solidFill>
              </a:rPr>
              <a:t>des jonctions cellulaires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33710" y="1628800"/>
            <a:ext cx="917771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>
                <a:solidFill>
                  <a:srgbClr val="FF0000"/>
                </a:solidFill>
              </a:rPr>
              <a:t>a) </a:t>
            </a:r>
            <a:r>
              <a:rPr lang="fr-FR" sz="2400" b="1" dirty="0" smtClean="0">
                <a:solidFill>
                  <a:srgbClr val="FF0000"/>
                </a:solidFill>
              </a:rPr>
              <a:t>Classification </a:t>
            </a:r>
            <a:r>
              <a:rPr lang="fr-FR" sz="2400" b="1" dirty="0">
                <a:solidFill>
                  <a:srgbClr val="FF0000"/>
                </a:solidFill>
              </a:rPr>
              <a:t>selon leur morphologie globale</a:t>
            </a:r>
          </a:p>
          <a:p>
            <a:pPr marL="0" indent="0">
              <a:buNone/>
            </a:pPr>
            <a:r>
              <a:rPr lang="fr-FR" sz="2400" dirty="0"/>
              <a:t>– Forme de tâche grossièrement arrondie : </a:t>
            </a:r>
            <a:r>
              <a:rPr lang="fr-FR" sz="2400" b="1" dirty="0"/>
              <a:t>macula</a:t>
            </a:r>
            <a:r>
              <a:rPr lang="fr-FR" sz="2400" dirty="0"/>
              <a:t>.</a:t>
            </a:r>
          </a:p>
          <a:p>
            <a:pPr marL="0" indent="0">
              <a:buNone/>
            </a:pPr>
            <a:r>
              <a:rPr lang="fr-FR" sz="2400" dirty="0"/>
              <a:t>– Forme de bande continue autour des cellules (ceinture) : </a:t>
            </a:r>
            <a:r>
              <a:rPr lang="fr-FR" sz="2400" b="1" dirty="0" err="1"/>
              <a:t>zonula</a:t>
            </a:r>
            <a:r>
              <a:rPr lang="fr-FR" sz="24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6328" y="3678520"/>
            <a:ext cx="90113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b) </a:t>
            </a:r>
            <a:r>
              <a:rPr lang="fr-FR" sz="2400" b="1" dirty="0" smtClean="0">
                <a:solidFill>
                  <a:srgbClr val="FF0000"/>
                </a:solidFill>
              </a:rPr>
              <a:t>Classification </a:t>
            </a:r>
            <a:r>
              <a:rPr lang="fr-FR" sz="2400" b="1" dirty="0">
                <a:solidFill>
                  <a:srgbClr val="FF0000"/>
                </a:solidFill>
              </a:rPr>
              <a:t>selon leur fonction</a:t>
            </a:r>
          </a:p>
          <a:p>
            <a:r>
              <a:rPr lang="fr-FR" sz="2400" dirty="0">
                <a:solidFill>
                  <a:srgbClr val="00FFFF"/>
                </a:solidFill>
              </a:rPr>
              <a:t>• </a:t>
            </a:r>
            <a:r>
              <a:rPr lang="fr-FR" sz="2400" dirty="0">
                <a:solidFill>
                  <a:srgbClr val="000000"/>
                </a:solidFill>
              </a:rPr>
              <a:t>Les </a:t>
            </a:r>
            <a:r>
              <a:rPr lang="fr-FR" sz="2400" b="1" dirty="0">
                <a:solidFill>
                  <a:srgbClr val="000000"/>
                </a:solidFill>
              </a:rPr>
              <a:t>jonctions occlusives </a:t>
            </a:r>
            <a:r>
              <a:rPr lang="fr-FR" sz="2400" dirty="0">
                <a:solidFill>
                  <a:srgbClr val="000000"/>
                </a:solidFill>
              </a:rPr>
              <a:t>scellent les cellules en un épithélium de </a:t>
            </a:r>
            <a:r>
              <a:rPr lang="fr-FR" sz="2400" dirty="0" smtClean="0">
                <a:solidFill>
                  <a:srgbClr val="000000"/>
                </a:solidFill>
              </a:rPr>
              <a:t>manière à </a:t>
            </a:r>
            <a:r>
              <a:rPr lang="fr-FR" sz="2400" dirty="0">
                <a:solidFill>
                  <a:srgbClr val="000000"/>
                </a:solidFill>
              </a:rPr>
              <a:t>contrôler la perméabilité de ces tissus.</a:t>
            </a:r>
          </a:p>
          <a:p>
            <a:r>
              <a:rPr lang="fr-FR" sz="2400" dirty="0">
                <a:solidFill>
                  <a:srgbClr val="00FFFF"/>
                </a:solidFill>
              </a:rPr>
              <a:t>• </a:t>
            </a:r>
            <a:r>
              <a:rPr lang="fr-FR" sz="2400" dirty="0">
                <a:solidFill>
                  <a:srgbClr val="000000"/>
                </a:solidFill>
              </a:rPr>
              <a:t>Les </a:t>
            </a:r>
            <a:r>
              <a:rPr lang="fr-FR" sz="2400" b="1" dirty="0">
                <a:solidFill>
                  <a:srgbClr val="000000"/>
                </a:solidFill>
              </a:rPr>
              <a:t>jonctions d’ancrage </a:t>
            </a:r>
            <a:r>
              <a:rPr lang="fr-FR" sz="2400" dirty="0">
                <a:solidFill>
                  <a:srgbClr val="000000"/>
                </a:solidFill>
              </a:rPr>
              <a:t>attachent mécaniquement les cellules et leur</a:t>
            </a:r>
          </a:p>
          <a:p>
            <a:r>
              <a:rPr lang="fr-FR" sz="2400" dirty="0">
                <a:solidFill>
                  <a:srgbClr val="000000"/>
                </a:solidFill>
              </a:rPr>
              <a:t>cytosquelette à leur cellule voisine ou à la matrice extracellulaire.</a:t>
            </a:r>
          </a:p>
          <a:p>
            <a:r>
              <a:rPr lang="fr-FR" sz="2400" dirty="0">
                <a:solidFill>
                  <a:srgbClr val="00FFFF"/>
                </a:solidFill>
              </a:rPr>
              <a:t>• </a:t>
            </a:r>
            <a:r>
              <a:rPr lang="fr-FR" sz="2400" dirty="0">
                <a:solidFill>
                  <a:srgbClr val="000000"/>
                </a:solidFill>
              </a:rPr>
              <a:t>Les </a:t>
            </a:r>
            <a:r>
              <a:rPr lang="fr-FR" sz="2400" b="1" dirty="0">
                <a:solidFill>
                  <a:srgbClr val="000000"/>
                </a:solidFill>
              </a:rPr>
              <a:t>jonctions communicantes </a:t>
            </a:r>
            <a:r>
              <a:rPr lang="fr-FR" sz="2400" dirty="0">
                <a:solidFill>
                  <a:srgbClr val="000000"/>
                </a:solidFill>
              </a:rPr>
              <a:t>permettent le passage direct de </a:t>
            </a:r>
            <a:r>
              <a:rPr lang="fr-FR" sz="2400" dirty="0" smtClean="0">
                <a:solidFill>
                  <a:srgbClr val="000000"/>
                </a:solidFill>
              </a:rPr>
              <a:t>petites molécules </a:t>
            </a:r>
            <a:r>
              <a:rPr lang="fr-FR" sz="2400" dirty="0">
                <a:solidFill>
                  <a:srgbClr val="000000"/>
                </a:solidFill>
              </a:rPr>
              <a:t>entre une cellule et sa cellule voisine.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24350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548680"/>
            <a:ext cx="7305675" cy="480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520" y="6093296"/>
            <a:ext cx="9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latin typeface="DIN-Regular"/>
              </a:rPr>
              <a:t>Jonctions cellulaires des cellules épithéliales</a:t>
            </a:r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8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95" y="488924"/>
            <a:ext cx="8659210" cy="588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414337"/>
            <a:ext cx="90297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9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 txBox="1">
            <a:spLocks noGrp="1"/>
          </p:cNvSpPr>
          <p:nvPr>
            <p:ph type="sldNum" sz="quarter" idx="4294967295"/>
          </p:nvPr>
        </p:nvSpPr>
        <p:spPr>
          <a:xfrm>
            <a:off x="11290687" y="6456677"/>
            <a:ext cx="257175" cy="372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z="2400" spc="-25" dirty="0"/>
              <a:t>4</a:t>
            </a:fld>
            <a:endParaRPr sz="2400" spc="-25" dirty="0"/>
          </a:p>
        </p:txBody>
      </p:sp>
      <p:sp>
        <p:nvSpPr>
          <p:cNvPr id="3" name="object 2"/>
          <p:cNvSpPr txBox="1">
            <a:spLocks/>
          </p:cNvSpPr>
          <p:nvPr/>
        </p:nvSpPr>
        <p:spPr>
          <a:xfrm>
            <a:off x="896628" y="353358"/>
            <a:ext cx="785740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4000" b="1" dirty="0" smtClean="0">
                <a:solidFill>
                  <a:srgbClr val="FF0000"/>
                </a:solidFill>
              </a:rPr>
              <a:t>Les</a:t>
            </a:r>
            <a:r>
              <a:rPr lang="fr-FR" sz="4000" b="1" spc="-70" dirty="0" smtClean="0">
                <a:solidFill>
                  <a:srgbClr val="FF0000"/>
                </a:solidFill>
              </a:rPr>
              <a:t> </a:t>
            </a:r>
            <a:r>
              <a:rPr lang="fr-FR" sz="4000" b="1" dirty="0" smtClean="0">
                <a:solidFill>
                  <a:srgbClr val="FF0000"/>
                </a:solidFill>
              </a:rPr>
              <a:t>cellules</a:t>
            </a:r>
            <a:r>
              <a:rPr lang="fr-FR" sz="4000" b="1" spc="-75" dirty="0" smtClean="0">
                <a:solidFill>
                  <a:srgbClr val="FF0000"/>
                </a:solidFill>
              </a:rPr>
              <a:t> </a:t>
            </a:r>
            <a:r>
              <a:rPr lang="fr-FR" sz="4000" b="1" dirty="0" smtClean="0">
                <a:solidFill>
                  <a:srgbClr val="FF0000"/>
                </a:solidFill>
              </a:rPr>
              <a:t>productrices</a:t>
            </a:r>
            <a:r>
              <a:rPr lang="fr-FR" sz="4000" b="1" spc="-70" dirty="0" smtClean="0">
                <a:solidFill>
                  <a:srgbClr val="FF0000"/>
                </a:solidFill>
              </a:rPr>
              <a:t> </a:t>
            </a:r>
            <a:r>
              <a:rPr lang="fr-FR" sz="4000" b="1" dirty="0" smtClean="0">
                <a:solidFill>
                  <a:srgbClr val="FF0000"/>
                </a:solidFill>
              </a:rPr>
              <a:t>de</a:t>
            </a:r>
            <a:r>
              <a:rPr lang="fr-FR" sz="4000" b="1" spc="-75" dirty="0" smtClean="0">
                <a:solidFill>
                  <a:srgbClr val="FF0000"/>
                </a:solidFill>
              </a:rPr>
              <a:t> </a:t>
            </a:r>
            <a:r>
              <a:rPr lang="fr-FR" sz="4000" b="1" dirty="0" smtClean="0">
                <a:solidFill>
                  <a:srgbClr val="FF0000"/>
                </a:solidFill>
              </a:rPr>
              <a:t>la</a:t>
            </a:r>
            <a:r>
              <a:rPr lang="fr-FR" sz="4000" b="1" spc="-70" dirty="0" smtClean="0">
                <a:solidFill>
                  <a:srgbClr val="FF0000"/>
                </a:solidFill>
              </a:rPr>
              <a:t> </a:t>
            </a:r>
            <a:r>
              <a:rPr lang="fr-FR" sz="4000" b="1" spc="-25" dirty="0" smtClean="0">
                <a:solidFill>
                  <a:srgbClr val="FF0000"/>
                </a:solidFill>
              </a:rPr>
              <a:t>MEC</a:t>
            </a:r>
            <a:endParaRPr lang="fr-FR" sz="4000" b="1" spc="-25" dirty="0">
              <a:solidFill>
                <a:srgbClr val="FF0000"/>
              </a:solidFill>
            </a:endParaRPr>
          </a:p>
        </p:txBody>
      </p:sp>
      <p:graphicFrame>
        <p:nvGraphicFramePr>
          <p:cNvPr id="4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982648"/>
              </p:ext>
            </p:extLst>
          </p:nvPr>
        </p:nvGraphicFramePr>
        <p:xfrm>
          <a:off x="603250" y="1450973"/>
          <a:ext cx="8177679" cy="47244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355103"/>
                <a:gridCol w="2312894"/>
                <a:gridCol w="3509682"/>
              </a:tblGrid>
              <a:tr h="944880">
                <a:tc>
                  <a:txBody>
                    <a:bodyPr/>
                    <a:lstStyle/>
                    <a:p>
                      <a:pPr marL="0" marR="557530" indent="0" algn="ctr">
                        <a:lnSpc>
                          <a:spcPts val="3310"/>
                        </a:lnSpc>
                        <a:spcBef>
                          <a:spcPts val="300"/>
                        </a:spcBef>
                      </a:pPr>
                      <a:r>
                        <a:rPr sz="1600" b="1" spc="-10" dirty="0">
                          <a:solidFill>
                            <a:schemeClr val="tx1"/>
                          </a:solidFill>
                        </a:rPr>
                        <a:t>CELLULES SECRETRICES</a:t>
                      </a:r>
                      <a:endParaRPr sz="16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91440" indent="-4763" algn="ctr">
                        <a:lnSpc>
                          <a:spcPts val="3310"/>
                        </a:lnSpc>
                        <a:spcBef>
                          <a:spcPts val="300"/>
                        </a:spcBef>
                      </a:pPr>
                      <a:r>
                        <a:rPr sz="1600" b="1" spc="-10" dirty="0">
                          <a:solidFill>
                            <a:schemeClr val="tx1"/>
                          </a:solidFill>
                        </a:rPr>
                        <a:t>MATRICE EXTRACELLULAIRE</a:t>
                      </a:r>
                      <a:endParaRPr sz="16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389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600" b="1" spc="-10" dirty="0">
                          <a:solidFill>
                            <a:schemeClr val="tx1"/>
                          </a:solidFill>
                        </a:rPr>
                        <a:t>PROPRIÉTÉS</a:t>
                      </a:r>
                      <a:endParaRPr sz="16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90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44880"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800" b="1" spc="-10" dirty="0">
                          <a:solidFill>
                            <a:schemeClr val="tx1"/>
                          </a:solidFill>
                        </a:rPr>
                        <a:t>Fibroblastes</a:t>
                      </a:r>
                      <a:endParaRPr sz="1800" b="1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190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800" b="1" dirty="0">
                          <a:solidFill>
                            <a:schemeClr val="tx1"/>
                          </a:solidFill>
                        </a:rPr>
                        <a:t>Tissu</a:t>
                      </a:r>
                      <a:r>
                        <a:rPr sz="1800" b="1" spc="-18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/>
                          </a:solidFill>
                        </a:rPr>
                        <a:t>conjonctif</a:t>
                      </a:r>
                      <a:endParaRPr sz="1800" b="1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190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290830" algn="ctr">
                        <a:lnSpc>
                          <a:spcPts val="3310"/>
                        </a:lnSpc>
                        <a:spcBef>
                          <a:spcPts val="300"/>
                        </a:spcBef>
                      </a:pPr>
                      <a:r>
                        <a:rPr sz="1800" b="1" dirty="0">
                          <a:solidFill>
                            <a:schemeClr val="tx1"/>
                          </a:solidFill>
                        </a:rPr>
                        <a:t>Matrice</a:t>
                      </a:r>
                      <a:r>
                        <a:rPr sz="1800" b="1" spc="-8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/>
                          </a:solidFill>
                        </a:rPr>
                        <a:t>volumineuse 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</a:rPr>
                        <a:t>et</a:t>
                      </a:r>
                      <a:r>
                        <a:rPr sz="1800" b="1" spc="-2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/>
                          </a:solidFill>
                        </a:rPr>
                        <a:t>élastique</a:t>
                      </a:r>
                      <a:endParaRPr sz="1800" b="1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44880"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800" b="1" spc="-10" dirty="0">
                          <a:solidFill>
                            <a:schemeClr val="tx1"/>
                          </a:solidFill>
                        </a:rPr>
                        <a:t>Chondroblastes</a:t>
                      </a:r>
                      <a:endParaRPr sz="1800" b="1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190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800" b="1" dirty="0">
                          <a:solidFill>
                            <a:schemeClr val="tx1"/>
                          </a:solidFill>
                        </a:rPr>
                        <a:t>Matrice</a:t>
                      </a:r>
                      <a:r>
                        <a:rPr sz="1800" b="1" spc="-8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/>
                          </a:solidFill>
                        </a:rPr>
                        <a:t>cartilagineuse</a:t>
                      </a:r>
                      <a:endParaRPr sz="1800" b="1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190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368935" algn="ctr">
                        <a:lnSpc>
                          <a:spcPts val="3310"/>
                        </a:lnSpc>
                        <a:spcBef>
                          <a:spcPts val="300"/>
                        </a:spcBef>
                      </a:pPr>
                      <a:r>
                        <a:rPr sz="1800" b="1" dirty="0">
                          <a:solidFill>
                            <a:schemeClr val="tx1"/>
                          </a:solidFill>
                        </a:rPr>
                        <a:t>Rigidité</a:t>
                      </a:r>
                      <a:r>
                        <a:rPr sz="1800" b="1" spc="-6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</a:rPr>
                        <a:t>forte</a:t>
                      </a:r>
                      <a:r>
                        <a:rPr sz="1800" b="1" spc="-6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800" b="1" spc="-20" dirty="0">
                          <a:solidFill>
                            <a:schemeClr val="tx1"/>
                          </a:solidFill>
                        </a:rPr>
                        <a:t>mais 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</a:rPr>
                        <a:t>moindre</a:t>
                      </a:r>
                      <a:r>
                        <a:rPr sz="1800" b="1" spc="-4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</a:rPr>
                        <a:t>dans</a:t>
                      </a:r>
                      <a:r>
                        <a:rPr sz="1800" b="1" spc="-4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</a:rPr>
                        <a:t>les</a:t>
                      </a:r>
                      <a:r>
                        <a:rPr sz="1800" b="1" spc="-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800" b="1" spc="-25" dirty="0">
                          <a:solidFill>
                            <a:schemeClr val="tx1"/>
                          </a:solidFill>
                        </a:rPr>
                        <a:t>os</a:t>
                      </a:r>
                      <a:endParaRPr sz="1800" b="1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44880"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800" b="1" spc="-10" dirty="0">
                          <a:solidFill>
                            <a:schemeClr val="tx1"/>
                          </a:solidFill>
                        </a:rPr>
                        <a:t>Ostéoblastes</a:t>
                      </a:r>
                      <a:endParaRPr sz="1800" b="1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190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800" b="1" dirty="0">
                          <a:solidFill>
                            <a:schemeClr val="tx1"/>
                          </a:solidFill>
                        </a:rPr>
                        <a:t>Matrice</a:t>
                      </a:r>
                      <a:r>
                        <a:rPr sz="1800" b="1" spc="-8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/>
                          </a:solidFill>
                        </a:rPr>
                        <a:t>osseuse</a:t>
                      </a:r>
                      <a:endParaRPr sz="1800" b="1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190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728345" algn="ctr">
                        <a:lnSpc>
                          <a:spcPts val="3310"/>
                        </a:lnSpc>
                        <a:spcBef>
                          <a:spcPts val="300"/>
                        </a:spcBef>
                      </a:pPr>
                      <a:r>
                        <a:rPr sz="1800" b="1" dirty="0">
                          <a:solidFill>
                            <a:schemeClr val="tx1"/>
                          </a:solidFill>
                        </a:rPr>
                        <a:t>Calcification,</a:t>
                      </a:r>
                      <a:r>
                        <a:rPr sz="1800" b="1" spc="-1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800" b="1" spc="-20" dirty="0">
                          <a:solidFill>
                            <a:schemeClr val="tx1"/>
                          </a:solidFill>
                        </a:rPr>
                        <a:t>forte </a:t>
                      </a:r>
                      <a:r>
                        <a:rPr sz="1800" b="1" spc="-10" dirty="0">
                          <a:solidFill>
                            <a:schemeClr val="tx1"/>
                          </a:solidFill>
                        </a:rPr>
                        <a:t>rigidité</a:t>
                      </a:r>
                      <a:endParaRPr sz="1800" b="1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44880"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800" b="1" dirty="0">
                          <a:solidFill>
                            <a:schemeClr val="tx1"/>
                          </a:solidFill>
                        </a:rPr>
                        <a:t>Cellules</a:t>
                      </a:r>
                      <a:r>
                        <a:rPr sz="1800" b="1" spc="-8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/>
                          </a:solidFill>
                        </a:rPr>
                        <a:t>épithéliales</a:t>
                      </a:r>
                      <a:endParaRPr sz="1800" b="1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190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800" b="1" dirty="0">
                          <a:solidFill>
                            <a:schemeClr val="tx1"/>
                          </a:solidFill>
                        </a:rPr>
                        <a:t>Lame</a:t>
                      </a:r>
                      <a:r>
                        <a:rPr sz="1800" b="1" spc="-6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/>
                          </a:solidFill>
                        </a:rPr>
                        <a:t>basale</a:t>
                      </a:r>
                      <a:endParaRPr sz="1800" b="1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190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328295" algn="ctr">
                        <a:lnSpc>
                          <a:spcPts val="3310"/>
                        </a:lnSpc>
                        <a:spcBef>
                          <a:spcPts val="300"/>
                        </a:spcBef>
                      </a:pPr>
                      <a:r>
                        <a:rPr sz="1800" b="1" dirty="0">
                          <a:solidFill>
                            <a:schemeClr val="tx1"/>
                          </a:solidFill>
                        </a:rPr>
                        <a:t>Fine</a:t>
                      </a:r>
                      <a:r>
                        <a:rPr sz="1800" b="1" spc="-6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</a:rPr>
                        <a:t>couche</a:t>
                      </a:r>
                      <a:r>
                        <a:rPr sz="1800" b="1" spc="-5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</a:rPr>
                        <a:t>(50</a:t>
                      </a:r>
                      <a:r>
                        <a:rPr sz="1800" b="1" spc="-5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800" b="1" spc="-50" dirty="0">
                          <a:solidFill>
                            <a:schemeClr val="tx1"/>
                          </a:solidFill>
                        </a:rPr>
                        <a:t>à 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</a:rPr>
                        <a:t>200</a:t>
                      </a:r>
                      <a:r>
                        <a:rPr sz="1800" b="1" spc="-4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</a:rPr>
                        <a:t>nm</a:t>
                      </a:r>
                      <a:r>
                        <a:rPr sz="1800" b="1" spc="-3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/>
                          </a:solidFill>
                        </a:rPr>
                        <a:t>d’épaisseur)</a:t>
                      </a:r>
                      <a:endParaRPr sz="1800" b="1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054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originals/56/06/57/560657b16ef20a9668dbf0048fe6d4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66688"/>
            <a:ext cx="878205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65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0100" y="214290"/>
            <a:ext cx="635798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800" b="1" dirty="0"/>
              <a:t>l’espace intercellulaire dans les jonctions </a:t>
            </a:r>
            <a:endParaRPr lang="fr-FR" sz="2800" dirty="0"/>
          </a:p>
        </p:txBody>
      </p:sp>
      <p:sp>
        <p:nvSpPr>
          <p:cNvPr id="4" name="Rectangle 3"/>
          <p:cNvSpPr/>
          <p:nvPr/>
        </p:nvSpPr>
        <p:spPr>
          <a:xfrm>
            <a:off x="1142976" y="6072206"/>
            <a:ext cx="1049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/>
              <a:t>absent</a:t>
            </a:r>
            <a:endParaRPr lang="fr-FR" sz="2400" dirty="0"/>
          </a:p>
        </p:txBody>
      </p:sp>
      <p:sp>
        <p:nvSpPr>
          <p:cNvPr id="5" name="Rectangle 4"/>
          <p:cNvSpPr/>
          <p:nvPr/>
        </p:nvSpPr>
        <p:spPr>
          <a:xfrm>
            <a:off x="3143240" y="6072206"/>
            <a:ext cx="944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/>
              <a:t>Etroit</a:t>
            </a:r>
            <a:r>
              <a:rPr lang="fr-FR" b="1" dirty="0"/>
              <a:t> 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6072198" y="6072206"/>
            <a:ext cx="868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/>
              <a:t>large</a:t>
            </a:r>
            <a:r>
              <a:rPr lang="fr-FR" b="1" dirty="0"/>
              <a:t> 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 rot="16200000">
            <a:off x="6292583" y="5780383"/>
            <a:ext cx="357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=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3435063" y="5780383"/>
            <a:ext cx="357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=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 rot="16200000">
            <a:off x="1577675" y="5780383"/>
            <a:ext cx="357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=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857224" y="5500702"/>
            <a:ext cx="1499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/>
              <a:t>Occludens</a:t>
            </a:r>
            <a:endParaRPr lang="fr-FR" sz="2400" dirty="0"/>
          </a:p>
        </p:txBody>
      </p:sp>
      <p:sp>
        <p:nvSpPr>
          <p:cNvPr id="14" name="Rectangle 13"/>
          <p:cNvSpPr/>
          <p:nvPr/>
        </p:nvSpPr>
        <p:spPr>
          <a:xfrm>
            <a:off x="3143240" y="5500702"/>
            <a:ext cx="697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/>
              <a:t>Gap</a:t>
            </a:r>
            <a:endParaRPr lang="fr-FR" sz="2400" dirty="0"/>
          </a:p>
        </p:txBody>
      </p:sp>
      <p:sp>
        <p:nvSpPr>
          <p:cNvPr id="15" name="Rectangle 14"/>
          <p:cNvSpPr/>
          <p:nvPr/>
        </p:nvSpPr>
        <p:spPr>
          <a:xfrm>
            <a:off x="5857884" y="5572140"/>
            <a:ext cx="1405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/>
              <a:t>Adhérens</a:t>
            </a:r>
            <a:endParaRPr lang="fr-FR" sz="2400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857232"/>
            <a:ext cx="76962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377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034" y="214290"/>
            <a:ext cx="807249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800" b="1" dirty="0"/>
              <a:t>Classification fonctionnelle des jonctions cellulaires </a:t>
            </a:r>
            <a:endParaRPr lang="fr-FR" sz="2800" dirty="0"/>
          </a:p>
        </p:txBody>
      </p:sp>
      <p:sp>
        <p:nvSpPr>
          <p:cNvPr id="3" name="Rectangle 2"/>
          <p:cNvSpPr/>
          <p:nvPr/>
        </p:nvSpPr>
        <p:spPr>
          <a:xfrm>
            <a:off x="6715140" y="2071678"/>
            <a:ext cx="2214578" cy="769441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JONCTIONS</a:t>
            </a:r>
            <a:r>
              <a:rPr lang="fr-F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r>
              <a:rPr lang="fr-F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COMMUNICANTES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428992" y="2000240"/>
            <a:ext cx="2357454" cy="830997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JONCTIONS</a:t>
            </a:r>
          </a:p>
          <a:p>
            <a:r>
              <a:rPr lang="fr-F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D’ADHERENCE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214282" y="2000240"/>
            <a:ext cx="2714644" cy="954107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fr-F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JONCTIONS</a:t>
            </a:r>
          </a:p>
          <a:p>
            <a:r>
              <a:rPr lang="fr-F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IMPERMEABLES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7643834" y="3643314"/>
            <a:ext cx="85725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b="1" dirty="0"/>
              <a:t>GAP</a:t>
            </a:r>
            <a:endParaRPr lang="fr-FR" sz="2400" dirty="0"/>
          </a:p>
        </p:txBody>
      </p:sp>
      <p:sp>
        <p:nvSpPr>
          <p:cNvPr id="7" name="Rectangle 6"/>
          <p:cNvSpPr/>
          <p:nvPr/>
        </p:nvSpPr>
        <p:spPr>
          <a:xfrm>
            <a:off x="2214546" y="3643314"/>
            <a:ext cx="1785934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b="1" dirty="0" err="1"/>
              <a:t>Zonula</a:t>
            </a:r>
            <a:r>
              <a:rPr lang="fr-FR" sz="2400" b="1" dirty="0"/>
              <a:t> </a:t>
            </a:r>
            <a:r>
              <a:rPr lang="fr-FR" sz="2400" b="1" dirty="0" err="1"/>
              <a:t>adherens</a:t>
            </a:r>
            <a:endParaRPr lang="fr-FR" sz="2400" b="1" dirty="0"/>
          </a:p>
          <a:p>
            <a:r>
              <a:rPr lang="fr-FR" sz="2400" b="1" dirty="0"/>
              <a:t>           =</a:t>
            </a:r>
          </a:p>
          <a:p>
            <a:r>
              <a:rPr lang="fr-FR" sz="2400" b="1" dirty="0" err="1"/>
              <a:t>Desmosome</a:t>
            </a:r>
            <a:r>
              <a:rPr lang="fr-FR" sz="2400" b="1" dirty="0"/>
              <a:t> </a:t>
            </a:r>
          </a:p>
          <a:p>
            <a:r>
              <a:rPr lang="fr-FR" sz="2400" b="1" dirty="0"/>
              <a:t> ceinturant</a:t>
            </a:r>
            <a:endParaRPr lang="fr-FR" sz="2400" dirty="0"/>
          </a:p>
        </p:txBody>
      </p:sp>
      <p:sp>
        <p:nvSpPr>
          <p:cNvPr id="8" name="Rectangle 7"/>
          <p:cNvSpPr/>
          <p:nvPr/>
        </p:nvSpPr>
        <p:spPr>
          <a:xfrm>
            <a:off x="4643438" y="3643314"/>
            <a:ext cx="1857388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b="1" dirty="0"/>
              <a:t>Macula </a:t>
            </a:r>
            <a:r>
              <a:rPr lang="fr-FR" sz="2400" b="1" dirty="0" err="1"/>
              <a:t>adherens</a:t>
            </a:r>
            <a:endParaRPr lang="fr-FR" sz="2400" b="1" dirty="0"/>
          </a:p>
          <a:p>
            <a:r>
              <a:rPr lang="fr-FR" sz="2400" b="1" dirty="0"/>
              <a:t>        =</a:t>
            </a:r>
          </a:p>
          <a:p>
            <a:r>
              <a:rPr lang="fr-FR" sz="2400" b="1" dirty="0" err="1"/>
              <a:t>Desmosomemaculaire</a:t>
            </a:r>
            <a:r>
              <a:rPr lang="fr-FR" sz="2400" b="1" dirty="0"/>
              <a:t>/</a:t>
            </a:r>
          </a:p>
          <a:p>
            <a:r>
              <a:rPr lang="fr-FR" sz="2400" b="1" dirty="0"/>
              <a:t>Ponctuel</a:t>
            </a:r>
            <a:endParaRPr lang="fr-FR" sz="2400" dirty="0"/>
          </a:p>
        </p:txBody>
      </p:sp>
      <p:sp>
        <p:nvSpPr>
          <p:cNvPr id="9" name="Rectangle 8"/>
          <p:cNvSpPr/>
          <p:nvPr/>
        </p:nvSpPr>
        <p:spPr>
          <a:xfrm>
            <a:off x="285720" y="3571876"/>
            <a:ext cx="1500198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b="1" dirty="0" err="1"/>
              <a:t>Zonula</a:t>
            </a:r>
            <a:r>
              <a:rPr lang="fr-FR" sz="2400" b="1" dirty="0"/>
              <a:t> </a:t>
            </a:r>
            <a:r>
              <a:rPr lang="fr-FR" sz="2400" b="1" dirty="0" err="1"/>
              <a:t>occludens</a:t>
            </a:r>
            <a:endParaRPr lang="fr-FR" sz="2400" dirty="0"/>
          </a:p>
        </p:txBody>
      </p:sp>
      <p:sp>
        <p:nvSpPr>
          <p:cNvPr id="12" name="Éclair 11"/>
          <p:cNvSpPr/>
          <p:nvPr/>
        </p:nvSpPr>
        <p:spPr>
          <a:xfrm>
            <a:off x="857224" y="3000372"/>
            <a:ext cx="214314" cy="500066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Éclair 12"/>
          <p:cNvSpPr/>
          <p:nvPr/>
        </p:nvSpPr>
        <p:spPr>
          <a:xfrm>
            <a:off x="7715272" y="3000372"/>
            <a:ext cx="214314" cy="500066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2786050" y="6072206"/>
            <a:ext cx="2643206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b="1" dirty="0" err="1"/>
              <a:t>Hemidesmosome</a:t>
            </a:r>
            <a:endParaRPr lang="fr-FR" sz="2400" dirty="0"/>
          </a:p>
        </p:txBody>
      </p:sp>
      <p:sp>
        <p:nvSpPr>
          <p:cNvPr id="20" name="Flèche vers le bas 19"/>
          <p:cNvSpPr/>
          <p:nvPr/>
        </p:nvSpPr>
        <p:spPr>
          <a:xfrm>
            <a:off x="4071934" y="3071810"/>
            <a:ext cx="357190" cy="285752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Éclair 20"/>
          <p:cNvSpPr/>
          <p:nvPr/>
        </p:nvSpPr>
        <p:spPr>
          <a:xfrm>
            <a:off x="5000628" y="2857496"/>
            <a:ext cx="500066" cy="714380"/>
          </a:xfrm>
          <a:prstGeom prst="lightningBol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Éclair 21"/>
          <p:cNvSpPr/>
          <p:nvPr/>
        </p:nvSpPr>
        <p:spPr>
          <a:xfrm rot="4026820">
            <a:off x="2958206" y="2868244"/>
            <a:ext cx="486990" cy="699001"/>
          </a:xfrm>
          <a:prstGeom prst="lightningBol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vers le bas 22"/>
          <p:cNvSpPr/>
          <p:nvPr/>
        </p:nvSpPr>
        <p:spPr>
          <a:xfrm>
            <a:off x="7429520" y="1000108"/>
            <a:ext cx="484632" cy="97840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vers le bas 23"/>
          <p:cNvSpPr/>
          <p:nvPr/>
        </p:nvSpPr>
        <p:spPr>
          <a:xfrm>
            <a:off x="4071934" y="928670"/>
            <a:ext cx="484632" cy="97840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 vers le bas 25"/>
          <p:cNvSpPr/>
          <p:nvPr/>
        </p:nvSpPr>
        <p:spPr>
          <a:xfrm>
            <a:off x="1071538" y="857232"/>
            <a:ext cx="484632" cy="97840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660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5723"/>
            <a:ext cx="9101143" cy="344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9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A-Jonctions serrées (ou </a:t>
            </a:r>
            <a:r>
              <a:rPr lang="fr-FR" b="1" dirty="0" err="1">
                <a:solidFill>
                  <a:srgbClr val="FF0000"/>
                </a:solidFill>
              </a:rPr>
              <a:t>tight</a:t>
            </a:r>
            <a:r>
              <a:rPr lang="fr-FR" b="1" dirty="0">
                <a:solidFill>
                  <a:srgbClr val="FF0000"/>
                </a:solidFill>
              </a:rPr>
              <a:t> jonction ou </a:t>
            </a:r>
            <a:r>
              <a:rPr lang="fr-FR" b="1" dirty="0" err="1">
                <a:solidFill>
                  <a:srgbClr val="FF0000"/>
                </a:solidFill>
              </a:rPr>
              <a:t>zonula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occludens</a:t>
            </a:r>
            <a:r>
              <a:rPr lang="fr-FR" b="1" dirty="0">
                <a:solidFill>
                  <a:srgbClr val="FF0000"/>
                </a:solidFill>
              </a:rPr>
              <a:t>) 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2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427418"/>
            <a:ext cx="7886700" cy="4351338"/>
          </a:xfrm>
        </p:spPr>
        <p:txBody>
          <a:bodyPr>
            <a:normAutofit fontScale="85000" lnSpcReduction="10000"/>
          </a:bodyPr>
          <a:lstStyle/>
          <a:p>
            <a:endParaRPr lang="fr-FR" dirty="0"/>
          </a:p>
          <a:p>
            <a:r>
              <a:rPr lang="fr-FR" dirty="0"/>
              <a:t>Les </a:t>
            </a:r>
            <a:r>
              <a:rPr lang="fr-FR" dirty="0" err="1"/>
              <a:t>zonula-occludens</a:t>
            </a:r>
            <a:r>
              <a:rPr lang="fr-FR" dirty="0"/>
              <a:t> sont des jonctions étanches qui ceinturent la cellule, d’où le terme de « </a:t>
            </a:r>
            <a:r>
              <a:rPr lang="fr-FR" dirty="0" err="1"/>
              <a:t>zonula</a:t>
            </a:r>
            <a:r>
              <a:rPr lang="fr-FR" dirty="0"/>
              <a:t> », au niveau du pôle apical et ceci notamment au niveau des épithéliums monocouches (endothélium et cellules polarisées par exemple au niveau des entérocytes et hépatocytes). </a:t>
            </a:r>
            <a:endParaRPr lang="fr-FR" dirty="0" smtClean="0"/>
          </a:p>
          <a:p>
            <a:r>
              <a:rPr lang="fr-FR" dirty="0" smtClean="0"/>
              <a:t>Elles </a:t>
            </a:r>
            <a:r>
              <a:rPr lang="fr-FR" dirty="0"/>
              <a:t>créées des occlusions qui interdissent entièrement la diffusion latérale des protéines ; l’espace intercellulaire est totalement obturé. </a:t>
            </a:r>
            <a:endParaRPr lang="fr-FR" dirty="0" smtClean="0"/>
          </a:p>
          <a:p>
            <a:r>
              <a:rPr lang="fr-FR" dirty="0"/>
              <a:t>Elles sont composées </a:t>
            </a:r>
            <a:r>
              <a:rPr lang="fr-FR" dirty="0">
                <a:solidFill>
                  <a:srgbClr val="FF0000"/>
                </a:solidFill>
              </a:rPr>
              <a:t>d’</a:t>
            </a:r>
            <a:r>
              <a:rPr lang="fr-FR" dirty="0" err="1">
                <a:solidFill>
                  <a:srgbClr val="FF0000"/>
                </a:solidFill>
              </a:rPr>
              <a:t>occludines</a:t>
            </a:r>
            <a:r>
              <a:rPr lang="fr-FR" dirty="0">
                <a:solidFill>
                  <a:srgbClr val="FF0000"/>
                </a:solidFill>
              </a:rPr>
              <a:t> (latin </a:t>
            </a:r>
            <a:r>
              <a:rPr lang="fr-FR" dirty="0" err="1">
                <a:solidFill>
                  <a:srgbClr val="FF0000"/>
                </a:solidFill>
              </a:rPr>
              <a:t>occludere</a:t>
            </a:r>
            <a:r>
              <a:rPr lang="fr-FR" dirty="0">
                <a:solidFill>
                  <a:srgbClr val="FF0000"/>
                </a:solidFill>
              </a:rPr>
              <a:t> = enfermer) </a:t>
            </a:r>
            <a:r>
              <a:rPr lang="fr-FR" dirty="0"/>
              <a:t>et de </a:t>
            </a:r>
            <a:r>
              <a:rPr lang="fr-FR" dirty="0" err="1">
                <a:solidFill>
                  <a:srgbClr val="FF0000"/>
                </a:solidFill>
              </a:rPr>
              <a:t>claudines</a:t>
            </a:r>
            <a:r>
              <a:rPr lang="fr-FR" dirty="0">
                <a:solidFill>
                  <a:srgbClr val="FF0000"/>
                </a:solidFill>
              </a:rPr>
              <a:t> (latin </a:t>
            </a:r>
            <a:r>
              <a:rPr lang="fr-FR" dirty="0" err="1">
                <a:solidFill>
                  <a:srgbClr val="FF0000"/>
                </a:solidFill>
              </a:rPr>
              <a:t>claudere</a:t>
            </a:r>
            <a:r>
              <a:rPr lang="fr-FR" dirty="0">
                <a:solidFill>
                  <a:srgbClr val="FF0000"/>
                </a:solidFill>
              </a:rPr>
              <a:t> = fermer</a:t>
            </a:r>
            <a:r>
              <a:rPr lang="fr-FR" dirty="0"/>
              <a:t>) qui sont des molécules calcium indépendantes et d’immunoglobulines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650" y="473311"/>
            <a:ext cx="75724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</a:rPr>
              <a:t>A. </a:t>
            </a:r>
            <a:r>
              <a:rPr lang="fr-FR" sz="2800" b="1" i="1" dirty="0" err="1" smtClean="0">
                <a:solidFill>
                  <a:srgbClr val="FF0000"/>
                </a:solidFill>
              </a:rPr>
              <a:t>Zonula</a:t>
            </a:r>
            <a:r>
              <a:rPr lang="fr-FR" sz="2800" b="1" i="1" dirty="0" smtClean="0">
                <a:solidFill>
                  <a:srgbClr val="FF0000"/>
                </a:solidFill>
              </a:rPr>
              <a:t> </a:t>
            </a:r>
            <a:r>
              <a:rPr lang="fr-FR" sz="2800" b="1" i="1" dirty="0" err="1" smtClean="0">
                <a:solidFill>
                  <a:srgbClr val="FF0000"/>
                </a:solidFill>
              </a:rPr>
              <a:t>occludens</a:t>
            </a:r>
            <a:r>
              <a:rPr lang="fr-FR" sz="2800" b="1" i="1" dirty="0" smtClean="0">
                <a:solidFill>
                  <a:srgbClr val="FF0000"/>
                </a:solidFill>
              </a:rPr>
              <a:t> (jonction serrée ou </a:t>
            </a:r>
            <a:r>
              <a:rPr lang="fr-FR" sz="2800" b="1" i="1" dirty="0" err="1" smtClean="0">
                <a:solidFill>
                  <a:srgbClr val="FF0000"/>
                </a:solidFill>
              </a:rPr>
              <a:t>tight</a:t>
            </a:r>
            <a:r>
              <a:rPr lang="fr-FR" sz="2800" b="1" i="1" dirty="0" smtClean="0">
                <a:solidFill>
                  <a:srgbClr val="FF0000"/>
                </a:solidFill>
              </a:rPr>
              <a:t> </a:t>
            </a:r>
            <a:r>
              <a:rPr lang="fr-FR" sz="2800" b="1" i="1" dirty="0" err="1" smtClean="0">
                <a:solidFill>
                  <a:srgbClr val="FF0000"/>
                </a:solidFill>
              </a:rPr>
              <a:t>junction</a:t>
            </a:r>
            <a:r>
              <a:rPr lang="fr-FR" sz="2800" b="1" i="1" dirty="0" smtClean="0">
                <a:solidFill>
                  <a:srgbClr val="FF0000"/>
                </a:solidFill>
              </a:rPr>
              <a:t>) </a:t>
            </a:r>
            <a:r>
              <a:rPr lang="fr-FR" sz="2800" b="1" i="1" dirty="0" smtClean="0">
                <a:solidFill>
                  <a:srgbClr val="0070C0"/>
                </a:solidFill>
              </a:rPr>
              <a:t>Jonction imperméable</a:t>
            </a:r>
            <a:endParaRPr lang="fr-FR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33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65" y="201561"/>
            <a:ext cx="881953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3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65" y="491459"/>
            <a:ext cx="8701548" cy="39872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1445" y="4549676"/>
            <a:ext cx="82885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F3B57"/>
                </a:solidFill>
                <a:latin typeface="inherit"/>
              </a:rPr>
              <a:t>epithelial tight junctions.</a:t>
            </a:r>
            <a:r>
              <a:rPr lang="en-US" dirty="0">
                <a:solidFill>
                  <a:srgbClr val="0F3B57"/>
                </a:solidFill>
                <a:latin typeface="Helvetica" panose="020B0604020202020204" pitchFamily="34" charset="0"/>
              </a:rPr>
              <a:t> </a:t>
            </a:r>
            <a:r>
              <a:rPr lang="en-US" b="1" dirty="0">
                <a:solidFill>
                  <a:srgbClr val="0F3B57"/>
                </a:solidFill>
                <a:latin typeface="inherit"/>
              </a:rPr>
              <a:t>A</a:t>
            </a:r>
            <a:r>
              <a:rPr lang="en-US" dirty="0">
                <a:solidFill>
                  <a:srgbClr val="0F3B57"/>
                </a:solidFill>
                <a:latin typeface="Helvetica" panose="020B0604020202020204" pitchFamily="34" charset="0"/>
              </a:rPr>
              <a:t>, Electron micrograph of a thin section of endothelial cells, showing a point of contact between the plasma membranes at a tight junction (arrow).</a:t>
            </a:r>
            <a:r>
              <a:rPr lang="en-US" b="1" dirty="0">
                <a:solidFill>
                  <a:srgbClr val="0F3B57"/>
                </a:solidFill>
                <a:latin typeface="inherit"/>
              </a:rPr>
              <a:t>B</a:t>
            </a:r>
            <a:r>
              <a:rPr lang="en-US" dirty="0">
                <a:solidFill>
                  <a:srgbClr val="0F3B57"/>
                </a:solidFill>
                <a:latin typeface="Helvetica" panose="020B0604020202020204" pitchFamily="34" charset="0"/>
              </a:rPr>
              <a:t>, Electron micrograph of a replica of a freeze-fractured cell. This method exposes proteins within the lipid bilayer and reveals strands aligned along the points of contact between the plasma membranes. </a:t>
            </a:r>
            <a:r>
              <a:rPr lang="en-US" b="1" dirty="0">
                <a:solidFill>
                  <a:srgbClr val="0F3B57"/>
                </a:solidFill>
                <a:latin typeface="inherit"/>
              </a:rPr>
              <a:t>C</a:t>
            </a:r>
            <a:r>
              <a:rPr lang="en-US" dirty="0">
                <a:solidFill>
                  <a:srgbClr val="0F3B57"/>
                </a:solidFill>
                <a:latin typeface="Helvetica" panose="020B0604020202020204" pitchFamily="34" charset="0"/>
              </a:rPr>
              <a:t>, Interpretive drawing, showing the strands at points of contact as rows of </a:t>
            </a:r>
            <a:r>
              <a:rPr lang="en-US" dirty="0" err="1">
                <a:solidFill>
                  <a:srgbClr val="0F3B57"/>
                </a:solidFill>
                <a:latin typeface="Helvetica" panose="020B0604020202020204" pitchFamily="34" charset="0"/>
              </a:rPr>
              <a:t>transmembrane</a:t>
            </a:r>
            <a:r>
              <a:rPr lang="en-US" dirty="0">
                <a:solidFill>
                  <a:srgbClr val="0F3B57"/>
                </a:solidFill>
                <a:latin typeface="Helvetica" panose="020B0604020202020204" pitchFamily="34" charset="0"/>
              </a:rPr>
              <a:t> proteins.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595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65" y="0"/>
            <a:ext cx="836233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7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331640" y="548680"/>
            <a:ext cx="6808788" cy="4951412"/>
            <a:chOff x="634" y="897"/>
            <a:chExt cx="4289" cy="3119"/>
          </a:xfrm>
        </p:grpSpPr>
        <p:pic>
          <p:nvPicPr>
            <p:cNvPr id="3" name="Picture 5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1" y="897"/>
              <a:ext cx="2173" cy="3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33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807" y="1936"/>
              <a:ext cx="1780" cy="2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33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GB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Intercellular space  </a:t>
              </a:r>
              <a:endParaRPr lang="en-GB" dirty="0"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endParaRPr>
            </a:p>
          </p:txBody>
        </p:sp>
        <p:sp>
          <p:nvSpPr>
            <p:cNvPr id="5" name="Oval 7"/>
            <p:cNvSpPr>
              <a:spLocks noChangeArrowheads="1"/>
            </p:cNvSpPr>
            <p:nvPr/>
          </p:nvSpPr>
          <p:spPr bwMode="auto">
            <a:xfrm>
              <a:off x="2280" y="3552"/>
              <a:ext cx="304" cy="25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33CCCC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" name="Oval 8"/>
            <p:cNvSpPr>
              <a:spLocks noChangeArrowheads="1"/>
            </p:cNvSpPr>
            <p:nvPr/>
          </p:nvSpPr>
          <p:spPr bwMode="auto">
            <a:xfrm>
              <a:off x="3168" y="3584"/>
              <a:ext cx="240" cy="2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33CCCC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591" y="3360"/>
              <a:ext cx="1332" cy="4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33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GB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Lipid bilayer </a:t>
              </a:r>
            </a:p>
            <a:p>
              <a:r>
                <a:rPr lang="en-GB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Cytoplas</a:t>
              </a:r>
              <a:r>
                <a:rPr lang="hu-HU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m</a:t>
              </a:r>
              <a:r>
                <a:rPr lang="en-GB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ic face</a:t>
              </a:r>
              <a:endParaRPr lang="en-GB" sz="2000"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634" y="2408"/>
              <a:ext cx="1900" cy="4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33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GB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Transmembrane proteins</a:t>
              </a:r>
            </a:p>
            <a:p>
              <a:pPr algn="ctr"/>
              <a:r>
                <a:rPr lang="en-GB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occludin</a:t>
              </a:r>
              <a:endParaRPr lang="en-GB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endParaRPr>
            </a:p>
          </p:txBody>
        </p:sp>
        <p:sp>
          <p:nvSpPr>
            <p:cNvPr id="9" name="Oval 11"/>
            <p:cNvSpPr>
              <a:spLocks noChangeArrowheads="1"/>
            </p:cNvSpPr>
            <p:nvPr/>
          </p:nvSpPr>
          <p:spPr bwMode="auto">
            <a:xfrm>
              <a:off x="2328" y="1048"/>
              <a:ext cx="912" cy="4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33CCCC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" name="Oval 12"/>
            <p:cNvSpPr>
              <a:spLocks noChangeArrowheads="1"/>
            </p:cNvSpPr>
            <p:nvPr/>
          </p:nvSpPr>
          <p:spPr bwMode="auto">
            <a:xfrm>
              <a:off x="2536" y="1016"/>
              <a:ext cx="448" cy="54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33CCCC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927" y="2118"/>
              <a:ext cx="655" cy="2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33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GB" sz="2000" b="1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0.6 </a:t>
              </a:r>
              <a:r>
                <a:rPr lang="en-GB" sz="2000" b="1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 CE" charset="0"/>
                </a:rPr>
                <a:t>m</a:t>
              </a:r>
              <a:r>
                <a:rPr lang="en-GB" sz="2000" b="1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m</a:t>
              </a:r>
              <a:endParaRPr lang="en-GB" sz="2000" b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endParaRPr>
            </a:p>
          </p:txBody>
        </p:sp>
        <p:sp>
          <p:nvSpPr>
            <p:cNvPr id="12" name="Oval 14"/>
            <p:cNvSpPr>
              <a:spLocks noChangeArrowheads="1"/>
            </p:cNvSpPr>
            <p:nvPr/>
          </p:nvSpPr>
          <p:spPr bwMode="auto">
            <a:xfrm>
              <a:off x="2624" y="1488"/>
              <a:ext cx="112" cy="12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33CCCC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Oval 15"/>
            <p:cNvSpPr>
              <a:spLocks noChangeArrowheads="1"/>
            </p:cNvSpPr>
            <p:nvPr/>
          </p:nvSpPr>
          <p:spPr bwMode="auto">
            <a:xfrm>
              <a:off x="2888" y="1376"/>
              <a:ext cx="112" cy="12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33CCCC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1921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357166"/>
            <a:ext cx="86439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La grande diversité de la matrice extracellulaire est liée au grand nombre de molécules qui la composent</a:t>
            </a:r>
            <a:endParaRPr lang="fr-FR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8596" y="1859340"/>
            <a:ext cx="792961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1- </a:t>
            </a:r>
            <a:r>
              <a:rPr lang="fr-F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Des protéines fibreuses très volumineuses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: les collagènes, l'élastine ; 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fr-F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Des glycoprotéines moins volumineuses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telles que la fibronectine ou la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laminine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qui jouent un rôle dans l'adhésion cellulaire ;  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3- </a:t>
            </a:r>
            <a:r>
              <a:rPr lang="fr-F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Des chaînes polysaccharidiques :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elles regroupent les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glycosaminoglycanes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(GAG), et les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protéoglycanes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87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07" y="0"/>
            <a:ext cx="9126193" cy="41957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8929" y="4796813"/>
            <a:ext cx="73299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F3B57"/>
                </a:solidFill>
                <a:latin typeface="inherit"/>
              </a:rPr>
              <a:t>tight junction proteins: </a:t>
            </a:r>
            <a:r>
              <a:rPr lang="en-US" b="1" dirty="0" err="1">
                <a:solidFill>
                  <a:srgbClr val="0F3B57"/>
                </a:solidFill>
                <a:latin typeface="inherit"/>
              </a:rPr>
              <a:t>occludin</a:t>
            </a:r>
            <a:r>
              <a:rPr lang="en-US" b="1" dirty="0">
                <a:solidFill>
                  <a:srgbClr val="0F3B57"/>
                </a:solidFill>
                <a:latin typeface="inherit"/>
              </a:rPr>
              <a:t> and </a:t>
            </a:r>
            <a:r>
              <a:rPr lang="en-US" b="1" dirty="0" err="1">
                <a:solidFill>
                  <a:srgbClr val="0F3B57"/>
                </a:solidFill>
                <a:latin typeface="inherit"/>
              </a:rPr>
              <a:t>claudin</a:t>
            </a:r>
            <a:r>
              <a:rPr lang="en-US" b="1" dirty="0">
                <a:solidFill>
                  <a:srgbClr val="0F3B57"/>
                </a:solidFill>
                <a:latin typeface="inherit"/>
              </a:rPr>
              <a:t>.</a:t>
            </a:r>
            <a:r>
              <a:rPr lang="en-US" dirty="0">
                <a:solidFill>
                  <a:srgbClr val="0F3B57"/>
                </a:solidFill>
                <a:latin typeface="Helvetica" panose="020B0604020202020204" pitchFamily="34" charset="0"/>
              </a:rPr>
              <a:t> </a:t>
            </a:r>
            <a:r>
              <a:rPr lang="en-US" b="1" dirty="0">
                <a:solidFill>
                  <a:srgbClr val="0F3B57"/>
                </a:solidFill>
                <a:latin typeface="inherit"/>
              </a:rPr>
              <a:t>A</a:t>
            </a:r>
            <a:r>
              <a:rPr lang="en-US" dirty="0">
                <a:solidFill>
                  <a:srgbClr val="0F3B57"/>
                </a:solidFill>
                <a:latin typeface="Helvetica" panose="020B0604020202020204" pitchFamily="34" charset="0"/>
              </a:rPr>
              <a:t>, Preliminary model of tight junction structure with </a:t>
            </a:r>
            <a:r>
              <a:rPr lang="en-US" dirty="0" err="1">
                <a:solidFill>
                  <a:srgbClr val="0F3B57"/>
                </a:solidFill>
                <a:latin typeface="Helvetica" panose="020B0604020202020204" pitchFamily="34" charset="0"/>
              </a:rPr>
              <a:t>claudin</a:t>
            </a:r>
            <a:r>
              <a:rPr lang="en-US" dirty="0">
                <a:solidFill>
                  <a:srgbClr val="0F3B57"/>
                </a:solidFill>
                <a:latin typeface="Helvetica" panose="020B0604020202020204" pitchFamily="34" charset="0"/>
              </a:rPr>
              <a:t> linking the two membranes together and peripheral protein ZO-1 linking the cytoplasmic tail of </a:t>
            </a:r>
            <a:r>
              <a:rPr lang="en-US" dirty="0" err="1">
                <a:solidFill>
                  <a:srgbClr val="0F3B57"/>
                </a:solidFill>
                <a:latin typeface="Helvetica" panose="020B0604020202020204" pitchFamily="34" charset="0"/>
              </a:rPr>
              <a:t>claudin</a:t>
            </a:r>
            <a:r>
              <a:rPr lang="en-US" dirty="0">
                <a:solidFill>
                  <a:srgbClr val="0F3B57"/>
                </a:solidFill>
                <a:latin typeface="Helvetica" panose="020B0604020202020204" pitchFamily="34" charset="0"/>
              </a:rPr>
              <a:t> to actin filaments. B–C, </a:t>
            </a:r>
            <a:r>
              <a:rPr lang="en-US" dirty="0" err="1">
                <a:solidFill>
                  <a:srgbClr val="0F3B57"/>
                </a:solidFill>
                <a:latin typeface="Helvetica" panose="020B0604020202020204" pitchFamily="34" charset="0"/>
              </a:rPr>
              <a:t>Transmembrane</a:t>
            </a:r>
            <a:r>
              <a:rPr lang="en-US" dirty="0">
                <a:solidFill>
                  <a:srgbClr val="0F3B57"/>
                </a:solidFill>
                <a:latin typeface="Helvetica" panose="020B0604020202020204" pitchFamily="34" charset="0"/>
              </a:rPr>
              <a:t> topology of </a:t>
            </a:r>
            <a:r>
              <a:rPr lang="en-US" dirty="0" err="1">
                <a:solidFill>
                  <a:srgbClr val="0F3B57"/>
                </a:solidFill>
                <a:latin typeface="Helvetica" panose="020B0604020202020204" pitchFamily="34" charset="0"/>
              </a:rPr>
              <a:t>claudin</a:t>
            </a:r>
            <a:r>
              <a:rPr lang="en-US" dirty="0">
                <a:solidFill>
                  <a:srgbClr val="0F3B57"/>
                </a:solidFill>
                <a:latin typeface="Helvetica" panose="020B0604020202020204" pitchFamily="34" charset="0"/>
              </a:rPr>
              <a:t> and </a:t>
            </a:r>
            <a:r>
              <a:rPr lang="en-US" dirty="0" err="1">
                <a:solidFill>
                  <a:srgbClr val="0F3B57"/>
                </a:solidFill>
                <a:latin typeface="Helvetica" panose="020B0604020202020204" pitchFamily="34" charset="0"/>
              </a:rPr>
              <a:t>occludin</a:t>
            </a:r>
            <a:r>
              <a:rPr lang="en-US" dirty="0">
                <a:solidFill>
                  <a:srgbClr val="0F3B57"/>
                </a:solidFill>
                <a:latin typeface="Helvetica" panose="020B0604020202020204" pitchFamily="34" charset="0"/>
              </a:rPr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714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9436" y="144309"/>
            <a:ext cx="8854563" cy="4351338"/>
          </a:xfrm>
        </p:spPr>
        <p:txBody>
          <a:bodyPr/>
          <a:lstStyle/>
          <a:p>
            <a:r>
              <a:rPr lang="fr-FR" dirty="0"/>
              <a:t> Du côté cytoplasmique on trouve des protéines spécifiques appelées </a:t>
            </a:r>
            <a:r>
              <a:rPr lang="fr-FR" b="1" dirty="0">
                <a:solidFill>
                  <a:srgbClr val="FF0000"/>
                </a:solidFill>
              </a:rPr>
              <a:t>protéines ZO </a:t>
            </a:r>
            <a:r>
              <a:rPr lang="fr-FR" dirty="0"/>
              <a:t>qui interagissent aves les molécules de la jonction d’une part, et permet l’ancrage </a:t>
            </a:r>
            <a:r>
              <a:rPr lang="fr-FR" dirty="0">
                <a:solidFill>
                  <a:srgbClr val="FF0000"/>
                </a:solidFill>
              </a:rPr>
              <a:t>des microfilaments d’actine (</a:t>
            </a:r>
            <a:r>
              <a:rPr lang="fr-FR" i="1" dirty="0">
                <a:solidFill>
                  <a:srgbClr val="FF0000"/>
                </a:solidFill>
              </a:rPr>
              <a:t>cf. cytosquelette</a:t>
            </a:r>
            <a:r>
              <a:rPr lang="fr-FR" dirty="0">
                <a:solidFill>
                  <a:srgbClr val="FF0000"/>
                </a:solidFill>
              </a:rPr>
              <a:t>) </a:t>
            </a:r>
            <a:r>
              <a:rPr lang="fr-FR" dirty="0"/>
              <a:t>d’autre part, et ceci grâce à </a:t>
            </a:r>
            <a:r>
              <a:rPr lang="fr-FR" dirty="0">
                <a:solidFill>
                  <a:srgbClr val="FF0000"/>
                </a:solidFill>
              </a:rPr>
              <a:t>la </a:t>
            </a:r>
            <a:r>
              <a:rPr lang="fr-FR" b="1" dirty="0" err="1">
                <a:solidFill>
                  <a:srgbClr val="FF0000"/>
                </a:solidFill>
              </a:rPr>
              <a:t>cinguline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dirty="0"/>
              <a:t>qui joue le rôle d’adaptateur entre les protéines ZO et les microfilaments d’actine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14" y="2879930"/>
            <a:ext cx="7675806" cy="39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507" y="820148"/>
            <a:ext cx="6668985" cy="521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19217" t="35156" r="63878" b="17969"/>
          <a:stretch>
            <a:fillRect/>
          </a:stretch>
        </p:blipFill>
        <p:spPr bwMode="auto">
          <a:xfrm>
            <a:off x="6072198" y="0"/>
            <a:ext cx="2786083" cy="3111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1500166" y="214290"/>
            <a:ext cx="39290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800" dirty="0" smtClean="0"/>
              <a:t>Chaine de protéines formant une jonction étanche</a:t>
            </a:r>
          </a:p>
          <a:p>
            <a:pPr marL="342900" indent="-342900">
              <a:buAutoNum type="arabicPeriod"/>
            </a:pPr>
            <a:endParaRPr lang="fr-FR" sz="2800" dirty="0" smtClean="0"/>
          </a:p>
          <a:p>
            <a:pPr marL="342900" indent="-342900">
              <a:buAutoNum type="arabicPeriod"/>
            </a:pPr>
            <a:r>
              <a:rPr lang="fr-FR" sz="2800" dirty="0" smtClean="0"/>
              <a:t>Membrane plasmique adjacente</a:t>
            </a:r>
            <a:endParaRPr lang="fr-FR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12890" t="32292" r="47266" b="26041"/>
          <a:stretch>
            <a:fillRect/>
          </a:stretch>
        </p:blipFill>
        <p:spPr bwMode="auto">
          <a:xfrm>
            <a:off x="900123" y="3111910"/>
            <a:ext cx="7909775" cy="363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0517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6554" y="849395"/>
            <a:ext cx="878687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Les </a:t>
            </a:r>
            <a:r>
              <a:rPr lang="fr-FR" sz="2400" dirty="0" err="1"/>
              <a:t>zonula-adherens</a:t>
            </a:r>
            <a:r>
              <a:rPr lang="fr-FR" sz="2400" dirty="0"/>
              <a:t> sont également des jonctions qui ceinturent la cellule au niveau du pôle apicale, situées juste en dessous des </a:t>
            </a:r>
            <a:r>
              <a:rPr lang="fr-FR" sz="2400" dirty="0" err="1"/>
              <a:t>zonula-occludens</a:t>
            </a:r>
            <a:r>
              <a:rPr lang="fr-FR" sz="24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 </a:t>
            </a:r>
            <a:r>
              <a:rPr lang="fr-FR" sz="2400" dirty="0"/>
              <a:t>Elles sont situées au niveau des cellules polarisées </a:t>
            </a:r>
            <a:r>
              <a:rPr lang="fr-FR" sz="2400" dirty="0">
                <a:solidFill>
                  <a:srgbClr val="FF0000"/>
                </a:solidFill>
              </a:rPr>
              <a:t>et laissent un espace intercellulaire plus important que les jonctions serrées.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Elles </a:t>
            </a:r>
            <a:r>
              <a:rPr lang="fr-FR" sz="2400" dirty="0">
                <a:solidFill>
                  <a:srgbClr val="FF0000"/>
                </a:solidFill>
              </a:rPr>
              <a:t>sont composées de </a:t>
            </a:r>
            <a:r>
              <a:rPr lang="fr-FR" sz="2400" b="1" dirty="0" err="1">
                <a:solidFill>
                  <a:srgbClr val="FF0000"/>
                </a:solidFill>
              </a:rPr>
              <a:t>cadhérines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dirty="0">
                <a:solidFill>
                  <a:srgbClr val="FF0000"/>
                </a:solidFill>
              </a:rPr>
              <a:t>et de </a:t>
            </a:r>
            <a:r>
              <a:rPr lang="fr-FR" sz="2400" b="1" dirty="0" err="1">
                <a:solidFill>
                  <a:srgbClr val="FF0000"/>
                </a:solidFill>
              </a:rPr>
              <a:t>nectines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dirty="0">
                <a:solidFill>
                  <a:srgbClr val="FF0000"/>
                </a:solidFill>
              </a:rPr>
              <a:t>qui </a:t>
            </a:r>
            <a:r>
              <a:rPr lang="fr-FR" sz="2400" dirty="0"/>
              <a:t>sont des immunoglobulines spécifiques. </a:t>
            </a:r>
            <a:endParaRPr lang="fr-F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Du </a:t>
            </a:r>
            <a:r>
              <a:rPr lang="fr-FR" sz="2400" dirty="0"/>
              <a:t>côté cytoplasmique on trouve une plaque dense cytoplasmique où sont ancrées les </a:t>
            </a:r>
            <a:r>
              <a:rPr lang="fr-FR" sz="2400" dirty="0" err="1"/>
              <a:t>cadhérines</a:t>
            </a:r>
            <a:r>
              <a:rPr lang="fr-FR" sz="2400" dirty="0"/>
              <a:t> et les </a:t>
            </a:r>
            <a:r>
              <a:rPr lang="fr-FR" sz="2400" dirty="0" err="1"/>
              <a:t>nectines</a:t>
            </a:r>
            <a:r>
              <a:rPr lang="fr-FR" sz="2400" dirty="0"/>
              <a:t> : 	</a:t>
            </a:r>
            <a:endParaRPr lang="fr-F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Les </a:t>
            </a:r>
            <a:r>
              <a:rPr lang="fr-FR" sz="2400" dirty="0" err="1"/>
              <a:t>caténines</a:t>
            </a:r>
            <a:r>
              <a:rPr lang="fr-FR" sz="2400" dirty="0"/>
              <a:t> permettent la jonction entre les microfilaments d’actines et les </a:t>
            </a:r>
            <a:r>
              <a:rPr lang="fr-FR" sz="2400" dirty="0" err="1"/>
              <a:t>cadhérines</a:t>
            </a:r>
            <a:r>
              <a:rPr lang="fr-FR" sz="2400" dirty="0"/>
              <a:t>. </a:t>
            </a:r>
            <a:endParaRPr lang="fr-F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 </a:t>
            </a:r>
            <a:r>
              <a:rPr lang="fr-FR" sz="2400" dirty="0"/>
              <a:t>L’</a:t>
            </a:r>
            <a:r>
              <a:rPr lang="fr-FR" sz="2400" dirty="0" err="1"/>
              <a:t>afadine</a:t>
            </a:r>
            <a:r>
              <a:rPr lang="fr-FR" sz="2400" dirty="0"/>
              <a:t> et la </a:t>
            </a:r>
            <a:r>
              <a:rPr lang="fr-FR" sz="2400" dirty="0" err="1"/>
              <a:t>ponsine</a:t>
            </a:r>
            <a:r>
              <a:rPr lang="fr-FR" sz="2400" dirty="0"/>
              <a:t> permettent la jonction entre les microfilaments d’actines et les </a:t>
            </a:r>
            <a:r>
              <a:rPr lang="fr-FR" sz="2400" dirty="0" err="1"/>
              <a:t>nectines</a:t>
            </a:r>
            <a:r>
              <a:rPr lang="fr-FR" sz="2400" dirty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1431" y="-152729"/>
            <a:ext cx="671369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i="1" dirty="0" smtClean="0">
                <a:solidFill>
                  <a:srgbClr val="FF0000"/>
                </a:solidFill>
              </a:rPr>
              <a:t>2. </a:t>
            </a:r>
            <a:r>
              <a:rPr lang="fr-FR" sz="2800" b="1" i="1" dirty="0" err="1" smtClean="0">
                <a:solidFill>
                  <a:srgbClr val="FF0000"/>
                </a:solidFill>
              </a:rPr>
              <a:t>Zonula</a:t>
            </a:r>
            <a:r>
              <a:rPr lang="fr-FR" sz="2800" b="1" i="1" dirty="0" smtClean="0">
                <a:solidFill>
                  <a:srgbClr val="FF0000"/>
                </a:solidFill>
              </a:rPr>
              <a:t> </a:t>
            </a:r>
            <a:r>
              <a:rPr lang="fr-FR" sz="2800" b="1" i="1" dirty="0" err="1" smtClean="0">
                <a:solidFill>
                  <a:srgbClr val="FF0000"/>
                </a:solidFill>
              </a:rPr>
              <a:t>adherens</a:t>
            </a:r>
            <a:r>
              <a:rPr lang="fr-FR" sz="2800" b="1" i="1" dirty="0" smtClean="0">
                <a:solidFill>
                  <a:srgbClr val="FF0000"/>
                </a:solidFill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</a:rPr>
              <a:t>ou </a:t>
            </a:r>
            <a:r>
              <a:rPr lang="fr-FR" sz="2800" b="1" dirty="0">
                <a:solidFill>
                  <a:srgbClr val="FF0000"/>
                </a:solidFill>
              </a:rPr>
              <a:t>ceinture d’adhérence</a:t>
            </a:r>
          </a:p>
          <a:p>
            <a:pPr algn="ctr"/>
            <a:endParaRPr lang="fr-F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8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51" y="997743"/>
            <a:ext cx="8916649" cy="486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8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thumb/2/27/Adherens_Junctions_structural_proteins.svg/800px-Adherens_Junctions_structural_protein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40" y="290539"/>
            <a:ext cx="7108721" cy="636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88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247139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FF0000"/>
                </a:solidFill>
              </a:rPr>
              <a:t/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3) </a:t>
            </a:r>
            <a:r>
              <a:rPr lang="fr-FR" b="1" dirty="0">
                <a:solidFill>
                  <a:srgbClr val="FF0000"/>
                </a:solidFill>
              </a:rPr>
              <a:t>Les </a:t>
            </a:r>
            <a:r>
              <a:rPr lang="fr-FR" b="1" dirty="0" err="1">
                <a:solidFill>
                  <a:srgbClr val="FF0000"/>
                </a:solidFill>
              </a:rPr>
              <a:t>desmosomes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smtClean="0">
                <a:solidFill>
                  <a:srgbClr val="FF0000"/>
                </a:solidFill>
              </a:rPr>
              <a:t>ou </a:t>
            </a:r>
            <a:r>
              <a:rPr lang="fr-FR" b="1" dirty="0">
                <a:solidFill>
                  <a:srgbClr val="FF0000"/>
                </a:solidFill>
              </a:rPr>
              <a:t>macula-</a:t>
            </a:r>
            <a:r>
              <a:rPr lang="fr-FR" b="1" dirty="0" err="1">
                <a:solidFill>
                  <a:srgbClr val="FF0000"/>
                </a:solidFill>
              </a:rPr>
              <a:t>adherens</a:t>
            </a:r>
            <a:r>
              <a:rPr lang="fr-FR" dirty="0">
                <a:solidFill>
                  <a:srgbClr val="FF0000"/>
                </a:solidFill>
              </a:rPr>
              <a:t/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dirty="0">
                <a:solidFill>
                  <a:srgbClr val="FF0000"/>
                </a:solidFill>
              </a:rPr>
              <a:t>	</a:t>
            </a:r>
            <a:br>
              <a:rPr lang="fr-FR" dirty="0">
                <a:solidFill>
                  <a:srgbClr val="FF0000"/>
                </a:solidFill>
              </a:rPr>
            </a:b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*Les </a:t>
            </a:r>
            <a:r>
              <a:rPr lang="fr-FR" dirty="0" err="1"/>
              <a:t>desmosomes</a:t>
            </a:r>
            <a:r>
              <a:rPr lang="fr-FR" dirty="0"/>
              <a:t> ne sont cette fois-ci plus des </a:t>
            </a:r>
            <a:r>
              <a:rPr lang="fr-FR" dirty="0" err="1"/>
              <a:t>zonulas</a:t>
            </a:r>
            <a:r>
              <a:rPr lang="fr-FR" dirty="0"/>
              <a:t>, mais des </a:t>
            </a:r>
            <a:r>
              <a:rPr lang="fr-FR" b="1" dirty="0">
                <a:solidFill>
                  <a:srgbClr val="FF0000"/>
                </a:solidFill>
              </a:rPr>
              <a:t>macula-</a:t>
            </a:r>
            <a:r>
              <a:rPr lang="fr-FR" b="1" dirty="0" err="1">
                <a:solidFill>
                  <a:srgbClr val="FF0000"/>
                </a:solidFill>
              </a:rPr>
              <a:t>adherens</a:t>
            </a:r>
            <a:r>
              <a:rPr lang="fr-FR" b="1" dirty="0"/>
              <a:t> </a:t>
            </a:r>
            <a:r>
              <a:rPr lang="fr-FR" dirty="0"/>
              <a:t>qui sont des zones d’ancrage des </a:t>
            </a:r>
            <a:r>
              <a:rPr lang="fr-FR" b="1" dirty="0">
                <a:solidFill>
                  <a:srgbClr val="FF0000"/>
                </a:solidFill>
              </a:rPr>
              <a:t>filaments intermédiaires </a:t>
            </a:r>
            <a:r>
              <a:rPr lang="fr-FR" dirty="0"/>
              <a:t>sous la forme de tâche, d’où le terme de « macula ». </a:t>
            </a:r>
            <a:endParaRPr lang="fr-FR" dirty="0" smtClean="0"/>
          </a:p>
          <a:p>
            <a:r>
              <a:rPr lang="fr-FR" dirty="0" smtClean="0"/>
              <a:t>Ils </a:t>
            </a:r>
            <a:r>
              <a:rPr lang="fr-FR" dirty="0"/>
              <a:t>permettent la formation de jonctions intercellulaires, contrairement aux </a:t>
            </a:r>
            <a:r>
              <a:rPr lang="fr-FR" dirty="0" err="1"/>
              <a:t>hémidesmosomes</a:t>
            </a:r>
            <a:r>
              <a:rPr lang="fr-FR" dirty="0"/>
              <a:t> qui créés des jonctions entre cellules et lame basale. </a:t>
            </a:r>
            <a:endParaRPr lang="fr-FR" dirty="0" smtClean="0"/>
          </a:p>
          <a:p>
            <a:r>
              <a:rPr lang="fr-FR" dirty="0" smtClean="0"/>
              <a:t>On </a:t>
            </a:r>
            <a:r>
              <a:rPr lang="fr-FR" dirty="0"/>
              <a:t>trouve les </a:t>
            </a:r>
            <a:r>
              <a:rPr lang="fr-FR" dirty="0" err="1"/>
              <a:t>desmosomes</a:t>
            </a:r>
            <a:r>
              <a:rPr lang="fr-FR" dirty="0"/>
              <a:t> principalement au niveau des épithéliums, mais pas exclusivement. Ils sont composés de </a:t>
            </a:r>
            <a:r>
              <a:rPr lang="fr-FR" b="1" dirty="0" err="1">
                <a:solidFill>
                  <a:srgbClr val="FF0000"/>
                </a:solidFill>
              </a:rPr>
              <a:t>desmocolline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dirty="0"/>
              <a:t>et </a:t>
            </a:r>
            <a:r>
              <a:rPr lang="fr-FR" b="1" dirty="0" err="1">
                <a:solidFill>
                  <a:srgbClr val="FF0000"/>
                </a:solidFill>
              </a:rPr>
              <a:t>desmogléine</a:t>
            </a:r>
            <a:r>
              <a:rPr lang="fr-FR" b="1" dirty="0"/>
              <a:t> </a:t>
            </a:r>
            <a:r>
              <a:rPr lang="fr-FR" dirty="0"/>
              <a:t>qui sont des </a:t>
            </a:r>
            <a:r>
              <a:rPr lang="fr-FR" dirty="0" err="1"/>
              <a:t>cadhérines</a:t>
            </a:r>
            <a:r>
              <a:rPr lang="fr-FR" dirty="0"/>
              <a:t> (calcium dépendantes</a:t>
            </a:r>
            <a:r>
              <a:rPr lang="fr-FR" dirty="0" smtClean="0"/>
              <a:t>). </a:t>
            </a:r>
            <a:endParaRPr lang="fr-FR" dirty="0"/>
          </a:p>
          <a:p>
            <a:r>
              <a:rPr lang="fr-FR" dirty="0"/>
              <a:t>Les </a:t>
            </a:r>
            <a:r>
              <a:rPr lang="fr-FR" dirty="0" err="1"/>
              <a:t>desmosomes</a:t>
            </a:r>
            <a:r>
              <a:rPr lang="fr-FR" dirty="0"/>
              <a:t> permettent l’adhérence intercellulaire, le maintien de la forme des cellules et une résistance cytoplasmique. 	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266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3" y="1489587"/>
            <a:ext cx="8697796" cy="45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3374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465"/>
            <a:ext cx="9007102" cy="549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6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4348" y="357166"/>
            <a:ext cx="842965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cs typeface="Times New Roman" pitchFamily="18" charset="0"/>
              </a:rPr>
              <a:t>1/ Les protéines fibreuses</a:t>
            </a:r>
          </a:p>
          <a:p>
            <a:pPr marL="240665" indent="-227965">
              <a:spcBef>
                <a:spcPts val="1755"/>
              </a:spcBef>
              <a:buChar char="•"/>
              <a:tabLst>
                <a:tab pos="240665" algn="l"/>
              </a:tabLst>
            </a:pPr>
            <a:r>
              <a:rPr lang="fr-FR" sz="2400" dirty="0">
                <a:cs typeface="Arial MT"/>
              </a:rPr>
              <a:t>Ces</a:t>
            </a:r>
            <a:r>
              <a:rPr lang="fr-FR" sz="2400" spc="-50" dirty="0">
                <a:cs typeface="Arial MT"/>
              </a:rPr>
              <a:t> </a:t>
            </a:r>
            <a:r>
              <a:rPr lang="fr-FR" sz="2400" dirty="0">
                <a:cs typeface="Arial MT"/>
              </a:rPr>
              <a:t>protéines,</a:t>
            </a:r>
            <a:r>
              <a:rPr lang="fr-FR" sz="2400" spc="-55" dirty="0">
                <a:cs typeface="Arial MT"/>
              </a:rPr>
              <a:t> </a:t>
            </a:r>
            <a:r>
              <a:rPr lang="fr-FR" sz="2400" dirty="0">
                <a:cs typeface="Arial MT"/>
              </a:rPr>
              <a:t>grâce</a:t>
            </a:r>
            <a:r>
              <a:rPr lang="fr-FR" sz="2400" spc="-45" dirty="0">
                <a:cs typeface="Arial MT"/>
              </a:rPr>
              <a:t> </a:t>
            </a:r>
            <a:r>
              <a:rPr lang="fr-FR" sz="2400" dirty="0">
                <a:cs typeface="Arial MT"/>
              </a:rPr>
              <a:t>à</a:t>
            </a:r>
            <a:r>
              <a:rPr lang="fr-FR" sz="2400" spc="-45" dirty="0">
                <a:cs typeface="Arial MT"/>
              </a:rPr>
              <a:t> </a:t>
            </a:r>
            <a:r>
              <a:rPr lang="fr-FR" sz="2400" dirty="0">
                <a:cs typeface="Arial MT"/>
              </a:rPr>
              <a:t>leur</a:t>
            </a:r>
            <a:r>
              <a:rPr lang="fr-FR" sz="2400" spc="-45" dirty="0">
                <a:cs typeface="Arial MT"/>
              </a:rPr>
              <a:t> </a:t>
            </a:r>
            <a:r>
              <a:rPr lang="fr-FR" sz="2400" dirty="0">
                <a:cs typeface="Arial MT"/>
              </a:rPr>
              <a:t>propriétés,</a:t>
            </a:r>
            <a:r>
              <a:rPr lang="fr-FR" sz="2400" spc="-55" dirty="0">
                <a:cs typeface="Arial MT"/>
              </a:rPr>
              <a:t> </a:t>
            </a:r>
            <a:r>
              <a:rPr lang="fr-FR" sz="2400" dirty="0">
                <a:cs typeface="Arial MT"/>
              </a:rPr>
              <a:t>confèrent</a:t>
            </a:r>
            <a:r>
              <a:rPr lang="fr-FR" sz="2400" spc="-55" dirty="0">
                <a:cs typeface="Arial MT"/>
              </a:rPr>
              <a:t> </a:t>
            </a:r>
            <a:r>
              <a:rPr lang="fr-FR" sz="2400" dirty="0">
                <a:cs typeface="Arial MT"/>
              </a:rPr>
              <a:t>à</a:t>
            </a:r>
            <a:r>
              <a:rPr lang="fr-FR" sz="2400" spc="-45" dirty="0">
                <a:cs typeface="Arial MT"/>
              </a:rPr>
              <a:t> </a:t>
            </a:r>
            <a:r>
              <a:rPr lang="fr-FR" sz="2400" dirty="0">
                <a:cs typeface="Arial MT"/>
              </a:rPr>
              <a:t>la</a:t>
            </a:r>
            <a:r>
              <a:rPr lang="fr-FR" sz="2400" spc="-45" dirty="0">
                <a:cs typeface="Arial MT"/>
              </a:rPr>
              <a:t> </a:t>
            </a:r>
            <a:r>
              <a:rPr lang="fr-FR" sz="2400" dirty="0">
                <a:cs typeface="Arial MT"/>
              </a:rPr>
              <a:t>MEC</a:t>
            </a:r>
            <a:r>
              <a:rPr lang="fr-FR" sz="2400" spc="-45" dirty="0">
                <a:cs typeface="Arial MT"/>
              </a:rPr>
              <a:t> </a:t>
            </a:r>
            <a:r>
              <a:rPr lang="fr-FR" sz="2400" spc="-25" dirty="0" smtClean="0">
                <a:cs typeface="Arial MT"/>
              </a:rPr>
              <a:t>sa </a:t>
            </a:r>
            <a:r>
              <a:rPr lang="fr-FR" sz="2400" b="1" dirty="0" smtClean="0">
                <a:cs typeface="Arial"/>
              </a:rPr>
              <a:t>résistance</a:t>
            </a:r>
            <a:r>
              <a:rPr lang="fr-FR" sz="2400" b="1" spc="-120" dirty="0" smtClean="0">
                <a:cs typeface="Arial"/>
              </a:rPr>
              <a:t> </a:t>
            </a:r>
            <a:r>
              <a:rPr lang="fr-FR" sz="2400" b="1" spc="-25" dirty="0" smtClean="0">
                <a:cs typeface="Arial"/>
              </a:rPr>
              <a:t>et</a:t>
            </a:r>
            <a:r>
              <a:rPr lang="fr-FR" sz="2400" b="1" dirty="0" smtClean="0">
                <a:cs typeface="Arial"/>
              </a:rPr>
              <a:t> son</a:t>
            </a:r>
            <a:r>
              <a:rPr lang="fr-FR" sz="2400" b="1" spc="-50" dirty="0" smtClean="0">
                <a:cs typeface="Arial"/>
              </a:rPr>
              <a:t> </a:t>
            </a:r>
            <a:r>
              <a:rPr lang="fr-FR" sz="2400" b="1" spc="-10" dirty="0" smtClean="0">
                <a:cs typeface="Arial"/>
              </a:rPr>
              <a:t>élasticité, </a:t>
            </a:r>
            <a:r>
              <a:rPr lang="fr-FR" sz="2400" dirty="0" smtClean="0">
                <a:cs typeface="Arial MT"/>
              </a:rPr>
              <a:t>Il</a:t>
            </a:r>
            <a:r>
              <a:rPr lang="fr-FR" sz="2400" spc="-35" dirty="0" smtClean="0">
                <a:cs typeface="Arial MT"/>
              </a:rPr>
              <a:t> </a:t>
            </a:r>
            <a:r>
              <a:rPr lang="fr-FR" sz="2400" dirty="0">
                <a:cs typeface="Arial MT"/>
              </a:rPr>
              <a:t>s’agit</a:t>
            </a:r>
            <a:r>
              <a:rPr lang="fr-FR" sz="2400" spc="-40" dirty="0">
                <a:cs typeface="Arial MT"/>
              </a:rPr>
              <a:t> </a:t>
            </a:r>
            <a:r>
              <a:rPr lang="fr-FR" sz="2400" spc="-50" dirty="0" smtClean="0">
                <a:cs typeface="Arial MT"/>
              </a:rPr>
              <a:t>: </a:t>
            </a:r>
            <a:r>
              <a:rPr lang="fr-FR" sz="2400" dirty="0" smtClean="0">
                <a:cs typeface="Arial MT"/>
              </a:rPr>
              <a:t>du</a:t>
            </a:r>
            <a:r>
              <a:rPr lang="fr-FR" sz="2400" spc="-30" dirty="0" smtClean="0">
                <a:cs typeface="Arial MT"/>
              </a:rPr>
              <a:t> </a:t>
            </a:r>
            <a:r>
              <a:rPr lang="fr-FR" sz="2400" b="1" spc="-10" dirty="0" smtClean="0">
                <a:cs typeface="Arial"/>
              </a:rPr>
              <a:t>collagène et </a:t>
            </a:r>
            <a:r>
              <a:rPr lang="fr-FR" sz="2400" dirty="0" smtClean="0">
                <a:cs typeface="Arial MT"/>
              </a:rPr>
              <a:t>de</a:t>
            </a:r>
            <a:r>
              <a:rPr lang="fr-FR" sz="2400" spc="-25" dirty="0" smtClean="0">
                <a:cs typeface="Arial MT"/>
              </a:rPr>
              <a:t> </a:t>
            </a:r>
            <a:r>
              <a:rPr lang="fr-FR" sz="2400" dirty="0">
                <a:cs typeface="Arial MT"/>
              </a:rPr>
              <a:t>l’</a:t>
            </a:r>
            <a:r>
              <a:rPr lang="fr-FR" sz="2400" spc="-120" dirty="0">
                <a:cs typeface="Arial MT"/>
              </a:rPr>
              <a:t> </a:t>
            </a:r>
            <a:r>
              <a:rPr lang="fr-FR" sz="2400" b="1" spc="-10" dirty="0">
                <a:cs typeface="Arial"/>
              </a:rPr>
              <a:t>élastine</a:t>
            </a:r>
            <a:endParaRPr lang="fr-FR" sz="2400" dirty="0">
              <a:cs typeface="Arial"/>
            </a:endParaRPr>
          </a:p>
          <a:p>
            <a:endParaRPr lang="fr-FR" sz="2400" b="1" dirty="0" smtClean="0">
              <a:cs typeface="Times New Roman" pitchFamily="18" charset="0"/>
            </a:endParaRPr>
          </a:p>
          <a:p>
            <a:r>
              <a:rPr lang="fr-FR" sz="2400" b="1" dirty="0" smtClean="0">
                <a:cs typeface="Times New Roman" pitchFamily="18" charset="0"/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  <a:cs typeface="Times New Roman" pitchFamily="18" charset="0"/>
              </a:rPr>
              <a:t>1.1/ Le collagène </a:t>
            </a:r>
            <a:endParaRPr lang="fr-FR" sz="2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2878" y="2841179"/>
            <a:ext cx="850112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cs typeface="Times New Roman" pitchFamily="18" charset="0"/>
              </a:rPr>
              <a:t>- Protéine fibreuse structurale, glycoprotéine</a:t>
            </a:r>
          </a:p>
          <a:p>
            <a:r>
              <a:rPr lang="fr-FR" sz="2400" dirty="0" smtClean="0">
                <a:cs typeface="Times New Roman" pitchFamily="18" charset="0"/>
              </a:rPr>
              <a:t>- Il sert de résistance à la tension des tissus.</a:t>
            </a:r>
          </a:p>
          <a:p>
            <a:r>
              <a:rPr lang="fr-FR" sz="2400" dirty="0" smtClean="0">
                <a:cs typeface="Times New Roman" pitchFamily="18" charset="0"/>
              </a:rPr>
              <a:t>- Surtout chez les animaux (25% de toutes les protéines chez les mammifères), </a:t>
            </a:r>
          </a:p>
          <a:p>
            <a:pPr>
              <a:buFontTx/>
              <a:buChar char="-"/>
            </a:pPr>
            <a:r>
              <a:rPr lang="fr-FR" sz="2400" dirty="0" smtClean="0">
                <a:cs typeface="Times New Roman" pitchFamily="18" charset="0"/>
              </a:rPr>
              <a:t>Principal constituant de la peau et des os. </a:t>
            </a:r>
          </a:p>
          <a:p>
            <a:pPr>
              <a:buFontTx/>
              <a:buChar char="-"/>
            </a:pPr>
            <a:r>
              <a:rPr lang="fr-FR" sz="2400" dirty="0" smtClean="0">
                <a:cs typeface="Times New Roman" pitchFamily="18" charset="0"/>
              </a:rPr>
              <a:t>Il est formé de trois chaînes α en forme de super-hélice. </a:t>
            </a:r>
          </a:p>
          <a:p>
            <a:endParaRPr lang="fr-FR" sz="2400" dirty="0"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400" dirty="0" smtClean="0">
                <a:cs typeface="Times New Roman" pitchFamily="18" charset="0"/>
              </a:rPr>
              <a:t>Il existe plusieurs types de collagène : type I, II, III et IV. </a:t>
            </a:r>
          </a:p>
          <a:p>
            <a:pPr>
              <a:buFontTx/>
              <a:buChar char="-"/>
            </a:pPr>
            <a:r>
              <a:rPr lang="fr-FR" sz="2400" dirty="0" smtClean="0">
                <a:cs typeface="Times New Roman" pitchFamily="18" charset="0"/>
              </a:rPr>
              <a:t>Les types I, II et III  = collagènes fibrillaires </a:t>
            </a:r>
          </a:p>
          <a:p>
            <a:pPr>
              <a:buFontTx/>
              <a:buChar char="-"/>
            </a:pPr>
            <a:r>
              <a:rPr lang="fr-FR" sz="2400" dirty="0" smtClean="0">
                <a:cs typeface="Times New Roman" pitchFamily="18" charset="0"/>
              </a:rPr>
              <a:t>le type IV n’est trouvé que dans la lame basale. </a:t>
            </a:r>
            <a:endParaRPr lang="fr-FR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2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d) Les </a:t>
            </a:r>
            <a:r>
              <a:rPr lang="fr-FR" dirty="0" err="1">
                <a:solidFill>
                  <a:srgbClr val="FF0000"/>
                </a:solidFill>
              </a:rPr>
              <a:t>hémidesmosomes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Les </a:t>
            </a:r>
            <a:r>
              <a:rPr lang="fr-FR" dirty="0" err="1"/>
              <a:t>hémidesmosomes</a:t>
            </a:r>
            <a:r>
              <a:rPr lang="fr-FR" dirty="0"/>
              <a:t> sont présents au niveau du pôle basal et forment, comme dit précédemment, des jonctions avec la lame basale par interaction entre les </a:t>
            </a:r>
            <a:r>
              <a:rPr lang="fr-FR" dirty="0">
                <a:solidFill>
                  <a:srgbClr val="FF0000"/>
                </a:solidFill>
              </a:rPr>
              <a:t>intégrines</a:t>
            </a:r>
            <a:r>
              <a:rPr lang="fr-FR" dirty="0"/>
              <a:t> des </a:t>
            </a:r>
            <a:r>
              <a:rPr lang="fr-FR" dirty="0" err="1"/>
              <a:t>hémidesmosomes</a:t>
            </a:r>
            <a:r>
              <a:rPr lang="fr-FR" dirty="0"/>
              <a:t> et les </a:t>
            </a:r>
            <a:r>
              <a:rPr lang="fr-FR" dirty="0" err="1"/>
              <a:t>laminines</a:t>
            </a:r>
            <a:r>
              <a:rPr lang="fr-FR" dirty="0"/>
              <a:t> de la lame basale. </a:t>
            </a:r>
            <a:endParaRPr lang="fr-FR" dirty="0" smtClean="0"/>
          </a:p>
          <a:p>
            <a:r>
              <a:rPr lang="fr-FR" dirty="0" smtClean="0"/>
              <a:t>Comme </a:t>
            </a:r>
            <a:r>
              <a:rPr lang="fr-FR" dirty="0"/>
              <a:t>les </a:t>
            </a:r>
            <a:r>
              <a:rPr lang="fr-FR" dirty="0" err="1"/>
              <a:t>desmosomes</a:t>
            </a:r>
            <a:r>
              <a:rPr lang="fr-FR" dirty="0"/>
              <a:t>, les </a:t>
            </a:r>
            <a:r>
              <a:rPr lang="fr-FR" dirty="0" err="1"/>
              <a:t>hémidesmosomes</a:t>
            </a:r>
            <a:r>
              <a:rPr lang="fr-FR" dirty="0"/>
              <a:t> présentent une plaque dense qui permet d’ancré les filaments intermédiaires de </a:t>
            </a:r>
            <a:r>
              <a:rPr lang="fr-FR" dirty="0" err="1"/>
              <a:t>cytokératine</a:t>
            </a:r>
            <a:r>
              <a:rPr lang="fr-FR" dirty="0"/>
              <a:t>. Ces derniers forment un réseau entre les plaques des </a:t>
            </a:r>
            <a:r>
              <a:rPr lang="fr-FR" dirty="0" err="1"/>
              <a:t>desmosomes</a:t>
            </a:r>
            <a:r>
              <a:rPr lang="fr-FR" dirty="0"/>
              <a:t> et </a:t>
            </a:r>
            <a:r>
              <a:rPr lang="fr-FR" dirty="0" err="1"/>
              <a:t>hémidesmosomes</a:t>
            </a:r>
            <a:r>
              <a:rPr lang="fr-FR" dirty="0"/>
              <a:t> permettant le maintien de la cohésion cellulaire. 	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358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857364"/>
            <a:ext cx="757242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oneTexte 2"/>
          <p:cNvSpPr txBox="1"/>
          <p:nvPr/>
        </p:nvSpPr>
        <p:spPr>
          <a:xfrm>
            <a:off x="928662" y="6000768"/>
            <a:ext cx="748371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b="1" dirty="0"/>
              <a:t>L’</a:t>
            </a:r>
            <a:r>
              <a:rPr lang="fr-FR" sz="2400" b="1" dirty="0" err="1"/>
              <a:t>hemidesmosome</a:t>
            </a:r>
            <a:r>
              <a:rPr lang="fr-FR" sz="2400" b="1" dirty="0"/>
              <a:t> représente la moitié d’un </a:t>
            </a:r>
            <a:r>
              <a:rPr lang="fr-FR" sz="2400" b="1" dirty="0" err="1"/>
              <a:t>desmosome</a:t>
            </a:r>
            <a:endParaRPr lang="fr-FR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1214414" y="642918"/>
            <a:ext cx="650085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800" b="1" dirty="0"/>
              <a:t>Jonction d’adhérence cellule – lame basale</a:t>
            </a:r>
          </a:p>
        </p:txBody>
      </p:sp>
      <p:sp>
        <p:nvSpPr>
          <p:cNvPr id="5" name="Rectangle 4"/>
          <p:cNvSpPr/>
          <p:nvPr/>
        </p:nvSpPr>
        <p:spPr>
          <a:xfrm>
            <a:off x="785786" y="0"/>
            <a:ext cx="807249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ea typeface="Calibri" pitchFamily="34" charset="0"/>
                <a:cs typeface="Times New Roman" pitchFamily="18" charset="0"/>
              </a:rPr>
              <a:t>Hémi </a:t>
            </a:r>
            <a:r>
              <a:rPr lang="fr-FR" sz="3200" b="1" dirty="0" err="1" smtClean="0">
                <a:ea typeface="Calibri" pitchFamily="34" charset="0"/>
                <a:cs typeface="Times New Roman" pitchFamily="18" charset="0"/>
              </a:rPr>
              <a:t>desmosome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01717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" y="628650"/>
            <a:ext cx="8524875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179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8814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e)Les </a:t>
            </a:r>
            <a:r>
              <a:rPr lang="fr-FR" dirty="0">
                <a:solidFill>
                  <a:srgbClr val="FF0000"/>
                </a:solidFill>
              </a:rPr>
              <a:t>jonctions communicantes de type </a:t>
            </a:r>
            <a:r>
              <a:rPr lang="fr-FR" dirty="0" err="1">
                <a:solidFill>
                  <a:srgbClr val="FF0000"/>
                </a:solidFill>
              </a:rPr>
              <a:t>nexus</a:t>
            </a:r>
            <a:r>
              <a:rPr lang="fr-FR" dirty="0">
                <a:solidFill>
                  <a:srgbClr val="FF0000"/>
                </a:solidFill>
              </a:rPr>
              <a:t> (ou jonction gap) 	</a:t>
            </a:r>
            <a:br>
              <a:rPr lang="fr-FR" dirty="0">
                <a:solidFill>
                  <a:srgbClr val="FF0000"/>
                </a:solidFill>
              </a:rPr>
            </a:b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Au niveau des </a:t>
            </a:r>
            <a:r>
              <a:rPr lang="fr-FR" dirty="0" err="1"/>
              <a:t>nexus</a:t>
            </a:r>
            <a:r>
              <a:rPr lang="fr-FR" dirty="0"/>
              <a:t> on observe un espace intercellulaire de 2 à </a:t>
            </a:r>
            <a:r>
              <a:rPr lang="fr-FR" dirty="0" smtClean="0"/>
              <a:t>4 </a:t>
            </a:r>
            <a:r>
              <a:rPr lang="fr-FR" dirty="0"/>
              <a:t>nm 	</a:t>
            </a:r>
          </a:p>
          <a:p>
            <a:r>
              <a:rPr lang="fr-FR" dirty="0"/>
              <a:t>Ils sont composés de plusieurs centaines de canaux bidirectionnels par association de l’un à l’autre provenant d’une cellule et de l’autre. </a:t>
            </a:r>
            <a:endParaRPr lang="fr-FR" dirty="0" smtClean="0"/>
          </a:p>
          <a:p>
            <a:r>
              <a:rPr lang="fr-FR" dirty="0" smtClean="0"/>
              <a:t>Chaque </a:t>
            </a:r>
            <a:r>
              <a:rPr lang="fr-FR" dirty="0"/>
              <a:t>canal est un </a:t>
            </a:r>
            <a:r>
              <a:rPr lang="fr-FR" dirty="0" err="1"/>
              <a:t>connexon</a:t>
            </a:r>
            <a:r>
              <a:rPr lang="fr-FR" dirty="0"/>
              <a:t> formé de 6 sous-unités, dont chaque sous-unité est une </a:t>
            </a:r>
            <a:r>
              <a:rPr lang="fr-FR" dirty="0" err="1"/>
              <a:t>connexine</a:t>
            </a:r>
            <a:r>
              <a:rPr lang="fr-FR" dirty="0"/>
              <a:t> qui possède 4 segments transmembranaires. </a:t>
            </a:r>
            <a:endParaRPr lang="fr-FR" dirty="0" smtClean="0"/>
          </a:p>
          <a:p>
            <a:r>
              <a:rPr lang="fr-FR" dirty="0" smtClean="0"/>
              <a:t>Les </a:t>
            </a:r>
            <a:r>
              <a:rPr lang="fr-FR" dirty="0" err="1"/>
              <a:t>nexus</a:t>
            </a:r>
            <a:r>
              <a:rPr lang="fr-FR" dirty="0"/>
              <a:t> permettent une coopérativité métabolique intercellulaire en fonction du gradient de concentration (ions et petites molécules)</a:t>
            </a:r>
          </a:p>
        </p:txBody>
      </p:sp>
    </p:spTree>
    <p:extLst>
      <p:ext uri="{BB962C8B-B14F-4D97-AF65-F5344CB8AC3E}">
        <p14:creationId xmlns:p14="http://schemas.microsoft.com/office/powerpoint/2010/main" val="352031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2173" y="218050"/>
            <a:ext cx="7886700" cy="4351338"/>
          </a:xfrm>
        </p:spPr>
        <p:txBody>
          <a:bodyPr>
            <a:normAutofit/>
          </a:bodyPr>
          <a:lstStyle/>
          <a:p>
            <a:r>
              <a:rPr lang="fr-FR" sz="2000" b="1" dirty="0" smtClean="0"/>
              <a:t>• </a:t>
            </a:r>
            <a:r>
              <a:rPr lang="fr-FR" sz="2000" b="1" dirty="0"/>
              <a:t>Ne permet pas le passage </a:t>
            </a:r>
            <a:r>
              <a:rPr lang="fr-FR" sz="2000" dirty="0"/>
              <a:t>de macromolécules comme les </a:t>
            </a:r>
            <a:r>
              <a:rPr lang="fr-FR" sz="2000" b="1" dirty="0"/>
              <a:t>protéines, </a:t>
            </a:r>
            <a:r>
              <a:rPr lang="fr-FR" sz="2000" b="1" dirty="0" smtClean="0"/>
              <a:t>les acides </a:t>
            </a:r>
            <a:r>
              <a:rPr lang="fr-FR" sz="2000" b="1" dirty="0"/>
              <a:t>nucléiques et les polysaccharides.</a:t>
            </a:r>
          </a:p>
          <a:p>
            <a:r>
              <a:rPr lang="fr-FR" sz="2000" b="1" dirty="0"/>
              <a:t>• Permet le passage </a:t>
            </a:r>
            <a:r>
              <a:rPr lang="fr-FR" sz="2000" dirty="0"/>
              <a:t>de molécules de taille inférieure à 1 000 Daltons </a:t>
            </a:r>
            <a:r>
              <a:rPr lang="fr-FR" sz="2000" dirty="0" smtClean="0"/>
              <a:t>comme les </a:t>
            </a:r>
            <a:r>
              <a:rPr lang="fr-FR" sz="2000" dirty="0"/>
              <a:t>ions et certaines petites molécules hydrosolubles (monosaccharides</a:t>
            </a:r>
            <a:r>
              <a:rPr lang="fr-FR" sz="2000" dirty="0" smtClean="0"/>
              <a:t>, acides </a:t>
            </a:r>
            <a:r>
              <a:rPr lang="fr-FR" sz="2000" dirty="0"/>
              <a:t>aminés, nucléotides, vitamines, et seconds messagers comme </a:t>
            </a:r>
            <a:r>
              <a:rPr lang="fr-FR" sz="2000" dirty="0" smtClean="0"/>
              <a:t>l’</a:t>
            </a:r>
            <a:r>
              <a:rPr lang="fr-FR" sz="2000" dirty="0" err="1" smtClean="0"/>
              <a:t>AMPc</a:t>
            </a:r>
            <a:r>
              <a:rPr lang="fr-FR" sz="2000" dirty="0" smtClean="0"/>
              <a:t>: </a:t>
            </a:r>
            <a:r>
              <a:rPr lang="fr-FR" sz="2000" dirty="0"/>
              <a:t>on parle alors de </a:t>
            </a:r>
            <a:r>
              <a:rPr lang="fr-FR" sz="2000" b="1" dirty="0"/>
              <a:t>couplage électrique et métabolique </a:t>
            </a:r>
            <a:r>
              <a:rPr lang="fr-FR" sz="2000" dirty="0"/>
              <a:t>entre </a:t>
            </a:r>
            <a:r>
              <a:rPr lang="fr-FR" sz="2000" dirty="0" smtClean="0"/>
              <a:t>les cellules </a:t>
            </a:r>
            <a:r>
              <a:rPr lang="fr-FR" sz="2000" dirty="0"/>
              <a:t>reliées par des </a:t>
            </a:r>
            <a:r>
              <a:rPr lang="fr-FR" sz="2000" dirty="0" err="1"/>
              <a:t>nexus</a:t>
            </a:r>
            <a:endParaRPr lang="fr-FR" sz="2000" dirty="0"/>
          </a:p>
        </p:txBody>
      </p:sp>
      <p:pic>
        <p:nvPicPr>
          <p:cNvPr id="4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58" y="2374491"/>
            <a:ext cx="7336590" cy="448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6192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87" y="3362632"/>
            <a:ext cx="9324975" cy="3419475"/>
          </a:xfrm>
          <a:prstGeom prst="rect">
            <a:avLst/>
          </a:prstGeom>
        </p:spPr>
      </p:pic>
      <p:pic>
        <p:nvPicPr>
          <p:cNvPr id="5122" name="Picture 2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388" y="-80728"/>
            <a:ext cx="4991612" cy="350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7987" y="457566"/>
            <a:ext cx="38935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Ces jonctions ne sont pas exprimées de manière constitutionnelle mais possèdent des demi-vies de l’ordre de 24 heures. La régulation de la perméabilité dépend donc de la concentration des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nexus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 qui varie selon l’activité cellulaire 	</a:t>
            </a:r>
          </a:p>
        </p:txBody>
      </p:sp>
    </p:spTree>
    <p:extLst>
      <p:ext uri="{BB962C8B-B14F-4D97-AF65-F5344CB8AC3E}">
        <p14:creationId xmlns:p14="http://schemas.microsoft.com/office/powerpoint/2010/main" val="33823940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214414" y="1071546"/>
            <a:ext cx="6143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latin typeface="Arial Rounded MT Bold" pitchFamily="34" charset="0"/>
              </a:rPr>
              <a:t>Merci pour votre attention</a:t>
            </a:r>
            <a:endParaRPr lang="fr-FR" sz="36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90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76176" y="307789"/>
            <a:ext cx="4310977" cy="420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100"/>
              </a:spcBef>
            </a:pPr>
            <a:r>
              <a:rPr lang="fr-FR" sz="2000" b="1" dirty="0" smtClean="0">
                <a:solidFill>
                  <a:srgbClr val="011893"/>
                </a:solidFill>
                <a:cs typeface="Arial"/>
              </a:rPr>
              <a:t>1/1, </a:t>
            </a:r>
            <a:r>
              <a:rPr sz="2000" b="1" dirty="0" smtClean="0">
                <a:solidFill>
                  <a:srgbClr val="011893"/>
                </a:solidFill>
                <a:cs typeface="Arial"/>
              </a:rPr>
              <a:t>Les</a:t>
            </a:r>
            <a:r>
              <a:rPr sz="2000" b="1" spc="-35" dirty="0" smtClean="0">
                <a:solidFill>
                  <a:srgbClr val="011893"/>
                </a:solidFill>
                <a:cs typeface="Arial"/>
              </a:rPr>
              <a:t> </a:t>
            </a:r>
            <a:r>
              <a:rPr sz="2000" b="1" dirty="0">
                <a:solidFill>
                  <a:srgbClr val="011893"/>
                </a:solidFill>
                <a:cs typeface="Arial"/>
              </a:rPr>
              <a:t>collagènes</a:t>
            </a:r>
            <a:r>
              <a:rPr sz="2000" b="1" spc="-40" dirty="0">
                <a:solidFill>
                  <a:srgbClr val="011893"/>
                </a:solidFill>
                <a:cs typeface="Arial"/>
              </a:rPr>
              <a:t> </a:t>
            </a:r>
            <a:r>
              <a:rPr sz="2000" b="1" spc="-50" dirty="0">
                <a:solidFill>
                  <a:srgbClr val="011893"/>
                </a:solidFill>
                <a:cs typeface="Arial"/>
              </a:rPr>
              <a:t>:</a:t>
            </a:r>
            <a:endParaRPr sz="2000" dirty="0">
              <a:cs typeface="Arial"/>
            </a:endParaRPr>
          </a:p>
          <a:p>
            <a:pPr marL="292100" marR="43180" indent="-228600" algn="just">
              <a:lnSpc>
                <a:spcPct val="149200"/>
              </a:lnSpc>
              <a:spcBef>
                <a:spcPts val="1320"/>
              </a:spcBef>
              <a:buChar char="•"/>
              <a:tabLst>
                <a:tab pos="292100" algn="l"/>
                <a:tab pos="374650" algn="l"/>
              </a:tabLst>
            </a:pPr>
            <a:r>
              <a:rPr sz="2000" dirty="0">
                <a:cs typeface="Arial MT"/>
              </a:rPr>
              <a:t>	Le</a:t>
            </a:r>
            <a:r>
              <a:rPr sz="2000" spc="-55" dirty="0">
                <a:cs typeface="Arial MT"/>
              </a:rPr>
              <a:t> </a:t>
            </a:r>
            <a:r>
              <a:rPr sz="2000" dirty="0">
                <a:cs typeface="Arial MT"/>
              </a:rPr>
              <a:t>collagène</a:t>
            </a:r>
            <a:r>
              <a:rPr sz="2000" spc="-55" dirty="0">
                <a:cs typeface="Arial MT"/>
              </a:rPr>
              <a:t> </a:t>
            </a:r>
            <a:r>
              <a:rPr sz="2000" dirty="0">
                <a:cs typeface="Arial MT"/>
              </a:rPr>
              <a:t>est</a:t>
            </a:r>
            <a:r>
              <a:rPr sz="2000" spc="-60" dirty="0">
                <a:cs typeface="Arial MT"/>
              </a:rPr>
              <a:t> </a:t>
            </a:r>
            <a:r>
              <a:rPr sz="2000" dirty="0">
                <a:cs typeface="Arial MT"/>
              </a:rPr>
              <a:t>un</a:t>
            </a:r>
            <a:r>
              <a:rPr sz="2000" spc="-55" dirty="0">
                <a:cs typeface="Arial MT"/>
              </a:rPr>
              <a:t> </a:t>
            </a:r>
            <a:r>
              <a:rPr sz="2000" b="1" dirty="0">
                <a:solidFill>
                  <a:srgbClr val="941651"/>
                </a:solidFill>
                <a:cs typeface="Arial"/>
              </a:rPr>
              <a:t>glycoprotéines</a:t>
            </a:r>
            <a:r>
              <a:rPr sz="2000" b="1" spc="-50" dirty="0">
                <a:solidFill>
                  <a:srgbClr val="941651"/>
                </a:solidFill>
                <a:cs typeface="Arial"/>
              </a:rPr>
              <a:t> </a:t>
            </a:r>
            <a:r>
              <a:rPr sz="2000" spc="-20" dirty="0">
                <a:cs typeface="Arial MT"/>
              </a:rPr>
              <a:t>très </a:t>
            </a:r>
            <a:r>
              <a:rPr sz="2000" dirty="0">
                <a:cs typeface="Arial MT"/>
              </a:rPr>
              <a:t>riche</a:t>
            </a:r>
            <a:r>
              <a:rPr sz="2000" spc="-55" dirty="0">
                <a:cs typeface="Arial MT"/>
              </a:rPr>
              <a:t> </a:t>
            </a:r>
            <a:r>
              <a:rPr sz="2000" dirty="0">
                <a:cs typeface="Arial MT"/>
              </a:rPr>
              <a:t>en</a:t>
            </a:r>
            <a:r>
              <a:rPr sz="2000" spc="-55" dirty="0">
                <a:cs typeface="Arial MT"/>
              </a:rPr>
              <a:t> </a:t>
            </a:r>
            <a:r>
              <a:rPr sz="2000" dirty="0">
                <a:cs typeface="Arial MT"/>
              </a:rPr>
              <a:t>acide</a:t>
            </a:r>
            <a:r>
              <a:rPr sz="2000" spc="-55" dirty="0">
                <a:cs typeface="Arial MT"/>
              </a:rPr>
              <a:t> </a:t>
            </a:r>
            <a:r>
              <a:rPr sz="2000" dirty="0">
                <a:cs typeface="Arial MT"/>
              </a:rPr>
              <a:t>aminé</a:t>
            </a:r>
            <a:r>
              <a:rPr sz="2000" spc="-55" dirty="0">
                <a:cs typeface="Arial MT"/>
              </a:rPr>
              <a:t> </a:t>
            </a:r>
            <a:r>
              <a:rPr sz="2000" b="1" dirty="0">
                <a:cs typeface="Arial"/>
              </a:rPr>
              <a:t>Proline</a:t>
            </a:r>
            <a:r>
              <a:rPr sz="2000" b="1" spc="-55" dirty="0">
                <a:cs typeface="Arial"/>
              </a:rPr>
              <a:t> </a:t>
            </a:r>
            <a:r>
              <a:rPr sz="2000" dirty="0">
                <a:cs typeface="Arial MT"/>
              </a:rPr>
              <a:t>(=&gt;</a:t>
            </a:r>
            <a:r>
              <a:rPr sz="2000" spc="-60" dirty="0">
                <a:cs typeface="Arial MT"/>
              </a:rPr>
              <a:t> </a:t>
            </a:r>
            <a:r>
              <a:rPr sz="2000" spc="-10" dirty="0">
                <a:cs typeface="Arial MT"/>
              </a:rPr>
              <a:t>confère </a:t>
            </a:r>
            <a:r>
              <a:rPr sz="2000" dirty="0">
                <a:cs typeface="Arial MT"/>
              </a:rPr>
              <a:t>sa</a:t>
            </a:r>
            <a:r>
              <a:rPr sz="2000" spc="-70" dirty="0">
                <a:cs typeface="Arial MT"/>
              </a:rPr>
              <a:t> </a:t>
            </a:r>
            <a:r>
              <a:rPr sz="2000" dirty="0">
                <a:cs typeface="Arial MT"/>
              </a:rPr>
              <a:t>structure</a:t>
            </a:r>
            <a:r>
              <a:rPr sz="2000" spc="-65" dirty="0">
                <a:cs typeface="Arial MT"/>
              </a:rPr>
              <a:t> </a:t>
            </a:r>
            <a:r>
              <a:rPr sz="2000" dirty="0">
                <a:cs typeface="Arial MT"/>
              </a:rPr>
              <a:t>secondaire</a:t>
            </a:r>
            <a:r>
              <a:rPr sz="2000" spc="-65" dirty="0">
                <a:cs typeface="Arial MT"/>
              </a:rPr>
              <a:t> </a:t>
            </a:r>
            <a:r>
              <a:rPr sz="2000" dirty="0">
                <a:cs typeface="Arial MT"/>
              </a:rPr>
              <a:t>en</a:t>
            </a:r>
            <a:r>
              <a:rPr sz="2000" spc="-65" dirty="0">
                <a:cs typeface="Arial MT"/>
              </a:rPr>
              <a:t> </a:t>
            </a:r>
            <a:r>
              <a:rPr sz="2000" dirty="0">
                <a:cs typeface="Arial MT"/>
              </a:rPr>
              <a:t>triple</a:t>
            </a:r>
            <a:r>
              <a:rPr sz="2000" spc="-65" dirty="0">
                <a:cs typeface="Arial MT"/>
              </a:rPr>
              <a:t> </a:t>
            </a:r>
            <a:r>
              <a:rPr sz="2000" spc="-10" dirty="0">
                <a:cs typeface="Arial MT"/>
              </a:rPr>
              <a:t>hélice)</a:t>
            </a:r>
            <a:endParaRPr sz="2000" dirty="0">
              <a:cs typeface="Arial MT"/>
            </a:endParaRPr>
          </a:p>
          <a:p>
            <a:pPr marL="375920" indent="-312420">
              <a:lnSpc>
                <a:spcPct val="100000"/>
              </a:lnSpc>
              <a:spcBef>
                <a:spcPts val="2615"/>
              </a:spcBef>
              <a:buChar char="•"/>
              <a:tabLst>
                <a:tab pos="375920" algn="l"/>
              </a:tabLst>
            </a:pPr>
            <a:r>
              <a:rPr sz="2000" dirty="0">
                <a:cs typeface="Arial MT"/>
              </a:rPr>
              <a:t>Polymère</a:t>
            </a:r>
            <a:r>
              <a:rPr sz="2000" spc="-40" dirty="0">
                <a:cs typeface="Arial MT"/>
              </a:rPr>
              <a:t> </a:t>
            </a:r>
            <a:r>
              <a:rPr sz="2000" dirty="0">
                <a:cs typeface="Arial MT"/>
              </a:rPr>
              <a:t>de</a:t>
            </a:r>
            <a:r>
              <a:rPr sz="2000" spc="-40" dirty="0">
                <a:cs typeface="Arial MT"/>
              </a:rPr>
              <a:t> </a:t>
            </a:r>
            <a:r>
              <a:rPr sz="2000" b="1" spc="-10" dirty="0">
                <a:solidFill>
                  <a:srgbClr val="941651"/>
                </a:solidFill>
                <a:cs typeface="Arial"/>
              </a:rPr>
              <a:t>(Glycine-X-</a:t>
            </a:r>
            <a:r>
              <a:rPr sz="2000" b="1" dirty="0">
                <a:solidFill>
                  <a:srgbClr val="941651"/>
                </a:solidFill>
                <a:cs typeface="Arial"/>
              </a:rPr>
              <a:t>Y)</a:t>
            </a:r>
            <a:r>
              <a:rPr sz="2000" b="1" baseline="-17361" dirty="0">
                <a:solidFill>
                  <a:srgbClr val="941651"/>
                </a:solidFill>
                <a:cs typeface="Arial"/>
              </a:rPr>
              <a:t>n</a:t>
            </a:r>
            <a:r>
              <a:rPr sz="2000" b="1" spc="270" baseline="-17361" dirty="0">
                <a:solidFill>
                  <a:srgbClr val="941651"/>
                </a:solidFill>
                <a:cs typeface="Arial"/>
              </a:rPr>
              <a:t> </a:t>
            </a:r>
            <a:r>
              <a:rPr sz="2000" dirty="0">
                <a:cs typeface="Arial MT"/>
              </a:rPr>
              <a:t>avec</a:t>
            </a:r>
            <a:r>
              <a:rPr sz="2000" spc="-40" dirty="0">
                <a:cs typeface="Arial MT"/>
              </a:rPr>
              <a:t> </a:t>
            </a:r>
            <a:r>
              <a:rPr sz="2000" spc="-25" dirty="0">
                <a:cs typeface="Arial MT"/>
              </a:rPr>
              <a:t>X=</a:t>
            </a:r>
            <a:endParaRPr sz="2000" dirty="0">
              <a:cs typeface="Arial MT"/>
            </a:endParaRPr>
          </a:p>
          <a:p>
            <a:pPr marL="292100">
              <a:lnSpc>
                <a:spcPct val="100000"/>
              </a:lnSpc>
              <a:spcBef>
                <a:spcPts val="1415"/>
              </a:spcBef>
            </a:pPr>
            <a:r>
              <a:rPr sz="2000" b="1" dirty="0">
                <a:cs typeface="Arial"/>
              </a:rPr>
              <a:t>Proline</a:t>
            </a:r>
            <a:r>
              <a:rPr sz="2000" b="1" spc="-35" dirty="0">
                <a:cs typeface="Arial"/>
              </a:rPr>
              <a:t> </a:t>
            </a:r>
            <a:r>
              <a:rPr sz="2000" dirty="0">
                <a:cs typeface="Arial MT"/>
              </a:rPr>
              <a:t>et</a:t>
            </a:r>
            <a:r>
              <a:rPr sz="2000" spc="-80" dirty="0">
                <a:cs typeface="Arial MT"/>
              </a:rPr>
              <a:t> </a:t>
            </a:r>
            <a:r>
              <a:rPr sz="2000" dirty="0">
                <a:cs typeface="Arial MT"/>
              </a:rPr>
              <a:t>Y=</a:t>
            </a:r>
            <a:r>
              <a:rPr sz="2000" spc="-35" dirty="0">
                <a:cs typeface="Arial MT"/>
              </a:rPr>
              <a:t> </a:t>
            </a:r>
            <a:r>
              <a:rPr sz="2000" b="1" spc="-10" dirty="0">
                <a:cs typeface="Arial"/>
              </a:rPr>
              <a:t>Hydroxyproline</a:t>
            </a:r>
            <a:endParaRPr sz="2000" dirty="0">
              <a:cs typeface="Arial"/>
            </a:endParaRPr>
          </a:p>
          <a:p>
            <a:pPr marL="292100" marR="462915" indent="-228600">
              <a:lnSpc>
                <a:spcPct val="149200"/>
              </a:lnSpc>
              <a:spcBef>
                <a:spcPts val="2305"/>
              </a:spcBef>
              <a:buChar char="•"/>
              <a:tabLst>
                <a:tab pos="292100" algn="l"/>
                <a:tab pos="375920" algn="l"/>
              </a:tabLst>
            </a:pPr>
            <a:r>
              <a:rPr sz="2000" dirty="0">
                <a:cs typeface="Arial MT"/>
              </a:rPr>
              <a:t>	</a:t>
            </a:r>
          </a:p>
        </p:txBody>
      </p:sp>
      <p:sp>
        <p:nvSpPr>
          <p:cNvPr id="6" name="object 8"/>
          <p:cNvSpPr txBox="1">
            <a:spLocks noGrp="1"/>
          </p:cNvSpPr>
          <p:nvPr>
            <p:ph type="sldNum" sz="quarter" idx="4294967295"/>
          </p:nvPr>
        </p:nvSpPr>
        <p:spPr>
          <a:xfrm>
            <a:off x="11290687" y="6456677"/>
            <a:ext cx="2571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868" y="989971"/>
            <a:ext cx="4101132" cy="2173707"/>
          </a:xfrm>
          <a:prstGeom prst="rect">
            <a:avLst/>
          </a:prstGeom>
        </p:spPr>
      </p:pic>
      <p:pic>
        <p:nvPicPr>
          <p:cNvPr id="10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31664" y="3845859"/>
            <a:ext cx="3920488" cy="327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285728"/>
            <a:ext cx="864399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I.2/ L’élastine </a:t>
            </a: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>
              <a:buFontTx/>
              <a:buChar char="-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Composant essentiel des fibres élastiques</a:t>
            </a:r>
          </a:p>
          <a:p>
            <a:pPr>
              <a:buFontTx/>
              <a:buChar char="-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Sécrétée par les fibroblastes. </a:t>
            </a:r>
          </a:p>
          <a:p>
            <a:pPr>
              <a:buFontTx/>
              <a:buChar char="-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C’est une protéine hydrophobe non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glycosylée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Peut s’allonger ou se rétrécir. </a:t>
            </a:r>
          </a:p>
          <a:p>
            <a:pPr>
              <a:buFontTx/>
              <a:buChar char="-"/>
            </a:pP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Les fibres élastiques assurent l'élasticité du tissu conjonctif et ont tendance à s'enrouler sur elles-mêmes.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L’élastine est très présente dans</a:t>
            </a: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la peau, les ligaments et les poumons. </a:t>
            </a: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777" y="3324763"/>
            <a:ext cx="4007224" cy="338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2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20" y="285728"/>
            <a:ext cx="842968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II/ Les glycoprotéines  </a:t>
            </a: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  Ce sont des molécules d’adhérence qui se lient à la fois aux cellules et aux molécules de la MEC ce qui favorise la fixation des cellules à la matrice. 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2460917"/>
            <a:ext cx="22806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fr-FR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fibronectine</a:t>
            </a:r>
            <a:r>
              <a:rPr lang="fr-FR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fr-FR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19188" y="2430477"/>
            <a:ext cx="18133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fr-FR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laminine</a:t>
            </a:r>
            <a:r>
              <a:rPr lang="fr-FR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fr-FR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20" y="3857628"/>
            <a:ext cx="56669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III/ Les chaînes polysaccharidiques </a:t>
            </a:r>
            <a:endParaRPr lang="fr-FR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7158" y="4786322"/>
            <a:ext cx="45336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Les </a:t>
            </a:r>
            <a:r>
              <a:rPr lang="fr-F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glycosaminoglycannes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(GAG) </a:t>
            </a:r>
            <a:endParaRPr lang="fr-F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29256" y="4643446"/>
            <a:ext cx="2874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Les </a:t>
            </a:r>
            <a:r>
              <a:rPr lang="fr-F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protéoglycannes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fr-F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://ressources.unisciel.fr/biocell/chap3/res/fig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338" y="2009567"/>
            <a:ext cx="2964340" cy="184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56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670</TotalTime>
  <Words>2196</Words>
  <Application>Microsoft Office PowerPoint</Application>
  <PresentationFormat>Affichage à l'écran (4:3)</PresentationFormat>
  <Paragraphs>283</Paragraphs>
  <Slides>66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66</vt:i4>
      </vt:variant>
    </vt:vector>
  </HeadingPairs>
  <TitlesOfParts>
    <vt:vector size="78" baseType="lpstr">
      <vt:lpstr>Arial</vt:lpstr>
      <vt:lpstr>Arial CE</vt:lpstr>
      <vt:lpstr>Arial MT</vt:lpstr>
      <vt:lpstr>Arial Rounded MT Bold</vt:lpstr>
      <vt:lpstr>Calibri</vt:lpstr>
      <vt:lpstr>Calibri Light</vt:lpstr>
      <vt:lpstr>DIN-Regular</vt:lpstr>
      <vt:lpstr>Helvetica</vt:lpstr>
      <vt:lpstr>inherit</vt:lpstr>
      <vt:lpstr>Symbol CE</vt:lpstr>
      <vt:lpstr>Times New Roman</vt:lpstr>
      <vt:lpstr>Thème Office</vt:lpstr>
      <vt:lpstr>Présentation PowerPoint</vt:lpstr>
      <vt:lpstr>I) Les matrices extracellulaires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II) Molécules d’adhérences et jonctions intercellulaires </vt:lpstr>
      <vt:lpstr>1) Les molécules d’adhérence </vt:lpstr>
      <vt:lpstr>a) Immunoglobuline </vt:lpstr>
      <vt:lpstr>Présentation PowerPoint</vt:lpstr>
      <vt:lpstr>b. Les cadhérines</vt:lpstr>
      <vt:lpstr>b. Les cadhérines</vt:lpstr>
      <vt:lpstr>Présentation PowerPoint</vt:lpstr>
      <vt:lpstr>Présentation PowerPoint</vt:lpstr>
      <vt:lpstr>c) Sélectine </vt:lpstr>
      <vt:lpstr>Présentation PowerPoint</vt:lpstr>
      <vt:lpstr>Présentation PowerPoint</vt:lpstr>
      <vt:lpstr>d) Intégrine </vt:lpstr>
      <vt:lpstr>Présentation PowerPoint</vt:lpstr>
      <vt:lpstr>2) Jonctions intercellulaires et jonctions cellules-matrice extracellulaire </vt:lpstr>
      <vt:lpstr>Présentation PowerPoint</vt:lpstr>
      <vt:lpstr>Présentation PowerPoint</vt:lpstr>
      <vt:lpstr>Classifications des jonctions cellulaires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A-Jonctions serrées (ou tight jonction ou zonula occludens)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3) Les desmosomes ou macula-adherens   </vt:lpstr>
      <vt:lpstr>Présentation PowerPoint</vt:lpstr>
      <vt:lpstr>Présentation PowerPoint</vt:lpstr>
      <vt:lpstr>d) Les hémidesmosomes</vt:lpstr>
      <vt:lpstr>Présentation PowerPoint</vt:lpstr>
      <vt:lpstr>Présentation PowerPoint</vt:lpstr>
      <vt:lpstr>e)Les jonctions communicantes de type nexus (ou jonction gap)   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250 G4</dc:creator>
  <cp:lastModifiedBy>250 G4</cp:lastModifiedBy>
  <cp:revision>66</cp:revision>
  <dcterms:created xsi:type="dcterms:W3CDTF">2023-10-16T23:23:29Z</dcterms:created>
  <dcterms:modified xsi:type="dcterms:W3CDTF">2024-01-14T22:48:03Z</dcterms:modified>
</cp:coreProperties>
</file>