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4"/>
  </p:notesMasterIdLst>
  <p:sldIdLst>
    <p:sldId id="256" r:id="rId2"/>
    <p:sldId id="365" r:id="rId3"/>
    <p:sldId id="299" r:id="rId4"/>
    <p:sldId id="414" r:id="rId5"/>
    <p:sldId id="416" r:id="rId6"/>
    <p:sldId id="417" r:id="rId7"/>
    <p:sldId id="300" r:id="rId8"/>
    <p:sldId id="368" r:id="rId9"/>
    <p:sldId id="379" r:id="rId10"/>
    <p:sldId id="301" r:id="rId11"/>
    <p:sldId id="369" r:id="rId12"/>
    <p:sldId id="367" r:id="rId13"/>
    <p:sldId id="370" r:id="rId14"/>
    <p:sldId id="302" r:id="rId15"/>
    <p:sldId id="373" r:id="rId16"/>
    <p:sldId id="374" r:id="rId17"/>
    <p:sldId id="375" r:id="rId18"/>
    <p:sldId id="387" r:id="rId19"/>
    <p:sldId id="376" r:id="rId20"/>
    <p:sldId id="377" r:id="rId21"/>
    <p:sldId id="380" r:id="rId22"/>
    <p:sldId id="303" r:id="rId23"/>
    <p:sldId id="381" r:id="rId24"/>
    <p:sldId id="382" r:id="rId25"/>
    <p:sldId id="312" r:id="rId26"/>
    <p:sldId id="383" r:id="rId27"/>
    <p:sldId id="304" r:id="rId28"/>
    <p:sldId id="354" r:id="rId29"/>
    <p:sldId id="355" r:id="rId30"/>
    <p:sldId id="378" r:id="rId31"/>
    <p:sldId id="392" r:id="rId32"/>
    <p:sldId id="356" r:id="rId33"/>
    <p:sldId id="384" r:id="rId34"/>
    <p:sldId id="359" r:id="rId35"/>
    <p:sldId id="385" r:id="rId36"/>
    <p:sldId id="357" r:id="rId37"/>
    <p:sldId id="390" r:id="rId38"/>
    <p:sldId id="405" r:id="rId39"/>
    <p:sldId id="406" r:id="rId40"/>
    <p:sldId id="407" r:id="rId41"/>
    <p:sldId id="305" r:id="rId42"/>
    <p:sldId id="402" r:id="rId43"/>
    <p:sldId id="315" r:id="rId44"/>
    <p:sldId id="403" r:id="rId45"/>
    <p:sldId id="404" r:id="rId46"/>
    <p:sldId id="386" r:id="rId47"/>
    <p:sldId id="399" r:id="rId48"/>
    <p:sldId id="400" r:id="rId49"/>
    <p:sldId id="401" r:id="rId50"/>
    <p:sldId id="388" r:id="rId51"/>
    <p:sldId id="408" r:id="rId52"/>
    <p:sldId id="409" r:id="rId53"/>
    <p:sldId id="410" r:id="rId54"/>
    <p:sldId id="411" r:id="rId55"/>
    <p:sldId id="412" r:id="rId56"/>
    <p:sldId id="309" r:id="rId57"/>
    <p:sldId id="418" r:id="rId58"/>
    <p:sldId id="310" r:id="rId59"/>
    <p:sldId id="394" r:id="rId60"/>
    <p:sldId id="395" r:id="rId61"/>
    <p:sldId id="396" r:id="rId62"/>
    <p:sldId id="397" r:id="rId63"/>
    <p:sldId id="413" r:id="rId64"/>
    <p:sldId id="362" r:id="rId65"/>
    <p:sldId id="363" r:id="rId66"/>
    <p:sldId id="314" r:id="rId67"/>
    <p:sldId id="322" r:id="rId68"/>
    <p:sldId id="292" r:id="rId69"/>
    <p:sldId id="364" r:id="rId70"/>
    <p:sldId id="313" r:id="rId71"/>
    <p:sldId id="294" r:id="rId72"/>
    <p:sldId id="342" r:id="rId73"/>
    <p:sldId id="297" r:id="rId74"/>
    <p:sldId id="321" r:id="rId75"/>
    <p:sldId id="318" r:id="rId76"/>
    <p:sldId id="258" r:id="rId77"/>
    <p:sldId id="272" r:id="rId78"/>
    <p:sldId id="419" r:id="rId79"/>
    <p:sldId id="298" r:id="rId80"/>
    <p:sldId id="456" r:id="rId81"/>
    <p:sldId id="472" r:id="rId82"/>
    <p:sldId id="473" r:id="rId83"/>
    <p:sldId id="470" r:id="rId84"/>
    <p:sldId id="471" r:id="rId85"/>
    <p:sldId id="475" r:id="rId86"/>
    <p:sldId id="476" r:id="rId87"/>
    <p:sldId id="474" r:id="rId88"/>
    <p:sldId id="465" r:id="rId89"/>
    <p:sldId id="466" r:id="rId90"/>
    <p:sldId id="467" r:id="rId91"/>
    <p:sldId id="468" r:id="rId92"/>
    <p:sldId id="420" r:id="rId93"/>
    <p:sldId id="421" r:id="rId94"/>
    <p:sldId id="422" r:id="rId95"/>
    <p:sldId id="424" r:id="rId96"/>
    <p:sldId id="425" r:id="rId97"/>
    <p:sldId id="426" r:id="rId98"/>
    <p:sldId id="429" r:id="rId99"/>
    <p:sldId id="430" r:id="rId100"/>
    <p:sldId id="431" r:id="rId101"/>
    <p:sldId id="432" r:id="rId102"/>
    <p:sldId id="433" r:id="rId103"/>
    <p:sldId id="434" r:id="rId104"/>
    <p:sldId id="436" r:id="rId105"/>
    <p:sldId id="437" r:id="rId106"/>
    <p:sldId id="438" r:id="rId107"/>
    <p:sldId id="439" r:id="rId108"/>
    <p:sldId id="440" r:id="rId109"/>
    <p:sldId id="441" r:id="rId110"/>
    <p:sldId id="443" r:id="rId111"/>
    <p:sldId id="444" r:id="rId112"/>
    <p:sldId id="445" r:id="rId113"/>
    <p:sldId id="447" r:id="rId114"/>
    <p:sldId id="448" r:id="rId115"/>
    <p:sldId id="449" r:id="rId116"/>
    <p:sldId id="450" r:id="rId117"/>
    <p:sldId id="451" r:id="rId118"/>
    <p:sldId id="452" r:id="rId119"/>
    <p:sldId id="453" r:id="rId120"/>
    <p:sldId id="454" r:id="rId121"/>
    <p:sldId id="455" r:id="rId122"/>
    <p:sldId id="366" r:id="rId12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25" autoAdjust="0"/>
    <p:restoredTop sz="94660"/>
  </p:normalViewPr>
  <p:slideViewPr>
    <p:cSldViewPr>
      <p:cViewPr varScale="1">
        <p:scale>
          <a:sx n="67" d="100"/>
          <a:sy n="67" d="100"/>
        </p:scale>
        <p:origin x="148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7A95AB-349F-4D4F-BF04-7ED918E0335E}" type="datetimeFigureOut">
              <a:rPr lang="fr-FR" smtClean="0"/>
              <a:t>16/10/2023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50DA25-57B8-4A5C-BFAF-F17CFB2889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5942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SPL sont des molécules ubiquitaires présentes chez les cellules eucaryotes et certaines bactéries [1] ; ils ont une base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sphingoïde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commune, la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sphingosine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fr-FR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(Figure 1)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Lorsque la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sphingosine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 liée à un acide gras par une liaison amide, on obtient une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sphingosine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N-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acylée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communément appelée céramide.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0DA25-57B8-4A5C-BFAF-F17CFB2889C7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1411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23F87-61FE-408E-8276-7872495D3684}" type="slidenum">
              <a:rPr lang="fr-FR" smtClean="0"/>
              <a:pPr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3802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US"/>
              <a:t>Mercrdi 3 septembre 2007</a:t>
            </a:r>
          </a:p>
        </p:txBody>
      </p:sp>
      <p:sp>
        <p:nvSpPr>
          <p:cNvPr id="11571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B13287-F043-47B5-A4C4-DCF6419131BA}" type="slidenum">
              <a:rPr lang="en-US"/>
              <a:pPr/>
              <a:t>49</a:t>
            </a:fld>
            <a:endParaRPr lang="en-US"/>
          </a:p>
        </p:txBody>
      </p:sp>
      <p:sp>
        <p:nvSpPr>
          <p:cNvPr id="1157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423936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 smtClean="0">
                <a:latin typeface="Times New Roman" pitchFamily="18" charset="0"/>
                <a:cs typeface="Times New Roman" pitchFamily="18" charset="0"/>
              </a:rPr>
              <a:t>Les protéines sont classées en holoprotéines (protéines pures) et hétéroprotéines (glycoprotéines constituées d'une protéine et d'une fraction glucidique à chaînes linéaires ou ramifiées).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0DA25-57B8-4A5C-BFAF-F17CFB2889C7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1428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3A17D-CE4D-4E30-9EF4-FE624721CB92}" type="datetimeFigureOut">
              <a:rPr lang="fr-FR" smtClean="0"/>
              <a:pPr/>
              <a:t>16/10/2023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A56C8-532B-4B52-A9A6-B7C472197A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3A17D-CE4D-4E30-9EF4-FE624721CB92}" type="datetimeFigureOut">
              <a:rPr lang="fr-FR" smtClean="0"/>
              <a:pPr/>
              <a:t>16/10/2023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A56C8-532B-4B52-A9A6-B7C472197A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3A17D-CE4D-4E30-9EF4-FE624721CB92}" type="datetimeFigureOut">
              <a:rPr lang="fr-FR" smtClean="0"/>
              <a:pPr/>
              <a:t>16/10/2023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A56C8-532B-4B52-A9A6-B7C472197A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3A17D-CE4D-4E30-9EF4-FE624721CB92}" type="datetimeFigureOut">
              <a:rPr lang="fr-FR" smtClean="0"/>
              <a:pPr/>
              <a:t>16/10/2023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A56C8-532B-4B52-A9A6-B7C472197A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3A17D-CE4D-4E30-9EF4-FE624721CB92}" type="datetimeFigureOut">
              <a:rPr lang="fr-FR" smtClean="0"/>
              <a:pPr/>
              <a:t>16/10/2023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A56C8-532B-4B52-A9A6-B7C472197A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3A17D-CE4D-4E30-9EF4-FE624721CB92}" type="datetimeFigureOut">
              <a:rPr lang="fr-FR" smtClean="0"/>
              <a:pPr/>
              <a:t>16/10/2023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A56C8-532B-4B52-A9A6-B7C472197A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3A17D-CE4D-4E30-9EF4-FE624721CB92}" type="datetimeFigureOut">
              <a:rPr lang="fr-FR" smtClean="0"/>
              <a:pPr/>
              <a:t>16/10/2023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A56C8-532B-4B52-A9A6-B7C472197A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3A17D-CE4D-4E30-9EF4-FE624721CB92}" type="datetimeFigureOut">
              <a:rPr lang="fr-FR" smtClean="0"/>
              <a:pPr/>
              <a:t>16/10/2023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A56C8-532B-4B52-A9A6-B7C472197A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3A17D-CE4D-4E30-9EF4-FE624721CB92}" type="datetimeFigureOut">
              <a:rPr lang="fr-FR" smtClean="0"/>
              <a:pPr/>
              <a:t>16/10/2023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A56C8-532B-4B52-A9A6-B7C472197A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3A17D-CE4D-4E30-9EF4-FE624721CB92}" type="datetimeFigureOut">
              <a:rPr lang="fr-FR" smtClean="0"/>
              <a:pPr/>
              <a:t>16/10/2023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A56C8-532B-4B52-A9A6-B7C472197A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3A17D-CE4D-4E30-9EF4-FE624721CB92}" type="datetimeFigureOut">
              <a:rPr lang="fr-FR" smtClean="0"/>
              <a:pPr/>
              <a:t>16/10/2023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A56C8-532B-4B52-A9A6-B7C472197A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3A17D-CE4D-4E30-9EF4-FE624721CB92}" type="datetimeFigureOut">
              <a:rPr lang="fr-FR" smtClean="0"/>
              <a:pPr/>
              <a:t>16/10/2023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A56C8-532B-4B52-A9A6-B7C472197A0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iapositive_Microsoft_PowerPoint1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2.wmf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r>
              <a:rPr lang="fr-FR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La membrane plasmique: structure et fonctionnement</a:t>
            </a:r>
            <a:endParaRPr lang="fr-FR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844824"/>
            <a:ext cx="7845443" cy="354159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364088" y="5733256"/>
            <a:ext cx="3308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 DEBIB Aicha</a:t>
            </a:r>
            <a:endParaRPr lang="fr-F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27452" t="25390" r="23133" b="18945"/>
          <a:stretch>
            <a:fillRect/>
          </a:stretch>
        </p:blipFill>
        <p:spPr bwMode="auto">
          <a:xfrm>
            <a:off x="285720" y="571480"/>
            <a:ext cx="8685357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500166" y="6273225"/>
            <a:ext cx="68627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structure dite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trilamellaire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 ou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tristratifiée</a:t>
            </a:r>
            <a:endParaRPr lang="fr-FR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5720" y="1285860"/>
            <a:ext cx="45720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La Gap est présente sur les faces latérales des cellules épithéliales</a:t>
            </a:r>
            <a:r>
              <a:rPr lang="fr-FR" sz="2400" b="1" dirty="0"/>
              <a:t> indépendamment du complexe de jonction</a:t>
            </a:r>
            <a:r>
              <a:rPr lang="fr-FR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fr-FR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214282" y="214290"/>
            <a:ext cx="3643883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Localisation cellulaire </a:t>
            </a:r>
            <a:endParaRPr lang="fr-FR" sz="2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3176" t="1437" r="3176" b="5748"/>
          <a:stretch>
            <a:fillRect/>
          </a:stretch>
        </p:blipFill>
        <p:spPr bwMode="auto">
          <a:xfrm>
            <a:off x="6072198" y="428604"/>
            <a:ext cx="2756059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000760" y="3500438"/>
            <a:ext cx="792088" cy="1008112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2357422" y="3643314"/>
            <a:ext cx="3571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Conformation en plaque </a:t>
            </a:r>
          </a:p>
          <a:p>
            <a:r>
              <a:rPr lang="fr-FR" sz="2400" b="1" dirty="0"/>
              <a:t>= </a:t>
            </a:r>
            <a:r>
              <a:rPr lang="fr-FR" sz="2400" b="1" dirty="0">
                <a:solidFill>
                  <a:srgbClr val="FF0000"/>
                </a:solidFill>
              </a:rPr>
              <a:t>fascia</a:t>
            </a:r>
            <a:r>
              <a:rPr lang="fr-FR" sz="2800" b="1" dirty="0">
                <a:solidFill>
                  <a:srgbClr val="FF0000"/>
                </a:solidFill>
              </a:rPr>
              <a:t>.</a:t>
            </a:r>
          </a:p>
          <a:p>
            <a:r>
              <a:rPr lang="fr-FR" sz="2800" b="1" dirty="0"/>
              <a:t> Espace intercellulaire étroit = </a:t>
            </a:r>
            <a:r>
              <a:rPr lang="fr-FR" sz="2800" b="1" dirty="0">
                <a:solidFill>
                  <a:srgbClr val="FF0000"/>
                </a:solidFill>
              </a:rPr>
              <a:t>Gap </a:t>
            </a:r>
          </a:p>
        </p:txBody>
      </p:sp>
    </p:spTree>
    <p:extLst>
      <p:ext uri="{BB962C8B-B14F-4D97-AF65-F5344CB8AC3E}">
        <p14:creationId xmlns:p14="http://schemas.microsoft.com/office/powerpoint/2010/main" val="65922907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0034" y="1500174"/>
            <a:ext cx="5400133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Fréquentes dans les tissus  :</a:t>
            </a:r>
          </a:p>
          <a:p>
            <a:endParaRPr lang="fr-FR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fr-FR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Tissu épithélial intestinal</a:t>
            </a:r>
          </a:p>
          <a:p>
            <a:pPr>
              <a:buFont typeface="Wingdings" pitchFamily="2" charset="2"/>
              <a:buChar char="Ø"/>
            </a:pPr>
            <a:r>
              <a:rPr lang="fr-FR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Tissu osseux</a:t>
            </a:r>
          </a:p>
          <a:p>
            <a:pPr>
              <a:buFont typeface="Wingdings" pitchFamily="2" charset="2"/>
              <a:buChar char="Ø"/>
            </a:pPr>
            <a:r>
              <a:rPr lang="fr-FR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Tissu cartilagineux</a:t>
            </a:r>
          </a:p>
          <a:p>
            <a:pPr>
              <a:buFont typeface="Wingdings" pitchFamily="2" charset="2"/>
              <a:buChar char="Ø"/>
            </a:pPr>
            <a:r>
              <a:rPr lang="fr-FR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Tissu nerveux</a:t>
            </a:r>
          </a:p>
          <a:p>
            <a:pPr>
              <a:buFont typeface="Wingdings" pitchFamily="2" charset="2"/>
              <a:buChar char="Ø"/>
            </a:pPr>
            <a:r>
              <a:rPr lang="fr-FR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Tissus musculaires non squelettiques</a:t>
            </a:r>
          </a:p>
          <a:p>
            <a:pPr>
              <a:buFont typeface="Wingdings" pitchFamily="2" charset="2"/>
              <a:buChar char="Ø"/>
            </a:pPr>
            <a:r>
              <a:rPr lang="fr-FR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Tissu hépatique </a:t>
            </a:r>
            <a:endParaRPr lang="fr-FR" sz="2400" dirty="0"/>
          </a:p>
        </p:txBody>
      </p:sp>
      <p:sp>
        <p:nvSpPr>
          <p:cNvPr id="3" name="Rectangle 2"/>
          <p:cNvSpPr/>
          <p:nvPr/>
        </p:nvSpPr>
        <p:spPr>
          <a:xfrm>
            <a:off x="2786050" y="285728"/>
            <a:ext cx="3536481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Localisation tissulaire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01835790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42910" y="254928"/>
            <a:ext cx="7429552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2800" b="1" dirty="0"/>
              <a:t>Jonction de communication = jonction lacunaire</a:t>
            </a:r>
            <a:endParaRPr lang="fr-FR" sz="2800" dirty="0"/>
          </a:p>
        </p:txBody>
      </p:sp>
      <p:sp>
        <p:nvSpPr>
          <p:cNvPr id="3" name="Rectangle 2"/>
          <p:cNvSpPr/>
          <p:nvPr/>
        </p:nvSpPr>
        <p:spPr>
          <a:xfrm>
            <a:off x="428596" y="5143512"/>
            <a:ext cx="29289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espace intercellulaire</a:t>
            </a:r>
          </a:p>
          <a:p>
            <a:r>
              <a:rPr lang="fr-FR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étroit 3 à 4 nm</a:t>
            </a:r>
          </a:p>
          <a:p>
            <a:r>
              <a:rPr lang="fr-FR" sz="2400" b="1" dirty="0"/>
              <a:t>7 feuillets </a:t>
            </a:r>
          </a:p>
          <a:p>
            <a:endParaRPr lang="fr-FR" sz="2400" b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1071546"/>
            <a:ext cx="3600400" cy="306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ZoneTexte 7"/>
          <p:cNvSpPr txBox="1"/>
          <p:nvPr/>
        </p:nvSpPr>
        <p:spPr>
          <a:xfrm>
            <a:off x="5357818" y="4214818"/>
            <a:ext cx="3143272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b="1" dirty="0"/>
              <a:t>La Gap observée après cryofracture </a:t>
            </a:r>
          </a:p>
          <a:p>
            <a:r>
              <a:rPr lang="fr-FR" sz="2400" b="1" dirty="0"/>
              <a:t>(plaque étendue)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14942" y="5357826"/>
            <a:ext cx="33881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regroupement de </a:t>
            </a:r>
          </a:p>
          <a:p>
            <a:r>
              <a:rPr lang="fr-FR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protéines globulaires</a:t>
            </a:r>
            <a:r>
              <a:rPr lang="fr-FR" sz="2400" b="1" dirty="0"/>
              <a:t> (aspect en relief) 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t="9609" b="25624"/>
          <a:stretch>
            <a:fillRect/>
          </a:stretch>
        </p:blipFill>
        <p:spPr bwMode="auto">
          <a:xfrm rot="5400000">
            <a:off x="678629" y="1107265"/>
            <a:ext cx="300039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ZoneTexte 11"/>
          <p:cNvSpPr txBox="1"/>
          <p:nvPr/>
        </p:nvSpPr>
        <p:spPr>
          <a:xfrm>
            <a:off x="571472" y="4143380"/>
            <a:ext cx="288032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Ultrastructure</a:t>
            </a:r>
            <a:r>
              <a:rPr lang="fr-FR" sz="2400" b="1" dirty="0"/>
              <a:t>  au MET (en feuillets) </a:t>
            </a:r>
          </a:p>
        </p:txBody>
      </p:sp>
      <p:sp>
        <p:nvSpPr>
          <p:cNvPr id="16" name="Flèche droite 15"/>
          <p:cNvSpPr/>
          <p:nvPr/>
        </p:nvSpPr>
        <p:spPr>
          <a:xfrm flipV="1">
            <a:off x="2571736" y="5643578"/>
            <a:ext cx="714380" cy="214314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16477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6286520"/>
            <a:ext cx="3786214" cy="357166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fr-FR" sz="2400" b="1" dirty="0"/>
              <a:t>Vue de profil des </a:t>
            </a:r>
            <a:r>
              <a:rPr lang="fr-FR" sz="2400" b="1" dirty="0" err="1"/>
              <a:t>connexons</a:t>
            </a:r>
            <a:endParaRPr lang="fr-FR" sz="2400" b="1" dirty="0"/>
          </a:p>
        </p:txBody>
      </p:sp>
      <p:pic>
        <p:nvPicPr>
          <p:cNvPr id="4" name="Espace réservé du contenu 3" descr="f1_27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143116"/>
            <a:ext cx="4500594" cy="4000528"/>
          </a:xfrm>
        </p:spPr>
      </p:pic>
      <p:sp>
        <p:nvSpPr>
          <p:cNvPr id="5" name="Rectangle 4"/>
          <p:cNvSpPr/>
          <p:nvPr/>
        </p:nvSpPr>
        <p:spPr>
          <a:xfrm>
            <a:off x="857224" y="214290"/>
            <a:ext cx="8001056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2800" b="1" dirty="0"/>
              <a:t>Composition moléculaire de la Jonction GAP (</a:t>
            </a:r>
            <a:r>
              <a:rPr lang="fr-FR" sz="2800" b="1" dirty="0" err="1"/>
              <a:t>nexus</a:t>
            </a:r>
            <a:r>
              <a:rPr lang="fr-FR" sz="2800" b="1" dirty="0"/>
              <a:t>) </a:t>
            </a:r>
            <a:endParaRPr lang="fr-FR" sz="2800" dirty="0"/>
          </a:p>
        </p:txBody>
      </p:sp>
      <p:cxnSp>
        <p:nvCxnSpPr>
          <p:cNvPr id="20" name="Connecteur droit avec flèche 19"/>
          <p:cNvCxnSpPr/>
          <p:nvPr/>
        </p:nvCxnSpPr>
        <p:spPr>
          <a:xfrm>
            <a:off x="6572264" y="4857760"/>
            <a:ext cx="914400" cy="914400"/>
          </a:xfrm>
          <a:prstGeom prst="straightConnector1">
            <a:avLst/>
          </a:prstGeom>
          <a:ln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214555"/>
            <a:ext cx="3929090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ZoneTexte 7"/>
          <p:cNvSpPr txBox="1"/>
          <p:nvPr/>
        </p:nvSpPr>
        <p:spPr>
          <a:xfrm>
            <a:off x="5429256" y="5786454"/>
            <a:ext cx="3071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Diamètre du connexon  = 6nm</a:t>
            </a:r>
          </a:p>
        </p:txBody>
      </p:sp>
      <p:sp>
        <p:nvSpPr>
          <p:cNvPr id="9" name="Rectangle 8"/>
          <p:cNvSpPr/>
          <p:nvPr/>
        </p:nvSpPr>
        <p:spPr>
          <a:xfrm>
            <a:off x="571472" y="1000108"/>
            <a:ext cx="8286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/>
              <a:t>La </a:t>
            </a:r>
            <a:r>
              <a:rPr lang="fr-FR" sz="2400" b="1" dirty="0">
                <a:solidFill>
                  <a:srgbClr val="7030A0"/>
                </a:solidFill>
              </a:rPr>
              <a:t>Gap </a:t>
            </a:r>
            <a:r>
              <a:rPr lang="fr-FR" sz="2400" b="1" dirty="0"/>
              <a:t>est un regroupement de protéines transmembranaires</a:t>
            </a:r>
          </a:p>
          <a:p>
            <a:r>
              <a:rPr lang="fr-FR" sz="2400" b="1" dirty="0"/>
              <a:t>                                       nommées </a:t>
            </a:r>
            <a:r>
              <a:rPr lang="fr-FR" sz="2400" b="1" dirty="0" err="1">
                <a:solidFill>
                  <a:srgbClr val="7030A0"/>
                </a:solidFill>
              </a:rPr>
              <a:t>connexines</a:t>
            </a:r>
            <a:endParaRPr lang="fr-FR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34915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2143068"/>
            <a:ext cx="3571900" cy="4429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2571736" y="2857496"/>
            <a:ext cx="25717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/>
              <a:t>Passage </a:t>
            </a:r>
          </a:p>
          <a:p>
            <a:r>
              <a:rPr lang="fr-FR" sz="2400" b="1" dirty="0"/>
              <a:t>bidirectionnel</a:t>
            </a:r>
          </a:p>
          <a:p>
            <a:r>
              <a:rPr lang="fr-FR" sz="2400" b="1" dirty="0"/>
              <a:t>de petites</a:t>
            </a:r>
          </a:p>
          <a:p>
            <a:r>
              <a:rPr lang="fr-FR" sz="2400" b="1" dirty="0"/>
              <a:t>molécules </a:t>
            </a:r>
            <a:endParaRPr lang="fr-FR" sz="2400" dirty="0"/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5357818" y="3500438"/>
            <a:ext cx="2857520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rot="10800000" flipV="1">
            <a:off x="5214942" y="3857628"/>
            <a:ext cx="2857520" cy="7143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714348" y="1071546"/>
            <a:ext cx="4857784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b="1" dirty="0"/>
              <a:t>Les </a:t>
            </a:r>
            <a:r>
              <a:rPr lang="fr-FR" sz="2400" b="1" dirty="0" err="1"/>
              <a:t>connexons</a:t>
            </a:r>
            <a:r>
              <a:rPr lang="fr-FR" sz="2400" b="1" dirty="0"/>
              <a:t> juxtaposés délimitent </a:t>
            </a:r>
          </a:p>
          <a:p>
            <a:r>
              <a:rPr lang="fr-FR" sz="2400" b="1" dirty="0"/>
              <a:t>un canal de </a:t>
            </a:r>
            <a:r>
              <a:rPr lang="fr-FR" sz="2400" b="1" dirty="0">
                <a:solidFill>
                  <a:srgbClr val="7030A0"/>
                </a:solidFill>
              </a:rPr>
              <a:t>communication  directe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3569" y="188640"/>
            <a:ext cx="4531374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2800" b="1" dirty="0"/>
              <a:t>Fonctions de la jonction Gap  </a:t>
            </a:r>
          </a:p>
        </p:txBody>
      </p:sp>
    </p:spTree>
    <p:extLst>
      <p:ext uri="{BB962C8B-B14F-4D97-AF65-F5344CB8AC3E}">
        <p14:creationId xmlns:p14="http://schemas.microsoft.com/office/powerpoint/2010/main" val="234583943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RTEmagicP_jonction-communicante_DR_txdam16193_f485a1[1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357430"/>
            <a:ext cx="4901168" cy="4214842"/>
          </a:xfrm>
        </p:spPr>
      </p:pic>
      <p:sp>
        <p:nvSpPr>
          <p:cNvPr id="3" name="Rectangle 2"/>
          <p:cNvSpPr/>
          <p:nvPr/>
        </p:nvSpPr>
        <p:spPr>
          <a:xfrm>
            <a:off x="714348" y="857232"/>
            <a:ext cx="78581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/>
              <a:t>A travers le canal passent les ions et les petites molécules (ATP ,GTP, </a:t>
            </a:r>
            <a:r>
              <a:rPr lang="fr-FR" sz="2400" b="1" dirty="0" err="1"/>
              <a:t>AMPc</a:t>
            </a:r>
            <a:r>
              <a:rPr lang="fr-FR" sz="2400" b="1" dirty="0"/>
              <a:t> , </a:t>
            </a:r>
            <a:r>
              <a:rPr lang="fr-FR" sz="2400" b="1" dirty="0" err="1"/>
              <a:t>GMPc</a:t>
            </a:r>
            <a:r>
              <a:rPr lang="fr-FR" sz="2400" b="1" dirty="0"/>
              <a:t> , acides aminés et nucléotides ) d’une cellule à une autre.</a:t>
            </a:r>
          </a:p>
          <a:p>
            <a:endParaRPr lang="fr-FR" sz="2800" dirty="0"/>
          </a:p>
        </p:txBody>
      </p:sp>
      <p:sp>
        <p:nvSpPr>
          <p:cNvPr id="6" name="Rectangle 5"/>
          <p:cNvSpPr/>
          <p:nvPr/>
        </p:nvSpPr>
        <p:spPr>
          <a:xfrm>
            <a:off x="683569" y="188640"/>
            <a:ext cx="4531374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2800" b="1" dirty="0"/>
              <a:t>Fonctions de la jonction Gap 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8" y="2928934"/>
            <a:ext cx="3214710" cy="300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90686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43274" y="1571612"/>
            <a:ext cx="5500726" cy="48577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4282" y="1142984"/>
            <a:ext cx="350046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7030A0"/>
                </a:solidFill>
              </a:rPr>
              <a:t>Couplage métabolique: </a:t>
            </a:r>
            <a:r>
              <a:rPr lang="fr-FR" sz="2400" b="1" dirty="0"/>
              <a:t>activation simultanée d’un ensemble de cellules par le passage de   petites molécules signalétiques (cas de l’</a:t>
            </a:r>
            <a:r>
              <a:rPr lang="fr-FR" sz="2400" b="1" dirty="0" err="1"/>
              <a:t>AMPc</a:t>
            </a:r>
            <a:r>
              <a:rPr lang="fr-FR" sz="2400" b="1" dirty="0"/>
              <a:t> dans la réponse cellulaire à certaines hormones) permettant  ainsi le </a:t>
            </a:r>
            <a:r>
              <a:rPr lang="fr-FR" sz="2400" b="1" dirty="0">
                <a:solidFill>
                  <a:srgbClr val="7030A0"/>
                </a:solidFill>
              </a:rPr>
              <a:t>transfert d’informations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00034" y="357166"/>
            <a:ext cx="6572296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b="1" dirty="0"/>
              <a:t>La jonction Gap comme </a:t>
            </a:r>
            <a:r>
              <a:rPr lang="fr-FR" sz="2800" b="1" dirty="0">
                <a:solidFill>
                  <a:srgbClr val="FF0000"/>
                </a:solidFill>
              </a:rPr>
              <a:t>synapse chimique </a:t>
            </a:r>
          </a:p>
        </p:txBody>
      </p:sp>
      <p:sp>
        <p:nvSpPr>
          <p:cNvPr id="6" name="Rectangle 5"/>
          <p:cNvSpPr/>
          <p:nvPr/>
        </p:nvSpPr>
        <p:spPr>
          <a:xfrm>
            <a:off x="285720" y="5157629"/>
            <a:ext cx="34290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Ex :</a:t>
            </a:r>
            <a:r>
              <a:rPr lang="fr-FR" sz="2400" b="1" dirty="0"/>
              <a:t> réponses des cellules hépatiques stimulées par l’adrénaline</a:t>
            </a:r>
          </a:p>
        </p:txBody>
      </p:sp>
    </p:spTree>
    <p:extLst>
      <p:ext uri="{BB962C8B-B14F-4D97-AF65-F5344CB8AC3E}">
        <p14:creationId xmlns:p14="http://schemas.microsoft.com/office/powerpoint/2010/main" val="98225762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2348880"/>
            <a:ext cx="281800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/>
              <a:t>Elle permet l’amplification de la réponse hormonale par le passage de molécules signalétiques                 tel que  l’ </a:t>
            </a:r>
            <a:r>
              <a:rPr lang="fr-FR" sz="2400" b="1" dirty="0" err="1"/>
              <a:t>AMPc</a:t>
            </a:r>
            <a:r>
              <a:rPr lang="fr-FR" sz="2400" b="1" dirty="0"/>
              <a:t> </a:t>
            </a:r>
          </a:p>
          <a:p>
            <a:endParaRPr lang="fr-FR" sz="2400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43306" y="642918"/>
            <a:ext cx="5214974" cy="592935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Ellipse 5"/>
          <p:cNvSpPr/>
          <p:nvPr/>
        </p:nvSpPr>
        <p:spPr>
          <a:xfrm>
            <a:off x="4714876" y="4786322"/>
            <a:ext cx="1357322" cy="785818"/>
          </a:xfrm>
          <a:prstGeom prst="ellipse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3643306" y="5357826"/>
            <a:ext cx="285752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1785918" y="6000768"/>
            <a:ext cx="1643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2060"/>
                </a:solidFill>
              </a:rPr>
              <a:t>Hormone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000232" y="5143512"/>
            <a:ext cx="1500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 GPCR</a:t>
            </a:r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2928926" y="5429264"/>
            <a:ext cx="642942" cy="7143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Éclair 13"/>
          <p:cNvSpPr/>
          <p:nvPr/>
        </p:nvSpPr>
        <p:spPr>
          <a:xfrm rot="14135597">
            <a:off x="3287640" y="5642773"/>
            <a:ext cx="337836" cy="644549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643306" y="4286256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AMPc</a:t>
            </a:r>
            <a:endParaRPr lang="fr-FR" sz="2400" b="1" dirty="0"/>
          </a:p>
        </p:txBody>
      </p:sp>
      <p:cxnSp>
        <p:nvCxnSpPr>
          <p:cNvPr id="16" name="Connecteur droit avec flèche 15"/>
          <p:cNvCxnSpPr/>
          <p:nvPr/>
        </p:nvCxnSpPr>
        <p:spPr>
          <a:xfrm>
            <a:off x="4071934" y="4786322"/>
            <a:ext cx="285752" cy="21431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rot="16200000" flipV="1">
            <a:off x="3536150" y="5036356"/>
            <a:ext cx="428627" cy="714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07373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154" name="Picture 2" descr="http://theses.ulaval.ca/archimede/fichiers/25515/25515_21.png"/>
          <p:cNvPicPr>
            <a:picLocks noChangeAspect="1" noChangeArrowheads="1"/>
          </p:cNvPicPr>
          <p:nvPr/>
        </p:nvPicPr>
        <p:blipFill>
          <a:blip r:embed="rId2" cstate="print"/>
          <a:srcRect l="39789"/>
          <a:stretch>
            <a:fillRect/>
          </a:stretch>
        </p:blipFill>
        <p:spPr bwMode="auto">
          <a:xfrm>
            <a:off x="214282" y="1268760"/>
            <a:ext cx="7776864" cy="530351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14348" y="0"/>
            <a:ext cx="8215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/>
              <a:t>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51520" y="285728"/>
            <a:ext cx="8424936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b="1" dirty="0"/>
              <a:t>Passage de molécules de petites tailles (acides aminés ,  oses , ATP , AMP c…  )             couplage métabolique </a:t>
            </a:r>
          </a:p>
        </p:txBody>
      </p:sp>
      <p:sp>
        <p:nvSpPr>
          <p:cNvPr id="6" name="Flèche droite 5"/>
          <p:cNvSpPr/>
          <p:nvPr/>
        </p:nvSpPr>
        <p:spPr>
          <a:xfrm>
            <a:off x="2357422" y="857232"/>
            <a:ext cx="720080" cy="144016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566671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286380" y="6143644"/>
            <a:ext cx="2643238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b="1" dirty="0"/>
              <a:t>Cellules nerveuses</a:t>
            </a:r>
          </a:p>
        </p:txBody>
      </p:sp>
      <p:sp>
        <p:nvSpPr>
          <p:cNvPr id="6" name="Rectangle 5"/>
          <p:cNvSpPr/>
          <p:nvPr/>
        </p:nvSpPr>
        <p:spPr>
          <a:xfrm>
            <a:off x="285720" y="785794"/>
            <a:ext cx="85011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Couplage électrique :</a:t>
            </a:r>
            <a:r>
              <a:rPr lang="fr-FR" sz="2400" b="1" dirty="0"/>
              <a:t>La gap jonction permet aux cellules voisines d'échanger des signaux électriques par le passage d’ions et modification du potentiel membranaire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071538" y="142852"/>
            <a:ext cx="642942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b="1" dirty="0"/>
              <a:t>La Gap joue le rôle de </a:t>
            </a:r>
            <a:r>
              <a:rPr lang="fr-FR" sz="2800" b="1" dirty="0">
                <a:solidFill>
                  <a:srgbClr val="FF0000"/>
                </a:solidFill>
              </a:rPr>
              <a:t>synapse électrique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928802"/>
            <a:ext cx="4143404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9930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6823" y="1267780"/>
            <a:ext cx="9577646" cy="43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05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857364"/>
            <a:ext cx="7572428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ZoneTexte 2"/>
          <p:cNvSpPr txBox="1"/>
          <p:nvPr/>
        </p:nvSpPr>
        <p:spPr>
          <a:xfrm>
            <a:off x="928662" y="6000768"/>
            <a:ext cx="7483715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b="1" dirty="0"/>
              <a:t>L’</a:t>
            </a:r>
            <a:r>
              <a:rPr lang="fr-FR" sz="2400" b="1" dirty="0" err="1"/>
              <a:t>hemidesmosome</a:t>
            </a:r>
            <a:r>
              <a:rPr lang="fr-FR" sz="2400" b="1" dirty="0"/>
              <a:t> représente la moitié d’un </a:t>
            </a:r>
            <a:r>
              <a:rPr lang="fr-FR" sz="2400" b="1" dirty="0" err="1"/>
              <a:t>desmosome</a:t>
            </a:r>
            <a:endParaRPr lang="fr-FR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1214414" y="642918"/>
            <a:ext cx="6500858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2800" b="1" dirty="0"/>
              <a:t>Jonction d’adhérence cellule – lame basale</a:t>
            </a:r>
          </a:p>
        </p:txBody>
      </p:sp>
      <p:sp>
        <p:nvSpPr>
          <p:cNvPr id="5" name="Rectangle 4"/>
          <p:cNvSpPr/>
          <p:nvPr/>
        </p:nvSpPr>
        <p:spPr>
          <a:xfrm>
            <a:off x="785786" y="0"/>
            <a:ext cx="807249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ea typeface="Calibri" pitchFamily="34" charset="0"/>
                <a:cs typeface="Times New Roman" pitchFamily="18" charset="0"/>
              </a:rPr>
              <a:t>Hémi </a:t>
            </a:r>
            <a:r>
              <a:rPr lang="fr-FR" sz="3200" b="1" dirty="0" err="1" smtClean="0">
                <a:ea typeface="Calibri" pitchFamily="34" charset="0"/>
                <a:cs typeface="Times New Roman" pitchFamily="18" charset="0"/>
              </a:rPr>
              <a:t>desmosome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84617534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4" name="Picture 2" descr="http://www.ebiologie.fr/upload/documents/adherence-26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57232"/>
            <a:ext cx="6357982" cy="5643602"/>
          </a:xfrm>
          <a:prstGeom prst="rect">
            <a:avLst/>
          </a:prstGeom>
          <a:noFill/>
        </p:spPr>
      </p:pic>
      <p:sp>
        <p:nvSpPr>
          <p:cNvPr id="4" name="Ellipse 3"/>
          <p:cNvSpPr/>
          <p:nvPr/>
        </p:nvSpPr>
        <p:spPr>
          <a:xfrm>
            <a:off x="2786050" y="5857892"/>
            <a:ext cx="4143404" cy="642942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39552" y="188640"/>
            <a:ext cx="3532382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b="1" dirty="0"/>
              <a:t>Localisation cellulaire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929454" y="2786058"/>
            <a:ext cx="19288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Au </a:t>
            </a:r>
            <a:r>
              <a:rPr lang="fr-FR" sz="2400" b="1" dirty="0">
                <a:solidFill>
                  <a:srgbClr val="FF0000"/>
                </a:solidFill>
              </a:rPr>
              <a:t>pôle</a:t>
            </a:r>
            <a:r>
              <a:rPr lang="fr-FR" sz="2400" b="1" dirty="0"/>
              <a:t> </a:t>
            </a:r>
            <a:r>
              <a:rPr lang="fr-FR" sz="2400" b="1" dirty="0">
                <a:solidFill>
                  <a:srgbClr val="FF0000"/>
                </a:solidFill>
              </a:rPr>
              <a:t>basal</a:t>
            </a:r>
            <a:r>
              <a:rPr lang="fr-FR" sz="2400" b="1" dirty="0"/>
              <a:t> des cellules épithéliales</a:t>
            </a:r>
            <a:r>
              <a:rPr lang="fr-FR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en contact de la lame basale</a:t>
            </a:r>
            <a:endParaRPr lang="fr-FR" sz="24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6929454" y="285728"/>
            <a:ext cx="22145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Présents au pôle basal de tous les types d’épithélium</a:t>
            </a:r>
          </a:p>
        </p:txBody>
      </p:sp>
    </p:spTree>
    <p:extLst>
      <p:ext uri="{BB962C8B-B14F-4D97-AF65-F5344CB8AC3E}">
        <p14:creationId xmlns:p14="http://schemas.microsoft.com/office/powerpoint/2010/main" val="399923867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478" b="63745"/>
          <a:stretch>
            <a:fillRect/>
          </a:stretch>
        </p:blipFill>
        <p:spPr bwMode="auto">
          <a:xfrm>
            <a:off x="532105" y="1268760"/>
            <a:ext cx="7784311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971600" y="332656"/>
            <a:ext cx="7100862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800" b="1" dirty="0"/>
              <a:t>Vue électronique d’hémi </a:t>
            </a:r>
            <a:r>
              <a:rPr lang="fr-FR" sz="2800" b="1" dirty="0" err="1"/>
              <a:t>desmosomes</a:t>
            </a:r>
            <a:r>
              <a:rPr lang="fr-FR" sz="2800" b="1" dirty="0"/>
              <a:t>  basaux</a:t>
            </a:r>
          </a:p>
        </p:txBody>
      </p:sp>
    </p:spTree>
    <p:extLst>
      <p:ext uri="{BB962C8B-B14F-4D97-AF65-F5344CB8AC3E}">
        <p14:creationId xmlns:p14="http://schemas.microsoft.com/office/powerpoint/2010/main" val="301986101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058" t="38147" r="580" b="502"/>
          <a:stretch>
            <a:fillRect/>
          </a:stretch>
        </p:blipFill>
        <p:spPr bwMode="auto">
          <a:xfrm>
            <a:off x="571472" y="1571612"/>
            <a:ext cx="4747398" cy="420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6660232" y="908720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57158" y="285728"/>
            <a:ext cx="8352928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b="1" dirty="0"/>
              <a:t>  Représentation moléculaire  d’un hémidesmosome</a:t>
            </a:r>
          </a:p>
        </p:txBody>
      </p:sp>
      <p:sp>
        <p:nvSpPr>
          <p:cNvPr id="6" name="Ellipse 5"/>
          <p:cNvSpPr/>
          <p:nvPr/>
        </p:nvSpPr>
        <p:spPr>
          <a:xfrm>
            <a:off x="2285984" y="3143248"/>
            <a:ext cx="648642" cy="1285884"/>
          </a:xfrm>
          <a:prstGeom prst="ellipse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2071670" y="5786454"/>
            <a:ext cx="1857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Intégrine</a:t>
            </a:r>
          </a:p>
        </p:txBody>
      </p:sp>
      <p:cxnSp>
        <p:nvCxnSpPr>
          <p:cNvPr id="9" name="Connecteur droit avec flèche 8"/>
          <p:cNvCxnSpPr>
            <a:stCxn id="7" idx="0"/>
          </p:cNvCxnSpPr>
          <p:nvPr/>
        </p:nvCxnSpPr>
        <p:spPr>
          <a:xfrm rot="16200000" flipV="1">
            <a:off x="2178827" y="4964917"/>
            <a:ext cx="1428760" cy="214314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214282" y="1571612"/>
            <a:ext cx="1285884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b="1" dirty="0"/>
              <a:t>cytosol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0" y="5857892"/>
            <a:ext cx="185735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b="1" dirty="0"/>
              <a:t>Lame basale</a:t>
            </a:r>
          </a:p>
        </p:txBody>
      </p:sp>
      <p:sp>
        <p:nvSpPr>
          <p:cNvPr id="14" name="Accolade fermante 13"/>
          <p:cNvSpPr/>
          <p:nvPr/>
        </p:nvSpPr>
        <p:spPr>
          <a:xfrm rot="10800000">
            <a:off x="357158" y="3786190"/>
            <a:ext cx="500066" cy="1857388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Accolade ouvrante 14"/>
          <p:cNvSpPr/>
          <p:nvPr/>
        </p:nvSpPr>
        <p:spPr>
          <a:xfrm>
            <a:off x="971600" y="2420888"/>
            <a:ext cx="144016" cy="720080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0" y="2420888"/>
            <a:ext cx="1285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Plaque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7" name="Flèche courbée vers la droite 16"/>
          <p:cNvSpPr/>
          <p:nvPr/>
        </p:nvSpPr>
        <p:spPr>
          <a:xfrm>
            <a:off x="214282" y="4500570"/>
            <a:ext cx="142876" cy="128588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286248" y="1643050"/>
            <a:ext cx="214314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Filaments intermédiaires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5214942" y="2643182"/>
            <a:ext cx="3929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fr-FR" sz="2400" b="1" dirty="0"/>
              <a:t>Protéines  TM; les intégrines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5286380" y="3286124"/>
            <a:ext cx="38576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fr-FR" sz="2400" b="1" dirty="0"/>
              <a:t>Protéines des plaques , </a:t>
            </a:r>
            <a:r>
              <a:rPr lang="fr-FR" sz="2400" b="1" dirty="0" err="1"/>
              <a:t>Plectines</a:t>
            </a:r>
            <a:r>
              <a:rPr lang="fr-FR" sz="2400" b="1" dirty="0"/>
              <a:t> et autres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5143504" y="4286257"/>
            <a:ext cx="35004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fr-FR" sz="2400" b="1" dirty="0"/>
              <a:t>Cytosquelette résistant : les filaments intermédiaires de </a:t>
            </a:r>
            <a:r>
              <a:rPr lang="fr-FR" sz="2400" b="1" dirty="0" err="1"/>
              <a:t>Cytokératine</a:t>
            </a:r>
            <a:r>
              <a:rPr lang="fr-FR" sz="2400" b="1" dirty="0"/>
              <a:t> (</a:t>
            </a:r>
            <a:r>
              <a:rPr lang="fr-FR" sz="2400" b="1" dirty="0" err="1"/>
              <a:t>tonofilaments</a:t>
            </a:r>
            <a:r>
              <a:rPr lang="fr-FR" sz="24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8124860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00034" y="357166"/>
            <a:ext cx="2286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 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95536" y="188640"/>
            <a:ext cx="6319604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b="1" dirty="0"/>
              <a:t>Les </a:t>
            </a:r>
            <a:r>
              <a:rPr lang="fr-FR" sz="2400" b="1" dirty="0" err="1"/>
              <a:t>intégrines</a:t>
            </a:r>
            <a:r>
              <a:rPr lang="fr-FR" sz="2400" b="1" dirty="0"/>
              <a:t>  assurent l’adhésion </a:t>
            </a:r>
            <a:r>
              <a:rPr lang="fr-FR" sz="2400" b="1" dirty="0">
                <a:solidFill>
                  <a:srgbClr val="C00000"/>
                </a:solidFill>
              </a:rPr>
              <a:t>permanente </a:t>
            </a:r>
          </a:p>
          <a:p>
            <a:r>
              <a:rPr lang="fr-FR" sz="2400" b="1" dirty="0">
                <a:solidFill>
                  <a:srgbClr val="C00000"/>
                </a:solidFill>
              </a:rPr>
              <a:t> de la cellule  </a:t>
            </a:r>
            <a:r>
              <a:rPr lang="fr-FR" sz="2400" b="1" dirty="0"/>
              <a:t>à la lame basale  (MEC)</a:t>
            </a:r>
          </a:p>
        </p:txBody>
      </p:sp>
      <p:pic>
        <p:nvPicPr>
          <p:cNvPr id="4" name="Picture 2" descr="http://www.db-gersite.com/HISTOLOGIE/EPITHDIG/intestin/intes2/intes2_files/intes25.jpg"/>
          <p:cNvPicPr>
            <a:picLocks noChangeAspect="1" noChangeArrowheads="1"/>
          </p:cNvPicPr>
          <p:nvPr/>
        </p:nvPicPr>
        <p:blipFill>
          <a:blip r:embed="rId2" cstate="print"/>
          <a:srcRect l="41929" t="8197" r="4134" b="1366"/>
          <a:stretch>
            <a:fillRect/>
          </a:stretch>
        </p:blipFill>
        <p:spPr bwMode="auto">
          <a:xfrm>
            <a:off x="357158" y="1260037"/>
            <a:ext cx="4644670" cy="5337315"/>
          </a:xfrm>
          <a:prstGeom prst="rect">
            <a:avLst/>
          </a:prstGeom>
          <a:noFill/>
        </p:spPr>
      </p:pic>
      <p:pic>
        <p:nvPicPr>
          <p:cNvPr id="5" name="Picture 2" descr="http://www.db-gersite.com/BDDMOL/embmol/embmol007.jpg"/>
          <p:cNvPicPr>
            <a:picLocks noChangeAspect="1" noChangeArrowheads="1"/>
          </p:cNvPicPr>
          <p:nvPr/>
        </p:nvPicPr>
        <p:blipFill>
          <a:blip r:embed="rId3" cstate="print"/>
          <a:srcRect l="43964"/>
          <a:stretch>
            <a:fillRect/>
          </a:stretch>
        </p:blipFill>
        <p:spPr bwMode="auto">
          <a:xfrm rot="10800000">
            <a:off x="6357950" y="1857364"/>
            <a:ext cx="2161668" cy="3929090"/>
          </a:xfrm>
          <a:prstGeom prst="rect">
            <a:avLst/>
          </a:prstGeom>
          <a:noFill/>
        </p:spPr>
      </p:pic>
      <p:sp>
        <p:nvSpPr>
          <p:cNvPr id="6" name="Ellipse 5"/>
          <p:cNvSpPr/>
          <p:nvPr/>
        </p:nvSpPr>
        <p:spPr>
          <a:xfrm>
            <a:off x="4429124" y="5429264"/>
            <a:ext cx="642942" cy="7143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courbée vers la gauche 6"/>
          <p:cNvSpPr/>
          <p:nvPr/>
        </p:nvSpPr>
        <p:spPr>
          <a:xfrm rot="3821216">
            <a:off x="5953473" y="5024936"/>
            <a:ext cx="418693" cy="217371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858016" y="5857892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95536" y="47667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858148" y="5214950"/>
            <a:ext cx="857256" cy="500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6929454" y="6000768"/>
            <a:ext cx="1785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Intégrine </a:t>
            </a:r>
          </a:p>
        </p:txBody>
      </p:sp>
    </p:spTree>
    <p:extLst>
      <p:ext uri="{BB962C8B-B14F-4D97-AF65-F5344CB8AC3E}">
        <p14:creationId xmlns:p14="http://schemas.microsoft.com/office/powerpoint/2010/main" val="274159656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1538" y="2143116"/>
            <a:ext cx="68580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Adhérence forte et permanente des cellules épithéliales à la lame basale. </a:t>
            </a:r>
          </a:p>
          <a:p>
            <a:pPr>
              <a:buFont typeface="Wingdings"/>
              <a:buChar char="§"/>
            </a:pPr>
            <a:endParaRPr lang="fr-FR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buFont typeface="Wingdings"/>
              <a:buChar char="§"/>
            </a:pPr>
            <a:r>
              <a:rPr lang="fr-FR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C’est une interaction  importante pour l’intégrité </a:t>
            </a:r>
            <a:r>
              <a:rPr lang="fr-FR" sz="2400" b="1">
                <a:solidFill>
                  <a:srgbClr val="000000"/>
                </a:solidFill>
                <a:latin typeface="Times New Roman" panose="02020603050405020304" pitchFamily="18" charset="0"/>
              </a:rPr>
              <a:t>du tissus</a:t>
            </a:r>
            <a:r>
              <a:rPr lang="fr-FR" sz="2400" b="1"/>
              <a:t>grâce </a:t>
            </a:r>
            <a:r>
              <a:rPr lang="fr-FR" sz="2400" b="1" dirty="0"/>
              <a:t>aux </a:t>
            </a:r>
            <a:r>
              <a:rPr lang="fr-FR" sz="2400" b="1" dirty="0" err="1"/>
              <a:t>intégrines</a:t>
            </a:r>
            <a:r>
              <a:rPr lang="fr-FR" sz="2400" b="1" dirty="0"/>
              <a:t> transmembranaires</a:t>
            </a:r>
            <a:r>
              <a:rPr lang="fr-FR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500166" y="571480"/>
            <a:ext cx="6912768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b="1" dirty="0"/>
              <a:t>Fonctions de la jonction hémi </a:t>
            </a:r>
            <a:r>
              <a:rPr lang="fr-FR" sz="2800" b="1" dirty="0" err="1"/>
              <a:t>desmosome</a:t>
            </a:r>
            <a:r>
              <a:rPr lang="fr-FR" sz="2800" b="1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997998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Image associée"/>
          <p:cNvPicPr>
            <a:picLocks noChangeAspect="1" noChangeArrowheads="1"/>
          </p:cNvPicPr>
          <p:nvPr/>
        </p:nvPicPr>
        <p:blipFill>
          <a:blip r:embed="rId2" cstate="print"/>
          <a:srcRect t="11344" r="25368"/>
          <a:stretch>
            <a:fillRect/>
          </a:stretch>
        </p:blipFill>
        <p:spPr bwMode="auto">
          <a:xfrm>
            <a:off x="571472" y="1214422"/>
            <a:ext cx="6795467" cy="53011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660232" y="188640"/>
            <a:ext cx="792088" cy="223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611560" y="0"/>
            <a:ext cx="7704856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b="1" dirty="0"/>
              <a:t>Les tonofilaments partent des desmosomes  aux hémidesmosomes assurant la rigidité du tissu</a:t>
            </a:r>
          </a:p>
        </p:txBody>
      </p:sp>
      <p:sp>
        <p:nvSpPr>
          <p:cNvPr id="6" name="Ellipse 5"/>
          <p:cNvSpPr/>
          <p:nvPr/>
        </p:nvSpPr>
        <p:spPr>
          <a:xfrm>
            <a:off x="6357950" y="3714752"/>
            <a:ext cx="1296714" cy="500066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593903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428860" y="6396335"/>
            <a:ext cx="4429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/>
              <a:t>(</a:t>
            </a:r>
            <a:r>
              <a:rPr lang="fr-FR" sz="2400" b="1" dirty="0" err="1"/>
              <a:t>desmosome</a:t>
            </a:r>
            <a:r>
              <a:rPr lang="fr-FR" sz="2400" b="1" dirty="0"/>
              <a:t> - </a:t>
            </a:r>
            <a:r>
              <a:rPr lang="fr-FR" sz="2400" b="1" dirty="0" err="1"/>
              <a:t>hémidesmosome</a:t>
            </a:r>
            <a:endParaRPr lang="fr-FR" sz="2400" dirty="0"/>
          </a:p>
        </p:txBody>
      </p:sp>
      <p:pic>
        <p:nvPicPr>
          <p:cNvPr id="2703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1643050"/>
            <a:ext cx="6805637" cy="4672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ZoneTexte 7"/>
          <p:cNvSpPr txBox="1"/>
          <p:nvPr/>
        </p:nvSpPr>
        <p:spPr>
          <a:xfrm>
            <a:off x="928662" y="214290"/>
            <a:ext cx="6643734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b="1" dirty="0"/>
              <a:t>Les jonctions  d’ancrage des </a:t>
            </a:r>
            <a:r>
              <a:rPr lang="fr-FR" sz="2800" b="1" dirty="0" err="1"/>
              <a:t>tonofilaments</a:t>
            </a:r>
            <a:r>
              <a:rPr lang="fr-FR" sz="2800" b="1" dirty="0"/>
              <a:t> </a:t>
            </a:r>
          </a:p>
          <a:p>
            <a:r>
              <a:rPr lang="fr-FR" sz="2800" b="1" dirty="0"/>
              <a:t>dans un épithélium</a:t>
            </a:r>
          </a:p>
        </p:txBody>
      </p:sp>
    </p:spTree>
    <p:extLst>
      <p:ext uri="{BB962C8B-B14F-4D97-AF65-F5344CB8AC3E}">
        <p14:creationId xmlns:p14="http://schemas.microsoft.com/office/powerpoint/2010/main" val="411879299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5720" y="0"/>
            <a:ext cx="8572528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2800" b="1" dirty="0"/>
              <a:t>Récapitulatif </a:t>
            </a:r>
            <a:r>
              <a:rPr lang="fr-FR" sz="2800" b="1" dirty="0" err="1"/>
              <a:t>ultrastructural</a:t>
            </a:r>
            <a:r>
              <a:rPr lang="fr-FR" sz="2800" b="1" dirty="0"/>
              <a:t>  des dispositifs </a:t>
            </a:r>
            <a:r>
              <a:rPr lang="fr-FR" sz="2800" b="1" dirty="0" err="1"/>
              <a:t>jonctionnels</a:t>
            </a:r>
            <a:r>
              <a:rPr lang="fr-FR" sz="2800" b="1" dirty="0"/>
              <a:t> </a:t>
            </a:r>
            <a:endParaRPr lang="fr-FR" sz="28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1000108"/>
            <a:ext cx="7643867" cy="564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7678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000100" y="1571612"/>
            <a:ext cx="6929486" cy="25545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4000" b="1" dirty="0"/>
              <a:t>Comparaison de la composition  moléculaire et fonctions des jonctions intercellulaires dans différents types cellulaires </a:t>
            </a:r>
          </a:p>
        </p:txBody>
      </p:sp>
      <p:sp>
        <p:nvSpPr>
          <p:cNvPr id="1177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1841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membrane plasmiqu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82" y="3212976"/>
            <a:ext cx="8329235" cy="348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7382" y="188640"/>
            <a:ext cx="84249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deux feuillets </a:t>
            </a:r>
            <a:r>
              <a:rPr 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peuvent être </a:t>
            </a:r>
            <a:r>
              <a:rPr lang="fr-F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asymétriques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 présence sur la face externe d’un revêtement fibrillaire de 5 à 10 nm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C’est le </a:t>
            </a:r>
            <a:r>
              <a:rPr 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glycocalyx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enveloppe sucrée) ou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cell-coat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(revêtement fibreux )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** cellule intestinale :( 50 à 200 nm)</a:t>
            </a:r>
          </a:p>
        </p:txBody>
      </p:sp>
    </p:spTree>
    <p:extLst>
      <p:ext uri="{BB962C8B-B14F-4D97-AF65-F5344CB8AC3E}">
        <p14:creationId xmlns:p14="http://schemas.microsoft.com/office/powerpoint/2010/main" val="239504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/>
        </p:nvGraphicFramePr>
        <p:xfrm>
          <a:off x="214282" y="214290"/>
          <a:ext cx="8715436" cy="640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79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426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341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6606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7457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2960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Nom de la jonction	</a:t>
                      </a:r>
                    </a:p>
                    <a:p>
                      <a:endParaRPr lang="fr-FR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b="1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Organisation moléculaire	</a:t>
                      </a:r>
                    </a:p>
                    <a:p>
                      <a:endParaRPr lang="fr-FR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composants moléculaires 	</a:t>
                      </a:r>
                    </a:p>
                    <a:p>
                      <a:endParaRPr lang="fr-FR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 localisation	</a:t>
                      </a:r>
                    </a:p>
                    <a:p>
                      <a:endParaRPr lang="fr-FR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      Rôles	</a:t>
                      </a:r>
                    </a:p>
                    <a:p>
                      <a:endParaRPr lang="fr-FR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22164">
                <a:tc>
                  <a:txBody>
                    <a:bodyPr/>
                    <a:lstStyle/>
                    <a:p>
                      <a:r>
                        <a:rPr lang="fr-FR" sz="1400" b="1" kern="1200" baseline="0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Zonula</a:t>
                      </a:r>
                      <a:r>
                        <a:rPr lang="fr-FR" sz="1400" b="1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400" b="1" kern="1200" baseline="0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occludens</a:t>
                      </a:r>
                      <a:endParaRPr lang="fr-FR" sz="1400" b="1" kern="1200" baseline="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fr-FR" sz="14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ou Jonction serrée </a:t>
                      </a:r>
                    </a:p>
                    <a:p>
                      <a:r>
                        <a:rPr lang="fr-FR" sz="14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ou </a:t>
                      </a:r>
                      <a:r>
                        <a:rPr lang="fr-FR" sz="1400" b="1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Tight</a:t>
                      </a:r>
                      <a:r>
                        <a:rPr lang="fr-FR" sz="14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jonction</a:t>
                      </a:r>
                    </a:p>
                    <a:p>
                      <a:r>
                        <a:rPr lang="fr-FR" sz="14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fr-FR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Sur coupe mince (MET) la jonction compte 5 feuillets et un espace intercellulaire nul</a:t>
                      </a:r>
                    </a:p>
                    <a:p>
                      <a:r>
                        <a:rPr lang="fr-FR" sz="14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Sur réplique (MEB) </a:t>
                      </a:r>
                    </a:p>
                    <a:p>
                      <a:r>
                        <a:rPr lang="fr-FR" sz="14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 jonction montre des rangées anastomosées de protéines globulaires	</a:t>
                      </a:r>
                    </a:p>
                    <a:p>
                      <a:endParaRPr lang="fr-FR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fr-FR" sz="1400" b="1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Occludines</a:t>
                      </a:r>
                      <a:r>
                        <a:rPr lang="fr-FR" sz="14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(lignes</a:t>
                      </a:r>
                    </a:p>
                    <a:p>
                      <a:endParaRPr lang="fr-FR" sz="14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fr-FR" sz="14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anastomosées)	</a:t>
                      </a:r>
                    </a:p>
                    <a:p>
                      <a:endParaRPr lang="fr-FR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 pôle apical des cellules épithéliales à microvillosités  Ex: </a:t>
                      </a:r>
                      <a:r>
                        <a:rPr lang="fr-FR" sz="1400" b="1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Entérocyte</a:t>
                      </a:r>
                      <a:r>
                        <a:rPr lang="fr-FR" sz="14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cellules rénales,</a:t>
                      </a:r>
                    </a:p>
                    <a:p>
                      <a:r>
                        <a:rPr lang="fr-FR" sz="14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Aux faces latérales des hépatocytes.	</a:t>
                      </a:r>
                    </a:p>
                    <a:p>
                      <a:endParaRPr lang="fr-FR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barrière physiologique séparant le domaine apical du domaine </a:t>
                      </a:r>
                      <a:r>
                        <a:rPr lang="fr-FR" sz="1400" b="1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baso</a:t>
                      </a:r>
                      <a:r>
                        <a:rPr lang="fr-FR" sz="14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latéral des </a:t>
                      </a:r>
                      <a:r>
                        <a:rPr lang="fr-FR" sz="1400" b="1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Entérocytes</a:t>
                      </a:r>
                      <a:r>
                        <a:rPr lang="fr-FR" sz="14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-s’oppose au passage des molécules de la lumière vers l’espace intercellulaire pour optimiser les fonctions de transport au pole apical 	</a:t>
                      </a:r>
                    </a:p>
                    <a:p>
                      <a:endParaRPr lang="fr-FR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11186">
                <a:tc>
                  <a:txBody>
                    <a:bodyPr/>
                    <a:lstStyle/>
                    <a:p>
                      <a:r>
                        <a:rPr lang="fr-FR" sz="1400" b="1" kern="1200" baseline="0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Zonula</a:t>
                      </a:r>
                      <a:r>
                        <a:rPr lang="fr-FR" sz="1400" b="1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400" b="1" kern="1200" baseline="0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adhérens</a:t>
                      </a:r>
                      <a:endParaRPr lang="fr-FR" sz="1400" b="1" kern="1200" baseline="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fr-FR" sz="14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ou </a:t>
                      </a:r>
                      <a:r>
                        <a:rPr lang="fr-FR" sz="1400" b="1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Desmosome</a:t>
                      </a:r>
                      <a:r>
                        <a:rPr lang="fr-FR" sz="14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de ceinture ou ceinture d’adhérence</a:t>
                      </a:r>
                    </a:p>
                    <a:p>
                      <a:r>
                        <a:rPr lang="fr-FR" sz="14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	</a:t>
                      </a:r>
                    </a:p>
                    <a:p>
                      <a:endParaRPr lang="fr-FR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Sur coupe mince la jonction compte 7 feuillets et un espace intercellulaire de 150 à 200Å.</a:t>
                      </a:r>
                    </a:p>
                    <a:p>
                      <a:r>
                        <a:rPr lang="fr-FR" sz="14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Les faces cytoplasmiques des membranes portent des filaments d’actine entrecroisés constituant un réseau terminal	</a:t>
                      </a:r>
                    </a:p>
                    <a:p>
                      <a:endParaRPr lang="fr-FR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fr-FR" sz="1400" b="1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Cadhérines</a:t>
                      </a:r>
                      <a:r>
                        <a:rPr lang="fr-FR" sz="14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= protéines transmembranaires </a:t>
                      </a:r>
                      <a:r>
                        <a:rPr lang="fr-FR" sz="1400" b="1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jonctionnelles</a:t>
                      </a:r>
                      <a:endParaRPr lang="fr-FR" sz="14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fr-FR" sz="14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fr-FR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Fait directement suite à la jonction serrée dans les épithéliums polarisés </a:t>
                      </a:r>
                    </a:p>
                    <a:p>
                      <a:r>
                        <a:rPr lang="fr-FR" sz="14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Ex: </a:t>
                      </a:r>
                      <a:r>
                        <a:rPr lang="fr-FR" sz="1400" b="1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Entérocytes</a:t>
                      </a:r>
                      <a:r>
                        <a:rPr lang="fr-FR" sz="14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cellules rénales et acinus pancréatiques.	</a:t>
                      </a:r>
                    </a:p>
                    <a:p>
                      <a:endParaRPr lang="fr-FR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rigidité de la partie apicale de la cellule</a:t>
                      </a:r>
                    </a:p>
                    <a:p>
                      <a:r>
                        <a:rPr lang="fr-FR" sz="14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-cohésion des cellules épithéliales </a:t>
                      </a:r>
                    </a:p>
                    <a:p>
                      <a:r>
                        <a:rPr lang="fr-FR" sz="14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-permet la synchronisation des mouvements lors de la contraction intestinale ou lors de l’</a:t>
                      </a:r>
                      <a:r>
                        <a:rPr lang="fr-FR" sz="1400" b="1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exocytose</a:t>
                      </a:r>
                      <a:r>
                        <a:rPr lang="fr-FR" sz="14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fr-FR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179037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42908" y="0"/>
          <a:ext cx="9001092" cy="6715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Diapositive" r:id="rId3" imgW="4332563" imgH="3249117" progId="PowerPoint.Slide.12">
                  <p:embed/>
                </p:oleObj>
              </mc:Choice>
              <mc:Fallback>
                <p:oleObj name="Diapositive" r:id="rId3" imgW="4332563" imgH="3249117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908" y="0"/>
                        <a:ext cx="9001092" cy="67151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401747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214414" y="1071546"/>
            <a:ext cx="6143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latin typeface="Arial Rounded MT Bold" pitchFamily="34" charset="0"/>
              </a:rPr>
              <a:t>Merci pour votre attention</a:t>
            </a:r>
            <a:endParaRPr lang="fr-FR" sz="3600" dirty="0"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13774" y="214290"/>
            <a:ext cx="9030225" cy="6357982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30748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596" y="500042"/>
            <a:ext cx="850112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C. Au microscope électronique à balayage (MEB)</a:t>
            </a:r>
          </a:p>
          <a:p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L'observation de répliques obtenues par la technique du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cryodécapage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montre que la membrane plasmique est formée de deux demi-membranes, l'une </a:t>
            </a:r>
            <a:r>
              <a:rPr lang="fr-FR" sz="2400" b="1" dirty="0" err="1" smtClean="0">
                <a:latin typeface="Times New Roman" pitchFamily="18" charset="0"/>
                <a:cs typeface="Times New Roman" pitchFamily="18" charset="0"/>
              </a:rPr>
              <a:t>exoplasmique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ou externe et l'autre </a:t>
            </a:r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protoplasmique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ou interne, dans lesquelles sont insérées des</a:t>
            </a:r>
          </a:p>
          <a:p>
            <a:pPr algn="just"/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particules globulaires intra-membranaires. </a:t>
            </a: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Ces particules ont une répartition et une densité différente dans les deux hémi-membranes, d’ou l’asymétrie de la membrane plasmique</a:t>
            </a:r>
            <a:endParaRPr lang="fr-FR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6312764"/>
          </a:xfrm>
        </p:spPr>
        <p:txBody>
          <a:bodyPr>
            <a:normAutofit lnSpcReduction="10000"/>
          </a:bodyPr>
          <a:lstStyle/>
          <a:p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Après 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cryofracture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réalisation de 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répliques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MP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se clive en deux feuillets :</a:t>
            </a:r>
          </a:p>
          <a:p>
            <a:pPr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2 hémi-membranes :</a:t>
            </a:r>
          </a:p>
          <a:p>
            <a:pPr>
              <a:buNone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exoplasmique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endoplasmique</a:t>
            </a:r>
          </a:p>
          <a:p>
            <a:pPr>
              <a:buNone/>
            </a:pPr>
            <a:endParaRPr lang="fr-FR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Elles présentent sur les faces internes des 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reliefs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dépressions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complémentaires</a:t>
            </a:r>
          </a:p>
          <a:p>
            <a:pPr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: 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protéines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512" y="260648"/>
            <a:ext cx="89644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Au microscope électronique à balayage (MEB)</a:t>
            </a:r>
          </a:p>
          <a:p>
            <a:endParaRPr lang="fr-FR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60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64705"/>
            <a:ext cx="6715172" cy="637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0907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85891"/>
            <a:ext cx="6286544" cy="6769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120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962025"/>
            <a:ext cx="902970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53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04106"/>
            <a:ext cx="8712968" cy="527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6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85786" y="714356"/>
            <a:ext cx="7786742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Plan du cours:</a:t>
            </a:r>
          </a:p>
          <a:p>
            <a:endParaRPr lang="fr-FR" sz="2400" dirty="0" smtClean="0"/>
          </a:p>
          <a:p>
            <a:endParaRPr lang="fr-FR" sz="2400" dirty="0" smtClean="0"/>
          </a:p>
          <a:p>
            <a:r>
              <a:rPr lang="fr-FR" sz="2400" dirty="0" smtClean="0"/>
              <a:t>1- Définition de la membrane plasmique</a:t>
            </a:r>
          </a:p>
          <a:p>
            <a:r>
              <a:rPr lang="fr-FR" sz="2400" dirty="0" smtClean="0"/>
              <a:t>2- </a:t>
            </a:r>
            <a:r>
              <a:rPr lang="fr-FR" sz="2400" dirty="0"/>
              <a:t>Architecture de la membrane plasmique</a:t>
            </a:r>
          </a:p>
          <a:p>
            <a:r>
              <a:rPr lang="fr-FR" sz="2400" dirty="0" smtClean="0"/>
              <a:t>3-Aperçu </a:t>
            </a:r>
            <a:r>
              <a:rPr lang="fr-FR" sz="2400" dirty="0" smtClean="0"/>
              <a:t>de la membrane plasmique au microscope </a:t>
            </a:r>
          </a:p>
          <a:p>
            <a:r>
              <a:rPr lang="fr-FR" sz="2400" dirty="0" smtClean="0"/>
              <a:t>4- </a:t>
            </a:r>
            <a:r>
              <a:rPr lang="fr-FR" sz="2400" dirty="0" smtClean="0"/>
              <a:t>Composition chimique</a:t>
            </a:r>
          </a:p>
          <a:p>
            <a:r>
              <a:rPr lang="fr-FR" sz="2400" dirty="0" smtClean="0"/>
              <a:t>    </a:t>
            </a:r>
            <a:r>
              <a:rPr lang="fr-FR" sz="2400" dirty="0" smtClean="0"/>
              <a:t>4.1- </a:t>
            </a:r>
            <a:r>
              <a:rPr lang="fr-FR" sz="2400" dirty="0" smtClean="0"/>
              <a:t>Diversité des lipides membranaires </a:t>
            </a:r>
          </a:p>
          <a:p>
            <a:r>
              <a:rPr lang="fr-FR" sz="2400" dirty="0" smtClean="0"/>
              <a:t>    </a:t>
            </a:r>
            <a:r>
              <a:rPr lang="fr-FR" sz="2400" dirty="0" smtClean="0"/>
              <a:t>4.2</a:t>
            </a:r>
            <a:r>
              <a:rPr lang="fr-FR" sz="2400" dirty="0" smtClean="0"/>
              <a:t>. Diversité des protéines membranaires</a:t>
            </a:r>
          </a:p>
          <a:p>
            <a:r>
              <a:rPr lang="fr-FR" sz="2400" dirty="0" smtClean="0"/>
              <a:t>5- </a:t>
            </a:r>
            <a:r>
              <a:rPr lang="fr-FR" sz="2400" dirty="0" smtClean="0"/>
              <a:t>Principales fonction de la membrane plasmique</a:t>
            </a:r>
          </a:p>
          <a:p>
            <a:r>
              <a:rPr lang="fr-FR" sz="2400" dirty="0" smtClean="0"/>
              <a:t>6- </a:t>
            </a:r>
            <a:r>
              <a:rPr lang="fr-FR" sz="2400" dirty="0" smtClean="0"/>
              <a:t>Echange à travers la membrane plasmique</a:t>
            </a:r>
          </a:p>
          <a:p>
            <a:r>
              <a:rPr lang="fr-FR" sz="2400" dirty="0" smtClean="0"/>
              <a:t>7- </a:t>
            </a:r>
            <a:r>
              <a:rPr lang="fr-FR" sz="2400" dirty="0" smtClean="0"/>
              <a:t>Son rôle physiologique</a:t>
            </a:r>
          </a:p>
          <a:p>
            <a:r>
              <a:rPr lang="fr-FR" sz="2400" dirty="0" smtClean="0"/>
              <a:t>8- Spécialisation de la membrane </a:t>
            </a:r>
            <a:r>
              <a:rPr lang="fr-FR" sz="2400" dirty="0" smtClean="0"/>
              <a:t>plasmique</a:t>
            </a:r>
          </a:p>
          <a:p>
            <a:r>
              <a:rPr lang="fr-FR" sz="2400" dirty="0" smtClean="0">
                <a:ea typeface="Calibri" pitchFamily="34" charset="0"/>
                <a:cs typeface="Times New Roman" pitchFamily="18" charset="0"/>
              </a:rPr>
              <a:t>9 </a:t>
            </a:r>
            <a:r>
              <a:rPr lang="fr-FR" sz="2400" dirty="0">
                <a:ea typeface="Calibri" pitchFamily="34" charset="0"/>
                <a:cs typeface="Times New Roman" pitchFamily="18" charset="0"/>
              </a:rPr>
              <a:t>- </a:t>
            </a:r>
            <a:r>
              <a:rPr lang="fr-FR" sz="2400" dirty="0"/>
              <a:t>Différenciations (spécialisations</a:t>
            </a:r>
            <a:r>
              <a:rPr lang="fr-FR" sz="2400" dirty="0" smtClean="0"/>
              <a:t>) </a:t>
            </a:r>
            <a:r>
              <a:rPr lang="fr-FR" sz="2400" dirty="0"/>
              <a:t>morphologiques de la </a:t>
            </a:r>
            <a:r>
              <a:rPr lang="fr-FR" sz="2400" dirty="0" smtClean="0"/>
              <a:t>membrane </a:t>
            </a:r>
            <a:r>
              <a:rPr lang="fr-FR" sz="2400" dirty="0"/>
              <a:t>plasmique</a:t>
            </a:r>
          </a:p>
          <a:p>
            <a:endParaRPr lang="fr-FR" sz="2400" dirty="0"/>
          </a:p>
          <a:p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962025"/>
            <a:ext cx="895350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0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88640"/>
            <a:ext cx="8820472" cy="657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2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596" y="785794"/>
            <a:ext cx="850112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2. COMPOSITION CHIMIQUE</a:t>
            </a:r>
          </a:p>
          <a:p>
            <a:endParaRPr lang="fr-FR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1. Isolement</a:t>
            </a: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Les expérimentations ont été faites sur des membranes de globules rouges (hématies). </a:t>
            </a:r>
          </a:p>
          <a:p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Les globules rouges sont placés en milieu hypotonique, il y’a alors entrée d’eau et hémolyse (rupture et fragmentation de la membrane plasmique). </a:t>
            </a:r>
          </a:p>
          <a:p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Par une simple centrifugation on obtient un culot qui contient les membranes plasmiques fragmentées et un surnagent contenant le cytoplasme.</a:t>
            </a:r>
            <a:endParaRPr lang="fr-FR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094" y="476672"/>
            <a:ext cx="7951812" cy="463119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1887674" y="5661248"/>
            <a:ext cx="66602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  <a:latin typeface="Times-Bold"/>
              </a:rPr>
              <a:t>Le culot renferme les fragments de</a:t>
            </a:r>
          </a:p>
          <a:p>
            <a:r>
              <a:rPr lang="fr-FR" sz="2400" b="1" dirty="0">
                <a:solidFill>
                  <a:srgbClr val="FF0000"/>
                </a:solidFill>
                <a:latin typeface="TimesNewRoman,Bold-Identity-H"/>
              </a:rPr>
              <a:t>membranes = fantômes d’hématies</a:t>
            </a:r>
            <a:endParaRPr lang="fr-F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6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0"/>
            <a:ext cx="8008193" cy="434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0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457200" y="1516063"/>
            <a:ext cx="8221663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6238" indent="-376238">
              <a:buFontTx/>
              <a:buChar char="•"/>
            </a:pPr>
            <a:r>
              <a:rPr lang="fr-FR" sz="2200" b="1">
                <a:solidFill>
                  <a:srgbClr val="001E68"/>
                </a:solidFill>
              </a:rPr>
              <a:t>Lipides (phospholipides et cholestérol) (~43%)</a:t>
            </a:r>
          </a:p>
        </p:txBody>
      </p:sp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457200" y="3076575"/>
            <a:ext cx="8221663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6238" indent="-376238">
              <a:buFontTx/>
              <a:buChar char="•"/>
            </a:pPr>
            <a:r>
              <a:rPr lang="fr-FR" sz="2200" b="1">
                <a:solidFill>
                  <a:srgbClr val="001E68"/>
                </a:solidFill>
              </a:rPr>
              <a:t>Protéines (récepteurs, transporteurs, enzymes) (~49%)</a:t>
            </a:r>
          </a:p>
        </p:txBody>
      </p:sp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444500" y="4702175"/>
            <a:ext cx="8551863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6238" indent="-376238">
              <a:buFontTx/>
              <a:buChar char="•"/>
            </a:pPr>
            <a:r>
              <a:rPr lang="fr-FR" sz="2200" b="1">
                <a:solidFill>
                  <a:srgbClr val="001E68"/>
                </a:solidFill>
              </a:rPr>
              <a:t>Glucides (glycoprotéines ou glycophospholipides) (~8%)</a:t>
            </a:r>
          </a:p>
        </p:txBody>
      </p:sp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1335088" y="2065338"/>
            <a:ext cx="46942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/>
              <a:t>Forment le squelette des membranes</a:t>
            </a:r>
          </a:p>
          <a:p>
            <a:r>
              <a:rPr lang="fr-FR" sz="2000"/>
              <a:t>Pas de cholestérol chez les procaryotes</a:t>
            </a:r>
          </a:p>
        </p:txBody>
      </p:sp>
      <p:sp>
        <p:nvSpPr>
          <p:cNvPr id="17414" name="Text Box 7"/>
          <p:cNvSpPr txBox="1">
            <a:spLocks noChangeArrowheads="1"/>
          </p:cNvSpPr>
          <p:nvPr/>
        </p:nvSpPr>
        <p:spPr bwMode="auto">
          <a:xfrm>
            <a:off x="1371600" y="3621088"/>
            <a:ext cx="7467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/>
              <a:t>Attachés plus ou moins fortement aux phospholipides  (liaisons ioniques, hydrophobes, ponts hydrogène etc.)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775" y="1919287"/>
            <a:ext cx="9353550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7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2910" y="357166"/>
            <a:ext cx="81439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2.1. Diversité des lipides membranaires </a:t>
            </a:r>
          </a:p>
          <a:p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Ce sont essentiellement des phospholipides, du cholestérol (dans la membrane de la cellule animale,</a:t>
            </a:r>
          </a:p>
          <a:p>
            <a:endParaRPr lang="fr-FR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il est moins important dans celle de la cellule végétale où il est remplacé par d’autres types de stérols : sitostérol et stigmastérol) et des glycolipides (chaînes glucidiques liées à des phospholipides sur leur face extracellulaire).</a:t>
            </a:r>
          </a:p>
          <a:p>
            <a:endParaRPr lang="fr-FR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2910" y="785794"/>
            <a:ext cx="80724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Les lipides déterminent la structure de base (bicouche) qui est fondamentale à l'organisation de toutes les membranes biologiques. Ils constituent une barrière imperméable aux molécules hydrosolubles </a:t>
            </a:r>
            <a:endParaRPr lang="fr-FR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7158" y="2571744"/>
            <a:ext cx="45720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fr-FR" sz="2400" dirty="0" smtClean="0"/>
              <a:t>les lipides membranaires sont les éléments de base de la membrane plasmique , </a:t>
            </a:r>
            <a:endParaRPr lang="fr-FR" sz="2400" dirty="0"/>
          </a:p>
        </p:txBody>
      </p:sp>
      <p:sp>
        <p:nvSpPr>
          <p:cNvPr id="6" name="Rectangle 5"/>
          <p:cNvSpPr/>
          <p:nvPr/>
        </p:nvSpPr>
        <p:spPr>
          <a:xfrm>
            <a:off x="3929058" y="4214818"/>
            <a:ext cx="4572000" cy="15696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fr-FR" sz="3200" dirty="0" smtClean="0"/>
              <a:t>55% = phospholipides, </a:t>
            </a:r>
          </a:p>
          <a:p>
            <a:r>
              <a:rPr lang="fr-FR" sz="3200" dirty="0" smtClean="0"/>
              <a:t>25%  = cholestérol </a:t>
            </a:r>
          </a:p>
          <a:p>
            <a:r>
              <a:rPr lang="fr-FR" sz="3200" dirty="0" smtClean="0"/>
              <a:t> 20% =  glycolipides.</a:t>
            </a:r>
            <a:endParaRPr lang="fr-F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1641" t="42709" r="32031" b="16666"/>
          <a:stretch>
            <a:fillRect/>
          </a:stretch>
        </p:blipFill>
        <p:spPr bwMode="auto">
          <a:xfrm>
            <a:off x="357158" y="714357"/>
            <a:ext cx="7858180" cy="4994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ZoneTexte 2"/>
          <p:cNvSpPr txBox="1"/>
          <p:nvPr/>
        </p:nvSpPr>
        <p:spPr>
          <a:xfrm>
            <a:off x="1500166" y="214290"/>
            <a:ext cx="350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A- Phospholipides</a:t>
            </a:r>
            <a:endParaRPr lang="fr-FR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560" y="1556792"/>
            <a:ext cx="750099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La membrane plasmique est une structure </a:t>
            </a:r>
            <a:r>
              <a:rPr lang="fr-FR" sz="2400" b="1" dirty="0" smtClean="0">
                <a:solidFill>
                  <a:srgbClr val="FF0000"/>
                </a:solidFill>
              </a:rPr>
              <a:t>mosaïque fluide </a:t>
            </a:r>
            <a:r>
              <a:rPr lang="fr-FR" sz="2400" dirty="0" smtClean="0"/>
              <a:t> </a:t>
            </a:r>
            <a:r>
              <a:rPr lang="fr-FR" sz="2400" b="1" dirty="0">
                <a:solidFill>
                  <a:srgbClr val="FF0000"/>
                </a:solidFill>
              </a:rPr>
              <a:t>dynamique, organisée</a:t>
            </a:r>
            <a:r>
              <a:rPr lang="fr-FR" sz="2400" dirty="0">
                <a:solidFill>
                  <a:srgbClr val="FF0000"/>
                </a:solidFill>
              </a:rPr>
              <a:t>, </a:t>
            </a:r>
            <a:r>
              <a:rPr lang="fr-FR" sz="2400" b="1" dirty="0">
                <a:solidFill>
                  <a:srgbClr val="FF0000"/>
                </a:solidFill>
              </a:rPr>
              <a:t>complexe</a:t>
            </a:r>
            <a:r>
              <a:rPr lang="fr-FR" sz="2400" dirty="0">
                <a:solidFill>
                  <a:srgbClr val="FF0000"/>
                </a:solidFill>
              </a:rPr>
              <a:t>, </a:t>
            </a:r>
            <a:r>
              <a:rPr lang="fr-FR" sz="2400" b="1" dirty="0">
                <a:solidFill>
                  <a:srgbClr val="FF0000"/>
                </a:solidFill>
              </a:rPr>
              <a:t>asymétrique</a:t>
            </a:r>
            <a:r>
              <a:rPr lang="fr-FR" sz="2400" b="1" dirty="0"/>
              <a:t>,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qui sépare le milieu intracellulaire (hyaloplasme ou cytosol) du milieu extracellulaire.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Grâce à une perméabilité très sélective, elle joue un 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double rôle de protection et de </a:t>
            </a:r>
            <a:r>
              <a:rPr lang="fr-F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contrôle des 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échanges entre les milieux intracellulaire et extracellulaire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srgbClr val="FF0000"/>
                </a:solidFill>
              </a:rPr>
              <a:t>Epaisseur varie entre 70 et 100 Å.</a:t>
            </a:r>
            <a:endParaRPr lang="fr-FR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mage 2" descr="290px-Lipid_bilayer_sectio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03644" y="5227908"/>
            <a:ext cx="2729432" cy="1622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404927" y="201097"/>
            <a:ext cx="33906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FR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DEFINITION</a:t>
            </a:r>
          </a:p>
        </p:txBody>
      </p:sp>
      <p:pic>
        <p:nvPicPr>
          <p:cNvPr id="5" name="Image 4" descr="290px-Lipid_bilayer_sectio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79307" y="5250728"/>
            <a:ext cx="3024336" cy="1622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 descr="290px-Lipid_bilayer_sectio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242766"/>
            <a:ext cx="3179307" cy="1622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3" y="141495"/>
            <a:ext cx="7315200" cy="41148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60648"/>
            <a:ext cx="4937727" cy="55458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8906" y="4509120"/>
            <a:ext cx="4104456" cy="20313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fr-FR" dirty="0">
                <a:solidFill>
                  <a:srgbClr val="21242C"/>
                </a:solidFill>
                <a:latin typeface="Lato"/>
              </a:rPr>
              <a:t>Les phospholipides, disposés en double couche, constituent le tissu de base de la membrane plasmique. Ils sont bien adaptés à ce rôle parce qu'ils sont </a:t>
            </a:r>
            <a:r>
              <a:rPr lang="fr-FR" b="1" dirty="0" err="1">
                <a:solidFill>
                  <a:srgbClr val="21242C"/>
                </a:solidFill>
                <a:latin typeface="Lato"/>
              </a:rPr>
              <a:t>amphipathiques</a:t>
            </a:r>
            <a:r>
              <a:rPr lang="fr-FR" dirty="0">
                <a:solidFill>
                  <a:srgbClr val="21242C"/>
                </a:solidFill>
                <a:latin typeface="Lato"/>
              </a:rPr>
              <a:t>, ce qui signifie qu'ils ont un côté hydrophile et un côté hydrophobe.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440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0"/>
            <a:ext cx="7678613" cy="659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345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32227" t="39921" r="33203" b="20833"/>
          <a:stretch>
            <a:fillRect/>
          </a:stretch>
        </p:blipFill>
        <p:spPr bwMode="auto">
          <a:xfrm>
            <a:off x="428596" y="285728"/>
            <a:ext cx="8143932" cy="4357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214282" y="5500702"/>
            <a:ext cx="87154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Glycérol + deux acides gras + un acide phosphorique + alcools (l’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inositol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, l’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éthanolamine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et la choline) ou acides aminés (la sérine</a:t>
            </a:r>
            <a:endParaRPr lang="fr-FR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821531"/>
            <a:ext cx="6591682" cy="521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79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31055" t="31250" r="29687" b="26041"/>
          <a:stretch>
            <a:fillRect/>
          </a:stretch>
        </p:blipFill>
        <p:spPr bwMode="auto">
          <a:xfrm>
            <a:off x="500034" y="1214422"/>
            <a:ext cx="8143932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ZoneTexte 2"/>
          <p:cNvSpPr txBox="1"/>
          <p:nvPr/>
        </p:nvSpPr>
        <p:spPr>
          <a:xfrm>
            <a:off x="1214414" y="214290"/>
            <a:ext cx="350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Cholestérols</a:t>
            </a:r>
            <a:endParaRPr lang="fr-FR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471" y="1124744"/>
            <a:ext cx="5657058" cy="436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4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31055" t="32292" r="30859" b="46564"/>
          <a:stretch>
            <a:fillRect/>
          </a:stretch>
        </p:blipFill>
        <p:spPr bwMode="auto">
          <a:xfrm>
            <a:off x="0" y="0"/>
            <a:ext cx="5153796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409700"/>
            <a:ext cx="4438650" cy="5448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1138237"/>
            <a:ext cx="9124950" cy="4581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5536" y="233188"/>
            <a:ext cx="24263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Résumé</a:t>
            </a:r>
            <a:endParaRPr lang="fr-FR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371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643174" y="142852"/>
            <a:ext cx="2786082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200" b="1" dirty="0"/>
              <a:t>Les glycolipides 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715008" y="2571744"/>
            <a:ext cx="2214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786446" y="4643446"/>
            <a:ext cx="2571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928662" y="2571744"/>
            <a:ext cx="207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71472" y="4643446"/>
            <a:ext cx="3143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 </a:t>
            </a:r>
          </a:p>
        </p:txBody>
      </p:sp>
      <p:pic>
        <p:nvPicPr>
          <p:cNvPr id="17" name="Picture 6" descr="F:\ch3bio_3.gif"/>
          <p:cNvPicPr>
            <a:picLocks noChangeAspect="1" noChangeArrowheads="1"/>
          </p:cNvPicPr>
          <p:nvPr/>
        </p:nvPicPr>
        <p:blipFill>
          <a:blip r:embed="rId2" cstate="print"/>
          <a:srcRect l="57351" t="1530" r="940" b="1530"/>
          <a:stretch>
            <a:fillRect/>
          </a:stretch>
        </p:blipFill>
        <p:spPr bwMode="auto">
          <a:xfrm>
            <a:off x="2857488" y="2000240"/>
            <a:ext cx="3672408" cy="4635147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6648144" y="2143116"/>
            <a:ext cx="2495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 </a:t>
            </a:r>
            <a:r>
              <a:rPr lang="fr-FR" sz="2400" b="1" dirty="0"/>
              <a:t>1 Sucre ou une chaine sucrée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500298" y="1214422"/>
            <a:ext cx="3643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molécules </a:t>
            </a:r>
            <a:r>
              <a:rPr lang="fr-FR" sz="2800" b="1" dirty="0">
                <a:solidFill>
                  <a:srgbClr val="FF0000"/>
                </a:solidFill>
              </a:rPr>
              <a:t>amphiphiles</a:t>
            </a:r>
          </a:p>
        </p:txBody>
      </p:sp>
      <p:sp>
        <p:nvSpPr>
          <p:cNvPr id="12" name="Accolade fermante 11"/>
          <p:cNvSpPr/>
          <p:nvPr/>
        </p:nvSpPr>
        <p:spPr>
          <a:xfrm>
            <a:off x="6215074" y="2143116"/>
            <a:ext cx="298324" cy="928694"/>
          </a:xfrm>
          <a:prstGeom prst="rightBrac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214282" y="785794"/>
            <a:ext cx="1571668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b="1" dirty="0"/>
              <a:t>Structure </a:t>
            </a:r>
          </a:p>
        </p:txBody>
      </p:sp>
    </p:spTree>
    <p:extLst>
      <p:ext uri="{BB962C8B-B14F-4D97-AF65-F5344CB8AC3E}">
        <p14:creationId xmlns:p14="http://schemas.microsoft.com/office/powerpoint/2010/main" val="27033706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PHINGOSINE.jpg"/>
          <p:cNvPicPr>
            <a:picLocks noChangeAspect="1"/>
          </p:cNvPicPr>
          <p:nvPr/>
        </p:nvPicPr>
        <p:blipFill>
          <a:blip r:embed="rId3" cstate="print"/>
          <a:srcRect l="66335" b="11008"/>
          <a:stretch>
            <a:fillRect/>
          </a:stretch>
        </p:blipFill>
        <p:spPr>
          <a:xfrm>
            <a:off x="928662" y="1142984"/>
            <a:ext cx="3456384" cy="521497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857356" y="1428736"/>
            <a:ext cx="1643074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b="1" dirty="0"/>
              <a:t>Sucre (s)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643042" y="3714752"/>
            <a:ext cx="2214578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b="1" dirty="0"/>
              <a:t>Sphingosine </a:t>
            </a:r>
          </a:p>
        </p:txBody>
      </p:sp>
      <p:sp>
        <p:nvSpPr>
          <p:cNvPr id="6" name="ZoneTexte 5"/>
          <p:cNvSpPr txBox="1"/>
          <p:nvPr/>
        </p:nvSpPr>
        <p:spPr>
          <a:xfrm rot="5400000">
            <a:off x="2118966" y="5167654"/>
            <a:ext cx="1285884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b="1" dirty="0"/>
              <a:t>    AG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714876" y="4857760"/>
            <a:ext cx="1857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Région hydrophobe </a:t>
            </a:r>
          </a:p>
        </p:txBody>
      </p:sp>
      <p:sp>
        <p:nvSpPr>
          <p:cNvPr id="8" name="Accolade fermante 7"/>
          <p:cNvSpPr/>
          <p:nvPr/>
        </p:nvSpPr>
        <p:spPr>
          <a:xfrm>
            <a:off x="4214810" y="3571876"/>
            <a:ext cx="500066" cy="2428892"/>
          </a:xfrm>
          <a:prstGeom prst="rightBrace">
            <a:avLst>
              <a:gd name="adj1" fmla="val 8333"/>
              <a:gd name="adj2" fmla="val 48363"/>
            </a:avLst>
          </a:prstGeom>
          <a:noFill/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3857620" y="1285860"/>
            <a:ext cx="1714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Région  hydrophile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85720" y="142852"/>
            <a:ext cx="5616624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b="1" dirty="0"/>
              <a:t>    Schéma simplifié d’un glycolipide</a:t>
            </a:r>
          </a:p>
        </p:txBody>
      </p:sp>
      <p:sp>
        <p:nvSpPr>
          <p:cNvPr id="11" name="Accolade ouvrante 10"/>
          <p:cNvSpPr/>
          <p:nvPr/>
        </p:nvSpPr>
        <p:spPr>
          <a:xfrm>
            <a:off x="5214942" y="785794"/>
            <a:ext cx="500066" cy="3714776"/>
          </a:xfrm>
          <a:prstGeom prst="leftBrace">
            <a:avLst>
              <a:gd name="adj1" fmla="val 8333"/>
              <a:gd name="adj2" fmla="val 55137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5572132" y="785794"/>
            <a:ext cx="30718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2400" b="1" dirty="0"/>
              <a:t>Glucose - </a:t>
            </a:r>
            <a:r>
              <a:rPr lang="fr-FR" sz="2400" b="1" dirty="0" err="1"/>
              <a:t>fucose</a:t>
            </a:r>
            <a:r>
              <a:rPr lang="fr-FR" sz="2400" b="1" dirty="0"/>
              <a:t> </a:t>
            </a:r>
            <a:endParaRPr lang="fr-FR" sz="2400" dirty="0"/>
          </a:p>
        </p:txBody>
      </p:sp>
      <p:sp>
        <p:nvSpPr>
          <p:cNvPr id="13" name="Rectangle 12"/>
          <p:cNvSpPr/>
          <p:nvPr/>
        </p:nvSpPr>
        <p:spPr>
          <a:xfrm>
            <a:off x="5572132" y="1142984"/>
            <a:ext cx="17859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2400" b="1" dirty="0"/>
              <a:t>Galactose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572132" y="1500174"/>
            <a:ext cx="15001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2400" b="1" dirty="0"/>
              <a:t>Mannose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572132" y="1928802"/>
            <a:ext cx="35718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2400" b="1" dirty="0"/>
              <a:t>N </a:t>
            </a:r>
            <a:r>
              <a:rPr lang="fr-FR" sz="2400" b="1" dirty="0" err="1"/>
              <a:t>acetyl</a:t>
            </a:r>
            <a:r>
              <a:rPr lang="fr-FR" sz="2400" b="1" dirty="0"/>
              <a:t> </a:t>
            </a:r>
            <a:r>
              <a:rPr lang="fr-FR" sz="2400" b="1" dirty="0" err="1"/>
              <a:t>galactosamine</a:t>
            </a:r>
            <a:r>
              <a:rPr lang="fr-FR" sz="2400" b="1" dirty="0"/>
              <a:t>     ( </a:t>
            </a:r>
            <a:r>
              <a:rPr lang="fr-FR" sz="2400" b="1" dirty="0" err="1"/>
              <a:t>GalNAC</a:t>
            </a:r>
            <a:r>
              <a:rPr lang="fr-FR" sz="2400" b="1" dirty="0"/>
              <a:t>)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500694" y="2714620"/>
            <a:ext cx="31432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2400" b="1" dirty="0"/>
              <a:t>N </a:t>
            </a:r>
            <a:r>
              <a:rPr lang="fr-FR" sz="2400" b="1" dirty="0" err="1"/>
              <a:t>acetyl</a:t>
            </a:r>
            <a:r>
              <a:rPr lang="fr-FR" sz="2400" b="1" dirty="0"/>
              <a:t> glucosamine (</a:t>
            </a:r>
            <a:r>
              <a:rPr lang="fr-FR" sz="2400" b="1" dirty="0" err="1"/>
              <a:t>GluNAC</a:t>
            </a:r>
            <a:r>
              <a:rPr lang="fr-FR" sz="2400" dirty="0"/>
              <a:t>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572132" y="3500438"/>
            <a:ext cx="37932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2400" b="1" dirty="0">
                <a:solidFill>
                  <a:srgbClr val="FF0000"/>
                </a:solidFill>
              </a:rPr>
              <a:t> NANA </a:t>
            </a:r>
            <a:r>
              <a:rPr lang="fr-FR" sz="2400" b="1" dirty="0"/>
              <a:t>ou acide sialique chargé  négativement </a:t>
            </a:r>
            <a:endParaRPr lang="fr-FR" sz="2400" dirty="0"/>
          </a:p>
        </p:txBody>
      </p:sp>
      <p:sp>
        <p:nvSpPr>
          <p:cNvPr id="18" name="ZoneTexte 17"/>
          <p:cNvSpPr txBox="1"/>
          <p:nvPr/>
        </p:nvSpPr>
        <p:spPr>
          <a:xfrm>
            <a:off x="6143636" y="428604"/>
            <a:ext cx="214314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/>
              <a:t>Principaux sucres</a:t>
            </a:r>
          </a:p>
        </p:txBody>
      </p:sp>
    </p:spTree>
    <p:extLst>
      <p:ext uri="{BB962C8B-B14F-4D97-AF65-F5344CB8AC3E}">
        <p14:creationId xmlns:p14="http://schemas.microsoft.com/office/powerpoint/2010/main" val="1567951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4707" t="35825" r="22035" b="14062"/>
          <a:stretch>
            <a:fillRect/>
          </a:stretch>
        </p:blipFill>
        <p:spPr bwMode="auto">
          <a:xfrm>
            <a:off x="428596" y="1928802"/>
            <a:ext cx="8143932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ZoneTexte 2"/>
          <p:cNvSpPr txBox="1"/>
          <p:nvPr/>
        </p:nvSpPr>
        <p:spPr>
          <a:xfrm>
            <a:off x="1000100" y="928670"/>
            <a:ext cx="635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Architecture de la membrane plasmique</a:t>
            </a:r>
            <a:endParaRPr lang="fr-FR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06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90" name="Picture 2" descr="figure 10-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004340"/>
            <a:ext cx="7488832" cy="547260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643042" y="142852"/>
            <a:ext cx="1643074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dirty="0"/>
              <a:t>  </a:t>
            </a:r>
            <a:r>
              <a:rPr lang="fr-FR" sz="2800" b="1" dirty="0"/>
              <a:t>Variétés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539552" y="1004340"/>
            <a:ext cx="216024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b="1" dirty="0"/>
              <a:t>Glycolipide à un seul sucre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436096" y="1004340"/>
            <a:ext cx="320787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b="1" dirty="0"/>
              <a:t>Glycolipide à plusieurs sucres(chaine osidique)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635896" y="6093296"/>
            <a:ext cx="22322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/>
              <a:t>Ganglioside</a:t>
            </a:r>
            <a:r>
              <a:rPr lang="fr-FR" sz="2800" b="1" dirty="0"/>
              <a:t>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27584" y="6093296"/>
            <a:ext cx="22322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/>
              <a:t>Cérébroside</a:t>
            </a:r>
            <a:r>
              <a:rPr lang="fr-FR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88902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720" y="428604"/>
            <a:ext cx="850112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les phospholipides placés en milieu aqueux sont capables:</a:t>
            </a: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*  </a:t>
            </a:r>
            <a:r>
              <a:rPr lang="fr-F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Auto-assemblage :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les phospholipides peuvent s'organiser ou s’assembler en bicouche grâce à leur caractère amphiphile ou bipolaire (tête hydrophile et queue hydrophobe) pour former des micelles ou des liposomes.</a:t>
            </a:r>
          </a:p>
          <a:p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Fluidité: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la membrane plasmique est fluide grâce aux mouvements des lipides qui peuvent être classés en mouvements fréquents et rapides et en mouvements</a:t>
            </a: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rares et très lent.</a:t>
            </a: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La fluidité de la membrane augmente proportionnellement avec le pourcentage d'acides gras insaturés et diminue avec celui du cholestérol.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7158" y="3643314"/>
            <a:ext cx="80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fr-F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Stabilité mécanique: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la membrane est d'autant plus stable qu'elle est riche en cholestérol.</a:t>
            </a: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fr-F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Asymétrie :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la composition en lipides varie entre les deux hémi-membranes ; exemple : les glycolipides sont localisés exclusivement dans l'hémi-membrane externe, d'où l'asymétrie de la membrane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/>
          <p:cNvSpPr txBox="1">
            <a:spLocks/>
          </p:cNvSpPr>
          <p:nvPr/>
        </p:nvSpPr>
        <p:spPr>
          <a:xfrm>
            <a:off x="500034" y="3500438"/>
            <a:ext cx="7859786" cy="400052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itchFamily="34" charset="0"/>
              <a:buNone/>
            </a:pPr>
            <a:r>
              <a:rPr lang="fr-FR" b="1" smtClean="0"/>
              <a:t> </a:t>
            </a:r>
            <a:r>
              <a:rPr lang="fr-FR" sz="4100" b="1" smtClean="0"/>
              <a:t> </a:t>
            </a:r>
            <a:endParaRPr lang="fr-FR" b="1" smtClean="0"/>
          </a:p>
          <a:p>
            <a:pPr>
              <a:buFont typeface="Arial" pitchFamily="34" charset="0"/>
              <a:buNone/>
            </a:pPr>
            <a:r>
              <a:rPr lang="fr-FR" b="1" smtClean="0"/>
              <a:t>      </a:t>
            </a:r>
            <a:r>
              <a:rPr lang="fr-FR" sz="2800" b="1" smtClean="0"/>
              <a:t>Phosphatidyl choline</a:t>
            </a:r>
          </a:p>
          <a:p>
            <a:pPr>
              <a:buFont typeface="Arial" pitchFamily="34" charset="0"/>
              <a:buNone/>
            </a:pPr>
            <a:r>
              <a:rPr lang="fr-FR" sz="2800" b="1" smtClean="0"/>
              <a:t> </a:t>
            </a:r>
          </a:p>
          <a:p>
            <a:pPr>
              <a:buFont typeface="Arial" pitchFamily="34" charset="0"/>
              <a:buNone/>
            </a:pPr>
            <a:r>
              <a:rPr lang="fr-FR" b="1" smtClean="0"/>
              <a:t>      </a:t>
            </a:r>
            <a:endParaRPr lang="fr-FR" b="1" dirty="0"/>
          </a:p>
        </p:txBody>
      </p:sp>
      <p:sp>
        <p:nvSpPr>
          <p:cNvPr id="3" name="Accolade fermante 2"/>
          <p:cNvSpPr/>
          <p:nvPr/>
        </p:nvSpPr>
        <p:spPr>
          <a:xfrm>
            <a:off x="5500694" y="4214818"/>
            <a:ext cx="285752" cy="1143008"/>
          </a:xfrm>
          <a:prstGeom prst="rightBrac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Accolade fermante 3"/>
          <p:cNvSpPr/>
          <p:nvPr/>
        </p:nvSpPr>
        <p:spPr>
          <a:xfrm>
            <a:off x="5500694" y="2143116"/>
            <a:ext cx="500066" cy="1500198"/>
          </a:xfrm>
          <a:prstGeom prst="rightBrac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979712" y="332656"/>
            <a:ext cx="3663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32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928662" y="214290"/>
            <a:ext cx="714380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 Répartition asymétrique des phospholipides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071538" y="2143116"/>
            <a:ext cx="6572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Phosphatidyl </a:t>
            </a:r>
            <a:r>
              <a:rPr lang="fr-FR" sz="2800" b="1" dirty="0" err="1"/>
              <a:t>éthanolamine</a:t>
            </a:r>
            <a:endParaRPr lang="fr-FR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1538" y="2643182"/>
            <a:ext cx="31926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/>
              <a:t>Phosphatidyl sérine</a:t>
            </a:r>
          </a:p>
        </p:txBody>
      </p:sp>
      <p:sp>
        <p:nvSpPr>
          <p:cNvPr id="9" name="Rectangle 8"/>
          <p:cNvSpPr/>
          <p:nvPr/>
        </p:nvSpPr>
        <p:spPr>
          <a:xfrm>
            <a:off x="1071538" y="3143248"/>
            <a:ext cx="33847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/>
              <a:t>Phosphatidyl </a:t>
            </a:r>
            <a:r>
              <a:rPr lang="fr-FR" sz="2800" b="1" dirty="0" err="1"/>
              <a:t>inositol</a:t>
            </a:r>
            <a:endParaRPr lang="fr-FR" sz="28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6072198" y="1928802"/>
            <a:ext cx="22145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Abondants dans la</a:t>
            </a:r>
          </a:p>
          <a:p>
            <a:r>
              <a:rPr lang="fr-FR" sz="2800" b="1" dirty="0"/>
              <a:t>monocouche interne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142976" y="5000636"/>
            <a:ext cx="3643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/>
              <a:t>Sphingomyéline</a:t>
            </a:r>
            <a:r>
              <a:rPr lang="fr-FR" sz="2800" b="1" dirty="0"/>
              <a:t>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857884" y="4071942"/>
            <a:ext cx="25003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 Abondants dans la</a:t>
            </a:r>
          </a:p>
          <a:p>
            <a:r>
              <a:rPr lang="fr-FR" sz="2800" b="1" dirty="0"/>
              <a:t>monocouche externe</a:t>
            </a:r>
          </a:p>
        </p:txBody>
      </p:sp>
    </p:spTree>
    <p:extLst>
      <p:ext uri="{BB962C8B-B14F-4D97-AF65-F5344CB8AC3E}">
        <p14:creationId xmlns:p14="http://schemas.microsoft.com/office/powerpoint/2010/main" val="6875731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FreemanFigs\CH05\F05-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6500" y="1473200"/>
            <a:ext cx="6629400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406400" y="342900"/>
            <a:ext cx="83566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1900" b="1">
                <a:solidFill>
                  <a:srgbClr val="001E68"/>
                </a:solidFill>
              </a:rPr>
              <a:t>Dû à leur nature amphipathique, les phospholipides s’assemblent spontanément pour former des bicouches fermées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99592" y="620688"/>
            <a:ext cx="6336704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sz="2800" b="1" dirty="0"/>
              <a:t>    </a:t>
            </a:r>
            <a:r>
              <a:rPr lang="fr-FR" sz="2800" b="1" dirty="0">
                <a:solidFill>
                  <a:srgbClr val="FF0000"/>
                </a:solidFill>
              </a:rPr>
              <a:t>Autoassemblage des phospholipides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572132" y="1785926"/>
            <a:ext cx="2016224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/>
              <a:t>   </a:t>
            </a:r>
            <a:r>
              <a:rPr lang="fr-FR" sz="2400" b="1" dirty="0"/>
              <a:t>Bicouche</a:t>
            </a:r>
          </a:p>
          <a:p>
            <a:r>
              <a:rPr lang="fr-FR" sz="2400" b="1" dirty="0"/>
              <a:t>    lipidique 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 rot="10800000" flipV="1">
            <a:off x="1928794" y="1124744"/>
            <a:ext cx="1131038" cy="73262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5148064" y="1124744"/>
            <a:ext cx="1152128" cy="64807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2786050" y="3143248"/>
            <a:ext cx="2214578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noFill/>
            <a:prstDash val="lgDash"/>
          </a:ln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Auto fermeture </a:t>
            </a:r>
          </a:p>
        </p:txBody>
      </p:sp>
      <p:sp>
        <p:nvSpPr>
          <p:cNvPr id="10" name="Flèche vers le bas 9"/>
          <p:cNvSpPr/>
          <p:nvPr/>
        </p:nvSpPr>
        <p:spPr>
          <a:xfrm>
            <a:off x="1142976" y="2928934"/>
            <a:ext cx="357190" cy="1364162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vers le bas 10"/>
          <p:cNvSpPr/>
          <p:nvPr/>
        </p:nvSpPr>
        <p:spPr>
          <a:xfrm>
            <a:off x="6444208" y="2857496"/>
            <a:ext cx="342370" cy="1291584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5616116" y="3357562"/>
            <a:ext cx="720080" cy="2086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214282" y="4509120"/>
            <a:ext cx="3857652" cy="15696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b="1" dirty="0"/>
              <a:t>  Micelles  = </a:t>
            </a:r>
          </a:p>
          <a:p>
            <a:r>
              <a:rPr lang="fr-FR" sz="2400" b="1" dirty="0"/>
              <a:t>membranes artificielles en forme de vésicules </a:t>
            </a:r>
          </a:p>
          <a:p>
            <a:r>
              <a:rPr lang="fr-FR" sz="2400" b="1" dirty="0"/>
              <a:t>       (1 à 300 nm)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23528" y="5228075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 </a:t>
            </a:r>
          </a:p>
        </p:txBody>
      </p:sp>
      <p:sp>
        <p:nvSpPr>
          <p:cNvPr id="16" name="Flèche droite 15"/>
          <p:cNvSpPr/>
          <p:nvPr/>
        </p:nvSpPr>
        <p:spPr>
          <a:xfrm rot="10800000">
            <a:off x="1796166" y="3401920"/>
            <a:ext cx="720080" cy="2086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4929190" y="4429132"/>
            <a:ext cx="3857652" cy="15696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b="1" dirty="0"/>
              <a:t>     Liposomes = </a:t>
            </a:r>
          </a:p>
          <a:p>
            <a:r>
              <a:rPr lang="fr-FR" sz="2400" b="1" dirty="0"/>
              <a:t>membranes artificielles</a:t>
            </a:r>
          </a:p>
          <a:p>
            <a:r>
              <a:rPr lang="fr-FR" sz="2400" b="1" dirty="0"/>
              <a:t> en forme de vésicules</a:t>
            </a:r>
          </a:p>
          <a:p>
            <a:r>
              <a:rPr lang="fr-FR" sz="2400" b="1" dirty="0"/>
              <a:t>     (20 nm à 1 µm)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71472" y="1857364"/>
            <a:ext cx="1855123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2400" b="1" dirty="0"/>
              <a:t>Monocouche</a:t>
            </a:r>
          </a:p>
          <a:p>
            <a:r>
              <a:rPr lang="fr-FR" sz="2400" b="1" dirty="0"/>
              <a:t>Lipidique</a:t>
            </a:r>
          </a:p>
        </p:txBody>
      </p:sp>
    </p:spTree>
    <p:extLst>
      <p:ext uri="{BB962C8B-B14F-4D97-AF65-F5344CB8AC3E}">
        <p14:creationId xmlns:p14="http://schemas.microsoft.com/office/powerpoint/2010/main" val="24429663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F:\F02-20.JPG"/>
          <p:cNvPicPr>
            <a:picLocks noChangeAspect="1" noChangeArrowheads="1"/>
          </p:cNvPicPr>
          <p:nvPr/>
        </p:nvPicPr>
        <p:blipFill>
          <a:blip r:embed="rId2" cstate="print"/>
          <a:srcRect b="7354"/>
          <a:stretch>
            <a:fillRect/>
          </a:stretch>
        </p:blipFill>
        <p:spPr bwMode="auto">
          <a:xfrm>
            <a:off x="2571736" y="2285992"/>
            <a:ext cx="5786561" cy="397828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608600" y="6242499"/>
            <a:ext cx="3081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Bicouche lipidique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428860" y="142852"/>
            <a:ext cx="4857784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dirty="0"/>
              <a:t>  </a:t>
            </a:r>
            <a:r>
              <a:rPr lang="fr-FR" sz="2800" b="1" dirty="0"/>
              <a:t>Propriétés des phospholipides</a:t>
            </a:r>
          </a:p>
        </p:txBody>
      </p:sp>
      <p:sp>
        <p:nvSpPr>
          <p:cNvPr id="2" name="Flèche courbée vers le haut 1"/>
          <p:cNvSpPr/>
          <p:nvPr/>
        </p:nvSpPr>
        <p:spPr>
          <a:xfrm rot="16200000">
            <a:off x="7451517" y="3698689"/>
            <a:ext cx="2467912" cy="649027"/>
          </a:xfrm>
          <a:prstGeom prst="curved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/>
          <a:srcRect t="6984" b="9205"/>
          <a:stretch/>
        </p:blipFill>
        <p:spPr>
          <a:xfrm>
            <a:off x="36477" y="1124743"/>
            <a:ext cx="2295502" cy="1728193"/>
          </a:xfrm>
          <a:prstGeom prst="rect">
            <a:avLst/>
          </a:prstGeom>
        </p:spPr>
      </p:pic>
      <p:sp>
        <p:nvSpPr>
          <p:cNvPr id="6" name="Flèche courbée vers la gauche 5"/>
          <p:cNvSpPr/>
          <p:nvPr/>
        </p:nvSpPr>
        <p:spPr>
          <a:xfrm rot="19431710">
            <a:off x="2719833" y="1480274"/>
            <a:ext cx="793409" cy="1487917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94565" y="2852936"/>
            <a:ext cx="2262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Monocouche lipidique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 rot="5400000">
            <a:off x="6572264" y="2143116"/>
            <a:ext cx="1071570" cy="50006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429256" y="1357298"/>
            <a:ext cx="26095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/>
              <a:t>compartiment aqueux </a:t>
            </a:r>
            <a:endParaRPr lang="fr-FR" sz="2000" dirty="0"/>
          </a:p>
        </p:txBody>
      </p:sp>
      <p:sp>
        <p:nvSpPr>
          <p:cNvPr id="12" name="ZoneTexte 11"/>
          <p:cNvSpPr txBox="1"/>
          <p:nvPr/>
        </p:nvSpPr>
        <p:spPr>
          <a:xfrm>
            <a:off x="2428860" y="714356"/>
            <a:ext cx="5364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En fonction de la proportion </a:t>
            </a:r>
            <a:r>
              <a:rPr lang="fr-FR" sz="2400" b="1" dirty="0"/>
              <a:t>des</a:t>
            </a:r>
            <a:r>
              <a:rPr lang="fr-FR" sz="2000" b="1" dirty="0"/>
              <a:t> phospholipides</a:t>
            </a:r>
          </a:p>
        </p:txBody>
      </p:sp>
    </p:spTree>
    <p:extLst>
      <p:ext uri="{BB962C8B-B14F-4D97-AF65-F5344CB8AC3E}">
        <p14:creationId xmlns:p14="http://schemas.microsoft.com/office/powerpoint/2010/main" val="37035081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" y="1772579"/>
            <a:ext cx="4572022" cy="3312842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772579"/>
            <a:ext cx="4536504" cy="3312842"/>
          </a:xfrm>
          <a:prstGeom prst="rect">
            <a:avLst/>
          </a:prstGeom>
          <a:ln w="190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0532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1196752"/>
            <a:ext cx="8686800" cy="838200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Mouvement de la bicouche lipidique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158" y="1600200"/>
            <a:ext cx="8786842" cy="4525963"/>
          </a:xfrm>
        </p:spPr>
        <p:txBody>
          <a:bodyPr>
            <a:normAutofit lnSpcReduction="10000"/>
          </a:bodyPr>
          <a:lstStyle/>
          <a:p>
            <a:endParaRPr lang="fr-FR" b="1" dirty="0" smtClean="0"/>
          </a:p>
          <a:p>
            <a:endParaRPr lang="fr-FR" b="1" dirty="0"/>
          </a:p>
          <a:p>
            <a:r>
              <a:rPr lang="fr-FR" b="1" dirty="0" smtClean="0"/>
              <a:t>Rotation</a:t>
            </a:r>
            <a:r>
              <a:rPr lang="fr-FR" dirty="0" smtClean="0"/>
              <a:t> des lipides sur eux même</a:t>
            </a:r>
          </a:p>
          <a:p>
            <a:endParaRPr lang="fr-FR" b="1" dirty="0" smtClean="0"/>
          </a:p>
          <a:p>
            <a:r>
              <a:rPr lang="fr-FR" b="1" dirty="0" smtClean="0"/>
              <a:t>Translation latérale</a:t>
            </a:r>
            <a:r>
              <a:rPr lang="fr-FR" dirty="0" smtClean="0"/>
              <a:t>, diffusion </a:t>
            </a:r>
            <a:r>
              <a:rPr lang="fr-FR" dirty="0" err="1" smtClean="0"/>
              <a:t>rapide:détermine</a:t>
            </a:r>
            <a:r>
              <a:rPr lang="fr-FR" dirty="0" smtClean="0"/>
              <a:t> la fluidité de la membrane cytoplasmique.</a:t>
            </a:r>
          </a:p>
          <a:p>
            <a:endParaRPr lang="fr-FR" b="1" dirty="0" smtClean="0"/>
          </a:p>
          <a:p>
            <a:r>
              <a:rPr lang="fr-FR" b="1" dirty="0" smtClean="0"/>
              <a:t>Flip Flop: </a:t>
            </a:r>
            <a:r>
              <a:rPr lang="fr-FR" dirty="0" smtClean="0"/>
              <a:t>mouvement entre les deux feuillets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097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7424"/>
            <a:ext cx="9144000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5500702"/>
            <a:ext cx="8143932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7447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28B1AE1-A1EA-4B22-873F-D2F6E411AFC7}" type="slidenum">
              <a:rPr lang="en-US"/>
              <a:pPr/>
              <a:t>49</a:t>
            </a:fld>
            <a:endParaRPr lang="en-US" sz="1400"/>
          </a:p>
        </p:txBody>
      </p:sp>
      <p:sp>
        <p:nvSpPr>
          <p:cNvPr id="39939" name="Rectangle 1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971800"/>
            <a:ext cx="7772400" cy="1143000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Figure 10-11b </a:t>
            </a:r>
            <a:r>
              <a:rPr lang="en-US" i="1" smtClean="0">
                <a:solidFill>
                  <a:schemeClr val="tx1"/>
                </a:solidFill>
              </a:rPr>
              <a:t> </a:t>
            </a:r>
            <a:r>
              <a:rPr lang="en-US" smtClean="0">
                <a:solidFill>
                  <a:schemeClr val="tx1"/>
                </a:solidFill>
              </a:rPr>
              <a:t>2008</a:t>
            </a:r>
            <a:endParaRPr lang="fr-FR" smtClean="0">
              <a:solidFill>
                <a:schemeClr val="tx1"/>
              </a:solidFill>
            </a:endParaRPr>
          </a:p>
        </p:txBody>
      </p:sp>
      <p:pic>
        <p:nvPicPr>
          <p:cNvPr id="39940" name="Picture 3" descr="figure 10-11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7240"/>
            <a:ext cx="9144000" cy="665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Text Box 15"/>
          <p:cNvSpPr txBox="1">
            <a:spLocks noChangeArrowheads="1"/>
          </p:cNvSpPr>
          <p:nvPr/>
        </p:nvSpPr>
        <p:spPr bwMode="auto">
          <a:xfrm>
            <a:off x="5554663" y="115888"/>
            <a:ext cx="34099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/>
              <a:t>(10</a:t>
            </a:r>
            <a:r>
              <a:rPr lang="fr-FR" sz="2800" baseline="30000"/>
              <a:t>7</a:t>
            </a:r>
            <a:r>
              <a:rPr lang="fr-FR" sz="2800"/>
              <a:t> par seconde)</a:t>
            </a:r>
          </a:p>
        </p:txBody>
      </p:sp>
      <p:sp>
        <p:nvSpPr>
          <p:cNvPr id="39942" name="Text Box 2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>
                <a:latin typeface="Arial" charset="0"/>
              </a:rPr>
              <a:t>Figure 10-11b </a:t>
            </a:r>
            <a:r>
              <a:rPr lang="en-US" sz="1100" i="1">
                <a:latin typeface="Arial" charset="0"/>
              </a:rPr>
              <a:t> Molecular Biology of the Cell</a:t>
            </a:r>
            <a:r>
              <a:rPr lang="en-US" sz="1100">
                <a:latin typeface="Arial" charset="0"/>
              </a:rPr>
              <a:t> (© Garland Science 2008)</a:t>
            </a:r>
          </a:p>
        </p:txBody>
      </p:sp>
      <p:sp>
        <p:nvSpPr>
          <p:cNvPr id="39943" name="Text Box 16"/>
          <p:cNvSpPr txBox="1">
            <a:spLocks noChangeArrowheads="1"/>
          </p:cNvSpPr>
          <p:nvPr/>
        </p:nvSpPr>
        <p:spPr bwMode="auto">
          <a:xfrm>
            <a:off x="6659563" y="4581525"/>
            <a:ext cx="23479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/>
              <a:t>(&lt;1 par mois)</a:t>
            </a:r>
          </a:p>
        </p:txBody>
      </p:sp>
    </p:spTree>
    <p:extLst>
      <p:ext uri="{BB962C8B-B14F-4D97-AF65-F5344CB8AC3E}">
        <p14:creationId xmlns:p14="http://schemas.microsoft.com/office/powerpoint/2010/main" val="132923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14348" y="428604"/>
            <a:ext cx="7000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L’architecture de la membrane ; </a:t>
            </a:r>
            <a:endParaRPr lang="fr-FR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8596" y="1000108"/>
            <a:ext cx="8286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La membrane plasmique est une Mosaïque fluide asymétrique selon le modèle proposé par Singer et Nicholson (1972)</a:t>
            </a:r>
            <a:endParaRPr lang="fr-FR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211669"/>
            <a:ext cx="51434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Architecture moléculaire de la membrane plasmique</a:t>
            </a:r>
            <a:endParaRPr lang="fr-FR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73" y="2124572"/>
            <a:ext cx="8808654" cy="373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17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908" y="3212976"/>
            <a:ext cx="6228184" cy="35033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9552" y="1124744"/>
            <a:ext cx="83368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2.2,Diversité </a:t>
            </a:r>
            <a:r>
              <a:rPr lang="fr-FR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des Protéines membranaires</a:t>
            </a:r>
          </a:p>
        </p:txBody>
      </p:sp>
    </p:spTree>
    <p:extLst>
      <p:ext uri="{BB962C8B-B14F-4D97-AF65-F5344CB8AC3E}">
        <p14:creationId xmlns:p14="http://schemas.microsoft.com/office/powerpoint/2010/main" val="142557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14678" y="642918"/>
            <a:ext cx="142876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200" b="1" dirty="0"/>
              <a:t>Nature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57158" y="1785926"/>
            <a:ext cx="2571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  Holoprotéines</a:t>
            </a:r>
            <a:r>
              <a:rPr lang="fr-FR" sz="2400" b="1" i="1" dirty="0"/>
              <a:t> </a:t>
            </a:r>
            <a:r>
              <a:rPr lang="fr-FR" sz="2400" b="1" dirty="0"/>
              <a:t>(protéines pures )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500694" y="1785926"/>
            <a:ext cx="2857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Hétéroprotéines (glycoprotéines </a:t>
            </a:r>
          </a:p>
          <a:p>
            <a:r>
              <a:rPr lang="fr-FR" sz="2400" b="1" dirty="0"/>
              <a:t>= protéine + sucres ) 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 rot="10800000" flipV="1">
            <a:off x="2071670" y="1357298"/>
            <a:ext cx="714380" cy="42862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5072066" y="1357298"/>
            <a:ext cx="1143008" cy="35719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9331" name="Picture 3" descr="C:\Users\acer\Pictures\2014-04-27\693.gif"/>
          <p:cNvPicPr>
            <a:picLocks noChangeAspect="1" noChangeArrowheads="1"/>
          </p:cNvPicPr>
          <p:nvPr/>
        </p:nvPicPr>
        <p:blipFill>
          <a:blip r:embed="rId3" cstate="print"/>
          <a:srcRect r="34485"/>
          <a:stretch>
            <a:fillRect/>
          </a:stretch>
        </p:blipFill>
        <p:spPr bwMode="auto">
          <a:xfrm>
            <a:off x="5357818" y="3286124"/>
            <a:ext cx="2643206" cy="3143272"/>
          </a:xfrm>
          <a:prstGeom prst="rect">
            <a:avLst/>
          </a:prstGeom>
          <a:noFill/>
        </p:spPr>
      </p:pic>
      <p:pic>
        <p:nvPicPr>
          <p:cNvPr id="993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143248"/>
            <a:ext cx="2857520" cy="3395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ZoneTexte 12"/>
          <p:cNvSpPr txBox="1"/>
          <p:nvPr/>
        </p:nvSpPr>
        <p:spPr>
          <a:xfrm>
            <a:off x="7929586" y="3571876"/>
            <a:ext cx="928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Chaine sucrée</a:t>
            </a:r>
          </a:p>
        </p:txBody>
      </p:sp>
    </p:spTree>
    <p:extLst>
      <p:ext uri="{BB962C8B-B14F-4D97-AF65-F5344CB8AC3E}">
        <p14:creationId xmlns:p14="http://schemas.microsoft.com/office/powerpoint/2010/main" val="15865772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357422" y="142852"/>
            <a:ext cx="4214842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200" b="1" dirty="0"/>
              <a:t>Variétés et distribution  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643174" y="857232"/>
            <a:ext cx="3214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2 modes d’organisation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71472" y="1643050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Intégrées/ Intrinsèques  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715140" y="1785926"/>
            <a:ext cx="2071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Périphériques /extrinsèques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 rot="10800000" flipV="1">
            <a:off x="2143108" y="1285860"/>
            <a:ext cx="785818" cy="57150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214282" y="3000372"/>
            <a:ext cx="2143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Totalement 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714612" y="3000372"/>
            <a:ext cx="2643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   Partiellement 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 rot="5400000">
            <a:off x="783010" y="2739698"/>
            <a:ext cx="477765" cy="18645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2428860" y="2571744"/>
            <a:ext cx="928694" cy="50006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142844" y="3429000"/>
            <a:ext cx="2071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tx2"/>
                </a:solidFill>
              </a:rPr>
              <a:t>  à la Bicouche 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2928926" y="3429000"/>
            <a:ext cx="1928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tx2"/>
                </a:solidFill>
              </a:rPr>
              <a:t> Monocouche /feuillet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5715008" y="3140968"/>
            <a:ext cx="1428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Externes 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7572396" y="3143248"/>
            <a:ext cx="1571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  Internes </a:t>
            </a:r>
          </a:p>
        </p:txBody>
      </p:sp>
      <p:cxnSp>
        <p:nvCxnSpPr>
          <p:cNvPr id="26" name="Connecteur droit avec flèche 25"/>
          <p:cNvCxnSpPr/>
          <p:nvPr/>
        </p:nvCxnSpPr>
        <p:spPr>
          <a:xfrm rot="5400000">
            <a:off x="6572264" y="2714620"/>
            <a:ext cx="571504" cy="42862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 rot="16200000" flipH="1">
            <a:off x="7965305" y="2821777"/>
            <a:ext cx="500066" cy="28575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>
            <a:off x="5572132" y="1285860"/>
            <a:ext cx="1000132" cy="71438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142844" y="4357694"/>
            <a:ext cx="2786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      Protéines transmembranaires</a:t>
            </a:r>
          </a:p>
        </p:txBody>
      </p:sp>
      <p:cxnSp>
        <p:nvCxnSpPr>
          <p:cNvPr id="37" name="Connecteur droit avec flèche 36"/>
          <p:cNvCxnSpPr/>
          <p:nvPr/>
        </p:nvCxnSpPr>
        <p:spPr>
          <a:xfrm rot="5400000">
            <a:off x="953349" y="4118693"/>
            <a:ext cx="551770" cy="296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ZoneTexte 50"/>
          <p:cNvSpPr txBox="1"/>
          <p:nvPr/>
        </p:nvSpPr>
        <p:spPr>
          <a:xfrm>
            <a:off x="3214678" y="5042118"/>
            <a:ext cx="18722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Ancrés par acide gras </a:t>
            </a:r>
            <a:r>
              <a:rPr lang="fr-FR" sz="2400" b="1" dirty="0">
                <a:solidFill>
                  <a:schemeClr val="tx2"/>
                </a:solidFill>
              </a:rPr>
              <a:t>au feuillet interne</a:t>
            </a:r>
          </a:p>
        </p:txBody>
      </p:sp>
      <p:cxnSp>
        <p:nvCxnSpPr>
          <p:cNvPr id="53" name="Connecteur droit avec flèche 52"/>
          <p:cNvCxnSpPr/>
          <p:nvPr/>
        </p:nvCxnSpPr>
        <p:spPr>
          <a:xfrm rot="16200000" flipH="1">
            <a:off x="3428422" y="4642876"/>
            <a:ext cx="564094" cy="85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/>
          <p:cNvCxnSpPr/>
          <p:nvPr/>
        </p:nvCxnSpPr>
        <p:spPr>
          <a:xfrm>
            <a:off x="4643438" y="4143380"/>
            <a:ext cx="934394" cy="72122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ZoneTexte 57"/>
          <p:cNvSpPr txBox="1"/>
          <p:nvPr/>
        </p:nvSpPr>
        <p:spPr>
          <a:xfrm>
            <a:off x="5255568" y="4857760"/>
            <a:ext cx="3531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Ancrées par GPI (glycosyl  phosphatidyl-</a:t>
            </a:r>
            <a:r>
              <a:rPr lang="fr-FR" sz="2400" b="1" dirty="0" err="1"/>
              <a:t>inositol</a:t>
            </a:r>
            <a:r>
              <a:rPr lang="fr-FR" sz="2400" b="1" dirty="0"/>
              <a:t>  ) </a:t>
            </a:r>
            <a:r>
              <a:rPr lang="fr-FR" sz="2400" b="1" dirty="0">
                <a:solidFill>
                  <a:schemeClr val="tx2"/>
                </a:solidFill>
              </a:rPr>
              <a:t>au feuillet externe</a:t>
            </a:r>
          </a:p>
        </p:txBody>
      </p:sp>
    </p:spTree>
    <p:extLst>
      <p:ext uri="{BB962C8B-B14F-4D97-AF65-F5344CB8AC3E}">
        <p14:creationId xmlns:p14="http://schemas.microsoft.com/office/powerpoint/2010/main" val="21875731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proteine"/>
          <p:cNvPicPr>
            <a:picLocks noChangeAspect="1" noChangeArrowheads="1"/>
          </p:cNvPicPr>
          <p:nvPr/>
        </p:nvPicPr>
        <p:blipFill>
          <a:blip r:embed="rId2" cstate="print"/>
          <a:srcRect t="9169"/>
          <a:stretch>
            <a:fillRect/>
          </a:stretch>
        </p:blipFill>
        <p:spPr bwMode="auto">
          <a:xfrm>
            <a:off x="285720" y="1000108"/>
            <a:ext cx="8676456" cy="4382102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00034" y="5572140"/>
            <a:ext cx="2786082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b="1" dirty="0"/>
              <a:t>Protéines transmembranaires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929058" y="5572140"/>
            <a:ext cx="1800200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b="1" dirty="0"/>
              <a:t>P .</a:t>
            </a:r>
            <a:r>
              <a:rPr lang="fr-FR" sz="2400" b="1" dirty="0"/>
              <a:t>ancrées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000760" y="5572140"/>
            <a:ext cx="2357454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b="1" dirty="0"/>
              <a:t>P. </a:t>
            </a:r>
            <a:r>
              <a:rPr lang="fr-FR" sz="2400" b="1" dirty="0"/>
              <a:t>périphériques</a:t>
            </a:r>
          </a:p>
        </p:txBody>
      </p:sp>
      <p:sp>
        <p:nvSpPr>
          <p:cNvPr id="6" name="Rectangle 5"/>
          <p:cNvSpPr/>
          <p:nvPr/>
        </p:nvSpPr>
        <p:spPr>
          <a:xfrm>
            <a:off x="714348" y="142852"/>
            <a:ext cx="788839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2800" b="1" dirty="0"/>
              <a:t>Interaction des protéines avec la  bicouche lipidique</a:t>
            </a:r>
          </a:p>
        </p:txBody>
      </p:sp>
    </p:spTree>
    <p:extLst>
      <p:ext uri="{BB962C8B-B14F-4D97-AF65-F5344CB8AC3E}">
        <p14:creationId xmlns:p14="http://schemas.microsoft.com/office/powerpoint/2010/main" val="15033992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4348" y="260649"/>
            <a:ext cx="8106124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2800" b="1" dirty="0"/>
              <a:t>Modes d'insertion des </a:t>
            </a:r>
            <a:r>
              <a:rPr lang="fr-FR" sz="2800" b="1" dirty="0">
                <a:solidFill>
                  <a:srgbClr val="FF0000"/>
                </a:solidFill>
              </a:rPr>
              <a:t>protéines transmembranaires </a:t>
            </a:r>
            <a:r>
              <a:rPr lang="fr-FR" sz="2800" b="1" dirty="0"/>
              <a:t>dans la double couche lipidique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0" y="3500438"/>
            <a:ext cx="1714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Protéine à un seul  domaine en hélice </a:t>
            </a:r>
            <a:r>
              <a:rPr lang="el-GR" sz="2400" b="1" dirty="0">
                <a:latin typeface="Constantia"/>
              </a:rPr>
              <a:t>α</a:t>
            </a:r>
            <a:r>
              <a:rPr lang="fr-FR" sz="2400" b="1" dirty="0">
                <a:solidFill>
                  <a:srgbClr val="FF0000"/>
                </a:solidFill>
                <a:latin typeface="Constantia"/>
              </a:rPr>
              <a:t> </a:t>
            </a:r>
            <a:endParaRPr lang="fr-FR" sz="24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4643438" y="1142984"/>
            <a:ext cx="4103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Protéine à plusieurs domaines ou à passages multiples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2071678"/>
            <a:ext cx="3800475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Ellipse 13"/>
          <p:cNvSpPr/>
          <p:nvPr/>
        </p:nvSpPr>
        <p:spPr>
          <a:xfrm>
            <a:off x="1500166" y="1785926"/>
            <a:ext cx="4000528" cy="3571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/>
          <p:cNvCxnSpPr>
            <a:stCxn id="10" idx="1"/>
          </p:cNvCxnSpPr>
          <p:nvPr/>
        </p:nvCxnSpPr>
        <p:spPr>
          <a:xfrm rot="10800000" flipV="1">
            <a:off x="4286248" y="1558482"/>
            <a:ext cx="357190" cy="51319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V="1">
            <a:off x="1214414" y="3286124"/>
            <a:ext cx="1285884" cy="2857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18712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0004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/>
              <a:t> </a:t>
            </a:r>
            <a:endParaRPr lang="fr-FR" sz="2400" dirty="0"/>
          </a:p>
        </p:txBody>
      </p:sp>
      <p:sp>
        <p:nvSpPr>
          <p:cNvPr id="4" name="Rectangle 3"/>
          <p:cNvSpPr/>
          <p:nvPr/>
        </p:nvSpPr>
        <p:spPr>
          <a:xfrm>
            <a:off x="2071670" y="142852"/>
            <a:ext cx="6572296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2800" b="1" dirty="0"/>
              <a:t>    Modes d'insertion des </a:t>
            </a:r>
            <a:r>
              <a:rPr lang="fr-FR" sz="2800" b="1" dirty="0">
                <a:solidFill>
                  <a:srgbClr val="FF0000"/>
                </a:solidFill>
              </a:rPr>
              <a:t>protéines ancrées </a:t>
            </a:r>
            <a:endParaRPr lang="fr-FR" sz="2800" b="1" dirty="0"/>
          </a:p>
        </p:txBody>
      </p:sp>
      <p:pic>
        <p:nvPicPr>
          <p:cNvPr id="2048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340768"/>
            <a:ext cx="4714908" cy="508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oneTexte 5"/>
          <p:cNvSpPr txBox="1"/>
          <p:nvPr/>
        </p:nvSpPr>
        <p:spPr>
          <a:xfrm>
            <a:off x="285720" y="3357562"/>
            <a:ext cx="1357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Bicouche lipidique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643702" y="3143248"/>
            <a:ext cx="2105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Monocouche   </a:t>
            </a:r>
            <a:r>
              <a:rPr lang="fr-FR" sz="2400" b="1" dirty="0" err="1"/>
              <a:t>exoplasmique</a:t>
            </a:r>
            <a:endParaRPr lang="fr-FR" sz="24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6572264" y="4143380"/>
            <a:ext cx="2571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Monocouche  endoplasmique/ protoplasmique</a:t>
            </a:r>
          </a:p>
        </p:txBody>
      </p:sp>
      <p:cxnSp>
        <p:nvCxnSpPr>
          <p:cNvPr id="10" name="Connecteur droit avec flèche 9"/>
          <p:cNvCxnSpPr>
            <a:stCxn id="7" idx="1"/>
          </p:cNvCxnSpPr>
          <p:nvPr/>
        </p:nvCxnSpPr>
        <p:spPr>
          <a:xfrm flipH="1">
            <a:off x="6000760" y="3558747"/>
            <a:ext cx="642942" cy="15885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>
            <a:stCxn id="8" idx="1"/>
          </p:cNvCxnSpPr>
          <p:nvPr/>
        </p:nvCxnSpPr>
        <p:spPr>
          <a:xfrm flipH="1" flipV="1">
            <a:off x="6000760" y="4214818"/>
            <a:ext cx="571504" cy="52872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rot="10800000" flipV="1">
            <a:off x="5643570" y="1428736"/>
            <a:ext cx="571504" cy="3571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142844" y="4357694"/>
            <a:ext cx="24855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Protéine ancrée à la monocouche </a:t>
            </a:r>
            <a:r>
              <a:rPr lang="fr-FR" sz="2400" b="1" dirty="0">
                <a:solidFill>
                  <a:srgbClr val="FF0000"/>
                </a:solidFill>
              </a:rPr>
              <a:t>interne </a:t>
            </a:r>
            <a:r>
              <a:rPr lang="fr-FR" sz="2400" b="1" dirty="0"/>
              <a:t> par un </a:t>
            </a:r>
            <a:r>
              <a:rPr lang="fr-FR" sz="2400" b="1" dirty="0">
                <a:solidFill>
                  <a:srgbClr val="FF0000"/>
                </a:solidFill>
              </a:rPr>
              <a:t>acide gras  </a:t>
            </a:r>
          </a:p>
        </p:txBody>
      </p:sp>
      <p:cxnSp>
        <p:nvCxnSpPr>
          <p:cNvPr id="25" name="Connecteur droit avec flèche 24"/>
          <p:cNvCxnSpPr/>
          <p:nvPr/>
        </p:nvCxnSpPr>
        <p:spPr>
          <a:xfrm>
            <a:off x="1928794" y="4786322"/>
            <a:ext cx="714380" cy="7143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142844" y="5786454"/>
            <a:ext cx="2500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Ex</a:t>
            </a:r>
            <a:r>
              <a:rPr lang="fr-FR" sz="2400" b="1" dirty="0"/>
              <a:t>: </a:t>
            </a:r>
            <a:r>
              <a:rPr lang="fr-FR" sz="2400" b="1" dirty="0">
                <a:solidFill>
                  <a:srgbClr val="002060"/>
                </a:solidFill>
              </a:rPr>
              <a:t>la protéine G ,        l’ adenyl cyclase </a:t>
            </a:r>
          </a:p>
        </p:txBody>
      </p:sp>
      <p:cxnSp>
        <p:nvCxnSpPr>
          <p:cNvPr id="18" name="Connecteur droit avec flèche 17"/>
          <p:cNvCxnSpPr/>
          <p:nvPr/>
        </p:nvCxnSpPr>
        <p:spPr>
          <a:xfrm>
            <a:off x="11556776" y="2564904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/>
          <p:cNvSpPr/>
          <p:nvPr/>
        </p:nvSpPr>
        <p:spPr>
          <a:xfrm>
            <a:off x="3419872" y="2564904"/>
            <a:ext cx="1872208" cy="648072"/>
          </a:xfrm>
          <a:prstGeom prst="ellipse">
            <a:avLst/>
          </a:prstGeom>
          <a:noFill/>
          <a:ln>
            <a:solidFill>
              <a:srgbClr val="7030A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1907704" y="2780928"/>
            <a:ext cx="1521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7030A0"/>
                </a:solidFill>
              </a:rPr>
              <a:t> Ancre GPI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286512" y="928670"/>
            <a:ext cx="26432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/>
              <a:t>Protéine ancrée a la monocouche </a:t>
            </a:r>
            <a:r>
              <a:rPr lang="fr-FR" sz="2400" b="1" dirty="0">
                <a:solidFill>
                  <a:srgbClr val="FF0000"/>
                </a:solidFill>
              </a:rPr>
              <a:t>externe</a:t>
            </a:r>
            <a:r>
              <a:rPr lang="fr-FR" sz="2400" b="1" dirty="0"/>
              <a:t> par </a:t>
            </a:r>
            <a:r>
              <a:rPr lang="fr-FR" sz="2400" b="1" dirty="0">
                <a:solidFill>
                  <a:srgbClr val="FF0000"/>
                </a:solidFill>
              </a:rPr>
              <a:t>GPI  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252567" y="2071678"/>
            <a:ext cx="28914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/>
              <a:t>Ex:  la</a:t>
            </a:r>
            <a:r>
              <a:rPr lang="fr-FR" sz="2400" b="1" dirty="0">
                <a:solidFill>
                  <a:srgbClr val="002060"/>
                </a:solidFill>
              </a:rPr>
              <a:t> NCAM 120 , </a:t>
            </a:r>
          </a:p>
          <a:p>
            <a:r>
              <a:rPr lang="fr-FR" sz="2400" b="1" dirty="0">
                <a:solidFill>
                  <a:srgbClr val="002060"/>
                </a:solidFill>
              </a:rPr>
              <a:t>CD 45 </a:t>
            </a:r>
            <a:r>
              <a:rPr lang="fr-FR" sz="2400" b="1" dirty="0"/>
              <a:t>du lymphocyte</a:t>
            </a:r>
          </a:p>
        </p:txBody>
      </p:sp>
    </p:spTree>
    <p:extLst>
      <p:ext uri="{BB962C8B-B14F-4D97-AF65-F5344CB8AC3E}">
        <p14:creationId xmlns:p14="http://schemas.microsoft.com/office/powerpoint/2010/main" val="38459654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4282" y="928670"/>
            <a:ext cx="8643998" cy="526297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Les protéines ont des fonctions multiples:</a:t>
            </a:r>
          </a:p>
          <a:p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Protéines de structure: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ont un rôle de soutien, point d'ancrage pour les molécules de la matrice extracellulaire d'une part et de celles du cytosquelette d'autre part.</a:t>
            </a:r>
          </a:p>
          <a:p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Protéines enzymatiques: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capables de transformer un substrat en un produit.</a:t>
            </a:r>
          </a:p>
          <a:p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Protéines de transport: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avec</a:t>
            </a:r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rôles physiologiques.</a:t>
            </a:r>
          </a:p>
          <a:p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Protéines de type récepteur :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d'informations externes, nécessaires à la communication intercellulaire (voir paragraphe rôles physiologiques).</a:t>
            </a:r>
            <a:endParaRPr lang="fr-FR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" y="35396"/>
            <a:ext cx="8705850" cy="51720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9075" y="5589240"/>
            <a:ext cx="89249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ProximaNova-Bold"/>
              </a:rPr>
              <a:t>Functions of plasma membrane proteins. </a:t>
            </a:r>
            <a:r>
              <a:rPr lang="en-US" dirty="0">
                <a:latin typeface="STIXMathJax_Main-Regular"/>
              </a:rPr>
              <a:t>Membrane proteins act as transporters, enzymes, cell-surface receptors, </a:t>
            </a:r>
            <a:r>
              <a:rPr lang="en-US" dirty="0" smtClean="0">
                <a:latin typeface="STIXMathJax_Main-Regular"/>
              </a:rPr>
              <a:t>and cell-surface </a:t>
            </a:r>
            <a:r>
              <a:rPr lang="en-US" dirty="0">
                <a:latin typeface="STIXMathJax_Main-Regular"/>
              </a:rPr>
              <a:t>identity markers, as well as aiding in cell-to-cell adhesion and securing the cytoskeleton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837691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596" y="751344"/>
            <a:ext cx="85011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c. Glucides</a:t>
            </a:r>
          </a:p>
          <a:p>
            <a:pPr algn="just"/>
            <a:endParaRPr lang="fr-FR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En général les glucides sont représentés en faible quantité dans la membrane plasmique (5% à 10%) et se présentent sous deux formes, les glycolipides et les glycoprotéines (polysaccarides courts) associées au feuillet dense externe pour former le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glycocalyx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fr-FR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Fonctions du </a:t>
            </a:r>
            <a:r>
              <a:rPr lang="fr-FR" sz="2400" b="1" dirty="0" err="1" smtClean="0">
                <a:latin typeface="Times New Roman" pitchFamily="18" charset="0"/>
                <a:cs typeface="Times New Roman" pitchFamily="18" charset="0"/>
              </a:rPr>
              <a:t>glycocalyx</a:t>
            </a:r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just"/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- Protection de la cellule,</a:t>
            </a:r>
          </a:p>
          <a:p>
            <a:pPr algn="just"/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- Adhésion entre cellules voisines et/ou entre cellule et matrice extracellulaire,</a:t>
            </a:r>
          </a:p>
          <a:p>
            <a:pPr algn="just"/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- Spécificité cellulaire : marqueur de certaines cellules (ex. antigènes des groupes sanguins),</a:t>
            </a:r>
          </a:p>
          <a:p>
            <a:pPr algn="just"/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- Reconnaissance entre cellules pour l'organisation de tissus et</a:t>
            </a:r>
          </a:p>
          <a:p>
            <a:pPr algn="just"/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- Inhibition de contact : contrôle la division cellulaire</a:t>
            </a:r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fr-FR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1124744"/>
            <a:ext cx="8686800" cy="838200"/>
          </a:xfrm>
        </p:spPr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Les glucides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2346632"/>
            <a:ext cx="8686800" cy="4525963"/>
          </a:xfrm>
        </p:spPr>
        <p:txBody>
          <a:bodyPr/>
          <a:lstStyle/>
          <a:p>
            <a:r>
              <a:rPr lang="fr-FR" dirty="0" smtClean="0"/>
              <a:t>Chaines glucidiques linéaires ou ramifiées</a:t>
            </a:r>
          </a:p>
          <a:p>
            <a:r>
              <a:rPr lang="fr-FR" b="1" dirty="0" smtClean="0"/>
              <a:t>Glycolipides</a:t>
            </a:r>
            <a:r>
              <a:rPr lang="fr-FR" dirty="0" smtClean="0"/>
              <a:t> ou </a:t>
            </a:r>
            <a:r>
              <a:rPr lang="fr-FR" b="1" dirty="0" smtClean="0"/>
              <a:t>glycoprotéines</a:t>
            </a:r>
            <a:r>
              <a:rPr lang="fr-FR" dirty="0" smtClean="0"/>
              <a:t> </a:t>
            </a:r>
          </a:p>
          <a:p>
            <a:r>
              <a:rPr lang="fr-FR" dirty="0" smtClean="0"/>
              <a:t>Uniquement  </a:t>
            </a:r>
            <a:r>
              <a:rPr lang="fr-FR" b="1" dirty="0" smtClean="0"/>
              <a:t>exoplasmique </a:t>
            </a:r>
          </a:p>
          <a:p>
            <a:pPr>
              <a:buNone/>
            </a:pPr>
            <a:r>
              <a:rPr lang="fr-FR" b="1" dirty="0" smtClean="0"/>
              <a:t>        </a:t>
            </a:r>
            <a:r>
              <a:rPr lang="fr-FR" b="1" dirty="0" err="1" smtClean="0"/>
              <a:t>glycocalyx</a:t>
            </a:r>
            <a:r>
              <a:rPr lang="fr-FR" b="1" dirty="0" smtClean="0"/>
              <a:t> ( </a:t>
            </a:r>
            <a:r>
              <a:rPr lang="fr-FR" b="1" dirty="0" err="1" smtClean="0"/>
              <a:t>cell</a:t>
            </a:r>
            <a:r>
              <a:rPr lang="fr-FR" b="1" dirty="0" smtClean="0"/>
              <a:t> </a:t>
            </a:r>
            <a:r>
              <a:rPr lang="fr-FR" b="1" dirty="0" err="1" smtClean="0"/>
              <a:t>coat</a:t>
            </a:r>
            <a:r>
              <a:rPr lang="fr-FR" b="1" dirty="0" smtClean="0"/>
              <a:t>)</a:t>
            </a:r>
          </a:p>
          <a:p>
            <a:pPr>
              <a:buNone/>
            </a:pPr>
            <a:endParaRPr lang="fr-FR" b="1" dirty="0" smtClean="0"/>
          </a:p>
          <a:p>
            <a:r>
              <a:rPr lang="fr-FR" b="1" dirty="0" smtClean="0"/>
              <a:t>: Rôles </a:t>
            </a:r>
            <a:r>
              <a:rPr lang="fr-FR" dirty="0" smtClean="0"/>
              <a:t>de protection, charge négative, réception et reconnaissance………..</a:t>
            </a:r>
          </a:p>
          <a:p>
            <a:pPr>
              <a:buNone/>
            </a:pPr>
            <a:endParaRPr lang="fr-FR" b="1" dirty="0" smtClean="0"/>
          </a:p>
          <a:p>
            <a:pPr>
              <a:buNone/>
            </a:pPr>
            <a:endParaRPr lang="fr-FR" dirty="0"/>
          </a:p>
        </p:txBody>
      </p:sp>
      <p:sp>
        <p:nvSpPr>
          <p:cNvPr id="4" name="Flèche droite 3"/>
          <p:cNvSpPr/>
          <p:nvPr/>
        </p:nvSpPr>
        <p:spPr>
          <a:xfrm>
            <a:off x="323528" y="4278804"/>
            <a:ext cx="642942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831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79" y="0"/>
            <a:ext cx="8536754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4279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28"/>
            <a:ext cx="9144000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848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077"/>
            <a:ext cx="9334822" cy="670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729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1885950"/>
            <a:ext cx="7400925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865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Principales </a:t>
            </a:r>
            <a:r>
              <a:rPr lang="fr-FR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fonctions de la membrane plasmique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6724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30469" t="33333" r="32617" b="21875"/>
          <a:stretch>
            <a:fillRect/>
          </a:stretch>
        </p:blipFill>
        <p:spPr bwMode="auto">
          <a:xfrm>
            <a:off x="0" y="857232"/>
            <a:ext cx="8429652" cy="4827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ZoneTexte 2"/>
          <p:cNvSpPr txBox="1"/>
          <p:nvPr/>
        </p:nvSpPr>
        <p:spPr>
          <a:xfrm>
            <a:off x="642910" y="285728"/>
            <a:ext cx="7786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3. Principales fonctions de la membrane plasmique</a:t>
            </a:r>
            <a:endParaRPr lang="fr-FR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31055" t="29167" r="30273" b="32291"/>
          <a:stretch>
            <a:fillRect/>
          </a:stretch>
        </p:blipFill>
        <p:spPr bwMode="auto">
          <a:xfrm>
            <a:off x="214282" y="1000108"/>
            <a:ext cx="8286808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ZoneTexte 2"/>
          <p:cNvSpPr txBox="1"/>
          <p:nvPr/>
        </p:nvSpPr>
        <p:spPr>
          <a:xfrm>
            <a:off x="642910" y="285728"/>
            <a:ext cx="7786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Pourquoi échange à travers la membrane cellulaire</a:t>
            </a:r>
            <a:endParaRPr lang="fr-FR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720" y="285728"/>
            <a:ext cx="85725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 ROLES PHYSIOLOGIQUES</a:t>
            </a:r>
          </a:p>
          <a:p>
            <a:endParaRPr lang="fr-FR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1. Contrôle des échanges entre le milieu extracellulaire et le milieu intracellulaire</a:t>
            </a: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1.1. Echanges sans déformation de la membrane plasmique</a:t>
            </a: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Il s’agit de transports de petites molécules, sans intervention du cytosquelette. Ils sont de deux types, le transport passif et le transport actif.</a:t>
            </a:r>
          </a:p>
          <a:p>
            <a:endParaRPr lang="fr-FR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a. Transport passif</a:t>
            </a: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Les molécules sont transportées dans le sens de leur gradient de concentration, sans consommation d'ATP, ils sont de deux types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a1. </a:t>
            </a:r>
            <a:r>
              <a:rPr lang="fr-FR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Diffusion simple (sans perméases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à travers la bicouche lipidique (ex: molécules hydrophobes et non chargées (H2O, CO2, O2, N2, benzène, éthanol...)</a:t>
            </a:r>
          </a:p>
        </p:txBody>
      </p:sp>
      <p:sp>
        <p:nvSpPr>
          <p:cNvPr id="3" name="Rectangle 2"/>
          <p:cNvSpPr/>
          <p:nvPr/>
        </p:nvSpPr>
        <p:spPr>
          <a:xfrm>
            <a:off x="285720" y="4549676"/>
            <a:ext cx="84296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a2. </a:t>
            </a:r>
            <a:r>
              <a:rPr lang="fr-FR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Diffusion facilitée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par l'intermédiaire de canaux protéiques tels que les canaux ioniques spécifiques (Na+, K+, Cl-) ou canaux hydriques (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aquaporines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), soit par des protéines porteuses spécifiques ou perméases pour le transport du glucose, des acides aminés...).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diffusnpoiss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143125"/>
            <a:ext cx="4108450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diffusnpoiss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4429125"/>
            <a:ext cx="4108450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3"/>
          <p:cNvSpPr>
            <a:spLocks noChangeArrowheads="1"/>
          </p:cNvSpPr>
          <p:nvPr/>
        </p:nvSpPr>
        <p:spPr bwMode="auto">
          <a:xfrm>
            <a:off x="1785938" y="1000125"/>
            <a:ext cx="25765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A" sz="2400" b="1">
                <a:solidFill>
                  <a:srgbClr val="FF0000"/>
                </a:solidFill>
              </a:rPr>
              <a:t>Diffusion simple</a:t>
            </a:r>
            <a:endParaRPr lang="fr-FR" sz="2400">
              <a:solidFill>
                <a:srgbClr val="FF0000"/>
              </a:solidFill>
            </a:endParaRPr>
          </a:p>
        </p:txBody>
      </p:sp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5786438" y="2857500"/>
            <a:ext cx="3071812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CA" sz="2400"/>
              <a:t>Une substance diffuse suivant son </a:t>
            </a:r>
            <a:r>
              <a:rPr lang="fr-CA" sz="2400" b="1" i="1">
                <a:solidFill>
                  <a:srgbClr val="FF0000"/>
                </a:solidFill>
              </a:rPr>
              <a:t>gradient de concentration</a:t>
            </a:r>
            <a:r>
              <a:rPr lang="fr-CA" sz="2400"/>
              <a:t> : de la zone la plus </a:t>
            </a:r>
            <a:r>
              <a:rPr lang="fr-CA" sz="2400" b="1"/>
              <a:t>concentrée</a:t>
            </a:r>
            <a:r>
              <a:rPr lang="fr-CA" sz="2400"/>
              <a:t> à la zone qui l’est moins</a:t>
            </a:r>
            <a:endParaRPr lang="fr-FR" sz="2400"/>
          </a:p>
        </p:txBody>
      </p:sp>
      <p:sp>
        <p:nvSpPr>
          <p:cNvPr id="6" name="ZoneTexte 5"/>
          <p:cNvSpPr txBox="1"/>
          <p:nvPr/>
        </p:nvSpPr>
        <p:spPr>
          <a:xfrm>
            <a:off x="1357290" y="285728"/>
            <a:ext cx="4357718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Transport Passif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Figure_7-17"/>
          <p:cNvPicPr>
            <a:picLocks noChangeAspect="1" noChangeArrowheads="1"/>
          </p:cNvPicPr>
          <p:nvPr/>
        </p:nvPicPr>
        <p:blipFill>
          <a:blip r:embed="rId2"/>
          <a:srcRect l="12669" t="36645" r="68488" b="32281"/>
          <a:stretch>
            <a:fillRect/>
          </a:stretch>
        </p:blipFill>
        <p:spPr bwMode="auto">
          <a:xfrm>
            <a:off x="1000100" y="0"/>
            <a:ext cx="2028813" cy="40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0D920B9-65C5-48D0-8CA6-A471B573672A}" type="slidenum">
              <a:rPr lang="fr-CA" altLang="fr-FR"/>
              <a:pPr/>
              <a:t>68</a:t>
            </a:fld>
            <a:endParaRPr lang="fr-CA" altLang="fr-FR"/>
          </a:p>
        </p:txBody>
      </p:sp>
      <p:pic>
        <p:nvPicPr>
          <p:cNvPr id="6" name="Picture 5" descr="Figure_7-17"/>
          <p:cNvPicPr>
            <a:picLocks noChangeAspect="1" noChangeArrowheads="1"/>
          </p:cNvPicPr>
          <p:nvPr/>
        </p:nvPicPr>
        <p:blipFill>
          <a:blip r:embed="rId2"/>
          <a:srcRect l="31053" t="36389" r="41347" b="31649"/>
          <a:stretch>
            <a:fillRect/>
          </a:stretch>
        </p:blipFill>
        <p:spPr bwMode="auto">
          <a:xfrm>
            <a:off x="5500694" y="0"/>
            <a:ext cx="2285985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357158" y="3995678"/>
            <a:ext cx="37147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>
                <a:latin typeface="Aharoni" pitchFamily="2" charset="-79"/>
                <a:cs typeface="Aharoni" pitchFamily="2" charset="-79"/>
              </a:rPr>
              <a:t>Transport Passif : les substances diffusent spontanément suivent leur gradient de concentration à travers la bicouche </a:t>
            </a:r>
            <a:r>
              <a:rPr lang="fr-FR" dirty="0" err="1" smtClean="0">
                <a:latin typeface="Aharoni" pitchFamily="2" charset="-79"/>
                <a:cs typeface="Aharoni" pitchFamily="2" charset="-79"/>
              </a:rPr>
              <a:t>phosphoglycérolipides</a:t>
            </a:r>
            <a:r>
              <a:rPr lang="fr-FR" dirty="0" smtClean="0">
                <a:latin typeface="Aharoni" pitchFamily="2" charset="-79"/>
                <a:cs typeface="Aharoni" pitchFamily="2" charset="-79"/>
              </a:rPr>
              <a:t>. </a:t>
            </a:r>
          </a:p>
          <a:p>
            <a:pPr algn="just"/>
            <a:endParaRPr lang="fr-FR" dirty="0" smtClean="0">
              <a:latin typeface="Aharoni" pitchFamily="2" charset="-79"/>
              <a:cs typeface="Aharoni" pitchFamily="2" charset="-79"/>
            </a:endParaRPr>
          </a:p>
          <a:p>
            <a:pPr algn="just"/>
            <a:r>
              <a:rPr lang="fr-FR" dirty="0" smtClean="0">
                <a:latin typeface="Aharoni" pitchFamily="2" charset="-79"/>
                <a:cs typeface="Aharoni" pitchFamily="2" charset="-79"/>
              </a:rPr>
              <a:t>Transport avec aucune énergie</a:t>
            </a:r>
          </a:p>
          <a:p>
            <a:pPr algn="just"/>
            <a:endParaRPr lang="fr-FR" dirty="0" smtClean="0">
              <a:latin typeface="Aharoni" pitchFamily="2" charset="-79"/>
              <a:cs typeface="Aharoni" pitchFamily="2" charset="-79"/>
            </a:endParaRPr>
          </a:p>
          <a:p>
            <a:pPr algn="just"/>
            <a:r>
              <a:rPr lang="fr-FR" dirty="0" smtClean="0">
                <a:latin typeface="Aharoni" pitchFamily="2" charset="-79"/>
                <a:cs typeface="Aharoni" pitchFamily="2" charset="-79"/>
              </a:rPr>
              <a:t>Vitesse de diffusion accrue avec protéines de transport</a:t>
            </a:r>
            <a:endParaRPr lang="fr-FR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072066" y="3786190"/>
            <a:ext cx="34289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>
                <a:latin typeface="Aharoni" pitchFamily="2" charset="-79"/>
                <a:cs typeface="Aharoni" pitchFamily="2" charset="-79"/>
              </a:rPr>
              <a:t>Molécules traversent dans une </a:t>
            </a:r>
            <a:r>
              <a:rPr lang="fr-FR" dirty="0" err="1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proteine</a:t>
            </a:r>
            <a:r>
              <a:rPr lang="fr-FR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 membranaire </a:t>
            </a:r>
            <a:r>
              <a:rPr lang="fr-FR" dirty="0" smtClean="0">
                <a:latin typeface="Aharoni" pitchFamily="2" charset="-79"/>
                <a:cs typeface="Aharoni" pitchFamily="2" charset="-79"/>
              </a:rPr>
              <a:t>qui est:</a:t>
            </a:r>
          </a:p>
          <a:p>
            <a:pPr algn="just">
              <a:buFontTx/>
              <a:buChar char="-"/>
            </a:pPr>
            <a:r>
              <a:rPr lang="fr-FR" dirty="0" smtClean="0">
                <a:latin typeface="Aharoni" pitchFamily="2" charset="-79"/>
                <a:cs typeface="Aharoni" pitchFamily="2" charset="-79"/>
              </a:rPr>
              <a:t>Soit un </a:t>
            </a:r>
            <a:r>
              <a:rPr lang="fr-FR" dirty="0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canal </a:t>
            </a:r>
            <a:r>
              <a:rPr lang="fr-FR" dirty="0" err="1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proteique</a:t>
            </a:r>
            <a:r>
              <a:rPr lang="fr-FR" dirty="0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fr-FR" dirty="0" smtClean="0">
                <a:latin typeface="Aharoni" pitchFamily="2" charset="-79"/>
                <a:cs typeface="Aharoni" pitchFamily="2" charset="-79"/>
              </a:rPr>
              <a:t>(tunnel pour ions)</a:t>
            </a:r>
          </a:p>
          <a:p>
            <a:pPr algn="just">
              <a:buFontTx/>
              <a:buChar char="-"/>
            </a:pPr>
            <a:r>
              <a:rPr lang="fr-FR" dirty="0" smtClean="0">
                <a:latin typeface="Aharoni" pitchFamily="2" charset="-79"/>
                <a:cs typeface="Aharoni" pitchFamily="2" charset="-79"/>
              </a:rPr>
              <a:t>- soit une </a:t>
            </a:r>
            <a:r>
              <a:rPr lang="fr-FR" dirty="0" err="1" smtClean="0">
                <a:latin typeface="Aharoni" pitchFamily="2" charset="-79"/>
                <a:cs typeface="Aharoni" pitchFamily="2" charset="-79"/>
              </a:rPr>
              <a:t>pérméase</a:t>
            </a:r>
            <a:r>
              <a:rPr lang="fr-FR" dirty="0" smtClean="0">
                <a:latin typeface="Aharoni" pitchFamily="2" charset="-79"/>
                <a:cs typeface="Aharoni" pitchFamily="2" charset="-79"/>
              </a:rPr>
              <a:t> (</a:t>
            </a:r>
            <a:r>
              <a:rPr lang="fr-FR" dirty="0" err="1" smtClean="0">
                <a:latin typeface="Aharoni" pitchFamily="2" charset="-79"/>
                <a:cs typeface="Aharoni" pitchFamily="2" charset="-79"/>
              </a:rPr>
              <a:t>proteine</a:t>
            </a:r>
            <a:r>
              <a:rPr lang="fr-FR" dirty="0" smtClean="0">
                <a:latin typeface="Aharoni" pitchFamily="2" charset="-79"/>
                <a:cs typeface="Aharoni" pitchFamily="2" charset="-79"/>
              </a:rPr>
              <a:t> qui change de forme) pour une autre substance</a:t>
            </a:r>
            <a:endParaRPr lang="fr-FR" dirty="0"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ChangeArrowheads="1"/>
          </p:cNvSpPr>
          <p:nvPr/>
        </p:nvSpPr>
        <p:spPr bwMode="auto">
          <a:xfrm>
            <a:off x="1428728" y="500042"/>
            <a:ext cx="24265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A" sz="2400" b="1" dirty="0">
                <a:solidFill>
                  <a:srgbClr val="00B050"/>
                </a:solidFill>
              </a:rPr>
              <a:t>Diffusion facilitée</a:t>
            </a:r>
            <a:endParaRPr lang="fr-FR" sz="2400" dirty="0">
              <a:solidFill>
                <a:srgbClr val="00B050"/>
              </a:solidFill>
            </a:endParaRPr>
          </a:p>
        </p:txBody>
      </p:sp>
      <p:pic>
        <p:nvPicPr>
          <p:cNvPr id="20483" name="Picture 3" descr="difffacil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1428750"/>
            <a:ext cx="7215187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3"/>
          <p:cNvSpPr>
            <a:spLocks noChangeArrowheads="1"/>
          </p:cNvSpPr>
          <p:nvPr/>
        </p:nvSpPr>
        <p:spPr bwMode="auto">
          <a:xfrm>
            <a:off x="142844" y="4357688"/>
            <a:ext cx="90011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CA" sz="2400" dirty="0"/>
              <a:t>La diffusion se fait par l ’intermédiaire d ’une protéine de la membrane.</a:t>
            </a:r>
          </a:p>
        </p:txBody>
      </p:sp>
      <p:sp>
        <p:nvSpPr>
          <p:cNvPr id="20485" name="Rectangle 4"/>
          <p:cNvSpPr>
            <a:spLocks noChangeArrowheads="1"/>
          </p:cNvSpPr>
          <p:nvPr/>
        </p:nvSpPr>
        <p:spPr bwMode="auto">
          <a:xfrm>
            <a:off x="642938" y="4857750"/>
            <a:ext cx="650083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8925" indent="-288925">
              <a:buFontTx/>
              <a:buChar char="•"/>
            </a:pPr>
            <a:r>
              <a:rPr lang="fr-CA" sz="2400" b="1" dirty="0">
                <a:solidFill>
                  <a:srgbClr val="FF0000"/>
                </a:solidFill>
              </a:rPr>
              <a:t>Pas de dépense d ’énergie</a:t>
            </a:r>
          </a:p>
          <a:p>
            <a:pPr marL="288925" indent="-288925">
              <a:buFontTx/>
              <a:buChar char="•"/>
            </a:pPr>
            <a:r>
              <a:rPr lang="fr-CA" sz="2400" b="1" dirty="0">
                <a:solidFill>
                  <a:srgbClr val="FF0000"/>
                </a:solidFill>
              </a:rPr>
              <a:t>Se fait selon le gradient de concentration</a:t>
            </a:r>
          </a:p>
          <a:p>
            <a:pPr marL="288925" indent="-288925">
              <a:buFontTx/>
              <a:buChar char="•"/>
            </a:pPr>
            <a:r>
              <a:rPr lang="fr-CA" sz="2400" b="1" dirty="0">
                <a:solidFill>
                  <a:srgbClr val="FF0000"/>
                </a:solidFill>
              </a:rPr>
              <a:t>A l' aide d’un transporteur </a:t>
            </a:r>
          </a:p>
          <a:p>
            <a:pPr marL="288925" indent="-288925">
              <a:buFontTx/>
              <a:buChar char="•"/>
            </a:pPr>
            <a:r>
              <a:rPr lang="fr-CA" sz="2400" b="1" dirty="0">
                <a:solidFill>
                  <a:srgbClr val="FF0000"/>
                </a:solidFill>
              </a:rPr>
              <a:t>Transport saturable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282" y="214290"/>
            <a:ext cx="78581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STRUCTURE ET ULTRASTRUCTURE</a:t>
            </a:r>
          </a:p>
          <a:p>
            <a:endParaRPr lang="fr-FR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Aperçu aux microscopes :</a:t>
            </a:r>
          </a:p>
          <a:p>
            <a:pPr marL="457200" indent="-457200"/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A- Au microscope photonique</a:t>
            </a: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La membrane plasmique apparaît comme une zone dense qui sépare le milieu intracellulaire du milieu extracellulaire</a:t>
            </a:r>
            <a:endParaRPr lang="fr-F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524871"/>
            <a:ext cx="5943600" cy="4210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5720" y="1071546"/>
            <a:ext cx="850112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Transport du soluté réalisé contre son gradient de concentration.</a:t>
            </a:r>
          </a:p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Nécessite donc de l’énergie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fonction du type d’énergie fournie, 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distingue 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transports actifs primaire et secondaire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fr-FR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b.1. Primaire : appelé transport actif direct,</a:t>
            </a:r>
          </a:p>
          <a:p>
            <a:endParaRPr lang="fr-FR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il consomme de l'énergie obtenu par l’hydrolyse de l’ATP </a:t>
            </a:r>
          </a:p>
          <a:p>
            <a:pPr>
              <a:buFont typeface="Arial" charset="0"/>
              <a:buChar char="•"/>
            </a:pPr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Il  se fait contre le gradient de concentration. </a:t>
            </a:r>
          </a:p>
          <a:p>
            <a:pPr>
              <a:buFont typeface="Arial" charset="0"/>
              <a:buChar char="•"/>
            </a:pPr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Il fait intervenir des enzymes dites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ATPases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transmembranaires ou pompes (ex. pompe Na2+/K+, pompe à H+ et pompe à Ca2+) </a:t>
            </a:r>
            <a:endParaRPr lang="fr-FR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fr-FR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357290" y="285728"/>
            <a:ext cx="4357718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Transport Actif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Figure_7-17"/>
          <p:cNvPicPr>
            <a:picLocks noChangeAspect="1" noChangeArrowheads="1"/>
          </p:cNvPicPr>
          <p:nvPr/>
        </p:nvPicPr>
        <p:blipFill>
          <a:blip r:embed="rId2"/>
          <a:srcRect l="59152" t="5576" b="9198"/>
          <a:stretch>
            <a:fillRect/>
          </a:stretch>
        </p:blipFill>
        <p:spPr bwMode="auto">
          <a:xfrm>
            <a:off x="357158" y="142852"/>
            <a:ext cx="37147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5151704-A45F-41E4-A784-E0455A90C417}" type="slidenum">
              <a:rPr lang="fr-CA" altLang="fr-FR"/>
              <a:pPr/>
              <a:t>71</a:t>
            </a:fld>
            <a:endParaRPr lang="fr-CA" altLang="fr-FR"/>
          </a:p>
        </p:txBody>
      </p:sp>
      <p:sp>
        <p:nvSpPr>
          <p:cNvPr id="38918" name="ZoneTexte 5"/>
          <p:cNvSpPr txBox="1">
            <a:spLocks noChangeArrowheads="1"/>
          </p:cNvSpPr>
          <p:nvPr/>
        </p:nvSpPr>
        <p:spPr bwMode="auto">
          <a:xfrm>
            <a:off x="4000496" y="1071546"/>
            <a:ext cx="2817812" cy="4088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CA" altLang="fr-FR" sz="3600" b="1" dirty="0" smtClean="0">
                <a:solidFill>
                  <a:srgbClr val="FF0000"/>
                </a:solidFill>
                <a:latin typeface="+mn-lt"/>
              </a:rPr>
              <a:t>TRANSPORT ACTIF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fr-CA" altLang="fr-FR" sz="2400" b="1" dirty="0" smtClean="0">
              <a:solidFill>
                <a:srgbClr val="FF0000"/>
              </a:solidFill>
              <a:latin typeface="+mn-lt"/>
            </a:endParaRPr>
          </a:p>
          <a:p>
            <a:pPr marL="261938" indent="-261938" eaLnBrk="1" hangingPunct="1">
              <a:lnSpc>
                <a:spcPts val="2800"/>
              </a:lnSpc>
              <a:spcBef>
                <a:spcPct val="0"/>
              </a:spcBef>
              <a:buFontTx/>
              <a:buNone/>
              <a:defRPr/>
            </a:pPr>
            <a:r>
              <a:rPr lang="fr-CA" altLang="fr-FR" sz="2800" b="1" dirty="0" smtClean="0">
                <a:latin typeface="+mn-lt"/>
              </a:rPr>
              <a:t>= molécules sont « pompées » </a:t>
            </a:r>
            <a:r>
              <a:rPr lang="fr-CA" altLang="fr-FR" sz="2800" b="1" u="sng" dirty="0" smtClean="0">
                <a:latin typeface="+mn-lt"/>
              </a:rPr>
              <a:t>contre leur gradient</a:t>
            </a:r>
            <a:r>
              <a:rPr lang="fr-CA" altLang="fr-FR" sz="2800" b="1" dirty="0" smtClean="0">
                <a:latin typeface="+mn-lt"/>
              </a:rPr>
              <a:t> par une </a:t>
            </a:r>
            <a:r>
              <a:rPr lang="fr-CA" altLang="fr-FR" sz="2800" b="1" dirty="0" smtClean="0">
                <a:solidFill>
                  <a:srgbClr val="7030A0"/>
                </a:solidFill>
                <a:latin typeface="+mn-lt"/>
              </a:rPr>
              <a:t>pompe à ions (ou ATPase)</a:t>
            </a:r>
            <a:endParaRPr lang="fr-CA" altLang="fr-FR" sz="2800" b="1" dirty="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0034" y="751344"/>
            <a:ext cx="800105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b.2. Secondaire :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contrairement au transport actif direct, celui-ci n’utilise pas l’énergie fournie par l’hydrolyse de l’ATP, c’est la différence de potentiel électrochimique qui est utilisée. </a:t>
            </a:r>
          </a:p>
          <a:p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Les deux principales formes sont </a:t>
            </a:r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 </a:t>
            </a:r>
            <a:r>
              <a:rPr lang="fr-F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symport</a:t>
            </a:r>
            <a:r>
              <a:rPr lang="fr-F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: les deux substances de nature différentes sont transportées dans la même direction (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-transport), l'une l'est dans le sens de son gradient de concentration (transport passif) et l'autre dans le sens opposé à son gradient de concentration (transport actif).</a:t>
            </a:r>
          </a:p>
          <a:p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L’antiport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: transport de deux ou plusieurs substances de nature différentes dans des directions opposées (contre-transport). L’une est transportée dans le sens du gradient de concentration et l’autre contre gradient de concentration.</a:t>
            </a:r>
            <a:endParaRPr lang="fr-FR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igure_7-19"/>
          <p:cNvPicPr>
            <a:picLocks noChangeAspect="1" noChangeArrowheads="1"/>
          </p:cNvPicPr>
          <p:nvPr/>
        </p:nvPicPr>
        <p:blipFill>
          <a:blip r:embed="rId2"/>
          <a:srcRect l="19408" t="14795" r="19933" b="11436"/>
          <a:stretch>
            <a:fillRect/>
          </a:stretch>
        </p:blipFill>
        <p:spPr bwMode="auto">
          <a:xfrm>
            <a:off x="0" y="1477963"/>
            <a:ext cx="5724525" cy="538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1BE7D26-B065-440C-A4AB-AEC140851718}" type="slidenum">
              <a:rPr lang="fr-CA" altLang="fr-FR"/>
              <a:pPr/>
              <a:t>73</a:t>
            </a:fld>
            <a:endParaRPr lang="fr-CA" altLang="fr-FR"/>
          </a:p>
        </p:txBody>
      </p:sp>
      <p:sp>
        <p:nvSpPr>
          <p:cNvPr id="59397" name="ZoneTexte 4"/>
          <p:cNvSpPr txBox="1">
            <a:spLocks noChangeArrowheads="1"/>
          </p:cNvSpPr>
          <p:nvPr/>
        </p:nvSpPr>
        <p:spPr bwMode="auto">
          <a:xfrm>
            <a:off x="255588" y="219075"/>
            <a:ext cx="8888412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CA" altLang="fr-FR" sz="2800" b="1" baseline="0" dirty="0" smtClean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TRANSPORT ACTIF SECONDAIRE  </a:t>
            </a:r>
          </a:p>
          <a:p>
            <a:pPr marL="811213" indent="-811213" eaLnBrk="1" hangingPunct="1">
              <a:spcBef>
                <a:spcPct val="0"/>
              </a:spcBef>
              <a:buFontTx/>
              <a:buNone/>
              <a:defRPr/>
            </a:pPr>
            <a:r>
              <a:rPr lang="fr-CA" altLang="fr-FR" sz="2400" b="1" baseline="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Ex.: une pompe à H</a:t>
            </a:r>
            <a:r>
              <a:rPr lang="fr-CA" altLang="fr-FR" sz="2400" b="1" baseline="30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+</a:t>
            </a:r>
            <a:r>
              <a:rPr lang="fr-CA" altLang="fr-FR" sz="2400" b="1" baseline="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 couplée à une perméase de </a:t>
            </a:r>
            <a:r>
              <a:rPr lang="fr-CA" altLang="fr-FR" sz="2400" b="1" baseline="0" dirty="0" err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cotransport</a:t>
            </a:r>
            <a:r>
              <a:rPr lang="fr-CA" altLang="fr-FR" sz="2400" b="1" baseline="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fr-CA" altLang="fr-FR" sz="1800" baseline="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(« </a:t>
            </a:r>
            <a:r>
              <a:rPr lang="fr-CA" altLang="fr-FR" sz="1800" baseline="0" dirty="0" err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symport</a:t>
            </a:r>
            <a:r>
              <a:rPr lang="fr-CA" altLang="fr-FR" sz="1800" baseline="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 », même direction) </a:t>
            </a:r>
            <a:r>
              <a:rPr lang="fr-CA" altLang="fr-FR" sz="2400" b="1" baseline="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H</a:t>
            </a:r>
            <a:r>
              <a:rPr lang="fr-CA" altLang="fr-FR" sz="2400" b="1" baseline="3000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+</a:t>
            </a:r>
            <a:r>
              <a:rPr lang="fr-CA" altLang="fr-FR" sz="2400" b="1" baseline="0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/saccharose</a:t>
            </a:r>
            <a:endParaRPr lang="fr-CA" altLang="fr-FR" sz="2400" b="1" dirty="0" smtClean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igure_7-18"/>
          <p:cNvPicPr>
            <a:picLocks noChangeAspect="1" noChangeArrowheads="1"/>
          </p:cNvPicPr>
          <p:nvPr/>
        </p:nvPicPr>
        <p:blipFill>
          <a:blip r:embed="rId2"/>
          <a:srcRect l="14503" t="14795" r="15657" b="10172"/>
          <a:stretch>
            <a:fillRect/>
          </a:stretch>
        </p:blipFill>
        <p:spPr bwMode="auto">
          <a:xfrm>
            <a:off x="0" y="1025525"/>
            <a:ext cx="7024688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F4BD84E-5909-4789-A691-71CD44C96D3F}" type="slidenum">
              <a:rPr lang="fr-CA" altLang="fr-FR"/>
              <a:pPr/>
              <a:t>74</a:t>
            </a:fld>
            <a:endParaRPr lang="fr-CA" altLang="fr-FR"/>
          </a:p>
        </p:txBody>
      </p:sp>
      <p:sp>
        <p:nvSpPr>
          <p:cNvPr id="32773" name="ZoneTexte 4"/>
          <p:cNvSpPr txBox="1">
            <a:spLocks noChangeArrowheads="1"/>
          </p:cNvSpPr>
          <p:nvPr/>
        </p:nvSpPr>
        <p:spPr bwMode="auto">
          <a:xfrm>
            <a:off x="255588" y="219075"/>
            <a:ext cx="73406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CA" altLang="fr-FR" sz="2800" b="1" baseline="0">
                <a:solidFill>
                  <a:srgbClr val="FF0000"/>
                </a:solidFill>
              </a:rPr>
              <a:t>TRANSPORT ACTIF  </a:t>
            </a:r>
            <a:r>
              <a:rPr lang="fr-CA" altLang="fr-FR" sz="2400" b="1" baseline="0"/>
              <a:t>Ex.: une pompe à H</a:t>
            </a:r>
            <a:r>
              <a:rPr lang="fr-CA" altLang="fr-FR" sz="2400" b="1" baseline="30000"/>
              <a:t>+</a:t>
            </a:r>
            <a:r>
              <a:rPr lang="fr-CA" altLang="fr-FR" sz="2400" b="1" baseline="0"/>
              <a:t> </a:t>
            </a:r>
            <a:endParaRPr lang="fr-CA" altLang="fr-FR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282" y="474345"/>
            <a:ext cx="864399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1.2. Echanges avec déformations de la membrane plasmique</a:t>
            </a:r>
          </a:p>
          <a:p>
            <a:pPr algn="just"/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C'est le transport des grosses molécules ou particules avec intervention du cytosquelette, cas de l'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endocytose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et l'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exocytose</a:t>
            </a:r>
            <a:endParaRPr lang="fr-FR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fr-FR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AutoNum type="alphaLcPeriod"/>
            </a:pPr>
            <a:r>
              <a:rPr lang="fr-FR" sz="2400" b="1" dirty="0" err="1" smtClean="0">
                <a:latin typeface="Times New Roman" pitchFamily="18" charset="0"/>
                <a:cs typeface="Times New Roman" pitchFamily="18" charset="0"/>
              </a:rPr>
              <a:t>Endocytose</a:t>
            </a:r>
            <a:endParaRPr lang="fr-FR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permet l'entrée des molécules vers la cellule. Trois types d’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endocytose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sont connus, </a:t>
            </a:r>
            <a:r>
              <a:rPr lang="fr-F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 pinocytose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 phagocytose 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et </a:t>
            </a:r>
            <a:r>
              <a:rPr lang="fr-F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l’</a:t>
            </a:r>
            <a:r>
              <a:rPr lang="fr-FR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endocytose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par récepteurs </a:t>
            </a:r>
          </a:p>
          <a:p>
            <a:pPr marL="457200" indent="-457200" algn="just"/>
            <a:endParaRPr lang="fr-FR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fr-FR" sz="2400" b="1" dirty="0" err="1" smtClean="0">
                <a:latin typeface="Times New Roman" pitchFamily="18" charset="0"/>
                <a:cs typeface="Times New Roman" pitchFamily="18" charset="0"/>
              </a:rPr>
              <a:t>Exocytose</a:t>
            </a:r>
            <a:endParaRPr lang="fr-FR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Au contraire, l’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exocytose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assure la sortie des molécules de sécrétion vers le milieu extracellulaire et permet le recyclage des récepteurs membranaires.</a:t>
            </a:r>
            <a:endParaRPr lang="fr-FR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4824" r="14348" b="9179"/>
          <a:stretch>
            <a:fillRect/>
          </a:stretch>
        </p:blipFill>
        <p:spPr bwMode="auto">
          <a:xfrm>
            <a:off x="642910" y="714356"/>
            <a:ext cx="8072494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5922" t="8789" r="13799" b="16015"/>
          <a:stretch>
            <a:fillRect/>
          </a:stretch>
        </p:blipFill>
        <p:spPr bwMode="auto">
          <a:xfrm>
            <a:off x="357158" y="958808"/>
            <a:ext cx="8143932" cy="4899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49" y="958428"/>
            <a:ext cx="8480851" cy="494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61302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igure_48-17"/>
          <p:cNvPicPr>
            <a:picLocks noChangeAspect="1" noChangeArrowheads="1"/>
          </p:cNvPicPr>
          <p:nvPr/>
        </p:nvPicPr>
        <p:blipFill>
          <a:blip r:embed="rId2"/>
          <a:srcRect l="4546" t="14668" r="35683" b="10764"/>
          <a:stretch>
            <a:fillRect/>
          </a:stretch>
        </p:blipFill>
        <p:spPr bwMode="auto">
          <a:xfrm>
            <a:off x="0" y="9525"/>
            <a:ext cx="6011863" cy="579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B319BE5-1F87-48D1-AC4D-E4C34E55C135}" type="slidenum">
              <a:rPr lang="fr-CA" altLang="fr-FR"/>
              <a:pPr/>
              <a:t>79</a:t>
            </a:fld>
            <a:endParaRPr lang="fr-CA" altLang="fr-FR"/>
          </a:p>
        </p:txBody>
      </p:sp>
      <p:sp>
        <p:nvSpPr>
          <p:cNvPr id="61445" name="ZoneTexte 2"/>
          <p:cNvSpPr txBox="1">
            <a:spLocks noChangeArrowheads="1"/>
          </p:cNvSpPr>
          <p:nvPr/>
        </p:nvSpPr>
        <p:spPr bwMode="auto">
          <a:xfrm>
            <a:off x="0" y="5962650"/>
            <a:ext cx="8686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CA" altLang="fr-FR" sz="1400" b="1" u="heavy" baseline="0" dirty="0" smtClean="0">
                <a:uFill>
                  <a:solidFill>
                    <a:srgbClr val="EE8A04"/>
                  </a:solidFill>
                </a:uFill>
                <a:latin typeface="Comic Sans MS" panose="030F0702030302020204" pitchFamily="66" charset="0"/>
              </a:rPr>
              <a:t>La mb </a:t>
            </a:r>
            <a:r>
              <a:rPr lang="fr-CA" altLang="fr-FR" sz="1400" b="1" baseline="0" dirty="0" smtClean="0">
                <a:latin typeface="Comic Sans MS" panose="030F0702030302020204" pitchFamily="66" charset="0"/>
              </a:rPr>
              <a:t>délimitant la vésicule fusionne avec </a:t>
            </a:r>
            <a:r>
              <a:rPr lang="fr-CA" altLang="fr-FR" sz="1400" b="1" u="heavy" baseline="0" dirty="0" smtClean="0">
                <a:uFill>
                  <a:solidFill>
                    <a:srgbClr val="EE8A04"/>
                  </a:solidFill>
                </a:uFill>
                <a:latin typeface="Comic Sans MS" panose="030F0702030302020204" pitchFamily="66" charset="0"/>
              </a:rPr>
              <a:t>la mb</a:t>
            </a:r>
            <a:r>
              <a:rPr lang="fr-CA" altLang="fr-FR" sz="1400" b="1" baseline="0" dirty="0" smtClean="0">
                <a:latin typeface="Comic Sans MS" panose="030F0702030302020204" pitchFamily="66" charset="0"/>
              </a:rPr>
              <a:t> cellulaire (étapes 3</a:t>
            </a:r>
            <a:r>
              <a:rPr lang="fr-CA" altLang="fr-FR" sz="1400" b="1" baseline="0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4</a:t>
            </a:r>
            <a:r>
              <a:rPr lang="fr-CA" altLang="fr-FR" sz="1400" b="1" baseline="0" dirty="0" smtClean="0">
                <a:latin typeface="Comic Sans MS" panose="030F0702030302020204" pitchFamily="66" charset="0"/>
              </a:rPr>
              <a:t>) et les </a:t>
            </a:r>
            <a:r>
              <a:rPr lang="fr-CA" altLang="fr-FR" sz="1400" b="1" baseline="0" dirty="0" smtClean="0">
                <a:solidFill>
                  <a:srgbClr val="025612"/>
                </a:solidFill>
                <a:latin typeface="Comic Sans MS" panose="030F0702030302020204" pitchFamily="66" charset="0"/>
              </a:rPr>
              <a:t>molécules</a:t>
            </a:r>
            <a:r>
              <a:rPr lang="fr-CA" altLang="fr-FR" sz="1400" b="1" baseline="0" dirty="0" smtClean="0">
                <a:latin typeface="Comic Sans MS" panose="030F0702030302020204" pitchFamily="66" charset="0"/>
              </a:rPr>
              <a:t> sont libérées hors de la cellule, ici dans la fente synaptique (étape 4). Elles vont ensuite se lier à des </a:t>
            </a:r>
            <a:r>
              <a:rPr lang="fr-CA" altLang="fr-FR" sz="1400" b="1" baseline="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récepteurs</a:t>
            </a:r>
            <a:r>
              <a:rPr lang="fr-CA" altLang="fr-FR" sz="1400" b="1" baseline="0" dirty="0" smtClean="0">
                <a:latin typeface="Comic Sans MS" panose="030F0702030302020204" pitchFamily="66" charset="0"/>
              </a:rPr>
              <a:t> (encadré noir) sur la membrane du neurone « suivant » (postsynaptique).</a:t>
            </a:r>
            <a:endParaRPr lang="fr-CA" altLang="fr-FR" sz="1400" b="1" dirty="0" smtClean="0">
              <a:latin typeface="Comic Sans MS" panose="030F0702030302020204" pitchFamily="66" charset="0"/>
            </a:endParaRPr>
          </a:p>
        </p:txBody>
      </p:sp>
      <p:sp>
        <p:nvSpPr>
          <p:cNvPr id="35846" name="Rectangle 1"/>
          <p:cNvSpPr>
            <a:spLocks noChangeArrowheads="1"/>
          </p:cNvSpPr>
          <p:nvPr/>
        </p:nvSpPr>
        <p:spPr bwMode="auto">
          <a:xfrm>
            <a:off x="6011863" y="2133600"/>
            <a:ext cx="2995612" cy="295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CA" altLang="fr-FR" sz="2400" b="1" baseline="0"/>
              <a:t>La libération de molécules de neurotransmetteur </a:t>
            </a:r>
            <a:r>
              <a:rPr lang="fr-CA" altLang="fr-FR" baseline="0"/>
              <a:t>(« billes vertes » sur l’image)</a:t>
            </a:r>
            <a:r>
              <a:rPr lang="fr-CA" altLang="fr-FR" sz="2400" baseline="0"/>
              <a:t> </a:t>
            </a:r>
            <a:r>
              <a:rPr lang="fr-CA" altLang="fr-FR" sz="2400" b="1" baseline="0"/>
              <a:t>par un neurone, un exemple d’</a:t>
            </a:r>
            <a:r>
              <a:rPr lang="fr-CA" altLang="fr-FR" sz="2400" b="1" u="sng" baseline="0"/>
              <a:t>exocytose</a:t>
            </a:r>
            <a:r>
              <a:rPr lang="fr-CA" altLang="fr-FR" b="1" baseline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844" y="332656"/>
            <a:ext cx="78581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STRUCTURE ET ULTRASTRUCTURE</a:t>
            </a:r>
          </a:p>
          <a:p>
            <a:endParaRPr lang="fr-FR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7202" y="1484784"/>
            <a:ext cx="838959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Au Microscope Electronique à Transmission (MET)</a:t>
            </a:r>
          </a:p>
          <a:p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Après 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fixation et contraste au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tétroxyde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d’osmium, les coupes de membrane plasmique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apparaîssent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 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microscope électronique 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 transmission comme étant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tristratifiée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(ou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trilamellaire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c’est-à-dire formée de trois feuillets :</a:t>
            </a:r>
          </a:p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un feuillet externe dense (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osmiophile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 d’une épaisseur de 20 à 25 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Å;</a:t>
            </a: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un feuillet moyen clair (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osmiophobe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d’une épaisseur de 30 à 40 Å ;</a:t>
            </a:r>
          </a:p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un feuillet interne dense (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osmiophile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d’une épaisseur de 20 à 25 Å.</a:t>
            </a:r>
          </a:p>
        </p:txBody>
      </p:sp>
    </p:spTree>
    <p:extLst>
      <p:ext uri="{BB962C8B-B14F-4D97-AF65-F5344CB8AC3E}">
        <p14:creationId xmlns:p14="http://schemas.microsoft.com/office/powerpoint/2010/main" val="7013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404664"/>
            <a:ext cx="849694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  <a:latin typeface="Bliss-ExtraBold"/>
              </a:rPr>
              <a:t>Endocytose par récepteurs :</a:t>
            </a:r>
          </a:p>
          <a:p>
            <a:r>
              <a:rPr lang="fr-FR" dirty="0">
                <a:solidFill>
                  <a:srgbClr val="000000"/>
                </a:solidFill>
                <a:latin typeface="Centennial-Roman"/>
              </a:rPr>
              <a:t>Endocytose sélective qui </a:t>
            </a:r>
            <a:r>
              <a:rPr lang="fr-FR" b="1" dirty="0">
                <a:solidFill>
                  <a:srgbClr val="000000"/>
                </a:solidFill>
                <a:latin typeface="Centennial-Bold"/>
              </a:rPr>
              <a:t>nécessite des récepteurs membranaires </a:t>
            </a:r>
            <a:r>
              <a:rPr lang="fr-FR" b="1" dirty="0" smtClean="0">
                <a:solidFill>
                  <a:srgbClr val="000000"/>
                </a:solidFill>
                <a:latin typeface="Centennial-Bold"/>
              </a:rPr>
              <a:t>spécifiques </a:t>
            </a:r>
            <a:r>
              <a:rPr lang="fr-FR" dirty="0">
                <a:solidFill>
                  <a:srgbClr val="000000"/>
                </a:solidFill>
                <a:latin typeface="Centennial-Roman"/>
              </a:rPr>
              <a:t>de la molécule à ingérer. Le complexe molécule/récepteur est </a:t>
            </a:r>
            <a:r>
              <a:rPr lang="fr-FR" dirty="0" smtClean="0">
                <a:solidFill>
                  <a:srgbClr val="000000"/>
                </a:solidFill>
                <a:latin typeface="Centennial-Roman"/>
              </a:rPr>
              <a:t>alors </a:t>
            </a:r>
            <a:r>
              <a:rPr lang="fr-FR" dirty="0" err="1" smtClean="0">
                <a:solidFill>
                  <a:srgbClr val="000000"/>
                </a:solidFill>
                <a:latin typeface="Centennial-Roman"/>
              </a:rPr>
              <a:t>endocyté</a:t>
            </a:r>
            <a:r>
              <a:rPr lang="fr-FR" dirty="0" smtClean="0">
                <a:solidFill>
                  <a:srgbClr val="000000"/>
                </a:solidFill>
                <a:latin typeface="Centennial-Roman"/>
              </a:rPr>
              <a:t> </a:t>
            </a:r>
            <a:r>
              <a:rPr lang="fr-FR" dirty="0">
                <a:solidFill>
                  <a:srgbClr val="000000"/>
                </a:solidFill>
                <a:latin typeface="Centennial-Roman"/>
              </a:rPr>
              <a:t>et localisé dans une vésicule : l’</a:t>
            </a:r>
            <a:r>
              <a:rPr lang="fr-FR" dirty="0" err="1">
                <a:solidFill>
                  <a:srgbClr val="000000"/>
                </a:solidFill>
                <a:latin typeface="Centennial-Roman"/>
              </a:rPr>
              <a:t>endosome</a:t>
            </a:r>
            <a:r>
              <a:rPr lang="fr-FR" dirty="0">
                <a:solidFill>
                  <a:srgbClr val="000000"/>
                </a:solidFill>
                <a:latin typeface="Centennial-Roman"/>
              </a:rPr>
              <a:t> précoce.</a:t>
            </a:r>
            <a:endParaRPr lang="fr-FR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r="6150" b="2534"/>
          <a:stretch>
            <a:fillRect/>
          </a:stretch>
        </p:blipFill>
        <p:spPr bwMode="auto">
          <a:xfrm>
            <a:off x="3676936" y="1758881"/>
            <a:ext cx="5143536" cy="4925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Connecteur droit avec flèche 4"/>
          <p:cNvCxnSpPr/>
          <p:nvPr/>
        </p:nvCxnSpPr>
        <p:spPr>
          <a:xfrm flipV="1">
            <a:off x="1643042" y="2000240"/>
            <a:ext cx="642942" cy="28575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214282" y="2357430"/>
            <a:ext cx="302185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Ex :Virus du </a:t>
            </a:r>
            <a:r>
              <a:rPr lang="fr-FR" sz="2400" b="1" dirty="0" err="1"/>
              <a:t>polyome</a:t>
            </a:r>
            <a:r>
              <a:rPr lang="fr-FR" sz="2400" b="1" dirty="0"/>
              <a:t> ,</a:t>
            </a:r>
          </a:p>
          <a:p>
            <a:r>
              <a:rPr lang="fr-FR" sz="2400" b="1" dirty="0" err="1"/>
              <a:t>Papilloma</a:t>
            </a:r>
            <a:r>
              <a:rPr lang="fr-FR" sz="2400" b="1" dirty="0"/>
              <a:t> virus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944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844824"/>
            <a:ext cx="8886873" cy="373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3998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6792"/>
            <a:ext cx="9144000" cy="412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16305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ZoneTexte 4"/>
          <p:cNvSpPr txBox="1">
            <a:spLocks noChangeArrowheads="1"/>
          </p:cNvSpPr>
          <p:nvPr/>
        </p:nvSpPr>
        <p:spPr bwMode="auto">
          <a:xfrm>
            <a:off x="642937" y="404664"/>
            <a:ext cx="7858125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fr-FR" sz="4000" b="1" dirty="0"/>
              <a:t> </a:t>
            </a:r>
            <a:r>
              <a:rPr lang="fr-FR" sz="4000" b="1" dirty="0"/>
              <a:t>Différenciations (spécialisations)</a:t>
            </a:r>
          </a:p>
          <a:p>
            <a:pPr algn="ctr"/>
            <a:r>
              <a:rPr lang="fr-FR" sz="4000" b="1" dirty="0"/>
              <a:t>      morphologiques de la </a:t>
            </a:r>
          </a:p>
          <a:p>
            <a:pPr algn="ctr"/>
            <a:r>
              <a:rPr lang="fr-FR" sz="4000" b="1" dirty="0"/>
              <a:t>       membrane plasmique</a:t>
            </a:r>
            <a:endParaRPr lang="fr-FR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8711" t="17708" r="30859" b="35417"/>
          <a:stretch>
            <a:fillRect/>
          </a:stretch>
        </p:blipFill>
        <p:spPr bwMode="auto">
          <a:xfrm>
            <a:off x="857224" y="2714620"/>
            <a:ext cx="750099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7952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0002" y="548680"/>
            <a:ext cx="864399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2400" b="1" dirty="0" smtClean="0"/>
          </a:p>
          <a:p>
            <a:endParaRPr lang="fr-FR" sz="2400" dirty="0" smtClean="0"/>
          </a:p>
          <a:p>
            <a:r>
              <a:rPr lang="fr-FR" sz="2400" dirty="0"/>
              <a:t>Les jonctions sont des domaines membranaires spécialisés :</a:t>
            </a:r>
          </a:p>
          <a:p>
            <a:r>
              <a:rPr lang="fr-FR" sz="2400" dirty="0"/>
              <a:t>– pour </a:t>
            </a:r>
            <a:r>
              <a:rPr lang="fr-FR" sz="2400" b="1" dirty="0"/>
              <a:t>l’adhérence intercellulaire </a:t>
            </a:r>
            <a:r>
              <a:rPr lang="fr-FR" sz="2400" dirty="0"/>
              <a:t>;</a:t>
            </a:r>
          </a:p>
          <a:p>
            <a:r>
              <a:rPr lang="fr-FR" sz="2400" dirty="0"/>
              <a:t>– pour </a:t>
            </a:r>
            <a:r>
              <a:rPr lang="fr-FR" sz="2400" b="1" dirty="0"/>
              <a:t>l’adhérence entre les cellules et la matrice extracellulaire</a:t>
            </a:r>
            <a:r>
              <a:rPr lang="fr-FR" sz="2400" dirty="0"/>
              <a:t>.</a:t>
            </a:r>
          </a:p>
          <a:p>
            <a:r>
              <a:rPr lang="fr-FR" sz="2400" dirty="0"/>
              <a:t>Ce sont des zones de différenciation de la membrane des cellules, </a:t>
            </a:r>
            <a:r>
              <a:rPr lang="fr-FR" sz="2400" dirty="0" smtClean="0"/>
              <a:t>présentes dans </a:t>
            </a:r>
            <a:r>
              <a:rPr lang="fr-FR" sz="2400" dirty="0"/>
              <a:t>de nombreux types cellulaires :</a:t>
            </a:r>
          </a:p>
          <a:p>
            <a:r>
              <a:rPr lang="fr-FR" sz="2400" dirty="0"/>
              <a:t>– certaines uniquement dans les cellules épithéliales (ex : jonctions serrées) ;</a:t>
            </a:r>
          </a:p>
          <a:p>
            <a:r>
              <a:rPr lang="fr-FR" sz="2400" dirty="0"/>
              <a:t>– d’autres à la fois dans les cellules épithéliales et non épithéliales (ex </a:t>
            </a:r>
            <a:r>
              <a:rPr lang="fr-FR" sz="2400" dirty="0" smtClean="0"/>
              <a:t>: jonctions </a:t>
            </a:r>
            <a:r>
              <a:rPr lang="fr-FR" sz="2400" dirty="0"/>
              <a:t>communicantes).</a:t>
            </a:r>
            <a:endParaRPr lang="fr-FR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0" y="0"/>
            <a:ext cx="86101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I/ </a:t>
            </a:r>
            <a:r>
              <a:rPr lang="fr-FR" sz="2800" b="1" dirty="0">
                <a:solidFill>
                  <a:srgbClr val="FF0000"/>
                </a:solidFill>
              </a:rPr>
              <a:t>Différenciations (spécialisations</a:t>
            </a:r>
            <a:r>
              <a:rPr lang="fr-FR" sz="2800" b="1" dirty="0" smtClean="0">
                <a:solidFill>
                  <a:srgbClr val="FF0000"/>
                </a:solidFill>
              </a:rPr>
              <a:t>) morphologiques </a:t>
            </a:r>
            <a:r>
              <a:rPr lang="fr-FR" sz="2800" b="1" dirty="0">
                <a:solidFill>
                  <a:srgbClr val="FF0000"/>
                </a:solidFill>
              </a:rPr>
              <a:t>de la </a:t>
            </a:r>
          </a:p>
          <a:p>
            <a:r>
              <a:rPr lang="fr-FR" sz="2800" b="1" dirty="0">
                <a:solidFill>
                  <a:srgbClr val="FF0000"/>
                </a:solidFill>
              </a:rPr>
              <a:t>       membrane plasmique</a:t>
            </a:r>
            <a:endParaRPr lang="fr-FR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10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Classifications </a:t>
            </a:r>
            <a:r>
              <a:rPr lang="fr-FR" dirty="0">
                <a:solidFill>
                  <a:srgbClr val="FF0000"/>
                </a:solidFill>
              </a:rPr>
              <a:t>des jonctions cellulaires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33710" y="1628800"/>
            <a:ext cx="917771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dirty="0">
                <a:solidFill>
                  <a:srgbClr val="FF0000"/>
                </a:solidFill>
              </a:rPr>
              <a:t>a) </a:t>
            </a:r>
            <a:r>
              <a:rPr lang="fr-FR" sz="2400" b="1" dirty="0" smtClean="0">
                <a:solidFill>
                  <a:srgbClr val="FF0000"/>
                </a:solidFill>
              </a:rPr>
              <a:t>Classification </a:t>
            </a:r>
            <a:r>
              <a:rPr lang="fr-FR" sz="2400" b="1" dirty="0">
                <a:solidFill>
                  <a:srgbClr val="FF0000"/>
                </a:solidFill>
              </a:rPr>
              <a:t>selon leur morphologie globale</a:t>
            </a:r>
          </a:p>
          <a:p>
            <a:pPr marL="0" indent="0">
              <a:buNone/>
            </a:pPr>
            <a:r>
              <a:rPr lang="fr-FR" sz="2400" dirty="0"/>
              <a:t>– Forme de tâche grossièrement arrondie : </a:t>
            </a:r>
            <a:r>
              <a:rPr lang="fr-FR" sz="2400" b="1" dirty="0"/>
              <a:t>macula</a:t>
            </a:r>
            <a:r>
              <a:rPr lang="fr-FR" sz="2400" dirty="0"/>
              <a:t>.</a:t>
            </a:r>
          </a:p>
          <a:p>
            <a:pPr marL="0" indent="0">
              <a:buNone/>
            </a:pPr>
            <a:r>
              <a:rPr lang="fr-FR" sz="2400" dirty="0"/>
              <a:t>– Forme de bande continue autour des cellules (ceinture) : </a:t>
            </a:r>
            <a:r>
              <a:rPr lang="fr-FR" sz="2400" b="1" dirty="0" err="1"/>
              <a:t>zonula</a:t>
            </a:r>
            <a:r>
              <a:rPr lang="fr-FR" sz="2400" dirty="0"/>
              <a:t>.</a:t>
            </a:r>
            <a:endParaRPr lang="fr-FR" sz="2400" dirty="0"/>
          </a:p>
        </p:txBody>
      </p:sp>
      <p:sp>
        <p:nvSpPr>
          <p:cNvPr id="4" name="Rectangle 3"/>
          <p:cNvSpPr/>
          <p:nvPr/>
        </p:nvSpPr>
        <p:spPr>
          <a:xfrm>
            <a:off x="66328" y="3678520"/>
            <a:ext cx="90113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b) </a:t>
            </a:r>
            <a:r>
              <a:rPr lang="fr-FR" sz="2400" b="1" dirty="0" smtClean="0">
                <a:solidFill>
                  <a:srgbClr val="FF0000"/>
                </a:solidFill>
              </a:rPr>
              <a:t>Classification </a:t>
            </a:r>
            <a:r>
              <a:rPr lang="fr-FR" sz="2400" b="1" dirty="0">
                <a:solidFill>
                  <a:srgbClr val="FF0000"/>
                </a:solidFill>
              </a:rPr>
              <a:t>selon leur fonction</a:t>
            </a:r>
          </a:p>
          <a:p>
            <a:r>
              <a:rPr lang="fr-FR" sz="2400" dirty="0">
                <a:solidFill>
                  <a:srgbClr val="00FFFF"/>
                </a:solidFill>
              </a:rPr>
              <a:t>• </a:t>
            </a:r>
            <a:r>
              <a:rPr lang="fr-FR" sz="2400" dirty="0">
                <a:solidFill>
                  <a:srgbClr val="000000"/>
                </a:solidFill>
              </a:rPr>
              <a:t>Les </a:t>
            </a:r>
            <a:r>
              <a:rPr lang="fr-FR" sz="2400" b="1" dirty="0">
                <a:solidFill>
                  <a:srgbClr val="000000"/>
                </a:solidFill>
              </a:rPr>
              <a:t>jonctions occlusives </a:t>
            </a:r>
            <a:r>
              <a:rPr lang="fr-FR" sz="2400" dirty="0">
                <a:solidFill>
                  <a:srgbClr val="000000"/>
                </a:solidFill>
              </a:rPr>
              <a:t>scellent les cellules en un épithélium de </a:t>
            </a:r>
            <a:r>
              <a:rPr lang="fr-FR" sz="2400" dirty="0" smtClean="0">
                <a:solidFill>
                  <a:srgbClr val="000000"/>
                </a:solidFill>
              </a:rPr>
              <a:t>manière à </a:t>
            </a:r>
            <a:r>
              <a:rPr lang="fr-FR" sz="2400" dirty="0">
                <a:solidFill>
                  <a:srgbClr val="000000"/>
                </a:solidFill>
              </a:rPr>
              <a:t>contrôler la perméabilité de ces tissus.</a:t>
            </a:r>
          </a:p>
          <a:p>
            <a:r>
              <a:rPr lang="fr-FR" sz="2400" dirty="0">
                <a:solidFill>
                  <a:srgbClr val="00FFFF"/>
                </a:solidFill>
              </a:rPr>
              <a:t>• </a:t>
            </a:r>
            <a:r>
              <a:rPr lang="fr-FR" sz="2400" dirty="0">
                <a:solidFill>
                  <a:srgbClr val="000000"/>
                </a:solidFill>
              </a:rPr>
              <a:t>Les </a:t>
            </a:r>
            <a:r>
              <a:rPr lang="fr-FR" sz="2400" b="1" dirty="0">
                <a:solidFill>
                  <a:srgbClr val="000000"/>
                </a:solidFill>
              </a:rPr>
              <a:t>jonctions d’ancrage </a:t>
            </a:r>
            <a:r>
              <a:rPr lang="fr-FR" sz="2400" dirty="0">
                <a:solidFill>
                  <a:srgbClr val="000000"/>
                </a:solidFill>
              </a:rPr>
              <a:t>attachent mécaniquement les cellules et leur</a:t>
            </a:r>
          </a:p>
          <a:p>
            <a:r>
              <a:rPr lang="fr-FR" sz="2400" dirty="0">
                <a:solidFill>
                  <a:srgbClr val="000000"/>
                </a:solidFill>
              </a:rPr>
              <a:t>cytosquelette à leur cellule voisine ou à la matrice extracellulaire.</a:t>
            </a:r>
          </a:p>
          <a:p>
            <a:r>
              <a:rPr lang="fr-FR" sz="2400" dirty="0">
                <a:solidFill>
                  <a:srgbClr val="00FFFF"/>
                </a:solidFill>
              </a:rPr>
              <a:t>• </a:t>
            </a:r>
            <a:r>
              <a:rPr lang="fr-FR" sz="2400" dirty="0">
                <a:solidFill>
                  <a:srgbClr val="000000"/>
                </a:solidFill>
              </a:rPr>
              <a:t>Les </a:t>
            </a:r>
            <a:r>
              <a:rPr lang="fr-FR" sz="2400" b="1" dirty="0">
                <a:solidFill>
                  <a:srgbClr val="000000"/>
                </a:solidFill>
              </a:rPr>
              <a:t>jonctions communicantes </a:t>
            </a:r>
            <a:r>
              <a:rPr lang="fr-FR" sz="2400" dirty="0">
                <a:solidFill>
                  <a:srgbClr val="000000"/>
                </a:solidFill>
              </a:rPr>
              <a:t>permettent le passage direct de </a:t>
            </a:r>
            <a:r>
              <a:rPr lang="fr-FR" sz="2400" dirty="0" smtClean="0">
                <a:solidFill>
                  <a:srgbClr val="000000"/>
                </a:solidFill>
              </a:rPr>
              <a:t>petites molécules </a:t>
            </a:r>
            <a:r>
              <a:rPr lang="fr-FR" sz="2400" dirty="0">
                <a:solidFill>
                  <a:srgbClr val="000000"/>
                </a:solidFill>
              </a:rPr>
              <a:t>entre une cellule et sa cellule voisine.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01054515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548680"/>
            <a:ext cx="7305675" cy="4800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1520" y="6093296"/>
            <a:ext cx="900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  <a:latin typeface="DIN-Regular"/>
              </a:rPr>
              <a:t>Jonctions cellulaires des cellules épithéliales</a:t>
            </a:r>
            <a:endParaRPr lang="fr-F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07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414337"/>
            <a:ext cx="9029700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9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0100" y="214290"/>
            <a:ext cx="6357982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2800" b="1" dirty="0"/>
              <a:t>l’espace intercellulaire dans les jonctions </a:t>
            </a:r>
            <a:endParaRPr lang="fr-FR" sz="2800" dirty="0"/>
          </a:p>
        </p:txBody>
      </p:sp>
      <p:sp>
        <p:nvSpPr>
          <p:cNvPr id="4" name="Rectangle 3"/>
          <p:cNvSpPr/>
          <p:nvPr/>
        </p:nvSpPr>
        <p:spPr>
          <a:xfrm>
            <a:off x="1142976" y="6072206"/>
            <a:ext cx="1049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/>
              <a:t>absent</a:t>
            </a:r>
            <a:endParaRPr lang="fr-FR" sz="2400" dirty="0"/>
          </a:p>
        </p:txBody>
      </p:sp>
      <p:sp>
        <p:nvSpPr>
          <p:cNvPr id="5" name="Rectangle 4"/>
          <p:cNvSpPr/>
          <p:nvPr/>
        </p:nvSpPr>
        <p:spPr>
          <a:xfrm>
            <a:off x="3143240" y="6072206"/>
            <a:ext cx="9442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/>
              <a:t>Etroit</a:t>
            </a:r>
            <a:r>
              <a:rPr lang="fr-FR" b="1" dirty="0"/>
              <a:t> 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6072198" y="6072206"/>
            <a:ext cx="8686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/>
              <a:t>large</a:t>
            </a:r>
            <a:r>
              <a:rPr lang="fr-FR" b="1" dirty="0"/>
              <a:t> 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 rot="16200000">
            <a:off x="6292583" y="5780383"/>
            <a:ext cx="3571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=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 rot="16200000">
            <a:off x="3435063" y="5780383"/>
            <a:ext cx="3571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=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 rot="16200000">
            <a:off x="1577675" y="5780383"/>
            <a:ext cx="3571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=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857224" y="5500702"/>
            <a:ext cx="14991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/>
              <a:t>Occludens</a:t>
            </a:r>
            <a:endParaRPr lang="fr-FR" sz="2400" dirty="0"/>
          </a:p>
        </p:txBody>
      </p:sp>
      <p:sp>
        <p:nvSpPr>
          <p:cNvPr id="14" name="Rectangle 13"/>
          <p:cNvSpPr/>
          <p:nvPr/>
        </p:nvSpPr>
        <p:spPr>
          <a:xfrm>
            <a:off x="3143240" y="5500702"/>
            <a:ext cx="697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/>
              <a:t>Gap</a:t>
            </a:r>
            <a:endParaRPr lang="fr-FR" sz="2400" dirty="0"/>
          </a:p>
        </p:txBody>
      </p:sp>
      <p:sp>
        <p:nvSpPr>
          <p:cNvPr id="15" name="Rectangle 14"/>
          <p:cNvSpPr/>
          <p:nvPr/>
        </p:nvSpPr>
        <p:spPr>
          <a:xfrm>
            <a:off x="5857884" y="5572140"/>
            <a:ext cx="14058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/>
              <a:t>Adhérens</a:t>
            </a:r>
            <a:endParaRPr lang="fr-FR" sz="2400" dirty="0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857232"/>
            <a:ext cx="769620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384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57950" y="2143116"/>
            <a:ext cx="222048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2400" b="1" dirty="0"/>
              <a:t>Jonction basale </a:t>
            </a:r>
            <a:endParaRPr lang="fr-FR" sz="2400" dirty="0"/>
          </a:p>
        </p:txBody>
      </p:sp>
      <p:sp>
        <p:nvSpPr>
          <p:cNvPr id="4" name="Rectangle 3"/>
          <p:cNvSpPr/>
          <p:nvPr/>
        </p:nvSpPr>
        <p:spPr>
          <a:xfrm>
            <a:off x="1000100" y="2143116"/>
            <a:ext cx="2612638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2400" b="1" dirty="0"/>
              <a:t>Jonctions latérales </a:t>
            </a:r>
            <a:endParaRPr lang="fr-FR" sz="2400" dirty="0"/>
          </a:p>
        </p:txBody>
      </p:sp>
      <p:sp>
        <p:nvSpPr>
          <p:cNvPr id="5" name="Rectangle 4"/>
          <p:cNvSpPr/>
          <p:nvPr/>
        </p:nvSpPr>
        <p:spPr>
          <a:xfrm>
            <a:off x="6215074" y="3643314"/>
            <a:ext cx="2714205" cy="46166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fr-FR" sz="2400" b="1" dirty="0"/>
              <a:t>Hémi - </a:t>
            </a:r>
            <a:r>
              <a:rPr lang="fr-FR" sz="2400" b="1" dirty="0" err="1"/>
              <a:t>desmosome</a:t>
            </a:r>
            <a:r>
              <a:rPr lang="fr-FR" sz="2400" b="1" dirty="0"/>
              <a:t> </a:t>
            </a:r>
            <a:endParaRPr lang="fr-FR" sz="2400" dirty="0"/>
          </a:p>
        </p:txBody>
      </p:sp>
      <p:cxnSp>
        <p:nvCxnSpPr>
          <p:cNvPr id="7" name="Connecteur droit avec flèche 6"/>
          <p:cNvCxnSpPr>
            <a:stCxn id="3" idx="2"/>
          </p:cNvCxnSpPr>
          <p:nvPr/>
        </p:nvCxnSpPr>
        <p:spPr>
          <a:xfrm rot="16200000" flipH="1">
            <a:off x="7036746" y="3036225"/>
            <a:ext cx="895659" cy="3277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14282" y="3571876"/>
            <a:ext cx="1500198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b="1" dirty="0" err="1"/>
              <a:t>Zonula</a:t>
            </a:r>
            <a:r>
              <a:rPr lang="fr-FR" sz="2400" b="1" dirty="0"/>
              <a:t> </a:t>
            </a:r>
          </a:p>
          <a:p>
            <a:r>
              <a:rPr lang="fr-FR" sz="2400" b="1" dirty="0" err="1"/>
              <a:t>occludens</a:t>
            </a:r>
            <a:r>
              <a:rPr lang="fr-FR" sz="2400" b="1" dirty="0"/>
              <a:t> </a:t>
            </a:r>
            <a:endParaRPr lang="fr-FR" sz="2400" dirty="0"/>
          </a:p>
        </p:txBody>
      </p:sp>
      <p:sp>
        <p:nvSpPr>
          <p:cNvPr id="10" name="Rectangle 9"/>
          <p:cNvSpPr/>
          <p:nvPr/>
        </p:nvSpPr>
        <p:spPr>
          <a:xfrm>
            <a:off x="1571604" y="4429132"/>
            <a:ext cx="1500198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b="1" dirty="0" err="1"/>
              <a:t>Zonula</a:t>
            </a:r>
            <a:r>
              <a:rPr lang="fr-FR" sz="2400" b="1" dirty="0"/>
              <a:t> </a:t>
            </a:r>
          </a:p>
          <a:p>
            <a:r>
              <a:rPr lang="fr-FR" sz="2400" b="1" dirty="0" err="1"/>
              <a:t>adherens</a:t>
            </a:r>
            <a:r>
              <a:rPr lang="fr-FR" sz="2400" b="1" dirty="0"/>
              <a:t> </a:t>
            </a:r>
            <a:endParaRPr lang="fr-FR" sz="2400" dirty="0"/>
          </a:p>
        </p:txBody>
      </p:sp>
      <p:sp>
        <p:nvSpPr>
          <p:cNvPr id="11" name="Rectangle 10"/>
          <p:cNvSpPr/>
          <p:nvPr/>
        </p:nvSpPr>
        <p:spPr>
          <a:xfrm>
            <a:off x="3143240" y="4429132"/>
            <a:ext cx="1571636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b="1" dirty="0"/>
              <a:t>Macula </a:t>
            </a:r>
          </a:p>
          <a:p>
            <a:r>
              <a:rPr lang="fr-FR" sz="2400" b="1" dirty="0" err="1"/>
              <a:t>adhérens</a:t>
            </a:r>
            <a:r>
              <a:rPr lang="fr-FR" sz="2400" b="1" dirty="0"/>
              <a:t> </a:t>
            </a:r>
            <a:endParaRPr lang="fr-FR" sz="2400" dirty="0"/>
          </a:p>
        </p:txBody>
      </p:sp>
      <p:sp>
        <p:nvSpPr>
          <p:cNvPr id="12" name="Rectangle 11"/>
          <p:cNvSpPr/>
          <p:nvPr/>
        </p:nvSpPr>
        <p:spPr>
          <a:xfrm>
            <a:off x="4143372" y="3857628"/>
            <a:ext cx="697627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fr-FR" sz="2400" b="1" dirty="0"/>
              <a:t>Gap</a:t>
            </a:r>
            <a:endParaRPr lang="fr-FR" sz="2400" dirty="0"/>
          </a:p>
        </p:txBody>
      </p:sp>
      <p:cxnSp>
        <p:nvCxnSpPr>
          <p:cNvPr id="16" name="Connecteur droit avec flèche 15"/>
          <p:cNvCxnSpPr>
            <a:endCxn id="9" idx="0"/>
          </p:cNvCxnSpPr>
          <p:nvPr/>
        </p:nvCxnSpPr>
        <p:spPr>
          <a:xfrm rot="5400000">
            <a:off x="875084" y="2803918"/>
            <a:ext cx="857256" cy="67866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rot="16200000" flipH="1">
            <a:off x="1357290" y="3500438"/>
            <a:ext cx="1500198" cy="7143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rot="16200000" flipH="1">
            <a:off x="2393141" y="3393281"/>
            <a:ext cx="1571636" cy="21431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>
            <a:endCxn id="12" idx="0"/>
          </p:cNvCxnSpPr>
          <p:nvPr/>
        </p:nvCxnSpPr>
        <p:spPr>
          <a:xfrm rot="16200000" flipH="1">
            <a:off x="3424804" y="2790246"/>
            <a:ext cx="1143008" cy="99175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857356" y="142852"/>
            <a:ext cx="4595489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2800" b="1" dirty="0"/>
              <a:t>Classification morphologique </a:t>
            </a:r>
          </a:p>
        </p:txBody>
      </p:sp>
    </p:spTree>
    <p:extLst>
      <p:ext uri="{BB962C8B-B14F-4D97-AF65-F5344CB8AC3E}">
        <p14:creationId xmlns:p14="http://schemas.microsoft.com/office/powerpoint/2010/main" val="732924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978" y="404664"/>
            <a:ext cx="7662043" cy="564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7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age.slidesharecdn.com/celljunctions-111109083525-phpapp02/95/cell-junctions-5-728.jpg?cb=1400763618"/>
          <p:cNvPicPr>
            <a:picLocks noChangeAspect="1" noChangeArrowheads="1"/>
          </p:cNvPicPr>
          <p:nvPr/>
        </p:nvPicPr>
        <p:blipFill rotWithShape="1">
          <a:blip r:embed="rId2" cstate="print"/>
          <a:srcRect l="19161" t="6567" r="4542" b="4153"/>
          <a:stretch/>
        </p:blipFill>
        <p:spPr bwMode="auto">
          <a:xfrm>
            <a:off x="2411760" y="980728"/>
            <a:ext cx="5617393" cy="5616623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6732240" y="1556792"/>
            <a:ext cx="144016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/>
              <a:t>Zonula adhérens</a:t>
            </a:r>
          </a:p>
        </p:txBody>
      </p:sp>
      <p:sp>
        <p:nvSpPr>
          <p:cNvPr id="5" name="Ellipse 4"/>
          <p:cNvSpPr/>
          <p:nvPr/>
        </p:nvSpPr>
        <p:spPr>
          <a:xfrm>
            <a:off x="6500826" y="1571612"/>
            <a:ext cx="1743582" cy="857256"/>
          </a:xfrm>
          <a:prstGeom prst="ellipse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611560" y="3068960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Zonula Occludens</a:t>
            </a:r>
          </a:p>
        </p:txBody>
      </p:sp>
      <p:sp>
        <p:nvSpPr>
          <p:cNvPr id="7" name="Flèche droite 6"/>
          <p:cNvSpPr/>
          <p:nvPr/>
        </p:nvSpPr>
        <p:spPr>
          <a:xfrm>
            <a:off x="1979712" y="3465004"/>
            <a:ext cx="43204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252289" y="2996952"/>
            <a:ext cx="2159471" cy="1080120"/>
          </a:xfrm>
          <a:prstGeom prst="ellipse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à coins arrondis 2"/>
          <p:cNvSpPr/>
          <p:nvPr/>
        </p:nvSpPr>
        <p:spPr>
          <a:xfrm>
            <a:off x="2771800" y="1772816"/>
            <a:ext cx="864096" cy="4320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3779912" y="6093296"/>
            <a:ext cx="266429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/>
              <a:t>hémidesmosomes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661001" y="6027003"/>
            <a:ext cx="136815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/>
              <a:t>Macula adhérens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596336" y="5403409"/>
            <a:ext cx="129614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Lame basale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83568" y="4725144"/>
            <a:ext cx="1296144" cy="830997"/>
          </a:xfrm>
          <a:prstGeom prst="rect">
            <a:avLst/>
          </a:prstGeom>
          <a:noFill/>
          <a:ln w="38100">
            <a:solidFill>
              <a:srgbClr val="7030A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fr-FR" sz="2400" b="1" dirty="0"/>
              <a:t>Jonction Gap</a:t>
            </a:r>
          </a:p>
        </p:txBody>
      </p:sp>
      <p:cxnSp>
        <p:nvCxnSpPr>
          <p:cNvPr id="14" name="Connecteur droit avec flèche 13"/>
          <p:cNvCxnSpPr/>
          <p:nvPr/>
        </p:nvCxnSpPr>
        <p:spPr>
          <a:xfrm flipV="1">
            <a:off x="1979712" y="4725144"/>
            <a:ext cx="792088" cy="57606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2123728" y="4437112"/>
            <a:ext cx="432048" cy="432048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/>
          <p:cNvSpPr/>
          <p:nvPr/>
        </p:nvSpPr>
        <p:spPr>
          <a:xfrm>
            <a:off x="6444209" y="6027003"/>
            <a:ext cx="1800200" cy="830997"/>
          </a:xfrm>
          <a:prstGeom prst="ellipse">
            <a:avLst/>
          </a:prstGeom>
          <a:noFill/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2123728" y="908720"/>
            <a:ext cx="648072" cy="158417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3635896" y="6143643"/>
            <a:ext cx="2664296" cy="453707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214282" y="142852"/>
            <a:ext cx="853244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b="1" dirty="0"/>
              <a:t>Localisation cellulaire des différents types de jonctions</a:t>
            </a:r>
          </a:p>
        </p:txBody>
      </p:sp>
    </p:spTree>
    <p:extLst>
      <p:ext uri="{BB962C8B-B14F-4D97-AF65-F5344CB8AC3E}">
        <p14:creationId xmlns:p14="http://schemas.microsoft.com/office/powerpoint/2010/main" val="16045925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0034" y="214290"/>
            <a:ext cx="8072494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2800" b="1" dirty="0"/>
              <a:t>Classification fonctionnelle des jonctions cellulaires </a:t>
            </a:r>
            <a:endParaRPr lang="fr-FR" sz="2800" dirty="0"/>
          </a:p>
        </p:txBody>
      </p:sp>
      <p:sp>
        <p:nvSpPr>
          <p:cNvPr id="3" name="Rectangle 2"/>
          <p:cNvSpPr/>
          <p:nvPr/>
        </p:nvSpPr>
        <p:spPr>
          <a:xfrm>
            <a:off x="6715140" y="2071678"/>
            <a:ext cx="2214578" cy="769441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fr-F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JONCTIONS</a:t>
            </a:r>
            <a:r>
              <a:rPr lang="fr-FR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  <a:p>
            <a:r>
              <a:rPr lang="fr-FR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COMMUNICANTES</a:t>
            </a:r>
          </a:p>
        </p:txBody>
      </p:sp>
      <p:sp>
        <p:nvSpPr>
          <p:cNvPr id="4" name="Rectangle 3"/>
          <p:cNvSpPr/>
          <p:nvPr/>
        </p:nvSpPr>
        <p:spPr>
          <a:xfrm>
            <a:off x="3428992" y="2000240"/>
            <a:ext cx="2357454" cy="830997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fr-F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JONCTIONS</a:t>
            </a:r>
          </a:p>
          <a:p>
            <a:r>
              <a:rPr lang="fr-F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D’ADHERENCE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214282" y="2000240"/>
            <a:ext cx="2714644" cy="954107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fr-F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JONCTIONS</a:t>
            </a:r>
          </a:p>
          <a:p>
            <a:r>
              <a:rPr lang="fr-F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IMPERMEABLES</a:t>
            </a:r>
          </a:p>
        </p:txBody>
      </p:sp>
      <p:sp>
        <p:nvSpPr>
          <p:cNvPr id="6" name="Rectangle 5"/>
          <p:cNvSpPr/>
          <p:nvPr/>
        </p:nvSpPr>
        <p:spPr>
          <a:xfrm>
            <a:off x="7643834" y="3643314"/>
            <a:ext cx="857256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b="1" dirty="0"/>
              <a:t>GAP</a:t>
            </a:r>
            <a:endParaRPr lang="fr-FR" sz="2400" dirty="0"/>
          </a:p>
        </p:txBody>
      </p:sp>
      <p:sp>
        <p:nvSpPr>
          <p:cNvPr id="7" name="Rectangle 6"/>
          <p:cNvSpPr/>
          <p:nvPr/>
        </p:nvSpPr>
        <p:spPr>
          <a:xfrm>
            <a:off x="2214546" y="3643314"/>
            <a:ext cx="1785934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b="1" dirty="0" err="1"/>
              <a:t>Zonula</a:t>
            </a:r>
            <a:r>
              <a:rPr lang="fr-FR" sz="2400" b="1" dirty="0"/>
              <a:t> </a:t>
            </a:r>
            <a:r>
              <a:rPr lang="fr-FR" sz="2400" b="1" dirty="0" err="1"/>
              <a:t>adherens</a:t>
            </a:r>
            <a:endParaRPr lang="fr-FR" sz="2400" b="1" dirty="0"/>
          </a:p>
          <a:p>
            <a:r>
              <a:rPr lang="fr-FR" sz="2400" b="1" dirty="0"/>
              <a:t>           =</a:t>
            </a:r>
          </a:p>
          <a:p>
            <a:r>
              <a:rPr lang="fr-FR" sz="2400" b="1" dirty="0" err="1"/>
              <a:t>Desmosome</a:t>
            </a:r>
            <a:r>
              <a:rPr lang="fr-FR" sz="2400" b="1" dirty="0"/>
              <a:t> </a:t>
            </a:r>
          </a:p>
          <a:p>
            <a:r>
              <a:rPr lang="fr-FR" sz="2400" b="1" dirty="0"/>
              <a:t> ceinturant</a:t>
            </a:r>
            <a:endParaRPr lang="fr-FR" sz="2400" dirty="0"/>
          </a:p>
        </p:txBody>
      </p:sp>
      <p:sp>
        <p:nvSpPr>
          <p:cNvPr id="8" name="Rectangle 7"/>
          <p:cNvSpPr/>
          <p:nvPr/>
        </p:nvSpPr>
        <p:spPr>
          <a:xfrm>
            <a:off x="4643438" y="3643314"/>
            <a:ext cx="1857388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b="1" dirty="0"/>
              <a:t>Macula </a:t>
            </a:r>
            <a:r>
              <a:rPr lang="fr-FR" sz="2400" b="1" dirty="0" err="1"/>
              <a:t>adherens</a:t>
            </a:r>
            <a:endParaRPr lang="fr-FR" sz="2400" b="1" dirty="0"/>
          </a:p>
          <a:p>
            <a:r>
              <a:rPr lang="fr-FR" sz="2400" b="1" dirty="0"/>
              <a:t>        =</a:t>
            </a:r>
          </a:p>
          <a:p>
            <a:r>
              <a:rPr lang="fr-FR" sz="2400" b="1" dirty="0" err="1"/>
              <a:t>Desmosomemaculaire</a:t>
            </a:r>
            <a:r>
              <a:rPr lang="fr-FR" sz="2400" b="1" dirty="0"/>
              <a:t>/</a:t>
            </a:r>
          </a:p>
          <a:p>
            <a:r>
              <a:rPr lang="fr-FR" sz="2400" b="1" dirty="0"/>
              <a:t>Ponctuel</a:t>
            </a:r>
            <a:endParaRPr lang="fr-FR" sz="2400" dirty="0"/>
          </a:p>
        </p:txBody>
      </p:sp>
      <p:sp>
        <p:nvSpPr>
          <p:cNvPr id="9" name="Rectangle 8"/>
          <p:cNvSpPr/>
          <p:nvPr/>
        </p:nvSpPr>
        <p:spPr>
          <a:xfrm>
            <a:off x="285720" y="3571876"/>
            <a:ext cx="1500198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b="1" dirty="0" err="1"/>
              <a:t>Zonula</a:t>
            </a:r>
            <a:r>
              <a:rPr lang="fr-FR" sz="2400" b="1" dirty="0"/>
              <a:t> </a:t>
            </a:r>
            <a:r>
              <a:rPr lang="fr-FR" sz="2400" b="1" dirty="0" err="1"/>
              <a:t>occludens</a:t>
            </a:r>
            <a:endParaRPr lang="fr-FR" sz="2400" dirty="0"/>
          </a:p>
        </p:txBody>
      </p:sp>
      <p:sp>
        <p:nvSpPr>
          <p:cNvPr id="12" name="Éclair 11"/>
          <p:cNvSpPr/>
          <p:nvPr/>
        </p:nvSpPr>
        <p:spPr>
          <a:xfrm>
            <a:off x="857224" y="3000372"/>
            <a:ext cx="214314" cy="500066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Éclair 12"/>
          <p:cNvSpPr/>
          <p:nvPr/>
        </p:nvSpPr>
        <p:spPr>
          <a:xfrm>
            <a:off x="7715272" y="3000372"/>
            <a:ext cx="214314" cy="500066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2786050" y="6072206"/>
            <a:ext cx="2643206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b="1" dirty="0" err="1"/>
              <a:t>Hemidesmosome</a:t>
            </a:r>
            <a:endParaRPr lang="fr-FR" sz="2400" dirty="0"/>
          </a:p>
        </p:txBody>
      </p:sp>
      <p:sp>
        <p:nvSpPr>
          <p:cNvPr id="20" name="Flèche vers le bas 19"/>
          <p:cNvSpPr/>
          <p:nvPr/>
        </p:nvSpPr>
        <p:spPr>
          <a:xfrm>
            <a:off x="4071934" y="3071810"/>
            <a:ext cx="357190" cy="285752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Éclair 20"/>
          <p:cNvSpPr/>
          <p:nvPr/>
        </p:nvSpPr>
        <p:spPr>
          <a:xfrm>
            <a:off x="5000628" y="2857496"/>
            <a:ext cx="500066" cy="714380"/>
          </a:xfrm>
          <a:prstGeom prst="lightningBol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Éclair 21"/>
          <p:cNvSpPr/>
          <p:nvPr/>
        </p:nvSpPr>
        <p:spPr>
          <a:xfrm rot="4026820">
            <a:off x="2958206" y="2868244"/>
            <a:ext cx="486990" cy="699001"/>
          </a:xfrm>
          <a:prstGeom prst="lightningBol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lèche vers le bas 22"/>
          <p:cNvSpPr/>
          <p:nvPr/>
        </p:nvSpPr>
        <p:spPr>
          <a:xfrm>
            <a:off x="7429520" y="1000108"/>
            <a:ext cx="484632" cy="978408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lèche vers le bas 23"/>
          <p:cNvSpPr/>
          <p:nvPr/>
        </p:nvSpPr>
        <p:spPr>
          <a:xfrm>
            <a:off x="4071934" y="928670"/>
            <a:ext cx="484632" cy="978408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lèche vers le bas 25"/>
          <p:cNvSpPr/>
          <p:nvPr/>
        </p:nvSpPr>
        <p:spPr>
          <a:xfrm>
            <a:off x="1071538" y="857232"/>
            <a:ext cx="484632" cy="978408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118410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57290" y="2071678"/>
            <a:ext cx="6305572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fr-FR" sz="4000" b="1" dirty="0"/>
              <a:t>La jonction Macula </a:t>
            </a:r>
            <a:r>
              <a:rPr lang="fr-FR" sz="4000" b="1" dirty="0" err="1"/>
              <a:t>adherens</a:t>
            </a:r>
            <a:endParaRPr lang="fr-FR" sz="4000" dirty="0"/>
          </a:p>
        </p:txBody>
      </p:sp>
      <p:sp>
        <p:nvSpPr>
          <p:cNvPr id="3" name="Rectangle 2"/>
          <p:cNvSpPr/>
          <p:nvPr/>
        </p:nvSpPr>
        <p:spPr>
          <a:xfrm>
            <a:off x="1928794" y="3143248"/>
            <a:ext cx="5137945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fr-FR" sz="4000" b="1" dirty="0"/>
              <a:t>= jonction </a:t>
            </a:r>
            <a:r>
              <a:rPr lang="fr-FR" sz="4000" b="1" dirty="0" err="1"/>
              <a:t>maculaire</a:t>
            </a:r>
            <a:endParaRPr lang="fr-FR" sz="4000" b="1" dirty="0"/>
          </a:p>
          <a:p>
            <a:r>
              <a:rPr lang="fr-FR" sz="4000" b="1" dirty="0"/>
              <a:t>= </a:t>
            </a:r>
            <a:r>
              <a:rPr lang="fr-FR" sz="4000" b="1" dirty="0" err="1"/>
              <a:t>desmosome</a:t>
            </a:r>
            <a:r>
              <a:rPr lang="fr-FR" sz="4000" b="1" dirty="0"/>
              <a:t> ponctuel</a:t>
            </a:r>
          </a:p>
          <a:p>
            <a:r>
              <a:rPr lang="fr-FR" sz="4000" b="1" dirty="0"/>
              <a:t>= </a:t>
            </a:r>
            <a:r>
              <a:rPr lang="fr-FR" sz="4000" b="1" dirty="0" err="1"/>
              <a:t>desmosome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156592598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70014" y="142417"/>
            <a:ext cx="3554114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Localisation cellulaire</a:t>
            </a:r>
            <a:endParaRPr lang="fr-FR" sz="2800" dirty="0"/>
          </a:p>
        </p:txBody>
      </p:sp>
      <p:sp>
        <p:nvSpPr>
          <p:cNvPr id="4" name="ZoneTexte 3"/>
          <p:cNvSpPr txBox="1"/>
          <p:nvPr/>
        </p:nvSpPr>
        <p:spPr>
          <a:xfrm>
            <a:off x="2857488" y="5357826"/>
            <a:ext cx="3147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Se localise sur </a:t>
            </a:r>
          </a:p>
          <a:p>
            <a:r>
              <a:rPr lang="fr-FR" sz="2400" b="1" dirty="0"/>
              <a:t>les faces latérales</a:t>
            </a:r>
          </a:p>
          <a:p>
            <a:r>
              <a:rPr lang="fr-FR" sz="2400" b="1" dirty="0"/>
              <a:t> sous </a:t>
            </a:r>
            <a:r>
              <a:rPr lang="fr-FR" sz="2400" b="1" dirty="0" err="1"/>
              <a:t>Zonula</a:t>
            </a:r>
            <a:r>
              <a:rPr lang="fr-FR" sz="2400" b="1" dirty="0"/>
              <a:t> </a:t>
            </a:r>
            <a:r>
              <a:rPr lang="fr-FR" sz="2400" b="1" dirty="0" err="1"/>
              <a:t>adherens</a:t>
            </a:r>
            <a:r>
              <a:rPr lang="fr-FR" sz="2400" b="1" dirty="0"/>
              <a:t> </a:t>
            </a:r>
          </a:p>
        </p:txBody>
      </p:sp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2" cstate="print"/>
          <a:srcRect r="61819"/>
          <a:stretch>
            <a:fillRect/>
          </a:stretch>
        </p:blipFill>
        <p:spPr bwMode="auto">
          <a:xfrm>
            <a:off x="6072198" y="1214422"/>
            <a:ext cx="2734696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Connecteur droit avec flèche 14"/>
          <p:cNvCxnSpPr/>
          <p:nvPr/>
        </p:nvCxnSpPr>
        <p:spPr>
          <a:xfrm flipV="1">
            <a:off x="4286248" y="4714884"/>
            <a:ext cx="3143272" cy="42862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 descr="desmosom hemidesmosom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928670"/>
            <a:ext cx="3714776" cy="4429180"/>
          </a:xfrm>
          <a:prstGeom prst="rect">
            <a:avLst/>
          </a:prstGeom>
        </p:spPr>
      </p:pic>
      <p:cxnSp>
        <p:nvCxnSpPr>
          <p:cNvPr id="16" name="Connecteur droit avec flèche 15"/>
          <p:cNvCxnSpPr/>
          <p:nvPr/>
        </p:nvCxnSpPr>
        <p:spPr>
          <a:xfrm rot="16200000" flipV="1">
            <a:off x="3214678" y="4000504"/>
            <a:ext cx="1643074" cy="64294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12509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 l="1539" t="2618"/>
          <a:stretch>
            <a:fillRect/>
          </a:stretch>
        </p:blipFill>
        <p:spPr bwMode="auto">
          <a:xfrm>
            <a:off x="4786314" y="2357430"/>
            <a:ext cx="4072536" cy="3693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357430"/>
            <a:ext cx="3906839" cy="34679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43808" y="65314"/>
            <a:ext cx="3536481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Localisation tissulaire</a:t>
            </a:r>
            <a:endParaRPr lang="fr-FR" sz="2800" dirty="0"/>
          </a:p>
        </p:txBody>
      </p:sp>
      <p:sp>
        <p:nvSpPr>
          <p:cNvPr id="5" name="Rectangle 4"/>
          <p:cNvSpPr/>
          <p:nvPr/>
        </p:nvSpPr>
        <p:spPr>
          <a:xfrm>
            <a:off x="5143504" y="6072206"/>
            <a:ext cx="3542958" cy="46166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coupe mince d’Epiderme </a:t>
            </a:r>
            <a:endParaRPr lang="fr-FR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142844" y="5929330"/>
            <a:ext cx="4653838" cy="46166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coupe mince de muscle cardiaque </a:t>
            </a:r>
            <a:endParaRPr lang="fr-FR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214282" y="710846"/>
            <a:ext cx="86439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Fréquentes dans les tissus soumis aux fortes tensions mécaniques</a:t>
            </a:r>
          </a:p>
          <a:p>
            <a:pPr marL="342900" indent="-342900">
              <a:buFontTx/>
              <a:buChar char="-"/>
            </a:pPr>
            <a:r>
              <a:rPr lang="fr-FR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Entérocytes</a:t>
            </a:r>
          </a:p>
          <a:p>
            <a:pPr marL="342900" indent="-342900">
              <a:buFontTx/>
              <a:buChar char="-"/>
            </a:pPr>
            <a:r>
              <a:rPr lang="fr-FR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Cellules épidermiques</a:t>
            </a:r>
          </a:p>
          <a:p>
            <a:pPr marL="342900" indent="-342900">
              <a:buFontTx/>
              <a:buChar char="-"/>
            </a:pPr>
            <a:r>
              <a:rPr lang="fr-FR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Cellules cardiaques </a:t>
            </a:r>
          </a:p>
        </p:txBody>
      </p:sp>
    </p:spTree>
    <p:extLst>
      <p:ext uri="{BB962C8B-B14F-4D97-AF65-F5344CB8AC3E}">
        <p14:creationId xmlns:p14="http://schemas.microsoft.com/office/powerpoint/2010/main" val="102738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5786" y="857232"/>
            <a:ext cx="75009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/>
              <a:t>Les </a:t>
            </a:r>
            <a:r>
              <a:rPr lang="fr-FR" sz="2400" b="1" dirty="0" err="1">
                <a:solidFill>
                  <a:srgbClr val="FF0000"/>
                </a:solidFill>
              </a:rPr>
              <a:t>cadhérines</a:t>
            </a:r>
            <a:r>
              <a:rPr lang="fr-FR" sz="2400" b="1" dirty="0"/>
              <a:t> de Macula </a:t>
            </a:r>
            <a:r>
              <a:rPr lang="fr-FR" sz="2400" b="1" dirty="0" err="1"/>
              <a:t>adherens</a:t>
            </a:r>
            <a:r>
              <a:rPr lang="fr-FR" sz="2400" b="1" dirty="0"/>
              <a:t> sont  reliées à des </a:t>
            </a:r>
          </a:p>
          <a:p>
            <a:r>
              <a:rPr lang="fr-FR" sz="2400" b="1" dirty="0"/>
              <a:t>filaments de </a:t>
            </a:r>
            <a:r>
              <a:rPr lang="fr-FR" sz="2400" b="1" dirty="0" err="1">
                <a:solidFill>
                  <a:srgbClr val="FF0000"/>
                </a:solidFill>
              </a:rPr>
              <a:t>cytokératine</a:t>
            </a:r>
            <a:r>
              <a:rPr lang="fr-FR" sz="2400" b="1" dirty="0"/>
              <a:t> par des protéines d’ancrage :</a:t>
            </a:r>
          </a:p>
          <a:p>
            <a:r>
              <a:rPr lang="fr-FR" sz="2400" b="1" dirty="0" err="1">
                <a:solidFill>
                  <a:srgbClr val="FF0000"/>
                </a:solidFill>
              </a:rPr>
              <a:t>Plakoglobines</a:t>
            </a:r>
            <a:r>
              <a:rPr lang="fr-FR" sz="2400" b="1" dirty="0"/>
              <a:t> et </a:t>
            </a:r>
            <a:r>
              <a:rPr lang="fr-FR" sz="2400" b="1" dirty="0" err="1">
                <a:solidFill>
                  <a:srgbClr val="FF0000"/>
                </a:solidFill>
              </a:rPr>
              <a:t>desmoplakines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4348" y="142852"/>
            <a:ext cx="714380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2800" b="1" dirty="0"/>
              <a:t>Composition moléculaire de  Macula </a:t>
            </a:r>
            <a:r>
              <a:rPr lang="fr-FR" sz="2800" b="1" dirty="0" err="1"/>
              <a:t>adherens</a:t>
            </a:r>
            <a:r>
              <a:rPr lang="fr-FR" sz="2800" b="1" dirty="0"/>
              <a:t>  </a:t>
            </a:r>
            <a:endParaRPr lang="fr-FR" sz="2800" dirty="0"/>
          </a:p>
        </p:txBody>
      </p:sp>
      <p:sp>
        <p:nvSpPr>
          <p:cNvPr id="13" name="Rectangle 12"/>
          <p:cNvSpPr/>
          <p:nvPr/>
        </p:nvSpPr>
        <p:spPr>
          <a:xfrm>
            <a:off x="1214414" y="2500306"/>
            <a:ext cx="15600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err="1">
                <a:solidFill>
                  <a:srgbClr val="00B050"/>
                </a:solidFill>
              </a:rPr>
              <a:t>Cadhérines</a:t>
            </a:r>
            <a:r>
              <a:rPr lang="fr-FR" sz="2000" b="1" dirty="0">
                <a:solidFill>
                  <a:srgbClr val="00B050"/>
                </a:solidFill>
              </a:rPr>
              <a:t> E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496"/>
            <a:ext cx="2886075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2500298" y="2857496"/>
            <a:ext cx="16113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rgbClr val="0070C0"/>
                </a:solidFill>
              </a:rPr>
              <a:t>Plaque dense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14282" y="5429264"/>
            <a:ext cx="16278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Filaments </a:t>
            </a:r>
          </a:p>
          <a:p>
            <a:r>
              <a:rPr lang="fr-FR" b="1" dirty="0">
                <a:solidFill>
                  <a:srgbClr val="FF0000"/>
                </a:solidFill>
              </a:rPr>
              <a:t>intermédiaires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85918" y="5857892"/>
            <a:ext cx="1714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MP des cellules </a:t>
            </a:r>
          </a:p>
        </p:txBody>
      </p:sp>
      <p:cxnSp>
        <p:nvCxnSpPr>
          <p:cNvPr id="20" name="Connecteur droit avec flèche 19"/>
          <p:cNvCxnSpPr/>
          <p:nvPr/>
        </p:nvCxnSpPr>
        <p:spPr>
          <a:xfrm rot="5400000" flipH="1" flipV="1">
            <a:off x="6393669" y="5322107"/>
            <a:ext cx="1428760" cy="50006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t="1796" r="1868" b="1796"/>
          <a:stretch>
            <a:fillRect/>
          </a:stretch>
        </p:blipFill>
        <p:spPr bwMode="auto">
          <a:xfrm>
            <a:off x="4357686" y="2214554"/>
            <a:ext cx="4429156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Forme libre 20"/>
          <p:cNvSpPr/>
          <p:nvPr/>
        </p:nvSpPr>
        <p:spPr>
          <a:xfrm>
            <a:off x="5857884" y="5786454"/>
            <a:ext cx="1500198" cy="642942"/>
          </a:xfrm>
          <a:custGeom>
            <a:avLst/>
            <a:gdLst>
              <a:gd name="connsiteX0" fmla="*/ 1147089 w 1892313"/>
              <a:gd name="connsiteY0" fmla="*/ 57150 h 832397"/>
              <a:gd name="connsiteX1" fmla="*/ 1104226 w 1892313"/>
              <a:gd name="connsiteY1" fmla="*/ 28575 h 832397"/>
              <a:gd name="connsiteX2" fmla="*/ 947064 w 1892313"/>
              <a:gd name="connsiteY2" fmla="*/ 0 h 832397"/>
              <a:gd name="connsiteX3" fmla="*/ 146964 w 1892313"/>
              <a:gd name="connsiteY3" fmla="*/ 14287 h 832397"/>
              <a:gd name="connsiteX4" fmla="*/ 104101 w 1892313"/>
              <a:gd name="connsiteY4" fmla="*/ 28575 h 832397"/>
              <a:gd name="connsiteX5" fmla="*/ 46951 w 1892313"/>
              <a:gd name="connsiteY5" fmla="*/ 42862 h 832397"/>
              <a:gd name="connsiteX6" fmla="*/ 32664 w 1892313"/>
              <a:gd name="connsiteY6" fmla="*/ 85725 h 832397"/>
              <a:gd name="connsiteX7" fmla="*/ 4089 w 1892313"/>
              <a:gd name="connsiteY7" fmla="*/ 128587 h 832397"/>
              <a:gd name="connsiteX8" fmla="*/ 46951 w 1892313"/>
              <a:gd name="connsiteY8" fmla="*/ 271462 h 832397"/>
              <a:gd name="connsiteX9" fmla="*/ 132676 w 1892313"/>
              <a:gd name="connsiteY9" fmla="*/ 328612 h 832397"/>
              <a:gd name="connsiteX10" fmla="*/ 175539 w 1892313"/>
              <a:gd name="connsiteY10" fmla="*/ 357187 h 832397"/>
              <a:gd name="connsiteX11" fmla="*/ 218401 w 1892313"/>
              <a:gd name="connsiteY11" fmla="*/ 385762 h 832397"/>
              <a:gd name="connsiteX12" fmla="*/ 389851 w 1892313"/>
              <a:gd name="connsiteY12" fmla="*/ 414337 h 832397"/>
              <a:gd name="connsiteX13" fmla="*/ 475576 w 1892313"/>
              <a:gd name="connsiteY13" fmla="*/ 442912 h 832397"/>
              <a:gd name="connsiteX14" fmla="*/ 604164 w 1892313"/>
              <a:gd name="connsiteY14" fmla="*/ 471487 h 832397"/>
              <a:gd name="connsiteX15" fmla="*/ 661314 w 1892313"/>
              <a:gd name="connsiteY15" fmla="*/ 600075 h 832397"/>
              <a:gd name="connsiteX16" fmla="*/ 689889 w 1892313"/>
              <a:gd name="connsiteY16" fmla="*/ 685800 h 832397"/>
              <a:gd name="connsiteX17" fmla="*/ 732751 w 1892313"/>
              <a:gd name="connsiteY17" fmla="*/ 714375 h 832397"/>
              <a:gd name="connsiteX18" fmla="*/ 747039 w 1892313"/>
              <a:gd name="connsiteY18" fmla="*/ 757237 h 832397"/>
              <a:gd name="connsiteX19" fmla="*/ 789901 w 1892313"/>
              <a:gd name="connsiteY19" fmla="*/ 771525 h 832397"/>
              <a:gd name="connsiteX20" fmla="*/ 847051 w 1892313"/>
              <a:gd name="connsiteY20" fmla="*/ 785812 h 832397"/>
              <a:gd name="connsiteX21" fmla="*/ 961351 w 1892313"/>
              <a:gd name="connsiteY21" fmla="*/ 814387 h 832397"/>
              <a:gd name="connsiteX22" fmla="*/ 1518564 w 1892313"/>
              <a:gd name="connsiteY22" fmla="*/ 828675 h 832397"/>
              <a:gd name="connsiteX23" fmla="*/ 1804314 w 1892313"/>
              <a:gd name="connsiteY23" fmla="*/ 814387 h 832397"/>
              <a:gd name="connsiteX24" fmla="*/ 1890039 w 1892313"/>
              <a:gd name="connsiteY24" fmla="*/ 757237 h 832397"/>
              <a:gd name="connsiteX25" fmla="*/ 1875751 w 1892313"/>
              <a:gd name="connsiteY25" fmla="*/ 528637 h 832397"/>
              <a:gd name="connsiteX26" fmla="*/ 1832889 w 1892313"/>
              <a:gd name="connsiteY26" fmla="*/ 500062 h 832397"/>
              <a:gd name="connsiteX27" fmla="*/ 1747164 w 1892313"/>
              <a:gd name="connsiteY27" fmla="*/ 471487 h 832397"/>
              <a:gd name="connsiteX28" fmla="*/ 1432839 w 1892313"/>
              <a:gd name="connsiteY28" fmla="*/ 457200 h 832397"/>
              <a:gd name="connsiteX29" fmla="*/ 1332826 w 1892313"/>
              <a:gd name="connsiteY29" fmla="*/ 428625 h 832397"/>
              <a:gd name="connsiteX30" fmla="*/ 1232814 w 1892313"/>
              <a:gd name="connsiteY30" fmla="*/ 400050 h 832397"/>
              <a:gd name="connsiteX31" fmla="*/ 1218526 w 1892313"/>
              <a:gd name="connsiteY31" fmla="*/ 71437 h 832397"/>
              <a:gd name="connsiteX32" fmla="*/ 1175664 w 1892313"/>
              <a:gd name="connsiteY32" fmla="*/ 57150 h 832397"/>
              <a:gd name="connsiteX33" fmla="*/ 1147089 w 1892313"/>
              <a:gd name="connsiteY33" fmla="*/ 57150 h 832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892313" h="832397">
                <a:moveTo>
                  <a:pt x="1147089" y="57150"/>
                </a:moveTo>
                <a:cubicBezTo>
                  <a:pt x="1135183" y="52388"/>
                  <a:pt x="1120304" y="34604"/>
                  <a:pt x="1104226" y="28575"/>
                </a:cubicBezTo>
                <a:cubicBezTo>
                  <a:pt x="1088245" y="22582"/>
                  <a:pt x="956700" y="1606"/>
                  <a:pt x="947064" y="0"/>
                </a:cubicBezTo>
                <a:lnTo>
                  <a:pt x="146964" y="14287"/>
                </a:lnTo>
                <a:cubicBezTo>
                  <a:pt x="131912" y="14797"/>
                  <a:pt x="118582" y="24438"/>
                  <a:pt x="104101" y="28575"/>
                </a:cubicBezTo>
                <a:cubicBezTo>
                  <a:pt x="85220" y="33969"/>
                  <a:pt x="66001" y="38100"/>
                  <a:pt x="46951" y="42862"/>
                </a:cubicBezTo>
                <a:cubicBezTo>
                  <a:pt x="42189" y="57150"/>
                  <a:pt x="39399" y="72254"/>
                  <a:pt x="32664" y="85725"/>
                </a:cubicBezTo>
                <a:cubicBezTo>
                  <a:pt x="24985" y="101084"/>
                  <a:pt x="5798" y="111501"/>
                  <a:pt x="4089" y="128587"/>
                </a:cubicBezTo>
                <a:cubicBezTo>
                  <a:pt x="0" y="169474"/>
                  <a:pt x="10304" y="239396"/>
                  <a:pt x="46951" y="271462"/>
                </a:cubicBezTo>
                <a:cubicBezTo>
                  <a:pt x="72797" y="294077"/>
                  <a:pt x="104101" y="309562"/>
                  <a:pt x="132676" y="328612"/>
                </a:cubicBezTo>
                <a:lnTo>
                  <a:pt x="175539" y="357187"/>
                </a:lnTo>
                <a:cubicBezTo>
                  <a:pt x="189826" y="366712"/>
                  <a:pt x="201563" y="382394"/>
                  <a:pt x="218401" y="385762"/>
                </a:cubicBezTo>
                <a:cubicBezTo>
                  <a:pt x="322861" y="406655"/>
                  <a:pt x="265799" y="396616"/>
                  <a:pt x="389851" y="414337"/>
                </a:cubicBezTo>
                <a:cubicBezTo>
                  <a:pt x="418426" y="423862"/>
                  <a:pt x="446040" y="437005"/>
                  <a:pt x="475576" y="442912"/>
                </a:cubicBezTo>
                <a:cubicBezTo>
                  <a:pt x="566269" y="461051"/>
                  <a:pt x="523455" y="451310"/>
                  <a:pt x="604164" y="471487"/>
                </a:cubicBezTo>
                <a:cubicBezTo>
                  <a:pt x="649447" y="539412"/>
                  <a:pt x="627309" y="498060"/>
                  <a:pt x="661314" y="600075"/>
                </a:cubicBezTo>
                <a:cubicBezTo>
                  <a:pt x="661315" y="600077"/>
                  <a:pt x="689888" y="685799"/>
                  <a:pt x="689889" y="685800"/>
                </a:cubicBezTo>
                <a:lnTo>
                  <a:pt x="732751" y="714375"/>
                </a:lnTo>
                <a:cubicBezTo>
                  <a:pt x="737514" y="728662"/>
                  <a:pt x="736390" y="746588"/>
                  <a:pt x="747039" y="757237"/>
                </a:cubicBezTo>
                <a:cubicBezTo>
                  <a:pt x="757688" y="767886"/>
                  <a:pt x="775420" y="767388"/>
                  <a:pt x="789901" y="771525"/>
                </a:cubicBezTo>
                <a:cubicBezTo>
                  <a:pt x="808782" y="776920"/>
                  <a:pt x="828170" y="780418"/>
                  <a:pt x="847051" y="785812"/>
                </a:cubicBezTo>
                <a:cubicBezTo>
                  <a:pt x="891627" y="798548"/>
                  <a:pt x="909530" y="812032"/>
                  <a:pt x="961351" y="814387"/>
                </a:cubicBezTo>
                <a:cubicBezTo>
                  <a:pt x="1146958" y="822824"/>
                  <a:pt x="1332826" y="823912"/>
                  <a:pt x="1518564" y="828675"/>
                </a:cubicBezTo>
                <a:cubicBezTo>
                  <a:pt x="1613814" y="823912"/>
                  <a:pt x="1710661" y="832397"/>
                  <a:pt x="1804314" y="814387"/>
                </a:cubicBezTo>
                <a:cubicBezTo>
                  <a:pt x="1838039" y="807901"/>
                  <a:pt x="1890039" y="757237"/>
                  <a:pt x="1890039" y="757237"/>
                </a:cubicBezTo>
                <a:cubicBezTo>
                  <a:pt x="1885276" y="681037"/>
                  <a:pt x="1892313" y="603168"/>
                  <a:pt x="1875751" y="528637"/>
                </a:cubicBezTo>
                <a:cubicBezTo>
                  <a:pt x="1872026" y="511875"/>
                  <a:pt x="1848580" y="507036"/>
                  <a:pt x="1832889" y="500062"/>
                </a:cubicBezTo>
                <a:cubicBezTo>
                  <a:pt x="1805364" y="487829"/>
                  <a:pt x="1777254" y="472855"/>
                  <a:pt x="1747164" y="471487"/>
                </a:cubicBezTo>
                <a:lnTo>
                  <a:pt x="1432839" y="457200"/>
                </a:lnTo>
                <a:cubicBezTo>
                  <a:pt x="1254179" y="412534"/>
                  <a:pt x="1476306" y="469619"/>
                  <a:pt x="1332826" y="428625"/>
                </a:cubicBezTo>
                <a:cubicBezTo>
                  <a:pt x="1207253" y="392747"/>
                  <a:pt x="1335576" y="434303"/>
                  <a:pt x="1232814" y="400050"/>
                </a:cubicBezTo>
                <a:cubicBezTo>
                  <a:pt x="1228051" y="290512"/>
                  <a:pt x="1236551" y="179586"/>
                  <a:pt x="1218526" y="71437"/>
                </a:cubicBezTo>
                <a:cubicBezTo>
                  <a:pt x="1216050" y="56582"/>
                  <a:pt x="1190274" y="60803"/>
                  <a:pt x="1175664" y="57150"/>
                </a:cubicBezTo>
                <a:cubicBezTo>
                  <a:pt x="1152105" y="51260"/>
                  <a:pt x="1158995" y="61912"/>
                  <a:pt x="1147089" y="57150"/>
                </a:cubicBezTo>
                <a:close/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4214810" y="5643578"/>
            <a:ext cx="1544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/>
              <a:t>Tonofilaments</a:t>
            </a:r>
            <a:endParaRPr lang="fr-FR" dirty="0"/>
          </a:p>
        </p:txBody>
      </p:sp>
      <p:cxnSp>
        <p:nvCxnSpPr>
          <p:cNvPr id="25" name="Connecteur droit avec flèche 24"/>
          <p:cNvCxnSpPr/>
          <p:nvPr/>
        </p:nvCxnSpPr>
        <p:spPr>
          <a:xfrm flipV="1">
            <a:off x="5429256" y="5357826"/>
            <a:ext cx="357190" cy="2857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214282" y="6286520"/>
            <a:ext cx="2500330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/>
              <a:t>Représentation en 3D</a:t>
            </a:r>
          </a:p>
        </p:txBody>
      </p:sp>
    </p:spTree>
    <p:extLst>
      <p:ext uri="{BB962C8B-B14F-4D97-AF65-F5344CB8AC3E}">
        <p14:creationId xmlns:p14="http://schemas.microsoft.com/office/powerpoint/2010/main" val="159932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91680" y="571480"/>
            <a:ext cx="5452088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200" b="1" dirty="0"/>
              <a:t> Fonctions de Macula adhérens</a:t>
            </a:r>
          </a:p>
        </p:txBody>
      </p:sp>
      <p:sp>
        <p:nvSpPr>
          <p:cNvPr id="3" name="Rectangle 2"/>
          <p:cNvSpPr/>
          <p:nvPr/>
        </p:nvSpPr>
        <p:spPr>
          <a:xfrm>
            <a:off x="428596" y="4286256"/>
            <a:ext cx="828092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/>
              <a:t>* Les </a:t>
            </a:r>
            <a:r>
              <a:rPr lang="fr-FR" sz="2400" b="1" dirty="0" err="1"/>
              <a:t>desmosome</a:t>
            </a:r>
            <a:r>
              <a:rPr lang="fr-FR" sz="2400" b="1" dirty="0"/>
              <a:t>  sont des </a:t>
            </a:r>
            <a:r>
              <a:rPr lang="fr-FR" sz="2400" b="1" dirty="0">
                <a:solidFill>
                  <a:srgbClr val="FF0000"/>
                </a:solidFill>
              </a:rPr>
              <a:t>jonctions  d’ancrages des tonofilaments </a:t>
            </a:r>
            <a:r>
              <a:rPr lang="fr-FR" sz="2400" b="1" dirty="0"/>
              <a:t>qui assurent la </a:t>
            </a:r>
            <a:r>
              <a:rPr lang="fr-FR" sz="2400" b="1" dirty="0">
                <a:solidFill>
                  <a:srgbClr val="FF0000"/>
                </a:solidFill>
              </a:rPr>
              <a:t>solidité mécanique du tissu  </a:t>
            </a:r>
            <a:r>
              <a:rPr lang="fr-FR" sz="2400" b="1" dirty="0"/>
              <a:t>en unissant les cellules  adjacentes entre elles </a:t>
            </a:r>
            <a:r>
              <a:rPr lang="fr-FR" sz="2800" b="1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928662" y="4929198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  </a:t>
            </a:r>
          </a:p>
        </p:txBody>
      </p:sp>
      <p:sp>
        <p:nvSpPr>
          <p:cNvPr id="7" name="Rectangle 6"/>
          <p:cNvSpPr/>
          <p:nvPr/>
        </p:nvSpPr>
        <p:spPr>
          <a:xfrm>
            <a:off x="428596" y="2857496"/>
            <a:ext cx="78186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/>
              <a:t>*  Un desmosome retient solidement les cellules entre elles  de façon à ce qu'elles forment un </a:t>
            </a:r>
            <a:r>
              <a:rPr lang="fr-FR" sz="2400" b="1" dirty="0">
                <a:solidFill>
                  <a:srgbClr val="FF0000"/>
                </a:solidFill>
              </a:rPr>
              <a:t>tissu résistant. </a:t>
            </a:r>
            <a:r>
              <a:rPr lang="fr-FR" sz="2400" b="1" dirty="0"/>
              <a:t> 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00034" y="1714488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* Points d’adhérence forte entre cellules adjacentes</a:t>
            </a:r>
          </a:p>
        </p:txBody>
      </p:sp>
    </p:spTree>
    <p:extLst>
      <p:ext uri="{BB962C8B-B14F-4D97-AF65-F5344CB8AC3E}">
        <p14:creationId xmlns:p14="http://schemas.microsoft.com/office/powerpoint/2010/main" val="342253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 l="1539" t="2618"/>
          <a:stretch>
            <a:fillRect/>
          </a:stretch>
        </p:blipFill>
        <p:spPr bwMode="auto">
          <a:xfrm>
            <a:off x="5072066" y="714356"/>
            <a:ext cx="3429024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Image 5" descr="desmosom hemidesmosom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642918"/>
            <a:ext cx="3714776" cy="44291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5720" y="5286388"/>
            <a:ext cx="44291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/>
              <a:t>Les </a:t>
            </a:r>
            <a:r>
              <a:rPr lang="fr-FR" sz="2400" b="1" dirty="0" err="1"/>
              <a:t>desmosomes</a:t>
            </a:r>
            <a:r>
              <a:rPr lang="fr-FR" sz="2400" b="1" dirty="0"/>
              <a:t> sont des </a:t>
            </a:r>
            <a:r>
              <a:rPr lang="fr-FR" sz="2400" b="1" dirty="0">
                <a:solidFill>
                  <a:srgbClr val="0070C0"/>
                </a:solidFill>
              </a:rPr>
              <a:t>points d’ancrage </a:t>
            </a:r>
            <a:r>
              <a:rPr lang="fr-FR" sz="2400" b="1" dirty="0"/>
              <a:t>des </a:t>
            </a:r>
            <a:r>
              <a:rPr lang="fr-FR" sz="2400" b="1" dirty="0" err="1"/>
              <a:t>tonofilaments</a:t>
            </a:r>
            <a:endParaRPr lang="fr-FR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5214942" y="4643446"/>
            <a:ext cx="34290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/>
              <a:t>Coupe mince d’épiderme</a:t>
            </a:r>
          </a:p>
          <a:p>
            <a:r>
              <a:rPr lang="fr-FR" sz="2400" b="1" dirty="0"/>
              <a:t> montrant que les macula sont reliés par des </a:t>
            </a:r>
            <a:r>
              <a:rPr lang="fr-FR" sz="2400" b="1" dirty="0" err="1"/>
              <a:t>tonofilaments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314987038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1142984"/>
            <a:ext cx="3357568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35434" y="4990753"/>
            <a:ext cx="5222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/>
              <a:t>La succession des 3 jonctions constitue: Le complexe </a:t>
            </a:r>
            <a:r>
              <a:rPr lang="fr-FR" sz="2400" b="1" dirty="0" err="1"/>
              <a:t>jonctionnel</a:t>
            </a:r>
            <a:r>
              <a:rPr lang="fr-FR" sz="2400" b="1" dirty="0"/>
              <a:t> des épithéliums absorbants</a:t>
            </a:r>
            <a:endParaRPr lang="fr-FR" sz="2400" dirty="0"/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6000760" y="2357430"/>
            <a:ext cx="1571636" cy="714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6000760" y="3000372"/>
            <a:ext cx="1571636" cy="21431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6572264" y="4357694"/>
            <a:ext cx="1000132" cy="5000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3571868" y="2071678"/>
            <a:ext cx="2460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/>
              <a:t>Zonula</a:t>
            </a:r>
            <a:r>
              <a:rPr lang="fr-FR" sz="2400" b="1" dirty="0"/>
              <a:t>  </a:t>
            </a:r>
            <a:r>
              <a:rPr lang="fr-FR" sz="2400" b="1" dirty="0" err="1"/>
              <a:t>occludens</a:t>
            </a:r>
            <a:endParaRPr lang="fr-FR" sz="2400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3643306" y="2714620"/>
            <a:ext cx="2307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/>
              <a:t>Zonula</a:t>
            </a:r>
            <a:r>
              <a:rPr lang="fr-FR" sz="2400" b="1" dirty="0"/>
              <a:t> </a:t>
            </a:r>
            <a:r>
              <a:rPr lang="fr-FR" sz="2400" b="1" dirty="0" err="1"/>
              <a:t>adhérens</a:t>
            </a:r>
            <a:endParaRPr lang="fr-FR" sz="2400" b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4214810" y="4000504"/>
            <a:ext cx="2383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Macula </a:t>
            </a:r>
            <a:r>
              <a:rPr lang="fr-FR" sz="2400" b="1" dirty="0" err="1"/>
              <a:t>adhérens</a:t>
            </a:r>
            <a:endParaRPr lang="fr-FR" sz="2400" b="1" dirty="0"/>
          </a:p>
        </p:txBody>
      </p:sp>
      <p:sp>
        <p:nvSpPr>
          <p:cNvPr id="26" name="Rectangle 25"/>
          <p:cNvSpPr/>
          <p:nvPr/>
        </p:nvSpPr>
        <p:spPr>
          <a:xfrm>
            <a:off x="1428728" y="0"/>
            <a:ext cx="7429552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</a:t>
            </a:r>
            <a:r>
              <a:rPr lang="fr-FR" sz="2800" b="1" dirty="0">
                <a:ea typeface="Calibri" pitchFamily="34" charset="0"/>
                <a:cs typeface="Times New Roman" pitchFamily="18" charset="0"/>
              </a:rPr>
              <a:t>é</a:t>
            </a:r>
            <a:r>
              <a:rPr lang="fr-FR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finition de la notion du complexe </a:t>
            </a:r>
            <a:r>
              <a:rPr lang="fr-FR" sz="2800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jonctionnel</a:t>
            </a:r>
            <a:endParaRPr lang="fr-FR" sz="2800" dirty="0"/>
          </a:p>
        </p:txBody>
      </p:sp>
      <p:pic>
        <p:nvPicPr>
          <p:cNvPr id="11" name="Picture 2" descr="http://webapps.fundp.ac.be/umdb/histohuma/histohuma/img/tmp/3_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42918"/>
            <a:ext cx="3357586" cy="4286280"/>
          </a:xfrm>
          <a:prstGeom prst="rect">
            <a:avLst/>
          </a:prstGeom>
          <a:noFill/>
        </p:spPr>
      </p:pic>
      <p:sp>
        <p:nvSpPr>
          <p:cNvPr id="12" name="Ellipse 11"/>
          <p:cNvSpPr/>
          <p:nvPr/>
        </p:nvSpPr>
        <p:spPr>
          <a:xfrm>
            <a:off x="1571604" y="2714620"/>
            <a:ext cx="1143008" cy="1285884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546533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43174" y="2143116"/>
            <a:ext cx="3494867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fr-FR" sz="4000" b="1" dirty="0"/>
              <a:t>La jonction Gap</a:t>
            </a:r>
          </a:p>
          <a:p>
            <a:r>
              <a:rPr lang="fr-FR" sz="4000" b="1"/>
              <a:t>=  </a:t>
            </a:r>
            <a:r>
              <a:rPr lang="fr-FR" sz="4000" b="1" dirty="0" err="1"/>
              <a:t>Nexus</a:t>
            </a:r>
            <a:endParaRPr lang="fr-FR" sz="4000" dirty="0"/>
          </a:p>
        </p:txBody>
      </p:sp>
      <p:sp>
        <p:nvSpPr>
          <p:cNvPr id="3" name="Rectangle 2"/>
          <p:cNvSpPr/>
          <p:nvPr/>
        </p:nvSpPr>
        <p:spPr>
          <a:xfrm>
            <a:off x="857224" y="285728"/>
            <a:ext cx="756084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2000" b="1" dirty="0">
                <a:ea typeface="Calibri" pitchFamily="34" charset="0"/>
                <a:cs typeface="Times New Roman" pitchFamily="18" charset="0"/>
              </a:rPr>
              <a:t>4 - Identifier et localiser la  jonction Gap  dans  les cellules polarisées   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96717125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4727</TotalTime>
  <Words>3516</Words>
  <Application>Microsoft Office PowerPoint</Application>
  <PresentationFormat>Affichage à l'écran (4:3)</PresentationFormat>
  <Paragraphs>539</Paragraphs>
  <Slides>122</Slides>
  <Notes>4</Notes>
  <HiddenSlides>0</HiddenSlides>
  <MMClips>0</MMClips>
  <ScaleCrop>false</ScaleCrop>
  <HeadingPairs>
    <vt:vector size="8" baseType="variant">
      <vt:variant>
        <vt:lpstr>Polices utilisées</vt:lpstr>
      </vt:variant>
      <vt:variant>
        <vt:i4>18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122</vt:i4>
      </vt:variant>
    </vt:vector>
  </HeadingPairs>
  <TitlesOfParts>
    <vt:vector size="142" baseType="lpstr">
      <vt:lpstr>Aharoni</vt:lpstr>
      <vt:lpstr>Arial</vt:lpstr>
      <vt:lpstr>Arial Rounded MT Bold</vt:lpstr>
      <vt:lpstr>Bliss-ExtraBold</vt:lpstr>
      <vt:lpstr>Browallia New</vt:lpstr>
      <vt:lpstr>Calibri</vt:lpstr>
      <vt:lpstr>Centennial-Bold</vt:lpstr>
      <vt:lpstr>Centennial-Roman</vt:lpstr>
      <vt:lpstr>Comic Sans MS</vt:lpstr>
      <vt:lpstr>Constantia</vt:lpstr>
      <vt:lpstr>DIN-Regular</vt:lpstr>
      <vt:lpstr>Lato</vt:lpstr>
      <vt:lpstr>ProximaNova-Bold</vt:lpstr>
      <vt:lpstr>STIXMathJax_Main-Regular</vt:lpstr>
      <vt:lpstr>Times New Roman</vt:lpstr>
      <vt:lpstr>Times-Bold</vt:lpstr>
      <vt:lpstr>TimesNewRoman,Bold-Identity-H</vt:lpstr>
      <vt:lpstr>Wingdings</vt:lpstr>
      <vt:lpstr>Thème Office</vt:lpstr>
      <vt:lpstr>Diapositive</vt:lpstr>
      <vt:lpstr>La membrane plasmique: structure et fonctionnement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Mouvement de la bicouche lipidique</vt:lpstr>
      <vt:lpstr>Présentation PowerPoint</vt:lpstr>
      <vt:lpstr>Figure 10-11b  2008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glucides </vt:lpstr>
      <vt:lpstr>Présentation PowerPoint</vt:lpstr>
      <vt:lpstr>Présentation PowerPoint</vt:lpstr>
      <vt:lpstr>Présentation PowerPoint</vt:lpstr>
      <vt:lpstr>3. Principales fonctions de la membrane plasmique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Classifications des jonctions cellulaires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Vue de profil des connexons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membrane plasmique: structure et fonctionnement</dc:title>
  <dc:creator>Hp</dc:creator>
  <cp:lastModifiedBy>250 G4</cp:lastModifiedBy>
  <cp:revision>88</cp:revision>
  <dcterms:created xsi:type="dcterms:W3CDTF">2019-09-25T15:50:42Z</dcterms:created>
  <dcterms:modified xsi:type="dcterms:W3CDTF">2023-10-16T23:11:32Z</dcterms:modified>
</cp:coreProperties>
</file>