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08" r:id="rId3"/>
    <p:sldId id="383" r:id="rId4"/>
    <p:sldId id="384" r:id="rId5"/>
    <p:sldId id="262" r:id="rId6"/>
    <p:sldId id="265" r:id="rId7"/>
    <p:sldId id="266" r:id="rId8"/>
    <p:sldId id="381" r:id="rId9"/>
    <p:sldId id="389" r:id="rId10"/>
    <p:sldId id="400" r:id="rId11"/>
    <p:sldId id="395" r:id="rId12"/>
    <p:sldId id="401" r:id="rId13"/>
    <p:sldId id="396" r:id="rId14"/>
    <p:sldId id="399" r:id="rId15"/>
    <p:sldId id="390" r:id="rId16"/>
    <p:sldId id="391" r:id="rId17"/>
    <p:sldId id="272" r:id="rId18"/>
    <p:sldId id="397" r:id="rId19"/>
    <p:sldId id="269" r:id="rId20"/>
    <p:sldId id="380" r:id="rId21"/>
    <p:sldId id="310" r:id="rId22"/>
    <p:sldId id="369" r:id="rId23"/>
    <p:sldId id="382" r:id="rId24"/>
    <p:sldId id="311" r:id="rId25"/>
    <p:sldId id="393" r:id="rId26"/>
    <p:sldId id="325" r:id="rId27"/>
    <p:sldId id="385" r:id="rId28"/>
    <p:sldId id="394" r:id="rId29"/>
    <p:sldId id="386" r:id="rId30"/>
    <p:sldId id="387" r:id="rId31"/>
    <p:sldId id="388" r:id="rId32"/>
    <p:sldId id="379" r:id="rId33"/>
    <p:sldId id="292" r:id="rId34"/>
    <p:sldId id="372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05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99" autoAdjust="0"/>
    <p:restoredTop sz="94660"/>
  </p:normalViewPr>
  <p:slideViewPr>
    <p:cSldViewPr>
      <p:cViewPr varScale="1">
        <p:scale>
          <a:sx n="68" d="100"/>
          <a:sy n="68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E2388-A652-49B4-B10E-46090BFBE1CF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11A1-D312-4D57-8591-84D11A708E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463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4BFE-F93D-49AE-B8DE-21180111D1C4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FBB9-F43A-46F8-9D7C-F5783ECE7121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2E6C-A166-478D-9BE4-C37C652E8575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1381-FB66-426E-A967-7C4BD36FC758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06F7-4701-4B4B-9F14-DDA5707E01D0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6873-88E8-44FD-80F3-6179AC64358E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D9C-9BC3-4EA9-95A9-7E488AAB86CA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FF6B-5513-4361-B332-4BF0E26D1BA5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1EA-89BA-469E-9D5F-7603098AB380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DD23-BC04-4DAA-A092-1DE375DD5A6C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F6FE-203D-4758-B097-4433D9B72F79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53E80C-AB9D-47B8-808F-EFE9AEB8BE18}" type="datetime1">
              <a:rPr lang="fr-FR" smtClean="0"/>
              <a:pPr/>
              <a:t>18/01/2024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6A71B3-9ADB-4398-94AC-C0381FCF0277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80" y="1714488"/>
            <a:ext cx="607223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 Structure de la cellule bactérienne</a:t>
            </a:r>
            <a:endParaRPr lang="fr-FR" sz="4000" i="1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28860" y="3857628"/>
            <a:ext cx="442915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  DEBIB AICHA 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3490" name="Picture 2" descr="C:\Users\Aspire\Desktop\micro\téléchargem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paroi des Gram 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928802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est une paroi épaisse (10 à 80 nm) constitue principalement d’une couche épaisse de peptidoglycane (qui représente jusqu’à 30% du poids sec de la cellule).Elle possède les protéines, les acides </a:t>
            </a:r>
            <a:r>
              <a:rPr lang="fr-FR" dirty="0" err="1" smtClean="0"/>
              <a:t>téichoïques</a:t>
            </a:r>
            <a:r>
              <a:rPr lang="fr-FR" dirty="0" smtClean="0"/>
              <a:t>, les acides </a:t>
            </a:r>
            <a:r>
              <a:rPr lang="fr-FR" dirty="0" err="1" smtClean="0"/>
              <a:t>lipo</a:t>
            </a:r>
            <a:r>
              <a:rPr lang="fr-FR" dirty="0" smtClean="0"/>
              <a:t>-</a:t>
            </a:r>
            <a:r>
              <a:rPr lang="fr-FR" dirty="0" err="1" smtClean="0"/>
              <a:t>téichoïques</a:t>
            </a:r>
            <a:r>
              <a:rPr lang="fr-FR" dirty="0" smtClean="0"/>
              <a:t> et le peptidoglycane.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46434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451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4882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4286256"/>
            <a:ext cx="8686800" cy="925661"/>
          </a:xfrm>
        </p:spPr>
        <p:txBody>
          <a:bodyPr>
            <a:noAutofit/>
          </a:bodyPr>
          <a:lstStyle/>
          <a:p>
            <a:r>
              <a:rPr lang="fr-FR" sz="1800" dirty="0" smtClean="0"/>
              <a:t>La paroi des Gram- est plus complexe, elle s’organise en 3 parties:</a:t>
            </a:r>
          </a:p>
          <a:p>
            <a:r>
              <a:rPr lang="fr-FR" sz="1800" dirty="0" smtClean="0"/>
              <a:t>- La couche interne: contient de peptidoglycane </a:t>
            </a:r>
            <a:r>
              <a:rPr lang="fr-FR" sz="1800" dirty="0" smtClean="0">
                <a:solidFill>
                  <a:srgbClr val="FF0000"/>
                </a:solidFill>
              </a:rPr>
              <a:t>et jamais d’acides </a:t>
            </a:r>
            <a:r>
              <a:rPr lang="fr-FR" sz="1800" dirty="0" err="1" smtClean="0">
                <a:solidFill>
                  <a:srgbClr val="FF0000"/>
                </a:solidFill>
              </a:rPr>
              <a:t>téichoïques</a:t>
            </a:r>
            <a:r>
              <a:rPr lang="fr-FR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sz="1800" dirty="0" smtClean="0"/>
              <a:t>- L’espace péri-plasmique: contient les </a:t>
            </a:r>
            <a:r>
              <a:rPr lang="fr-FR" sz="1800" dirty="0" err="1" smtClean="0"/>
              <a:t>lipo-protéines</a:t>
            </a:r>
            <a:r>
              <a:rPr lang="fr-FR" sz="1800" dirty="0" smtClean="0"/>
              <a:t> qui relient la membrane externe au peptidoglycane</a:t>
            </a:r>
          </a:p>
          <a:p>
            <a:r>
              <a:rPr lang="fr-FR" sz="1800" dirty="0" smtClean="0"/>
              <a:t>- La membrane externe: est composée d’une bicouche phospholipidique dans laquelle flottent des protéines intrinsèques notamment les </a:t>
            </a:r>
            <a:r>
              <a:rPr lang="fr-FR" sz="1800" dirty="0" err="1" smtClean="0"/>
              <a:t>porines</a:t>
            </a:r>
            <a:r>
              <a:rPr lang="fr-FR" sz="1800" dirty="0" smtClean="0"/>
              <a:t> (protéines de transport) et des </a:t>
            </a:r>
            <a:r>
              <a:rPr lang="fr-FR" sz="1800" dirty="0" err="1" smtClean="0"/>
              <a:t>lipopolysaccharides</a:t>
            </a:r>
            <a:r>
              <a:rPr lang="fr-FR" sz="1800" dirty="0" smtClean="0"/>
              <a:t> (LPS) qui sont constitués d’un lipide A et d’un polysaccharide débordant la membrane externe.</a:t>
            </a:r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Espace réservé du contenu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2466" name="Picture 2" descr="https://online.science.psu.edu/sites/default/files/micrb106/CellStructure/cow02354_03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Picture 2" descr="F:\cours de micro word\figure_04_13b_labe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6322" name="Picture 2" descr="F:\cours de micro word\figure_04_13c_label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1438" y="1142984"/>
          <a:ext cx="8929718" cy="546681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02065"/>
                <a:gridCol w="3734344"/>
                <a:gridCol w="2893309"/>
              </a:tblGrid>
              <a:tr h="3096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endParaRPr lang="fr-F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dirty="0">
                          <a:latin typeface="Times New Roman" pitchFamily="18" charset="0"/>
                          <a:cs typeface="Times New Roman" pitchFamily="18" charset="0"/>
                        </a:rPr>
                        <a:t>Bactéries à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Gram positif 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dirty="0">
                          <a:latin typeface="Times New Roman" pitchFamily="18" charset="0"/>
                          <a:cs typeface="Times New Roman" pitchFamily="18" charset="0"/>
                        </a:rPr>
                        <a:t>Bactéries à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Gram négatif 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6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Aspect en microscopie électronique </a:t>
                      </a:r>
                      <a:endParaRPr lang="fr-F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Une couche épaisse et amorphe.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Deux couches séparées par un espace clair.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6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b="1">
                          <a:latin typeface="Times New Roman" pitchFamily="18" charset="0"/>
                          <a:cs typeface="Times New Roman" pitchFamily="18" charset="0"/>
                        </a:rPr>
                        <a:t>Présence d'une membrane externe </a:t>
                      </a:r>
                      <a:endParaRPr lang="fr-FR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Non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Oui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6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Présence d'un espace </a:t>
                      </a:r>
                      <a:r>
                        <a:rPr lang="fr-FR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périplasmique</a:t>
                      </a: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Mince</a:t>
                      </a:r>
                      <a:endParaRPr lang="fr-F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Epais</a:t>
                      </a:r>
                      <a:endParaRPr lang="fr-F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19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Peptidoglycane </a:t>
                      </a:r>
                      <a:endParaRPr lang="fr-F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dirty="0">
                          <a:latin typeface="Times New Roman" pitchFamily="18" charset="0"/>
                          <a:cs typeface="Times New Roman" pitchFamily="18" charset="0"/>
                        </a:rPr>
                        <a:t>Épais (10 à 80 nm), représente 40 </a:t>
                      </a: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fr-FR" sz="1800" dirty="0">
                          <a:latin typeface="Times New Roman" pitchFamily="18" charset="0"/>
                          <a:cs typeface="Times New Roman" pitchFamily="18" charset="0"/>
                        </a:rPr>
                        <a:t>du poids sec, détermine la morphologie bactérienne. </a:t>
                      </a:r>
                      <a:endParaRPr lang="fr-F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dirty="0">
                          <a:latin typeface="Times New Roman" pitchFamily="18" charset="0"/>
                          <a:cs typeface="Times New Roman" pitchFamily="18" charset="0"/>
                        </a:rPr>
                        <a:t>Mince (2 à 6 nm), représente moins de </a:t>
                      </a:r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10% </a:t>
                      </a:r>
                      <a:r>
                        <a:rPr lang="fr-FR" sz="1800" dirty="0">
                          <a:latin typeface="Times New Roman" pitchFamily="18" charset="0"/>
                          <a:cs typeface="Times New Roman" pitchFamily="18" charset="0"/>
                        </a:rPr>
                        <a:t>du poids sec, détermine la morphologie bactérienne. </a:t>
                      </a:r>
                      <a:endParaRPr lang="fr-F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9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Acides </a:t>
                      </a:r>
                      <a:r>
                        <a:rPr lang="fr-FR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téchoïques</a:t>
                      </a: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Présents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Absents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9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Présence de protéines </a:t>
                      </a:r>
                      <a:endParaRPr lang="fr-F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Possible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Fréquente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6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Présence de polysaccharides </a:t>
                      </a:r>
                      <a:endParaRPr lang="fr-F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Possible : antigènes spécifiques de groupe pour certaines espèces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Possible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9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Lipopolysaccharides</a:t>
                      </a: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fr-F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>
                          <a:latin typeface="Times New Roman" pitchFamily="18" charset="0"/>
                          <a:cs typeface="Times New Roman" pitchFamily="18" charset="0"/>
                        </a:rPr>
                        <a:t>Absents </a:t>
                      </a:r>
                      <a:endParaRPr lang="fr-FR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fr-FR" sz="1800" dirty="0">
                          <a:latin typeface="Times New Roman" pitchFamily="18" charset="0"/>
                          <a:cs typeface="Times New Roman" pitchFamily="18" charset="0"/>
                        </a:rPr>
                        <a:t>Présents </a:t>
                      </a:r>
                      <a:endParaRPr lang="fr-F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742874"/>
            <a:ext cx="8952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Tableau 1.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Comparaison de la paroi des bact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Gram+ et des bact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Gram-.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44624"/>
            <a:ext cx="8100392" cy="606874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5910371"/>
            <a:ext cx="8892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le paroi cellulaire chez les bactéries à Gram positif (a) et chez les bactéries à Gram négatif (b</a:t>
            </a:r>
            <a:r>
              <a:rPr kumimoji="0" lang="fr-F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vue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 microscope.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Peptidoglycane 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4714908"/>
          </a:xfrm>
        </p:spPr>
        <p:txBody>
          <a:bodyPr>
            <a:noAutofit/>
          </a:bodyPr>
          <a:lstStyle/>
          <a:p>
            <a:pPr algn="just">
              <a:lnSpc>
                <a:spcPct val="21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2.1.1.4. Peptidoglycane (ou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mucopeptide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ou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muréine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1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C’est un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</a:t>
            </a:r>
            <a:r>
              <a:rPr lang="fr-FR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aminopeptide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qui est constitué :</a:t>
            </a:r>
          </a:p>
          <a:p>
            <a:pPr lvl="0" algn="just">
              <a:lnSpc>
                <a:spcPct val="21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Une partie glucidique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Formé par un enchainement de deux dérivées osidiques appelés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osamines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Le peptidoglycane est constitue d’un enchainement de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acétylglucosamine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(NAG) et                                       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acétylmuramique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(NAM), relie entre eux par des liaisons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glycosidique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β1- 4.</a:t>
            </a:r>
          </a:p>
          <a:p>
            <a:pPr lvl="0" algn="just">
              <a:lnSpc>
                <a:spcPct val="210000"/>
              </a:lnSpc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10000"/>
              </a:lnSpc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1"/>
            <a:ext cx="4857784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Structure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 bact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La structure fine des bactéries a été mise en évidence grâce au microscopie électronique sur coupes ultrafines.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4857760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structures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obligatoires, </a:t>
            </a:r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présentes chez toutes les bactéries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2" y="2500306"/>
            <a:ext cx="3619902" cy="8306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Low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Structure d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 bact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rie</a:t>
            </a:r>
            <a:endParaRPr lang="fr-F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9256" y="4786322"/>
            <a:ext cx="3214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des structures dont la présence est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facultative</a:t>
            </a:r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caractérise des groupes bactériens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2950531">
            <a:off x="2604845" y="3504123"/>
            <a:ext cx="500066" cy="107157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9016371">
            <a:off x="5870599" y="3598268"/>
            <a:ext cx="500066" cy="107157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082" name="Picture 2" descr="Image associé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000240"/>
            <a:ext cx="2705100" cy="240505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  <p:bldP spid="5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78962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86380" y="1500174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β1- 4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286380" y="2071678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1142984"/>
            <a:ext cx="8572528" cy="18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partie peptidique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 peptide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fixé sur la partie glucidique au niveau des groupements carboxyliques 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3143248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 peptide est constitue par des acides amines que l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ne trouve pas dans les prot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ines car ils font parties de la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fr-FR" b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 D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Pour de nombreuses bact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ries, l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ordre des r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sidus par les acides amines du t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 peptide est le suivant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1428736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L-ALA- D-GLU- 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soit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lysine 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(majorit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lang="fr-FR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cocci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Gram positif), 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soit l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acide </a:t>
            </a:r>
            <a:r>
              <a:rPr lang="fr-FR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diaminop</a:t>
            </a:r>
            <a:r>
              <a:rPr lang="fr-FR" b="1" dirty="0" err="1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milique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(DAP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(chez toutes les bact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ries 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Gram n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gatif et certaines bact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ries 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Gram positif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)- D-ALA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L’acide </a:t>
            </a:r>
            <a:r>
              <a:rPr lang="fr-FR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diaminopimelique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n’est rencontre que chez les bactéries aussi, ils constituent un véritable marqueur des bactéries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29066"/>
            <a:ext cx="1390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98861" y="600076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535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3667132" cy="293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>
          <a:xfrm>
            <a:off x="642910" y="1643050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714612" y="1643050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786578" y="4214818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857752" y="4214818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714876" y="6000768"/>
            <a:ext cx="345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majorit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lang="fr-FR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cocci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Gram positif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214282" y="3571876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chez toutes les bact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ries 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Gram n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gatif et certaines bact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ries 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Gram positif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4143404" y="9340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partie peptidique : Un t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 peptide est fixé sur la partie glucidique au niveau des groupements carboxyliques de NAM</a:t>
            </a:r>
            <a:endParaRPr lang="fr-FR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3848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428596" y="6286520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Majorit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 Gram positif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 rot="21286224">
            <a:off x="1140044" y="5430563"/>
            <a:ext cx="2000264" cy="492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8370" name="Picture 2" descr="F:\cours de micro word\figure_04_13a_labe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3661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71472" y="857232"/>
            <a:ext cx="835821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Rôles dans les colorations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La différence de structure entre la paroi des bactéries à Gram positif et la paroi des bactéries à Gram négatif est à l'origine de la coloration de Gram.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diff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rences de constitution et de structure chimique des parois Gram (+) et Gram (-) permettent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tablir le principe de la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coloration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labor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par Christian GRAM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(1884)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57158" y="1928802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La pression osmotique</a:t>
            </a:r>
            <a:r>
              <a:rPr lang="fr-FR" sz="2400" dirty="0" smtClean="0"/>
              <a:t> est la pression exercée sur les cellules bactériennes par leur environnement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57158" y="5786454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Hypotonique: </a:t>
            </a:r>
            <a:r>
              <a:rPr lang="fr-FR" sz="2400" dirty="0" smtClean="0"/>
              <a:t>la cellule bactérienne gagne de l'eau et gonfle à la limite de sa paroi cellulaire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Définition de l’osmose:</a:t>
            </a:r>
            <a:r>
              <a:rPr lang="fr-FR" sz="2400" dirty="0" smtClean="0"/>
              <a:t> Lorsque deux solutions de concentration différente sont séparées par une membrane semi-perméable, l’eau va toujours de la solution la MOINS concentrée vers la solution la PLUS concentrée </a:t>
            </a:r>
            <a:endParaRPr lang="fr-FR" sz="2400" dirty="0"/>
          </a:p>
        </p:txBody>
      </p:sp>
      <p:sp>
        <p:nvSpPr>
          <p:cNvPr id="7" name="Flèche droite 6"/>
          <p:cNvSpPr/>
          <p:nvPr/>
        </p:nvSpPr>
        <p:spPr>
          <a:xfrm rot="10800000">
            <a:off x="1500166" y="3786190"/>
            <a:ext cx="857256" cy="21431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500166" y="4214818"/>
            <a:ext cx="857256" cy="21431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59394" name="Picture 2" descr="F:\cours de micro word\figure_04_18_labe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fr-FR" sz="2800" dirty="0" smtClean="0"/>
              <a:t>Chez les Gram + en </a:t>
            </a:r>
            <a:r>
              <a:rPr lang="fr-FR" sz="2800" b="1" dirty="0" smtClean="0"/>
              <a:t>milieu hypotonique</a:t>
            </a:r>
            <a:r>
              <a:rPr lang="fr-FR" sz="2800" dirty="0" smtClean="0"/>
              <a:t> + </a:t>
            </a:r>
            <a:r>
              <a:rPr lang="fr-FR" sz="2800" dirty="0" err="1" smtClean="0"/>
              <a:t>lysosyme</a:t>
            </a:r>
            <a:r>
              <a:rPr lang="fr-FR" sz="2800" dirty="0" smtClean="0"/>
              <a:t> : les bactéries gonflent et éclatent. 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389120"/>
          </a:xfrm>
        </p:spPr>
        <p:txBody>
          <a:bodyPr/>
          <a:lstStyle/>
          <a:p>
            <a:r>
              <a:rPr lang="fr-FR" dirty="0" err="1" smtClean="0"/>
              <a:t>Interpretation</a:t>
            </a:r>
            <a:r>
              <a:rPr lang="fr-FR" dirty="0" smtClean="0"/>
              <a:t> : En milieu hypotonique l’eau va avoir tendance à pénétrer dans les bactéries </a:t>
            </a:r>
            <a:r>
              <a:rPr lang="fr-FR" i="1" dirty="0" smtClean="0"/>
              <a:t>(l’eau va du milieu le moins concentré vers le milieu le plus concentré : c’est l’osmose). </a:t>
            </a:r>
            <a:r>
              <a:rPr lang="fr-FR" dirty="0" smtClean="0"/>
              <a:t>en l’absence de peptidoglycane les bactéries gonflent et sont lysées lorsque la membrane plasmique se déchire sous l’effet de la pression.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2226" name="Picture 2" descr="F:\Présentation1\Diaposi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b="1" dirty="0" smtClean="0"/>
              <a:t>En milieu isotonique</a:t>
            </a:r>
            <a:r>
              <a:rPr lang="fr-FR" dirty="0" smtClean="0"/>
              <a:t> les échanges d’eau par osmose sont équilibrés.</a:t>
            </a:r>
            <a:r>
              <a:rPr lang="fr-FR" i="1" dirty="0" smtClean="0"/>
              <a:t> (la paroi est détruit les bactéries se retrouvent sans paroi, et deviennent des </a:t>
            </a:r>
            <a:r>
              <a:rPr lang="fr-FR" i="1" dirty="0" err="1" smtClean="0"/>
              <a:t>protoplastes</a:t>
            </a:r>
            <a:r>
              <a:rPr lang="fr-FR" i="1" dirty="0" smtClean="0"/>
              <a:t> mais elles restent vivantes).</a:t>
            </a:r>
            <a:r>
              <a:rPr lang="fr-FR" dirty="0" smtClean="0"/>
              <a:t> les bactéries Gram + n’éclatent pas en présence de lysozyme, mais elles prennent une forme sphérique </a:t>
            </a:r>
            <a:r>
              <a:rPr lang="fr-FR" dirty="0" err="1" smtClean="0"/>
              <a:t>appellée</a:t>
            </a:r>
            <a:r>
              <a:rPr lang="fr-FR" dirty="0" smtClean="0"/>
              <a:t> : </a:t>
            </a:r>
            <a:r>
              <a:rPr lang="fr-FR" b="1" dirty="0" smtClean="0"/>
              <a:t>PROTOPLASTE</a:t>
            </a:r>
            <a:r>
              <a:rPr lang="fr-FR" dirty="0" smtClean="0"/>
              <a:t>. Les </a:t>
            </a:r>
            <a:r>
              <a:rPr lang="fr-FR" dirty="0" err="1" smtClean="0"/>
              <a:t>protoplastes</a:t>
            </a:r>
            <a:r>
              <a:rPr lang="fr-FR" dirty="0" smtClean="0"/>
              <a:t> ne possèdent plus les propriétés antigéniques de la bactérie, ne se divisent plus, ne fixent plus les bactériophages et sont incapables de mobilité. </a:t>
            </a:r>
          </a:p>
          <a:p>
            <a:r>
              <a:rPr lang="fr-FR" dirty="0" smtClean="0"/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 smtClean="0"/>
              <a:t>En milieu isotonique</a:t>
            </a:r>
            <a:r>
              <a:rPr lang="fr-FR" dirty="0" smtClean="0"/>
              <a:t> </a:t>
            </a:r>
            <a:r>
              <a:rPr lang="fr-FR" b="1" dirty="0" smtClean="0"/>
              <a:t>+ lysozyme</a:t>
            </a:r>
            <a:r>
              <a:rPr lang="fr-FR" dirty="0" smtClean="0"/>
              <a:t> Les </a:t>
            </a:r>
            <a:r>
              <a:rPr lang="fr-FR" dirty="0" err="1" smtClean="0"/>
              <a:t>bacterie</a:t>
            </a:r>
            <a:r>
              <a:rPr lang="fr-FR" dirty="0" smtClean="0"/>
              <a:t> Gram négatif  prennent une forme sphérique appelée : </a:t>
            </a:r>
            <a:r>
              <a:rPr lang="fr-FR" b="1" dirty="0" smtClean="0"/>
              <a:t>SPHEROPLASTE</a:t>
            </a:r>
            <a:r>
              <a:rPr lang="fr-FR" dirty="0" smtClean="0"/>
              <a:t>. Les </a:t>
            </a:r>
            <a:r>
              <a:rPr lang="fr-FR" dirty="0" err="1" smtClean="0"/>
              <a:t>sphéroplastes</a:t>
            </a:r>
            <a:r>
              <a:rPr lang="fr-FR" dirty="0" smtClean="0"/>
              <a:t> conservent toutes les propriétés initiales de la bactérie.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2988"/>
            <a:ext cx="9223932" cy="43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57158" y="877047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ces exp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riences on peut 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paroi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assure le maintien de la forme de la bact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62931"/>
            <a:ext cx="31286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50" y="2015299"/>
            <a:ext cx="2552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805741"/>
            <a:ext cx="1643074" cy="21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0034" y="4236557"/>
            <a:ext cx="8143932" cy="1121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paroi</a:t>
            </a:r>
            <a:r>
              <a:rPr lang="fr-FR" b="1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assure une protection contre la pression osmotique intracellulaire (car forte concentration en m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tabolites 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rieur de la cellule &gt;&gt; l</a:t>
            </a:r>
            <a:r>
              <a:rPr lang="fr-FR" dirty="0" smtClean="0"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eau rentre)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07154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Effets des antibiotiques sur la paroi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pénicilline inhibe la synthèse du peptidoglycane. Donc elle n’agit que sur les cellules en croissance. 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 action conduit également à la production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protoplaste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sphéroplaste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85752" y="3571876"/>
            <a:ext cx="8643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Malgré leur fragilité osmotique les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protoplastes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sphéroplastes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sont capables de se diviser, mais leur multiplication est anarchique avec une répartition inégale du matériel génétique entre les cellules filles qui limite leur viabilité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3250" name="Picture 2" descr="F:\Présentation1\Diapositiv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9001156" cy="62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071546"/>
            <a:ext cx="1357290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200"/>
              <a:buFont typeface="Arial" pitchFamily="34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Structures constantes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929066"/>
            <a:ext cx="1428728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200"/>
              <a:buFont typeface="Arial" pitchFamily="34" charset="0"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Structures inconstantes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. La paroi 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8429652" cy="38576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b="1" dirty="0" smtClean="0"/>
              <a:t>2.1. La paroi :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La paroi cellulaire est un constituant absent chez les Mycoplasmes et quelques archéobactéries. Il s’agit d’un exosquelette </a:t>
            </a:r>
            <a:r>
              <a:rPr lang="fr-FR" b="1" dirty="0" smtClean="0">
                <a:solidFill>
                  <a:srgbClr val="FF0000"/>
                </a:solidFill>
              </a:rPr>
              <a:t>responsable  de la forme </a:t>
            </a:r>
            <a:r>
              <a:rPr lang="fr-FR" dirty="0" smtClean="0"/>
              <a:t>de toutes les autres bactéries et qui les </a:t>
            </a:r>
            <a:r>
              <a:rPr lang="fr-FR" b="1" dirty="0" smtClean="0">
                <a:solidFill>
                  <a:srgbClr val="FF0000"/>
                </a:solidFill>
              </a:rPr>
              <a:t>protège des variations de pression osmotique cytoplasmique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Methodes</a:t>
            </a:r>
            <a:r>
              <a:rPr lang="fr-FR" b="1" dirty="0" smtClean="0"/>
              <a:t> d’</a:t>
            </a:r>
            <a:r>
              <a:rPr lang="fr-FR" b="1" dirty="0" err="1" smtClean="0"/>
              <a:t>etude</a:t>
            </a:r>
            <a:r>
              <a:rPr lang="fr-FR" b="1" dirty="0" smtClean="0"/>
              <a:t> 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</a:t>
            </a:r>
            <a:r>
              <a:rPr lang="fr-FR" b="1" dirty="0" smtClean="0"/>
              <a:t>Isolement de la paroi bactérienne :</a:t>
            </a:r>
            <a:endParaRPr lang="fr-FR" dirty="0" smtClean="0"/>
          </a:p>
          <a:p>
            <a:pPr lvl="0"/>
            <a:r>
              <a:rPr lang="fr-FR" dirty="0" smtClean="0"/>
              <a:t> Extraction chimique par les solvants.</a:t>
            </a:r>
          </a:p>
          <a:p>
            <a:pPr lvl="0"/>
            <a:r>
              <a:rPr lang="fr-FR" dirty="0" smtClean="0"/>
              <a:t> Traitement mécaniques visant à déchirer la paroi.</a:t>
            </a:r>
          </a:p>
          <a:p>
            <a:pPr lvl="0"/>
            <a:r>
              <a:rPr lang="fr-FR" dirty="0" smtClean="0"/>
              <a:t> Traitement enzymatique.</a:t>
            </a:r>
          </a:p>
          <a:p>
            <a:r>
              <a:rPr lang="fr-FR" dirty="0" smtClean="0"/>
              <a:t> </a:t>
            </a:r>
          </a:p>
          <a:p>
            <a:r>
              <a:rPr lang="fr-FR" b="1" dirty="0" smtClean="0"/>
              <a:t>  Etude de la paroi :</a:t>
            </a:r>
            <a:endParaRPr lang="fr-FR" dirty="0" smtClean="0"/>
          </a:p>
          <a:p>
            <a:pPr lvl="0"/>
            <a:r>
              <a:rPr lang="fr-FR" dirty="0" smtClean="0"/>
              <a:t>Coloration différentielle de Gram.</a:t>
            </a:r>
          </a:p>
          <a:p>
            <a:pPr lvl="0"/>
            <a:r>
              <a:rPr lang="fr-FR" dirty="0" smtClean="0"/>
              <a:t> Examen au microscope électronique.</a:t>
            </a:r>
          </a:p>
          <a:p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81068" y="1395699"/>
            <a:ext cx="562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2.1.1.2. Composition chimique de la paroi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00166" y="428625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Gram positif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29256" y="43576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Gram négatif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3214678" y="3143248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357686" y="2928934"/>
            <a:ext cx="1428760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71B3-9ADB-4398-94AC-C0381FCF027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5298" name="Picture 2" descr="F:\Présentation1\Diapositiv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4584</TotalTime>
  <Words>972</Words>
  <Application>Microsoft Office PowerPoint</Application>
  <PresentationFormat>Affichage à l'écran (4:3)</PresentationFormat>
  <Paragraphs>127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Débit</vt:lpstr>
      <vt:lpstr>Diapositive 1</vt:lpstr>
      <vt:lpstr>Diapositive 2</vt:lpstr>
      <vt:lpstr>Diapositive 3</vt:lpstr>
      <vt:lpstr>Diapositive 4</vt:lpstr>
      <vt:lpstr>Diapositive 5</vt:lpstr>
      <vt:lpstr>. La paroi : </vt:lpstr>
      <vt:lpstr>Methodes d’etude : </vt:lpstr>
      <vt:lpstr>Diapositive 8</vt:lpstr>
      <vt:lpstr>Diapositive 9</vt:lpstr>
      <vt:lpstr>Diapositive 10</vt:lpstr>
      <vt:lpstr>La paroi des Gram +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Peptidoglycane : 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Chez les Gram + en milieu hypotonique + lysosyme : les bactéries gonflent et éclatent.  </vt:lpstr>
      <vt:lpstr> 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pc</cp:lastModifiedBy>
  <cp:revision>324</cp:revision>
  <dcterms:created xsi:type="dcterms:W3CDTF">2013-03-03T16:59:25Z</dcterms:created>
  <dcterms:modified xsi:type="dcterms:W3CDTF">2024-01-18T13:48:14Z</dcterms:modified>
</cp:coreProperties>
</file>