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368" r:id="rId4"/>
    <p:sldId id="304" r:id="rId5"/>
    <p:sldId id="258" r:id="rId6"/>
    <p:sldId id="370" r:id="rId7"/>
    <p:sldId id="371" r:id="rId8"/>
    <p:sldId id="372" r:id="rId9"/>
    <p:sldId id="261" r:id="rId10"/>
    <p:sldId id="373" r:id="rId11"/>
    <p:sldId id="374" r:id="rId12"/>
    <p:sldId id="263" r:id="rId13"/>
    <p:sldId id="375" r:id="rId14"/>
    <p:sldId id="361" r:id="rId15"/>
    <p:sldId id="376" r:id="rId16"/>
    <p:sldId id="265" r:id="rId17"/>
    <p:sldId id="309" r:id="rId18"/>
    <p:sldId id="294" r:id="rId19"/>
    <p:sldId id="377" r:id="rId20"/>
    <p:sldId id="378" r:id="rId21"/>
    <p:sldId id="300" r:id="rId22"/>
    <p:sldId id="393" r:id="rId23"/>
    <p:sldId id="297" r:id="rId24"/>
    <p:sldId id="398" r:id="rId25"/>
    <p:sldId id="382" r:id="rId26"/>
    <p:sldId id="383" r:id="rId27"/>
    <p:sldId id="381" r:id="rId28"/>
    <p:sldId id="384" r:id="rId29"/>
    <p:sldId id="302" r:id="rId30"/>
    <p:sldId id="385" r:id="rId31"/>
    <p:sldId id="386" r:id="rId32"/>
    <p:sldId id="319" r:id="rId33"/>
    <p:sldId id="363" r:id="rId34"/>
    <p:sldId id="320" r:id="rId35"/>
    <p:sldId id="387" r:id="rId36"/>
    <p:sldId id="323" r:id="rId37"/>
    <p:sldId id="388" r:id="rId38"/>
    <p:sldId id="389" r:id="rId39"/>
    <p:sldId id="390" r:id="rId40"/>
    <p:sldId id="391" r:id="rId41"/>
    <p:sldId id="392" r:id="rId42"/>
    <p:sldId id="365" r:id="rId43"/>
    <p:sldId id="326" r:id="rId44"/>
    <p:sldId id="348" r:id="rId45"/>
    <p:sldId id="367" r:id="rId46"/>
    <p:sldId id="328" r:id="rId47"/>
    <p:sldId id="329" r:id="rId48"/>
    <p:sldId id="349" r:id="rId49"/>
    <p:sldId id="350" r:id="rId50"/>
    <p:sldId id="330" r:id="rId51"/>
    <p:sldId id="331" r:id="rId52"/>
    <p:sldId id="332" r:id="rId53"/>
    <p:sldId id="334" r:id="rId54"/>
    <p:sldId id="335" r:id="rId55"/>
    <p:sldId id="354" r:id="rId56"/>
    <p:sldId id="364" r:id="rId57"/>
    <p:sldId id="355" r:id="rId58"/>
    <p:sldId id="366" r:id="rId59"/>
    <p:sldId id="394" r:id="rId60"/>
    <p:sldId id="396" r:id="rId61"/>
    <p:sldId id="395" r:id="rId62"/>
    <p:sldId id="397" r:id="rId6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723" autoAdjust="0"/>
  </p:normalViewPr>
  <p:slideViewPr>
    <p:cSldViewPr>
      <p:cViewPr varScale="1">
        <p:scale>
          <a:sx n="67" d="100"/>
          <a:sy n="67" d="100"/>
        </p:scale>
        <p:origin x="77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62104-82D5-45A4-8451-9B77A6D9D8F1}" type="datetimeFigureOut">
              <a:rPr lang="fr-FR" smtClean="0"/>
              <a:pPr/>
              <a:t>11/01/2024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B00DA-C26E-432D-AB0C-7A1C7B2FF0F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669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A609C-C954-4A41-8554-7DBBFCD90AC7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4490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A1DD4-E3E6-4368-B63F-5C23E25AF031}" type="slidenum">
              <a:rPr lang="fr-FR"/>
              <a:pPr/>
              <a:t>53</a:t>
            </a:fld>
            <a:endParaRPr lang="fr-F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474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EA37A7-A972-4920-9421-72DEFC53B24B}" type="slidenum">
              <a:rPr lang="fr-FR"/>
              <a:pPr/>
              <a:t>54</a:t>
            </a:fld>
            <a:endParaRPr lang="fr-FR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2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Détoxification : par hydroxylation des produits toxiques. Devenus hydrosolubles, ces produits seront facilement transportés et éliminés par l’organisme.</a:t>
            </a:r>
          </a:p>
          <a:p>
            <a:endParaRPr lang="fr-FR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Accumulation et libération de Ca++ </a:t>
            </a:r>
          </a:p>
          <a:p>
            <a:endParaRPr lang="fr-FR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1200" dirty="0" err="1" smtClean="0">
                <a:latin typeface="Times New Roman" pitchFamily="18" charset="0"/>
                <a:cs typeface="Times New Roman" pitchFamily="18" charset="0"/>
              </a:rPr>
              <a:t>Stokage</a:t>
            </a:r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 du ca++ :   Le Ca++ traverse la membrane du REL à l’aide de pompe-Ca++. Il est stocké dans la cavité par une protéine fixatrice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B00DA-C26E-432D-AB0C-7A1C7B2FF0F1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284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Deux types de protéines peuvent être synthétisés au niveau du REG : </a:t>
            </a:r>
          </a:p>
          <a:p>
            <a:endParaRPr lang="fr-FR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les protéines solubles ou </a:t>
            </a:r>
            <a:r>
              <a:rPr lang="fr-FR" sz="1200" dirty="0" err="1" smtClean="0">
                <a:latin typeface="Times New Roman" pitchFamily="18" charset="0"/>
                <a:cs typeface="Times New Roman" pitchFamily="18" charset="0"/>
              </a:rPr>
              <a:t>luminales</a:t>
            </a:r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les protéines hydrophobes qui seront insérées dans la membrane.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B00DA-C26E-432D-AB0C-7A1C7B2FF0F1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408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042AE1-C9FD-4CB7-89DB-70FB253FCA82}" type="slidenum">
              <a:rPr lang="fr-FR"/>
              <a:pPr/>
              <a:t>43</a:t>
            </a:fld>
            <a:endParaRPr lang="fr-FR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341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54C3BE-1AA9-4DF0-82A2-56A407A70EB6}" type="slidenum">
              <a:rPr lang="fr-FR"/>
              <a:pPr/>
              <a:t>46</a:t>
            </a:fld>
            <a:endParaRPr lang="fr-FR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01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D154B9-B35A-475F-914B-3757183A4913}" type="slidenum">
              <a:rPr lang="fr-FR"/>
              <a:pPr/>
              <a:t>47</a:t>
            </a:fld>
            <a:endParaRPr lang="fr-F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82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017BB7-A3CD-456B-8CC0-5D53B8DD4B18}" type="slidenum">
              <a:rPr lang="fr-FR"/>
              <a:pPr/>
              <a:t>50</a:t>
            </a:fld>
            <a:endParaRPr lang="fr-F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677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D53467-811E-43FD-8025-9D6554D12107}" type="slidenum">
              <a:rPr lang="fr-FR"/>
              <a:pPr/>
              <a:t>51</a:t>
            </a:fld>
            <a:endParaRPr lang="fr-FR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57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B2536D-C72C-4EB4-9153-D4A37550EBBD}" type="slidenum">
              <a:rPr lang="fr-FR"/>
              <a:pPr/>
              <a:t>52</a:t>
            </a:fld>
            <a:endParaRPr lang="fr-FR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02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C52-FDA8-468B-AE11-DC2F6E77764D}" type="datetimeFigureOut">
              <a:rPr lang="fr-FR" smtClean="0"/>
              <a:pPr/>
              <a:t>11/01/2024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3987-B6CC-45E6-B254-F13A13C020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C52-FDA8-468B-AE11-DC2F6E77764D}" type="datetimeFigureOut">
              <a:rPr lang="fr-FR" smtClean="0"/>
              <a:pPr/>
              <a:t>11/01/2024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3987-B6CC-45E6-B254-F13A13C020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C52-FDA8-468B-AE11-DC2F6E77764D}" type="datetimeFigureOut">
              <a:rPr lang="fr-FR" smtClean="0"/>
              <a:pPr/>
              <a:t>11/01/2024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3987-B6CC-45E6-B254-F13A13C020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C52-FDA8-468B-AE11-DC2F6E77764D}" type="datetimeFigureOut">
              <a:rPr lang="fr-FR" smtClean="0"/>
              <a:pPr/>
              <a:t>11/01/2024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3987-B6CC-45E6-B254-F13A13C020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C52-FDA8-468B-AE11-DC2F6E77764D}" type="datetimeFigureOut">
              <a:rPr lang="fr-FR" smtClean="0"/>
              <a:pPr/>
              <a:t>11/01/2024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3987-B6CC-45E6-B254-F13A13C020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C52-FDA8-468B-AE11-DC2F6E77764D}" type="datetimeFigureOut">
              <a:rPr lang="fr-FR" smtClean="0"/>
              <a:pPr/>
              <a:t>11/01/2024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3987-B6CC-45E6-B254-F13A13C020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C52-FDA8-468B-AE11-DC2F6E77764D}" type="datetimeFigureOut">
              <a:rPr lang="fr-FR" smtClean="0"/>
              <a:pPr/>
              <a:t>11/01/2024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3987-B6CC-45E6-B254-F13A13C020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C52-FDA8-468B-AE11-DC2F6E77764D}" type="datetimeFigureOut">
              <a:rPr lang="fr-FR" smtClean="0"/>
              <a:pPr/>
              <a:t>11/01/2024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3987-B6CC-45E6-B254-F13A13C020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C52-FDA8-468B-AE11-DC2F6E77764D}" type="datetimeFigureOut">
              <a:rPr lang="fr-FR" smtClean="0"/>
              <a:pPr/>
              <a:t>11/01/2024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3987-B6CC-45E6-B254-F13A13C020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C52-FDA8-468B-AE11-DC2F6E77764D}" type="datetimeFigureOut">
              <a:rPr lang="fr-FR" smtClean="0"/>
              <a:pPr/>
              <a:t>11/01/2024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3987-B6CC-45E6-B254-F13A13C020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C52-FDA8-468B-AE11-DC2F6E77764D}" type="datetimeFigureOut">
              <a:rPr lang="fr-FR" smtClean="0"/>
              <a:pPr/>
              <a:t>11/01/2024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F3987-B6CC-45E6-B254-F13A13C020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33C52-FDA8-468B-AE11-DC2F6E77764D}" type="datetimeFigureOut">
              <a:rPr lang="fr-FR" smtClean="0"/>
              <a:pPr/>
              <a:t>11/01/2024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F3987-B6CC-45E6-B254-F13A13C020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42910" y="714356"/>
            <a:ext cx="7772400" cy="1470025"/>
          </a:xfrm>
        </p:spPr>
        <p:txBody>
          <a:bodyPr/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Le  système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endomembranaire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00166" y="1928802"/>
            <a:ext cx="6400800" cy="1752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Réticulum endoplasmique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Appareil de Golgi</a:t>
            </a:r>
          </a:p>
          <a:p>
            <a:r>
              <a:rPr lang="fr-FR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Endosomes</a:t>
            </a:r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-lysosomes</a:t>
            </a:r>
            <a:endParaRPr lang="fr-FR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3398" t="64583" r="32031" b="19792"/>
          <a:stretch>
            <a:fillRect/>
          </a:stretch>
        </p:blipFill>
        <p:spPr bwMode="auto">
          <a:xfrm>
            <a:off x="1033438" y="4000504"/>
            <a:ext cx="696758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357158" y="142852"/>
            <a:ext cx="835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C.U. Tipaza     Institut des Sciences          Domaine SNV                          2019-2020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9892"/>
          <a:stretch>
            <a:fillRect/>
          </a:stretch>
        </p:blipFill>
        <p:spPr bwMode="auto">
          <a:xfrm>
            <a:off x="285720" y="2214554"/>
            <a:ext cx="8568952" cy="439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6948264" y="3501008"/>
            <a:ext cx="2195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Microsomes lisses </a:t>
            </a:r>
            <a:endParaRPr lang="fr-FR" sz="28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6876256" y="4725144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Microsomes rugueux</a:t>
            </a:r>
            <a:endParaRPr lang="fr-FR" sz="28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835696" y="2718256"/>
            <a:ext cx="86409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UCD </a:t>
            </a:r>
            <a:endParaRPr lang="fr-FR" sz="28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143504" y="2428868"/>
            <a:ext cx="93610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UGD </a:t>
            </a:r>
            <a:endParaRPr lang="fr-FR" sz="28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28596" y="1428736"/>
            <a:ext cx="8208912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Isolement de microsomes  rugueux ( REG )  et lisses      ( REL )  par la technique d’UCD - UGD</a:t>
            </a:r>
            <a:endParaRPr lang="fr-FR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332656"/>
            <a:ext cx="7704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fr-FR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67695" y="326698"/>
            <a:ext cx="8686977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1- </a:t>
            </a:r>
            <a:r>
              <a:rPr lang="fr-FR" sz="2800" b="1" dirty="0" smtClean="0"/>
              <a:t>Procédé  d’isolement  du   réticulum   endoplasmique</a:t>
            </a:r>
            <a:endParaRPr lang="fr-FR" sz="28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214282" y="2571744"/>
            <a:ext cx="8572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  REG</a:t>
            </a:r>
            <a:endParaRPr lang="fr-FR" sz="2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475656" y="4599754"/>
            <a:ext cx="7920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REL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2285984" y="5000636"/>
            <a:ext cx="1800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Microsomes lisses et rugueux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987824" y="6252078"/>
            <a:ext cx="31683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Gradient de saccharose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36941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75556" y="265829"/>
            <a:ext cx="7848872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/>
              <a:t>  </a:t>
            </a:r>
            <a:r>
              <a:rPr lang="fr-FR" sz="2800" b="1" dirty="0" smtClean="0">
                <a:solidFill>
                  <a:srgbClr val="FF0000"/>
                </a:solidFill>
              </a:rPr>
              <a:t>2 - </a:t>
            </a:r>
            <a:r>
              <a:rPr lang="fr-FR" sz="2800" b="1" dirty="0" smtClean="0"/>
              <a:t>Composants chimiques des membranes du </a:t>
            </a:r>
            <a:r>
              <a:rPr lang="fr-FR" sz="2800" b="1" dirty="0" smtClean="0">
                <a:solidFill>
                  <a:srgbClr val="FF0000"/>
                </a:solidFill>
              </a:rPr>
              <a:t>REG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1520" y="1775888"/>
            <a:ext cx="1800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Lipides </a:t>
            </a:r>
            <a:endParaRPr lang="fr-FR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83551" y="2610489"/>
            <a:ext cx="216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- Riches en acides gras insaturés</a:t>
            </a:r>
            <a:endParaRPr lang="fr-FR" sz="28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79512" y="4203085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- Peu de cholestérol </a:t>
            </a:r>
            <a:endParaRPr lang="fr-FR" sz="28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210845" y="546232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-</a:t>
            </a:r>
            <a:r>
              <a:rPr lang="fr-FR" sz="2400" b="1" dirty="0" smtClean="0"/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Dolichol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915816" y="1762654"/>
            <a:ext cx="194421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Glucides </a:t>
            </a:r>
            <a:endParaRPr lang="fr-FR" sz="28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6113866" y="1803079"/>
            <a:ext cx="208823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 Protéines </a:t>
            </a:r>
            <a:endParaRPr lang="fr-FR" sz="28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2411760" y="2401724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-Faible teneur </a:t>
            </a:r>
            <a:endParaRPr lang="fr-FR" sz="28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2411760" y="286019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-Coté luminal</a:t>
            </a:r>
            <a:endParaRPr lang="fr-FR" sz="2800" b="1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H="1">
            <a:off x="5949026" y="2574486"/>
            <a:ext cx="639198" cy="71049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995936" y="3419418"/>
            <a:ext cx="2376264" cy="52322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Enzymatiques </a:t>
            </a:r>
            <a:endParaRPr lang="fr-FR" sz="28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6861241" y="3553852"/>
            <a:ext cx="2016224" cy="52322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Structurales </a:t>
            </a:r>
            <a:endParaRPr lang="fr-FR" sz="2800" b="1" dirty="0"/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7686092" y="2611830"/>
            <a:ext cx="576064" cy="7200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6156176" y="4077072"/>
            <a:ext cx="0" cy="27809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2195736" y="3717032"/>
            <a:ext cx="0" cy="31409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251520" y="260649"/>
            <a:ext cx="8496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lèche vers le bas 8"/>
          <p:cNvSpPr/>
          <p:nvPr/>
        </p:nvSpPr>
        <p:spPr>
          <a:xfrm>
            <a:off x="7020272" y="944724"/>
            <a:ext cx="216024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/>
          <p:cNvSpPr/>
          <p:nvPr/>
        </p:nvSpPr>
        <p:spPr>
          <a:xfrm>
            <a:off x="3779912" y="991182"/>
            <a:ext cx="216024" cy="7456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vers le bas 18"/>
          <p:cNvSpPr/>
          <p:nvPr/>
        </p:nvSpPr>
        <p:spPr>
          <a:xfrm>
            <a:off x="1115616" y="991182"/>
            <a:ext cx="216024" cy="7456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7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357166"/>
            <a:ext cx="835824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Cavité : </a:t>
            </a:r>
          </a:p>
          <a:p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Elle est </a:t>
            </a:r>
            <a:r>
              <a:rPr lang="fr-FR" sz="2400" b="1" dirty="0" err="1" smtClean="0">
                <a:latin typeface="Times New Roman" pitchFamily="18" charset="0"/>
                <a:cs typeface="Times New Roman" pitchFamily="18" charset="0"/>
              </a:rPr>
              <a:t>différentte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 d'une cellule à l'autre, </a:t>
            </a:r>
          </a:p>
          <a:p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Exp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fr-FR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 cavité du REG de la cellule du pancréas exocrine contient des protéines enzymatiques, </a:t>
            </a:r>
          </a:p>
          <a:p>
            <a:endParaRPr lang="fr-FR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 cavité du REG des plasmocytes renferment surtout des immunoglobulines</a:t>
            </a:r>
          </a:p>
          <a:p>
            <a:endParaRPr lang="fr-FR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 cavité du REG des fibroblastes contiennent du </a:t>
            </a:r>
            <a:r>
              <a:rPr lang="fr-FR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procollagènes</a:t>
            </a:r>
            <a:endParaRPr lang="fr-FR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Dans les citernes du REL des cellules musculaires, il y a du Ca++</a:t>
            </a:r>
          </a:p>
          <a:p>
            <a:r>
              <a:rPr lang="fr-F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Et dans les cellules lutéales, des hormones </a:t>
            </a:r>
            <a:r>
              <a:rPr lang="fr-FR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stéroides</a:t>
            </a:r>
            <a:r>
              <a:rPr lang="fr-F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91680" y="404664"/>
            <a:ext cx="3816424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600" b="1" dirty="0" smtClean="0"/>
              <a:t> </a:t>
            </a:r>
            <a:endParaRPr lang="fr-FR" sz="36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467544" y="1107902"/>
            <a:ext cx="8208912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tx1"/>
                </a:solidFill>
              </a:rPr>
              <a:t>Synthèse des protéines et modifications  Co- et post -traductionnelles</a:t>
            </a:r>
            <a:endParaRPr lang="fr-FR" sz="2800" b="1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8596" y="2276872"/>
            <a:ext cx="8391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2800" b="1" dirty="0" smtClean="0">
                <a:solidFill>
                  <a:srgbClr val="FF0000"/>
                </a:solidFill>
              </a:rPr>
              <a:t> Translocation et élongation des protéines</a:t>
            </a:r>
            <a:r>
              <a:rPr lang="fr-FR" sz="2800" b="1" dirty="0" smtClean="0"/>
              <a:t> solubles  et  transmembranaires  </a:t>
            </a:r>
            <a:endParaRPr lang="fr-FR" sz="28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428596" y="3357562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2800" b="1" dirty="0" smtClean="0">
                <a:solidFill>
                  <a:srgbClr val="FF0000"/>
                </a:solidFill>
              </a:rPr>
              <a:t> Modifications co –traductionnelles  :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99592" y="3861048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N  </a:t>
            </a:r>
            <a:r>
              <a:rPr lang="fr-FR" sz="2800" b="1" dirty="0" err="1" smtClean="0"/>
              <a:t>glycosylation</a:t>
            </a:r>
            <a:r>
              <a:rPr lang="fr-FR" sz="2800" b="1" dirty="0" smtClean="0"/>
              <a:t> </a:t>
            </a:r>
            <a:endParaRPr lang="fr-FR" sz="28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899592" y="4365104"/>
            <a:ext cx="82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Repliement  et mise en place de ponts S – S aléatoires  </a:t>
            </a:r>
            <a:endParaRPr lang="fr-FR" sz="28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357158" y="4869160"/>
            <a:ext cx="6447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2800" b="1" dirty="0" smtClean="0">
                <a:solidFill>
                  <a:srgbClr val="FF0000"/>
                </a:solidFill>
              </a:rPr>
              <a:t>Modifications post –traductionnelles  :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71600" y="5301208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Vérification des ponts S - S </a:t>
            </a:r>
            <a:endParaRPr lang="fr-FR" sz="28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971600" y="5733256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Acquisition de la configuration en 3 D</a:t>
            </a:r>
          </a:p>
          <a:p>
            <a:r>
              <a:rPr lang="fr-FR" sz="2800" b="1" dirty="0">
                <a:cs typeface="Times New Roman" pitchFamily="18" charset="0"/>
              </a:rPr>
              <a:t>Contrôle de qualité des protéines obtenues</a:t>
            </a:r>
            <a:r>
              <a:rPr lang="fr-FR" sz="2800" b="1" dirty="0" smtClean="0"/>
              <a:t> </a:t>
            </a:r>
            <a:endParaRPr lang="fr-FR" sz="28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403648" y="281264"/>
            <a:ext cx="4968552" cy="58477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3 - </a:t>
            </a:r>
            <a:r>
              <a:rPr lang="fr-FR" sz="3200" b="1" dirty="0" smtClean="0">
                <a:solidFill>
                  <a:schemeClr val="tx1"/>
                </a:solidFill>
              </a:rPr>
              <a:t>Fonctions   du REG</a:t>
            </a:r>
            <a:endParaRPr lang="fr-FR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3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Synthèse des protéines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fr-FR" b="1" dirty="0"/>
              <a:t>La synthèse de toutes les protéines commence toujours dans le cytosol</a:t>
            </a:r>
            <a:r>
              <a:rPr lang="fr-FR" dirty="0"/>
              <a:t>, </a:t>
            </a:r>
            <a:r>
              <a:rPr lang="fr-FR" dirty="0" smtClean="0"/>
              <a:t>au niveau </a:t>
            </a:r>
            <a:r>
              <a:rPr lang="fr-FR" dirty="0"/>
              <a:t>de </a:t>
            </a:r>
            <a:r>
              <a:rPr lang="fr-FR" b="1" dirty="0"/>
              <a:t>ribosomes </a:t>
            </a:r>
            <a:r>
              <a:rPr lang="fr-FR" dirty="0"/>
              <a:t>associés en </a:t>
            </a:r>
            <a:r>
              <a:rPr lang="fr-FR" b="1" dirty="0"/>
              <a:t>polysomes </a:t>
            </a:r>
            <a:r>
              <a:rPr lang="fr-FR" dirty="0"/>
              <a:t>par un ARN messager (</a:t>
            </a:r>
            <a:r>
              <a:rPr lang="fr-FR" b="1" dirty="0"/>
              <a:t>ARNm</a:t>
            </a:r>
            <a:r>
              <a:rPr lang="fr-FR" dirty="0"/>
              <a:t>) :</a:t>
            </a:r>
          </a:p>
          <a:p>
            <a:pPr marL="0" indent="0" algn="just">
              <a:buNone/>
            </a:pPr>
            <a:r>
              <a:rPr lang="fr-FR" dirty="0"/>
              <a:t>Une fois la synthèse commencée, la protéine peut avoir deux destinations </a:t>
            </a:r>
            <a:r>
              <a:rPr lang="fr-FR" dirty="0" smtClean="0"/>
              <a:t>: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b="1" dirty="0"/>
              <a:t>1) </a:t>
            </a:r>
            <a:r>
              <a:rPr lang="fr-FR" dirty="0"/>
              <a:t>Soit elle </a:t>
            </a:r>
            <a:r>
              <a:rPr lang="fr-FR" b="1" dirty="0"/>
              <a:t>reste dans le cytosol </a:t>
            </a:r>
            <a:r>
              <a:rPr lang="fr-FR" dirty="0"/>
              <a:t>pour la suite et la </a:t>
            </a:r>
            <a:r>
              <a:rPr lang="fr-FR" dirty="0" smtClean="0"/>
              <a:t>fin </a:t>
            </a:r>
            <a:r>
              <a:rPr lang="fr-FR" dirty="0"/>
              <a:t>de la synthèse : </a:t>
            </a:r>
            <a:r>
              <a:rPr lang="fr-FR" dirty="0" smtClean="0"/>
              <a:t>c’est le </a:t>
            </a:r>
            <a:r>
              <a:rPr lang="fr-FR" dirty="0"/>
              <a:t>cas des protéines solubles </a:t>
            </a:r>
            <a:r>
              <a:rPr lang="fr-FR" dirty="0" err="1"/>
              <a:t>cytosoliques</a:t>
            </a:r>
            <a:r>
              <a:rPr lang="fr-FR" dirty="0"/>
              <a:t>, nucléaires, mitochondriales </a:t>
            </a:r>
            <a:r>
              <a:rPr lang="fr-FR" dirty="0" smtClean="0"/>
              <a:t>et </a:t>
            </a:r>
            <a:r>
              <a:rPr lang="fr-FR" dirty="0" err="1" smtClean="0"/>
              <a:t>péroxysomales</a:t>
            </a:r>
            <a:r>
              <a:rPr lang="fr-FR" dirty="0"/>
              <a:t>. </a:t>
            </a:r>
            <a:r>
              <a:rPr lang="fr-FR" b="1" dirty="0"/>
              <a:t>Ces protéines sont synthétisées par les ribosomes </a:t>
            </a:r>
            <a:r>
              <a:rPr lang="fr-FR" b="1" dirty="0" smtClean="0"/>
              <a:t>libres du </a:t>
            </a:r>
            <a:r>
              <a:rPr lang="fr-FR" b="1" dirty="0"/>
              <a:t>cytosol</a:t>
            </a:r>
            <a:r>
              <a:rPr lang="fr-FR" b="1" dirty="0" smtClean="0"/>
              <a:t>.</a:t>
            </a:r>
          </a:p>
          <a:p>
            <a:pPr marL="0" indent="0" algn="just">
              <a:buNone/>
            </a:pPr>
            <a:endParaRPr lang="fr-FR" b="1" dirty="0"/>
          </a:p>
          <a:p>
            <a:pPr marL="0" indent="0" algn="just">
              <a:buNone/>
            </a:pPr>
            <a:r>
              <a:rPr lang="fr-FR" b="1" dirty="0"/>
              <a:t>2) </a:t>
            </a:r>
            <a:r>
              <a:rPr lang="fr-FR" dirty="0"/>
              <a:t>Soit elle est </a:t>
            </a:r>
            <a:r>
              <a:rPr lang="fr-FR" b="1" dirty="0"/>
              <a:t>adressée à la membrane du RE </a:t>
            </a:r>
            <a:r>
              <a:rPr lang="fr-FR" dirty="0"/>
              <a:t>qu’elle va traverser </a:t>
            </a:r>
            <a:r>
              <a:rPr lang="fr-FR" dirty="0" smtClean="0"/>
              <a:t>pendant que </a:t>
            </a:r>
            <a:r>
              <a:rPr lang="fr-FR" dirty="0"/>
              <a:t>la biosynthèse se poursuit. On parle de </a:t>
            </a:r>
            <a:r>
              <a:rPr lang="fr-FR" b="1" dirty="0"/>
              <a:t>translocation à travers </a:t>
            </a:r>
            <a:r>
              <a:rPr lang="fr-FR" b="1" dirty="0" smtClean="0"/>
              <a:t>la membrane </a:t>
            </a:r>
            <a:r>
              <a:rPr lang="fr-FR" b="1" dirty="0"/>
              <a:t>du RE</a:t>
            </a:r>
            <a:r>
              <a:rPr lang="fr-FR" dirty="0"/>
              <a:t>. C’est le cas des protéines membranaires, </a:t>
            </a:r>
            <a:r>
              <a:rPr lang="fr-FR" dirty="0" smtClean="0"/>
              <a:t>résidentes (</a:t>
            </a:r>
            <a:r>
              <a:rPr lang="fr-FR" dirty="0"/>
              <a:t>des </a:t>
            </a:r>
            <a:r>
              <a:rPr lang="fr-FR" dirty="0" err="1"/>
              <a:t>endosomes</a:t>
            </a:r>
            <a:r>
              <a:rPr lang="fr-FR" dirty="0"/>
              <a:t> par exemple) ou sécrétées. </a:t>
            </a:r>
            <a:r>
              <a:rPr lang="fr-FR" b="1" dirty="0"/>
              <a:t>Ces protéines sont </a:t>
            </a:r>
            <a:r>
              <a:rPr lang="fr-FR" b="1" dirty="0" smtClean="0"/>
              <a:t>synthétisées par </a:t>
            </a:r>
            <a:r>
              <a:rPr lang="fr-FR" b="1" dirty="0"/>
              <a:t>les ribosomes du RE et </a:t>
            </a:r>
            <a:r>
              <a:rPr lang="fr-FR" dirty="0"/>
              <a:t>vont pour cela faire appel au </a:t>
            </a:r>
            <a:r>
              <a:rPr lang="fr-FR" b="1" dirty="0" smtClean="0"/>
              <a:t>peptide signal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814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5805264"/>
            <a:ext cx="403244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3" cstate="print"/>
          <a:srcRect t="21795"/>
          <a:stretch>
            <a:fillRect/>
          </a:stretch>
        </p:blipFill>
        <p:spPr bwMode="auto">
          <a:xfrm>
            <a:off x="0" y="1556792"/>
            <a:ext cx="9172575" cy="530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04043" y="99789"/>
            <a:ext cx="8964488" cy="1323439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b="1" dirty="0" smtClean="0">
                <a:cs typeface="Times New Roman" pitchFamily="18" charset="0"/>
              </a:rPr>
              <a:t>A l’exception </a:t>
            </a:r>
            <a:r>
              <a:rPr lang="fr-FR" sz="2000" b="1" dirty="0">
                <a:cs typeface="Times New Roman" pitchFamily="18" charset="0"/>
              </a:rPr>
              <a:t>des </a:t>
            </a:r>
            <a:r>
              <a:rPr lang="fr-FR" sz="2000" b="1" dirty="0">
                <a:solidFill>
                  <a:srgbClr val="FF0000"/>
                </a:solidFill>
                <a:cs typeface="Times New Roman" pitchFamily="18" charset="0"/>
              </a:rPr>
              <a:t>13 protéines mitochondriales </a:t>
            </a:r>
            <a:r>
              <a:rPr lang="fr-FR" sz="2000" b="1" dirty="0">
                <a:cs typeface="Times New Roman" pitchFamily="18" charset="0"/>
              </a:rPr>
              <a:t>synthétisés à partir de l’ADN mitochondriale,  la synthèse de l’ensemble des protéines cellulaires  débute dans le hyaloplasme </a:t>
            </a:r>
            <a:r>
              <a:rPr lang="fr-FR" sz="2000" b="1" dirty="0" smtClean="0">
                <a:solidFill>
                  <a:srgbClr val="FF0000"/>
                </a:solidFill>
              </a:rPr>
              <a:t>débute</a:t>
            </a:r>
            <a:r>
              <a:rPr lang="fr-FR" sz="2000" b="1" dirty="0" smtClean="0"/>
              <a:t>  dans un ribosome libre  du cytosol  mais la </a:t>
            </a:r>
            <a:r>
              <a:rPr lang="fr-FR" sz="2000" b="1" dirty="0" smtClean="0">
                <a:solidFill>
                  <a:srgbClr val="FF0000"/>
                </a:solidFill>
              </a:rPr>
              <a:t>fin</a:t>
            </a:r>
            <a:r>
              <a:rPr lang="fr-FR" sz="2000" b="1" dirty="0" smtClean="0"/>
              <a:t> du processus dépend de la présence ou de l’absence d’une </a:t>
            </a:r>
            <a:r>
              <a:rPr lang="fr-FR" sz="2000" b="1" dirty="0" smtClean="0">
                <a:solidFill>
                  <a:srgbClr val="FF0000"/>
                </a:solidFill>
              </a:rPr>
              <a:t>«</a:t>
            </a:r>
            <a:r>
              <a:rPr lang="fr-FR" sz="2000" b="1" dirty="0" smtClean="0"/>
              <a:t> </a:t>
            </a:r>
            <a:r>
              <a:rPr lang="fr-FR" sz="2000" b="1" dirty="0" smtClean="0">
                <a:solidFill>
                  <a:srgbClr val="FF0000"/>
                </a:solidFill>
              </a:rPr>
              <a:t>séquence signal  » 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1700808"/>
            <a:ext cx="1080120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740352" y="2060848"/>
            <a:ext cx="140364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à coins arrondis 1"/>
          <p:cNvSpPr/>
          <p:nvPr/>
        </p:nvSpPr>
        <p:spPr>
          <a:xfrm>
            <a:off x="467544" y="6597352"/>
            <a:ext cx="4118743" cy="2606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4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4282" y="56138"/>
            <a:ext cx="878687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Par un mécanisme spécifique, ces protéines pourront traverser la Membrane du RE. </a:t>
            </a: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Les protéines concernées par cette  fabrication sont :</a:t>
            </a: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 protéines de la membrane plasmique</a:t>
            </a:r>
          </a:p>
          <a:p>
            <a:pPr>
              <a:buFontTx/>
              <a:buChar char="-"/>
            </a:pPr>
            <a:endParaRPr lang="fr-FR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 composants de la matrice extracellulaire</a:t>
            </a:r>
          </a:p>
          <a:p>
            <a:pPr>
              <a:buFontTx/>
              <a:buChar char="-"/>
            </a:pPr>
            <a:endParaRPr lang="fr-FR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les </a:t>
            </a:r>
            <a:r>
              <a:rPr lang="fr-FR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proteines</a:t>
            </a:r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destinées à l’excrétion: hormones peptidiques, enzymes intestinales, pancréatiques et les composants de la matrice EC. </a:t>
            </a:r>
          </a:p>
          <a:p>
            <a:pPr>
              <a:buFontTx/>
              <a:buChar char="-"/>
            </a:pPr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L’adressage de ces protéines au RE a lieu grâce à une séquence d’acides aminés hydrophobes qu’elles portent à leur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extremité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N-terminal. Cette séquence est appelée séquence consensus ou peptide signal.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4609" t="26041" r="26172" b="15625"/>
          <a:stretch>
            <a:fillRect/>
          </a:stretch>
        </p:blipFill>
        <p:spPr bwMode="auto">
          <a:xfrm>
            <a:off x="642910" y="428604"/>
            <a:ext cx="785818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282" y="142852"/>
            <a:ext cx="8929718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Cas des protéines </a:t>
            </a:r>
            <a:r>
              <a:rPr lang="fr-FR" sz="28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luminales</a:t>
            </a:r>
            <a:r>
              <a:rPr lang="fr-FR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séquence signal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est constituée par les premiers acides aminés hydrophobes synthétisés dans le cytosol situés à l’extrémité N-terminal de la protéine. </a:t>
            </a:r>
          </a:p>
          <a:p>
            <a:endParaRPr lang="fr-FR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Elle permet l'adressage de la protéine synthétisée.</a:t>
            </a:r>
          </a:p>
          <a:p>
            <a:endParaRPr lang="fr-FR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Dès quelle sorte du ribosome, cette séquence est reconnue par un complexe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ribonucléoprotéique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présent dans le cytosol dite SRP ( ou </a:t>
            </a:r>
            <a:r>
              <a:rPr lang="fr-F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Particule Signal de Reconnaissance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) qui se fixe sur la séquence signal.</a:t>
            </a:r>
          </a:p>
          <a:p>
            <a:endParaRPr lang="fr-FR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Cet arrêt favorise la fixation du SRF sur le récepteur du SRP situé sur la face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cytosolique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de la membrane du REG. </a:t>
            </a: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lille2p1.files.wordpress.com/2015/08/080815_1812_ue2lereler5.png?w=1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7416824" cy="5328592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07504" y="314653"/>
            <a:ext cx="8964488" cy="95410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tx1"/>
                </a:solidFill>
              </a:rPr>
              <a:t>Seules les protéines portant la </a:t>
            </a:r>
            <a:r>
              <a:rPr lang="fr-FR" sz="2800" b="1" dirty="0" smtClean="0">
                <a:solidFill>
                  <a:srgbClr val="FF0000"/>
                </a:solidFill>
              </a:rPr>
              <a:t>séquence signal d’adressage  </a:t>
            </a:r>
            <a:r>
              <a:rPr lang="fr-FR" sz="2800" b="1" dirty="0" smtClean="0">
                <a:solidFill>
                  <a:schemeClr val="tx1"/>
                </a:solidFill>
              </a:rPr>
              <a:t>sont acheminées vers le REG</a:t>
            </a:r>
            <a:endParaRPr lang="fr-FR" sz="2800" b="1" dirty="0">
              <a:solidFill>
                <a:schemeClr val="tx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467544" y="4869160"/>
            <a:ext cx="1944216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67544" y="2132856"/>
            <a:ext cx="144016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Polysome libre 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7380312" y="5229200"/>
            <a:ext cx="176368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Polysome lié au REG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172405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42910" y="785794"/>
            <a:ext cx="8286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Définition système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endomembranaire</a:t>
            </a:r>
            <a:endParaRPr lang="fr-FR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00034" y="1628800"/>
            <a:ext cx="84296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 Le S.E caractérise les cellules eucaryotes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C’est un ensemble de cavités intracellulaires limitées par une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cytomembrane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Communiquant entre elles et avec le milieu extérieur par échange de compartiments vésiculaires et tubulaires</a:t>
            </a:r>
          </a:p>
          <a:p>
            <a:pPr>
              <a:buFontTx/>
              <a:buChar char="-"/>
            </a:pPr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 Le S.E. regroupe principalement : l’enveloppe nucléaire, le Réticulum endoplasmique (RE), l’appareil de Golgi, les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endosomes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et les lysosomes.</a:t>
            </a:r>
          </a:p>
          <a:p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Attention ! </a:t>
            </a:r>
            <a:r>
              <a:rPr lang="fr-FR" sz="2400" dirty="0">
                <a:solidFill>
                  <a:srgbClr val="FF0000"/>
                </a:solidFill>
              </a:rPr>
              <a:t>Les mitochondries et les </a:t>
            </a:r>
            <a:r>
              <a:rPr lang="fr-FR" sz="2400" dirty="0" err="1">
                <a:solidFill>
                  <a:srgbClr val="FF0000"/>
                </a:solidFill>
              </a:rPr>
              <a:t>péroxysomes</a:t>
            </a:r>
            <a:r>
              <a:rPr lang="fr-FR" sz="2400" dirty="0">
                <a:solidFill>
                  <a:srgbClr val="FF0000"/>
                </a:solidFill>
              </a:rPr>
              <a:t> ne font pas partie du </a:t>
            </a:r>
            <a:r>
              <a:rPr lang="fr-FR" sz="2400" dirty="0" smtClean="0">
                <a:solidFill>
                  <a:srgbClr val="FF0000"/>
                </a:solidFill>
              </a:rPr>
              <a:t>système </a:t>
            </a:r>
            <a:r>
              <a:rPr lang="fr-FR" sz="2400" dirty="0" err="1" smtClean="0">
                <a:solidFill>
                  <a:srgbClr val="FF0000"/>
                </a:solidFill>
              </a:rPr>
              <a:t>endomembranaire</a:t>
            </a:r>
            <a:r>
              <a:rPr lang="fr-FR" sz="2400" dirty="0">
                <a:solidFill>
                  <a:srgbClr val="FF0000"/>
                </a:solidFill>
              </a:rPr>
              <a:t>.</a:t>
            </a:r>
            <a:endParaRPr lang="fr-F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http://player.slideplayer.fr/3/1316347/data/images/img22.jpg"/>
          <p:cNvPicPr>
            <a:picLocks noChangeAspect="1" noChangeArrowheads="1"/>
          </p:cNvPicPr>
          <p:nvPr/>
        </p:nvPicPr>
        <p:blipFill>
          <a:blip r:embed="rId2" cstate="print"/>
          <a:srcRect b="17390"/>
          <a:stretch>
            <a:fillRect/>
          </a:stretch>
        </p:blipFill>
        <p:spPr bwMode="auto">
          <a:xfrm>
            <a:off x="251520" y="1556793"/>
            <a:ext cx="8496944" cy="530120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115616" y="1628753"/>
            <a:ext cx="66967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SRP = protéine de reconnaissance du peptide signal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755576" y="4941168"/>
            <a:ext cx="144016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Peptide signal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2168834" y="5871450"/>
            <a:ext cx="1728192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Récepteur de la SRP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6876256" y="2348880"/>
            <a:ext cx="2267744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Recyclage de la SRP</a:t>
            </a:r>
            <a:endParaRPr lang="fr-FR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8942"/>
            <a:ext cx="9144000" cy="138499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800" b="1" dirty="0" smtClean="0"/>
              <a:t>La reconnaissance du </a:t>
            </a:r>
            <a:r>
              <a:rPr lang="fr-FR" sz="2800" b="1" dirty="0" smtClean="0">
                <a:solidFill>
                  <a:srgbClr val="FF0000"/>
                </a:solidFill>
              </a:rPr>
              <a:t>peptide signal</a:t>
            </a:r>
            <a:r>
              <a:rPr lang="fr-FR" sz="2800" b="1" dirty="0" smtClean="0"/>
              <a:t>(séquence d’ AA hydrophobes) par la </a:t>
            </a:r>
            <a:r>
              <a:rPr lang="fr-FR" sz="2800" b="1" dirty="0" smtClean="0">
                <a:solidFill>
                  <a:srgbClr val="FF0000"/>
                </a:solidFill>
              </a:rPr>
              <a:t>SRP</a:t>
            </a:r>
            <a:r>
              <a:rPr lang="fr-FR" sz="2800" b="1" dirty="0" smtClean="0"/>
              <a:t> est </a:t>
            </a:r>
            <a:r>
              <a:rPr lang="fr-FR" sz="2800" b="1" dirty="0" smtClean="0">
                <a:solidFill>
                  <a:srgbClr val="FF0000"/>
                </a:solidFill>
              </a:rPr>
              <a:t>le signal d’adressage </a:t>
            </a:r>
            <a:r>
              <a:rPr lang="fr-FR" sz="2800" b="1" dirty="0" smtClean="0"/>
              <a:t>de la </a:t>
            </a:r>
            <a:r>
              <a:rPr lang="fr-FR" sz="2800" b="1" dirty="0" smtClean="0">
                <a:solidFill>
                  <a:srgbClr val="FF0000"/>
                </a:solidFill>
              </a:rPr>
              <a:t>protéine soluble</a:t>
            </a:r>
            <a:r>
              <a:rPr lang="fr-FR" sz="2800" b="1" dirty="0" smtClean="0"/>
              <a:t> ou </a:t>
            </a:r>
            <a:r>
              <a:rPr lang="fr-FR" sz="2800" b="1" dirty="0" smtClean="0">
                <a:solidFill>
                  <a:srgbClr val="FF0000"/>
                </a:solidFill>
              </a:rPr>
              <a:t>membranaire</a:t>
            </a:r>
            <a:r>
              <a:rPr lang="fr-FR" sz="2800" b="1" dirty="0" smtClean="0"/>
              <a:t> vers la </a:t>
            </a:r>
            <a:r>
              <a:rPr lang="fr-FR" sz="2800" b="1" dirty="0" smtClean="0">
                <a:solidFill>
                  <a:srgbClr val="FF0000"/>
                </a:solidFill>
              </a:rPr>
              <a:t>membrane du REG    </a:t>
            </a:r>
          </a:p>
        </p:txBody>
      </p:sp>
    </p:spTree>
    <p:extLst>
      <p:ext uri="{BB962C8B-B14F-4D97-AF65-F5344CB8AC3E}">
        <p14:creationId xmlns:p14="http://schemas.microsoft.com/office/powerpoint/2010/main" val="156872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285729"/>
            <a:ext cx="86439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ce récepteur capte le complexe ribosome-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ARNm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-SRP, </a:t>
            </a: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Par un canal hydrophile permettant le passage de la protéine en cours de synthèse vers la lumière : 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production de </a:t>
            </a:r>
            <a:r>
              <a:rPr lang="fr-F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proteines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luminales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La SRP se sépare alors de son récepteur et de la séquence signal. </a:t>
            </a: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la protéine continue son élongation et s'engage dans le REG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400" dirty="0"/>
          </a:p>
        </p:txBody>
      </p:sp>
      <p:sp>
        <p:nvSpPr>
          <p:cNvPr id="4" name="Rectangle 3"/>
          <p:cNvSpPr/>
          <p:nvPr/>
        </p:nvSpPr>
        <p:spPr>
          <a:xfrm>
            <a:off x="214282" y="3571876"/>
            <a:ext cx="8643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une peptidase du signal située sur la face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luminale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de la membrane du REG coupe la séquence signal. 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282" y="4786322"/>
            <a:ext cx="8643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La protéine libérée dans la lumière du REG est 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une protéine </a:t>
            </a:r>
            <a:r>
              <a:rPr lang="fr-F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luminale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cotranslational targeting of secretory proteins to 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0294"/>
            <a:ext cx="8589969" cy="6443042"/>
          </a:xfrm>
        </p:spPr>
      </p:pic>
    </p:spTree>
    <p:extLst>
      <p:ext uri="{BB962C8B-B14F-4D97-AF65-F5344CB8AC3E}">
        <p14:creationId xmlns:p14="http://schemas.microsoft.com/office/powerpoint/2010/main" val="100330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0"/>
            <a:ext cx="8786874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Modifications post traductionnelles des protéines</a:t>
            </a: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N-</a:t>
            </a:r>
            <a:r>
              <a:rPr lang="fr-F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Glycosylation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: au cours de leur synthèse, les protéines peuvent subir une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glycosylation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un "arbre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oligosaccharidique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" très riche en mannose (ose à 6 carbone) est transféré en bloc sur la protéine en cours de traduction par une enzyme l’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oligosaccharidyl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transférase sur le groupement amine de l’asparagine (acide aminé à 2 fonctions amine). </a:t>
            </a: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Modifications des sucres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: l’arbre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oligosaccharidique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est aussitôt modifié par les enzymes du REG. </a:t>
            </a: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Etablissement de ponts disulfures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: des liaisons se forment entre acides aminés soufrés </a:t>
            </a:r>
            <a:r>
              <a:rPr lang="fr-FR" sz="2400" dirty="0" smtClean="0"/>
              <a:t>contrôlés </a:t>
            </a:r>
            <a:r>
              <a:rPr lang="fr-FR" sz="2400" dirty="0"/>
              <a:t>par la PDI (</a:t>
            </a:r>
            <a:r>
              <a:rPr lang="fr-FR" sz="2400" i="1" dirty="0" err="1"/>
              <a:t>Protein</a:t>
            </a:r>
            <a:r>
              <a:rPr lang="fr-FR" sz="2400" i="1" dirty="0"/>
              <a:t> Disulfure </a:t>
            </a:r>
            <a:r>
              <a:rPr lang="fr-FR" sz="2400" i="1" dirty="0" err="1"/>
              <a:t>Isomerase</a:t>
            </a:r>
            <a:r>
              <a:rPr lang="fr-FR" sz="2400" dirty="0"/>
              <a:t>) 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Association entre protéines et lipides membranaires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: cas des protéines intégrées ancrées dans l'une ou l'autre des bicouches lipidiques. 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Remarque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400" u="sng" dirty="0"/>
              <a:t>On distingue deux types de </a:t>
            </a:r>
            <a:r>
              <a:rPr lang="fr-FR" sz="2400" u="sng" dirty="0" err="1" smtClean="0"/>
              <a:t>glycosilation</a:t>
            </a:r>
            <a:endParaRPr lang="fr-FR" sz="2400" u="sng" dirty="0" smtClean="0"/>
          </a:p>
          <a:p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/>
              <a:t>- </a:t>
            </a:r>
            <a:r>
              <a:rPr lang="fr-FR" sz="2400" dirty="0">
                <a:solidFill>
                  <a:srgbClr val="FF0000"/>
                </a:solidFill>
              </a:rPr>
              <a:t>la </a:t>
            </a:r>
            <a:r>
              <a:rPr lang="fr-FR" sz="2400" b="1" dirty="0">
                <a:solidFill>
                  <a:srgbClr val="FF0000"/>
                </a:solidFill>
              </a:rPr>
              <a:t>N-</a:t>
            </a:r>
            <a:r>
              <a:rPr lang="fr-FR" sz="2400" b="1" dirty="0" err="1">
                <a:solidFill>
                  <a:srgbClr val="FF0000"/>
                </a:solidFill>
              </a:rPr>
              <a:t>glycosilation</a:t>
            </a:r>
            <a:r>
              <a:rPr lang="fr-FR" sz="2400" dirty="0"/>
              <a:t> qui s’effectue dans le </a:t>
            </a:r>
            <a:r>
              <a:rPr lang="fr-FR" sz="2400" dirty="0">
                <a:solidFill>
                  <a:srgbClr val="FF0000"/>
                </a:solidFill>
              </a:rPr>
              <a:t>RE </a:t>
            </a:r>
            <a:r>
              <a:rPr lang="fr-FR" sz="2400" dirty="0"/>
              <a:t>sur une séquence d’AA spécifique </a:t>
            </a:r>
            <a:r>
              <a:rPr lang="fr-FR" sz="2400" dirty="0" err="1"/>
              <a:t>Aspararagine</a:t>
            </a:r>
            <a:r>
              <a:rPr lang="fr-FR" sz="2400" dirty="0"/>
              <a:t>-X-Thréonine. Une N-</a:t>
            </a:r>
            <a:r>
              <a:rPr lang="fr-FR" sz="2400" dirty="0" err="1"/>
              <a:t>acetylglucosamine</a:t>
            </a:r>
            <a:r>
              <a:rPr lang="fr-FR" sz="2400" dirty="0"/>
              <a:t> est fixée par une liaison amide sur l’asparagine. La N-</a:t>
            </a:r>
            <a:r>
              <a:rPr lang="fr-FR" sz="2400" dirty="0" err="1"/>
              <a:t>glycosilation</a:t>
            </a:r>
            <a:r>
              <a:rPr lang="fr-FR" sz="2400" dirty="0"/>
              <a:t> est </a:t>
            </a:r>
            <a:r>
              <a:rPr lang="fr-FR" sz="2400" dirty="0" err="1"/>
              <a:t>co</a:t>
            </a:r>
            <a:r>
              <a:rPr lang="fr-FR" sz="2400" dirty="0"/>
              <a:t>-traductionnelle, débute dans le réticulum et se poursuit dans le Golgi.</a:t>
            </a:r>
            <a:br>
              <a:rPr lang="fr-FR" sz="2400" dirty="0"/>
            </a:br>
            <a:r>
              <a:rPr lang="fr-FR" sz="2400" dirty="0"/>
              <a:t>- </a:t>
            </a:r>
            <a:r>
              <a:rPr lang="fr-FR" sz="2400" dirty="0">
                <a:solidFill>
                  <a:srgbClr val="FF0000"/>
                </a:solidFill>
              </a:rPr>
              <a:t>la </a:t>
            </a:r>
            <a:r>
              <a:rPr lang="fr-FR" sz="2400" b="1" dirty="0">
                <a:solidFill>
                  <a:srgbClr val="FF0000"/>
                </a:solidFill>
              </a:rPr>
              <a:t>O-</a:t>
            </a:r>
            <a:r>
              <a:rPr lang="fr-FR" sz="2400" b="1" dirty="0" err="1">
                <a:solidFill>
                  <a:srgbClr val="FF0000"/>
                </a:solidFill>
              </a:rPr>
              <a:t>glycosilation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/>
              <a:t>qui </a:t>
            </a:r>
            <a:r>
              <a:rPr lang="fr-FR" sz="2400" dirty="0">
                <a:solidFill>
                  <a:srgbClr val="FF0000"/>
                </a:solidFill>
              </a:rPr>
              <a:t>s’effectue uniquement dans le Golgi </a:t>
            </a:r>
            <a:r>
              <a:rPr lang="fr-FR" sz="2400" dirty="0"/>
              <a:t>sur un groupement OH d’une sérine, d’une thréonine ou d’un </a:t>
            </a:r>
            <a:r>
              <a:rPr lang="fr-FR" sz="2400" dirty="0" err="1"/>
              <a:t>hydroxylysine</a:t>
            </a:r>
            <a:r>
              <a:rPr lang="fr-FR" sz="2400" dirty="0"/>
              <a:t>. </a:t>
            </a:r>
            <a:r>
              <a:rPr lang="fr-FR" sz="2400" b="1" dirty="0">
                <a:solidFill>
                  <a:srgbClr val="FF0000"/>
                </a:solidFill>
              </a:rPr>
              <a:t>Elle est post-traductionnelle </a:t>
            </a:r>
            <a:r>
              <a:rPr lang="fr-FR" sz="2400" dirty="0"/>
              <a:t>et s’effectue sur des protéines déjà repliées. </a:t>
            </a:r>
            <a:br>
              <a:rPr lang="fr-FR" sz="2400" dirty="0"/>
            </a:br>
            <a:r>
              <a:rPr lang="fr-FR" sz="2400" dirty="0"/>
              <a:t/>
            </a:r>
            <a:br>
              <a:rPr lang="fr-FR" sz="2400" dirty="0"/>
            </a:b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90196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http://player.slideplayer.fr/3/1316347/data/images/img25.jpg"/>
          <p:cNvPicPr>
            <a:picLocks noChangeAspect="1" noChangeArrowheads="1"/>
          </p:cNvPicPr>
          <p:nvPr/>
        </p:nvPicPr>
        <p:blipFill>
          <a:blip r:embed="rId2" cstate="print"/>
          <a:srcRect t="5039" r="3920" b="7559"/>
          <a:stretch>
            <a:fillRect/>
          </a:stretch>
        </p:blipFill>
        <p:spPr bwMode="auto">
          <a:xfrm>
            <a:off x="0" y="1643050"/>
            <a:ext cx="8286808" cy="521495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0" y="214290"/>
            <a:ext cx="8749636" cy="1384995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Accrochage des </a:t>
            </a:r>
            <a:r>
              <a:rPr lang="fr-FR" sz="2800" b="1" dirty="0" smtClean="0">
                <a:solidFill>
                  <a:srgbClr val="FF0000"/>
                </a:solidFill>
              </a:rPr>
              <a:t>14 sucres (en bloc) </a:t>
            </a:r>
            <a:r>
              <a:rPr lang="fr-FR" sz="2800" b="1" dirty="0" smtClean="0"/>
              <a:t>sur le </a:t>
            </a:r>
            <a:r>
              <a:rPr lang="fr-FR" sz="2800" b="1" dirty="0" smtClean="0">
                <a:solidFill>
                  <a:srgbClr val="FF0000"/>
                </a:solidFill>
              </a:rPr>
              <a:t>N(azote)</a:t>
            </a:r>
            <a:r>
              <a:rPr lang="fr-FR" sz="2800" b="1" dirty="0" smtClean="0"/>
              <a:t> de </a:t>
            </a:r>
            <a:r>
              <a:rPr lang="fr-FR" sz="2800" b="1" dirty="0" smtClean="0">
                <a:solidFill>
                  <a:srgbClr val="FF0000"/>
                </a:solidFill>
              </a:rPr>
              <a:t>l’</a:t>
            </a:r>
            <a:r>
              <a:rPr lang="fr-FR" sz="2800" b="1" dirty="0" err="1" smtClean="0">
                <a:solidFill>
                  <a:srgbClr val="FF0000"/>
                </a:solidFill>
              </a:rPr>
              <a:t>Asn</a:t>
            </a:r>
            <a:r>
              <a:rPr lang="fr-FR" sz="2800" b="1" dirty="0" smtClean="0"/>
              <a:t> de la chaine  peptidique en </a:t>
            </a:r>
            <a:r>
              <a:rPr lang="fr-FR" sz="2800" b="1" dirty="0" smtClean="0">
                <a:solidFill>
                  <a:srgbClr val="FF0000"/>
                </a:solidFill>
              </a:rPr>
              <a:t>élongation par des  N </a:t>
            </a:r>
            <a:r>
              <a:rPr lang="fr-FR" sz="2800" b="1" dirty="0" err="1" smtClean="0">
                <a:solidFill>
                  <a:srgbClr val="FF0000"/>
                </a:solidFill>
              </a:rPr>
              <a:t>glycosyl</a:t>
            </a:r>
            <a:r>
              <a:rPr lang="fr-FR" sz="2800" b="1" dirty="0" smtClean="0">
                <a:solidFill>
                  <a:srgbClr val="FF0000"/>
                </a:solidFill>
              </a:rPr>
              <a:t> transférases membranaires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2143108" y="4500570"/>
            <a:ext cx="1224136" cy="158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214942" y="4786322"/>
            <a:ext cx="2857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Chaine peptidique en élongation  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82582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43608" y="404664"/>
            <a:ext cx="763284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Séquences consensus de la N glycosylation </a:t>
            </a:r>
            <a:endParaRPr lang="fr-FR" sz="3200" b="1" dirty="0">
              <a:solidFill>
                <a:srgbClr val="00206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39552" y="2852936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NH2  ……………….  Asn – X – Thréonine  …………..COOH </a:t>
            </a:r>
            <a:endParaRPr lang="fr-FR" sz="2800" b="1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3347864" y="2564904"/>
            <a:ext cx="0" cy="3600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 flipH="1">
            <a:off x="3131840" y="2060848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N</a:t>
            </a:r>
            <a:endParaRPr lang="fr-FR" sz="2800" dirty="0"/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131840" y="1196752"/>
            <a:ext cx="504056" cy="92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611560" y="4149080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NH2  ……………….  Asn – X – sérine  …………..COOH </a:t>
            </a:r>
            <a:endParaRPr lang="fr-FR" sz="2800" b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3419872" y="4725144"/>
            <a:ext cx="0" cy="432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3131840" y="5229200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 N</a:t>
            </a:r>
            <a:endParaRPr lang="fr-FR" sz="28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4364" y="5683887"/>
            <a:ext cx="504056" cy="92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648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39552" y="260648"/>
            <a:ext cx="813690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   Des ponts disulfures S- S  </a:t>
            </a:r>
            <a:r>
              <a:rPr lang="fr-FR" sz="2800" b="1" dirty="0" smtClean="0">
                <a:solidFill>
                  <a:srgbClr val="FF0000"/>
                </a:solidFill>
              </a:rPr>
              <a:t>aléatoires</a:t>
            </a:r>
            <a:r>
              <a:rPr lang="fr-FR" sz="2800" b="1" dirty="0" smtClean="0"/>
              <a:t>  sont mis place  </a:t>
            </a:r>
            <a:endParaRPr lang="fr-FR" sz="2800" b="1" dirty="0"/>
          </a:p>
        </p:txBody>
      </p:sp>
      <p:pic>
        <p:nvPicPr>
          <p:cNvPr id="6" name="Picture 4" descr="http://www8.umoncton.ca/umcm-gauthier_didier/bc4223/trf/trfillcou/trf412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6336704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751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3873" t="6713" r="2050" b="12119"/>
          <a:stretch/>
        </p:blipFill>
        <p:spPr bwMode="auto">
          <a:xfrm>
            <a:off x="1619672" y="1879443"/>
            <a:ext cx="6336704" cy="425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55576" y="1412776"/>
            <a:ext cx="7848872" cy="8002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dirty="0" smtClean="0"/>
              <a:t> </a:t>
            </a:r>
            <a:br>
              <a:rPr lang="fr-FR" dirty="0" smtClean="0"/>
            </a:br>
            <a:r>
              <a:rPr lang="fr-FR" sz="2800" dirty="0" smtClean="0"/>
              <a:t> </a:t>
            </a:r>
            <a:r>
              <a:rPr lang="fr-FR" sz="2400" b="1" dirty="0" smtClean="0"/>
              <a:t> 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755576" y="300248"/>
            <a:ext cx="777686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Contrôle  le </a:t>
            </a:r>
            <a:r>
              <a:rPr lang="fr-FR" sz="2800" b="1" dirty="0" smtClean="0">
                <a:solidFill>
                  <a:srgbClr val="FF0000"/>
                </a:solidFill>
              </a:rPr>
              <a:t>réarrangement </a:t>
            </a:r>
            <a:r>
              <a:rPr lang="fr-FR" sz="2800" b="1" dirty="0" smtClean="0"/>
              <a:t> des ponts disulfures qui   ont  été formés de  façon incorrecte</a:t>
            </a:r>
            <a:endParaRPr lang="fr-FR" sz="2800" b="1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2987824" y="3940541"/>
            <a:ext cx="360040" cy="4616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807804" y="3832981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Bip 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259632" y="5301208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Elongation et repliement</a:t>
            </a:r>
            <a:endParaRPr lang="fr-FR" sz="2400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4499992" y="5805264"/>
            <a:ext cx="1008112" cy="4320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103948" y="5715480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Ponts incorrects</a:t>
            </a:r>
            <a:endParaRPr lang="fr-FR" sz="2400" b="1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6588224" y="5517232"/>
            <a:ext cx="1080120" cy="2880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6588224" y="5715480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Pont correct</a:t>
            </a:r>
            <a:endParaRPr lang="fr-FR" sz="24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6588224" y="1462718"/>
            <a:ext cx="25557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26706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357166"/>
            <a:ext cx="85725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Sortie du REG par un transport vésiculaire : </a:t>
            </a:r>
          </a:p>
          <a:p>
            <a:endParaRPr lang="fr-FR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FR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Ce sont des vésicules qui proviennent par bourgeonnement du REG et qui fusionnent avec l’appareil de Golgi. 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Ces vésicules ont une membrane issue du REG et transportent les protéines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luminales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et les protéines membranaires intégrées.</a:t>
            </a: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En fonction de certaines séquences, les protéines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luminales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spécifiques du REG, ne peuvent sortir du REG. Si elles ont été transportées par erreur ailleurs, leur retour vers le REG est assuré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mapspublic3.ihmc.us/rid=1179700563224_668644825_7016/04-14-EndomembraneSystem-L.gif"/>
          <p:cNvPicPr>
            <a:picLocks noChangeAspect="1" noChangeArrowheads="1"/>
          </p:cNvPicPr>
          <p:nvPr/>
        </p:nvPicPr>
        <p:blipFill>
          <a:blip r:embed="rId2" cstate="print"/>
          <a:srcRect l="1417" t="2202" r="1890" b="5871"/>
          <a:stretch>
            <a:fillRect/>
          </a:stretch>
        </p:blipFill>
        <p:spPr bwMode="auto">
          <a:xfrm>
            <a:off x="755576" y="1484784"/>
            <a:ext cx="7632848" cy="537321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75856" y="6093296"/>
            <a:ext cx="165618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Enveloppe  nucléaire 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5076056" y="5949280"/>
            <a:ext cx="1800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Appareil de golgi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827584" y="6165304"/>
            <a:ext cx="13681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REL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755576" y="1772816"/>
            <a:ext cx="13681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REG=RER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2267744" y="1700808"/>
            <a:ext cx="33123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Vésicule de transport</a:t>
            </a:r>
            <a:endParaRPr lang="fr-FR" sz="2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7092280" y="2276872"/>
            <a:ext cx="172819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Membrane plasmique</a:t>
            </a:r>
            <a:endParaRPr lang="fr-FR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868144" y="5589240"/>
            <a:ext cx="15121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lysosome</a:t>
            </a:r>
            <a:endParaRPr lang="fr-FR" sz="24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6732240" y="5085184"/>
            <a:ext cx="13681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vacuole</a:t>
            </a:r>
            <a:endParaRPr lang="fr-FR" sz="24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67544" y="5445224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  noyau</a:t>
            </a:r>
            <a:endParaRPr lang="fr-FR" sz="24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269776" y="215642"/>
            <a:ext cx="8532440" cy="95410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Les cavités du SEM communiquent entre elles et avec le milieu extracellulaire  par échange vésiculaires </a:t>
            </a:r>
            <a:endParaRPr lang="fr-FR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755576" y="188640"/>
            <a:ext cx="756084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14464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Le réticulum endoplasmique lisse (REL)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fr-FR" dirty="0"/>
              <a:t>Les cellules eucaryotes contiennent peu ou pas de réticulum endoplasmique lisse. On a des régions de transition à partir de laquelle bourgeonnent des </a:t>
            </a:r>
            <a:r>
              <a:rPr lang="fr-FR" dirty="0">
                <a:solidFill>
                  <a:srgbClr val="FF0000"/>
                </a:solidFill>
              </a:rPr>
              <a:t>vésicules de transport</a:t>
            </a:r>
            <a:r>
              <a:rPr lang="fr-FR" dirty="0"/>
              <a:t>. Cette région de transition constitue par ailleurs un site de synthèse des lipides. Elle est plus abondante dans certaines cellules spécialisées. C’est le cas des cellules qui synthétisent les </a:t>
            </a:r>
            <a:r>
              <a:rPr lang="fr-FR" dirty="0" err="1"/>
              <a:t>corticostéroides</a:t>
            </a:r>
            <a:r>
              <a:rPr lang="fr-FR" dirty="0"/>
              <a:t> comme certaines cellules des glandes surrénales, les hépatocytes qui synthétisent les acides biliaires, les lipoprotéines. </a:t>
            </a:r>
          </a:p>
        </p:txBody>
      </p:sp>
    </p:spTree>
    <p:extLst>
      <p:ext uri="{BB962C8B-B14F-4D97-AF65-F5344CB8AC3E}">
        <p14:creationId xmlns:p14="http://schemas.microsoft.com/office/powerpoint/2010/main" val="956552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125" y="151179"/>
            <a:ext cx="864399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Fonctions du REL 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Synthèse des phospholipides 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Synthèse des hormones stéroïdes 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Détoxification : par hydroxylation des produits toxiques. Devenus hydrosolubles, ces produits seront facilement transportés et éliminés par l’organisme.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Accumulation et libération de Ca++ 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Stokage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du ca++ :   Le Ca++ traverse la membrane du REL à l’aide de pompe-Ca++. Il est stocké dans la cavité par une protéine fixatrice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124" y="0"/>
            <a:ext cx="48672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1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5918" y="1428736"/>
            <a:ext cx="58293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L’Appareil de Golgi  </a:t>
            </a:r>
            <a:endParaRPr lang="fr-FR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FreemanFigs\CH05\F05-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214554"/>
            <a:ext cx="4643470" cy="4303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L’Appareil de Golgi  </a:t>
            </a:r>
            <a:br>
              <a:rPr lang="fr-FR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9758" y="836712"/>
            <a:ext cx="8229600" cy="4525963"/>
          </a:xfrm>
        </p:spPr>
        <p:txBody>
          <a:bodyPr/>
          <a:lstStyle/>
          <a:p>
            <a:r>
              <a:rPr lang="fr-FR" dirty="0"/>
              <a:t>Après le </a:t>
            </a:r>
            <a:r>
              <a:rPr lang="fr-FR" dirty="0" smtClean="0"/>
              <a:t>RE, </a:t>
            </a:r>
            <a:r>
              <a:rPr lang="fr-FR" dirty="0"/>
              <a:t>de nombreuses protéines sont acheminées vers un autre compartiment cellulaire, l'appareil de Golgi, ainsi nommé car il fut découvert par l'histologiste italien </a:t>
            </a:r>
            <a:r>
              <a:rPr lang="fr-FR" dirty="0" err="1"/>
              <a:t>Camillo</a:t>
            </a:r>
            <a:r>
              <a:rPr lang="fr-FR" dirty="0"/>
              <a:t> Golgi qui en publia la première description en 1898.</a:t>
            </a:r>
          </a:p>
        </p:txBody>
      </p:sp>
      <p:sp>
        <p:nvSpPr>
          <p:cNvPr id="4" name="AutoShape 2" descr="http://ressources.unisciel.fr/biocell/chap8/res/08_13_Golgi_internal_reticu_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759572"/>
            <a:ext cx="5472648" cy="309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1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642918"/>
            <a:ext cx="8286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Localisé habituellement près du noyau, l’’appareil de Golgi se compose de plusieurs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Dictyosomes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appareil de golgif2"/>
          <p:cNvPicPr>
            <a:picLocks noChangeAspect="1" noChangeArrowheads="1"/>
          </p:cNvPicPr>
          <p:nvPr/>
        </p:nvPicPr>
        <p:blipFill>
          <a:blip r:embed="rId2"/>
          <a:srcRect l="2499"/>
          <a:stretch>
            <a:fillRect/>
          </a:stretch>
        </p:blipFill>
        <p:spPr bwMode="auto">
          <a:xfrm>
            <a:off x="5138921" y="1571612"/>
            <a:ext cx="368440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42844" y="1857364"/>
            <a:ext cx="4572000" cy="45176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  <a:buClr>
                <a:srgbClr val="FF3300"/>
              </a:buClr>
              <a:buFont typeface="Wingdings" pitchFamily="2" charset="2"/>
              <a:buChar char="§"/>
            </a:pP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Dictyosome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fr-FR" sz="28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empilement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de</a:t>
            </a:r>
            <a:r>
              <a:rPr lang="fr-FR" sz="28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fr-FR" sz="28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8 saccules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, aplatis en </a:t>
            </a:r>
          </a:p>
          <a:p>
            <a:pPr>
              <a:lnSpc>
                <a:spcPct val="130000"/>
              </a:lnSpc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  forme de disque dont les </a:t>
            </a:r>
            <a:r>
              <a:rPr lang="fr-FR" sz="28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extrémités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forment des   </a:t>
            </a:r>
          </a:p>
          <a:p>
            <a:pPr>
              <a:lnSpc>
                <a:spcPct val="130000"/>
              </a:lnSpc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fr-FR" sz="28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ampoules élargies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  <a:buClr>
                <a:srgbClr val="FF3300"/>
              </a:buClr>
              <a:buFontTx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 Les </a:t>
            </a:r>
            <a:r>
              <a:rPr lang="fr-FR" sz="28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saccules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sont limités par une </a:t>
            </a:r>
            <a:r>
              <a:rPr lang="fr-FR" sz="28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membrane assez fine.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28596" y="142852"/>
            <a:ext cx="45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2.1. Définition</a:t>
            </a:r>
            <a:endParaRPr lang="fr-FR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71678"/>
            <a:ext cx="5500726" cy="425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286512" y="3643314"/>
            <a:ext cx="2571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/>
              <a:t>Dictyosome prés  du noyau  </a:t>
            </a:r>
            <a:endParaRPr lang="fr-FR" sz="2800" b="1" dirty="0"/>
          </a:p>
        </p:txBody>
      </p:sp>
      <p:cxnSp>
        <p:nvCxnSpPr>
          <p:cNvPr id="5" name="Connecteur droit avec flèche 4"/>
          <p:cNvCxnSpPr/>
          <p:nvPr/>
        </p:nvCxnSpPr>
        <p:spPr>
          <a:xfrm rot="10800000" flipV="1">
            <a:off x="4143372" y="4143380"/>
            <a:ext cx="1928826" cy="714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275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158" y="214290"/>
            <a:ext cx="864399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chemeClr val="accent2"/>
              </a:buClr>
              <a:buBlip>
                <a:blip r:embed="rId2"/>
              </a:buBlip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On reconnaît  dans chaque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dictyosome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les sous compartiments suivants :</a:t>
            </a:r>
            <a:endParaRPr lang="fr-FR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  <a:buBlip>
                <a:blip r:embed="rId3"/>
              </a:buBlip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  Un compartiment cis (</a:t>
            </a:r>
            <a:r>
              <a:rPr lang="fr-FR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face de formation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tourné du côté du REG avec lequel il établit des </a:t>
            </a:r>
            <a:r>
              <a:rPr lang="fr-FR" sz="2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interrelations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par des </a:t>
            </a:r>
            <a:r>
              <a:rPr lang="fr-FR" sz="2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vésicules de transition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57158" y="1506952"/>
            <a:ext cx="8569325" cy="852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buFontTx/>
              <a:buBlip>
                <a:blip r:embed="rId3"/>
              </a:buBlip>
            </a:pPr>
            <a:r>
              <a:rPr lang="fr-FR" sz="2000" b="1" dirty="0">
                <a:latin typeface="Times New Roman" pitchFamily="18" charset="0"/>
                <a:cs typeface="Times New Roman" pitchFamily="18" charset="0"/>
              </a:rPr>
              <a:t> Un compartiment médian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, comporte environ </a:t>
            </a:r>
            <a:r>
              <a:rPr lang="fr-FR" sz="2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5 saccules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(disques aplatis de 0,5 à 1 µm de Ø), régulièrement empilés formant le </a:t>
            </a:r>
            <a:r>
              <a:rPr lang="fr-FR" sz="20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dictyosome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0748" y="2359558"/>
            <a:ext cx="8569325" cy="852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buFontTx/>
              <a:buBlip>
                <a:blip r:embed="rId3"/>
              </a:buBlip>
            </a:pPr>
            <a:r>
              <a:rPr lang="fr-FR" sz="2000" b="1" dirty="0">
                <a:latin typeface="Times New Roman" pitchFamily="18" charset="0"/>
                <a:cs typeface="Times New Roman" pitchFamily="18" charset="0"/>
              </a:rPr>
              <a:t>  Un compartiment </a:t>
            </a:r>
            <a:r>
              <a:rPr lang="fr-FR" sz="2000" b="1" dirty="0" err="1">
                <a:latin typeface="Times New Roman" pitchFamily="18" charset="0"/>
                <a:cs typeface="Times New Roman" pitchFamily="18" charset="0"/>
              </a:rPr>
              <a:t>trans</a:t>
            </a:r>
            <a:r>
              <a:rPr lang="fr-FR" sz="2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FR" sz="2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face de maturation</a:t>
            </a:r>
            <a:r>
              <a:rPr lang="fr-FR" sz="2000" b="1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prolongé par des </a:t>
            </a:r>
            <a:r>
              <a:rPr lang="fr-FR" sz="2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vésicules de sécrétion.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3205863"/>
            <a:ext cx="7560840" cy="3652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blinks3.free.fr/d_2e/planete_Terre/06_theorie_cellulaire/doc_2/images/dictyos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4320480" cy="2800902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475656" y="260648"/>
            <a:ext cx="502517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Aspect  de dictyosomes  au ME</a:t>
            </a:r>
            <a:endParaRPr lang="fr-FR" sz="28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395536" y="1052736"/>
            <a:ext cx="4536504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Au MET après coupe mince   </a:t>
            </a:r>
            <a:endParaRPr lang="fr-FR" sz="28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323528" y="4572008"/>
            <a:ext cx="882047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 empilement de  4 à 10 Saccules incurvés à bords  dilatés</a:t>
            </a:r>
            <a:endParaRPr lang="fr-FR" sz="28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071538" y="5643578"/>
            <a:ext cx="712879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Vésicules  de tailles différentes  + tubules</a:t>
            </a:r>
            <a:endParaRPr lang="fr-FR" sz="28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357554" y="5143512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+</a:t>
            </a:r>
            <a:endParaRPr lang="fr-FR" sz="3200" b="1" dirty="0"/>
          </a:p>
        </p:txBody>
      </p:sp>
      <p:pic>
        <p:nvPicPr>
          <p:cNvPr id="11" name="Picture 6" descr="http://www.professeur-noyau.net/micro/cellule2/img/golgi_em.jpg"/>
          <p:cNvPicPr>
            <a:picLocks noChangeAspect="1" noChangeArrowheads="1"/>
          </p:cNvPicPr>
          <p:nvPr/>
        </p:nvPicPr>
        <p:blipFill>
          <a:blip r:embed="rId3" cstate="print"/>
          <a:srcRect l="22699" r="24914" b="13656"/>
          <a:stretch>
            <a:fillRect/>
          </a:stretch>
        </p:blipFill>
        <p:spPr bwMode="auto">
          <a:xfrm>
            <a:off x="5143504" y="1357299"/>
            <a:ext cx="3714776" cy="2786082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428596" y="6286520"/>
            <a:ext cx="842968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L’ appareil de golgi est un ensemble de </a:t>
            </a:r>
            <a:r>
              <a:rPr lang="fr-FR" sz="2800" b="1" dirty="0" err="1" smtClean="0"/>
              <a:t>dictyosomes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99427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977" y="0"/>
            <a:ext cx="7344816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Orientation  cellulaire  de l’appareil de GOLGI</a:t>
            </a:r>
            <a:endParaRPr lang="fr-FR" sz="2800" b="1" dirty="0"/>
          </a:p>
        </p:txBody>
      </p:sp>
      <p:pic>
        <p:nvPicPr>
          <p:cNvPr id="107522" name="Picture 2" descr="http://images.slideplayer.fr/3/1203529/slides/slide_30.jpg"/>
          <p:cNvPicPr>
            <a:picLocks noChangeAspect="1" noChangeArrowheads="1"/>
          </p:cNvPicPr>
          <p:nvPr/>
        </p:nvPicPr>
        <p:blipFill rotWithShape="1">
          <a:blip r:embed="rId2" cstate="print"/>
          <a:srcRect l="22611" t="8737" r="23639" b="23405"/>
          <a:stretch/>
        </p:blipFill>
        <p:spPr bwMode="auto">
          <a:xfrm>
            <a:off x="899985" y="2034989"/>
            <a:ext cx="7200800" cy="482654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584839"/>
            <a:ext cx="9071992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800" b="1" dirty="0" smtClean="0"/>
              <a:t>Formé de </a:t>
            </a:r>
            <a:r>
              <a:rPr lang="fr-FR" sz="2800" b="1" dirty="0" smtClean="0">
                <a:solidFill>
                  <a:srgbClr val="FF0000"/>
                </a:solidFill>
              </a:rPr>
              <a:t>2 faces</a:t>
            </a:r>
            <a:r>
              <a:rPr lang="fr-FR" sz="2800" b="1" dirty="0" smtClean="0"/>
              <a:t>: </a:t>
            </a:r>
            <a:r>
              <a:rPr lang="fr-FR" sz="2800" b="1" dirty="0" smtClean="0">
                <a:solidFill>
                  <a:srgbClr val="FF0000"/>
                </a:solidFill>
              </a:rPr>
              <a:t>Face </a:t>
            </a:r>
            <a:r>
              <a:rPr lang="fr-FR" sz="2800" b="1" i="1" dirty="0" smtClean="0">
                <a:solidFill>
                  <a:srgbClr val="FF0000"/>
                </a:solidFill>
              </a:rPr>
              <a:t>cis</a:t>
            </a:r>
            <a:r>
              <a:rPr lang="fr-FR" sz="2800" b="1" dirty="0" smtClean="0"/>
              <a:t>=Face </a:t>
            </a:r>
            <a:r>
              <a:rPr lang="fr-FR" sz="2800" b="1" dirty="0" smtClean="0">
                <a:solidFill>
                  <a:srgbClr val="FF0000"/>
                </a:solidFill>
              </a:rPr>
              <a:t>d'entrée</a:t>
            </a:r>
            <a:r>
              <a:rPr lang="fr-FR" sz="2800" b="1" dirty="0" smtClean="0"/>
              <a:t> des protéines  synthétisées au niveau du REG et la </a:t>
            </a:r>
            <a:r>
              <a:rPr lang="fr-FR" sz="2800" b="1" dirty="0" smtClean="0">
                <a:solidFill>
                  <a:srgbClr val="FF0000"/>
                </a:solidFill>
              </a:rPr>
              <a:t>Face </a:t>
            </a:r>
            <a:r>
              <a:rPr lang="fr-FR" sz="2800" b="1" i="1" dirty="0" smtClean="0">
                <a:solidFill>
                  <a:srgbClr val="FF0000"/>
                </a:solidFill>
              </a:rPr>
              <a:t>Trans</a:t>
            </a:r>
            <a:r>
              <a:rPr lang="fr-FR" sz="2800" b="1" dirty="0" smtClean="0"/>
              <a:t>= Face </a:t>
            </a:r>
            <a:r>
              <a:rPr lang="fr-FR" sz="2800" b="1" dirty="0" smtClean="0">
                <a:solidFill>
                  <a:srgbClr val="FF0000"/>
                </a:solidFill>
              </a:rPr>
              <a:t>de sortie </a:t>
            </a:r>
            <a:r>
              <a:rPr lang="fr-FR" sz="2800" b="1" dirty="0" smtClean="0"/>
              <a:t>de  vésicules à contenu destiné surtout à l’exportation</a:t>
            </a:r>
            <a:endParaRPr lang="fr-FR" sz="28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3626774" y="4992377"/>
            <a:ext cx="122979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Face Cis</a:t>
            </a:r>
            <a:endParaRPr lang="fr-FR" sz="2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6994012" y="5350325"/>
            <a:ext cx="1008112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Face Trans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7344701" y="3778150"/>
            <a:ext cx="1656184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Vésicule de Sécrétion</a:t>
            </a:r>
            <a:endParaRPr lang="fr-FR" sz="20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2932847" y="5705164"/>
            <a:ext cx="1409811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Vésicule de Transition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86966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maxresdefault (1).jpg"/>
          <p:cNvPicPr>
            <a:picLocks noChangeAspect="1" noChangeArrowheads="1"/>
          </p:cNvPicPr>
          <p:nvPr/>
        </p:nvPicPr>
        <p:blipFill>
          <a:blip r:embed="rId2" cstate="print"/>
          <a:srcRect t="11024"/>
          <a:stretch>
            <a:fillRect/>
          </a:stretch>
        </p:blipFill>
        <p:spPr bwMode="auto">
          <a:xfrm>
            <a:off x="611560" y="1051951"/>
            <a:ext cx="8064896" cy="580604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39552" y="332656"/>
            <a:ext cx="842493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   </a:t>
            </a:r>
            <a:r>
              <a:rPr lang="fr-FR" sz="2800" b="1" dirty="0" smtClean="0"/>
              <a:t>Trois types de vésicules accompagnent  le dictyosome</a:t>
            </a:r>
            <a:endParaRPr lang="fr-FR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611560" y="2060848"/>
            <a:ext cx="1296144" cy="1152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500826" y="1000108"/>
            <a:ext cx="1728192" cy="79208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51520" y="6021288"/>
            <a:ext cx="172819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Vésicule de transition 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63562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910" y="1214422"/>
            <a:ext cx="821090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1.1. Le réticulum endoplasmique </a:t>
            </a:r>
          </a:p>
          <a:p>
            <a:pPr algn="ctr"/>
            <a:r>
              <a:rPr lang="fr-FR" sz="4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Et synthèse des protéines  </a:t>
            </a:r>
            <a:endParaRPr lang="fr-FR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4570" t="43750" r="50195" b="31250"/>
          <a:stretch>
            <a:fillRect/>
          </a:stretch>
        </p:blipFill>
        <p:spPr bwMode="auto">
          <a:xfrm>
            <a:off x="4929190" y="2928934"/>
            <a:ext cx="3482603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0"/>
            <a:ext cx="8678198" cy="95410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 Chaque  Dictyosome </a:t>
            </a:r>
            <a:r>
              <a:rPr lang="fr-FR" sz="2800" b="1" dirty="0" smtClean="0">
                <a:solidFill>
                  <a:schemeClr val="tx1"/>
                </a:solidFill>
              </a:rPr>
              <a:t> est  </a:t>
            </a:r>
            <a:r>
              <a:rPr lang="fr-FR" sz="2800" b="1" dirty="0" smtClean="0">
                <a:solidFill>
                  <a:srgbClr val="FF0000"/>
                </a:solidFill>
              </a:rPr>
              <a:t>polarisé  </a:t>
            </a:r>
            <a:r>
              <a:rPr lang="fr-FR" sz="2800" b="1" dirty="0" smtClean="0"/>
              <a:t>, partagé en </a:t>
            </a:r>
            <a:r>
              <a:rPr lang="fr-FR" sz="2800" b="1" dirty="0" smtClean="0">
                <a:solidFill>
                  <a:srgbClr val="FF0000"/>
                </a:solidFill>
              </a:rPr>
              <a:t>3 régions  fonctionnellement </a:t>
            </a:r>
            <a:r>
              <a:rPr lang="fr-FR" sz="2800" b="1" dirty="0" smtClean="0"/>
              <a:t>différentes 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286512" y="4714884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00166" y="4143380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715140" y="3000372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 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144000" y="494116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 </a:t>
            </a:r>
            <a:endParaRPr lang="fr-FR" sz="2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7164288" y="299695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 </a:t>
            </a:r>
            <a:endParaRPr lang="fr-FR" sz="2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724128" y="4221088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 </a:t>
            </a:r>
            <a:endParaRPr lang="fr-FR" sz="28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5724128" y="1700808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 </a:t>
            </a:r>
            <a:endParaRPr lang="fr-FR" sz="28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611560" y="3933056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 </a:t>
            </a:r>
            <a:endParaRPr lang="fr-FR" sz="2800" b="1" dirty="0"/>
          </a:p>
        </p:txBody>
      </p:sp>
      <p:pic>
        <p:nvPicPr>
          <p:cNvPr id="18" name="Picture 2" descr="http://www8.umoncton.ca/umcm-gauthier_didier/bc4223/trf/trfillcou/trf421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80728"/>
            <a:ext cx="5400675" cy="5904656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19" name="ZoneTexte 18"/>
          <p:cNvSpPr txBox="1"/>
          <p:nvPr/>
        </p:nvSpPr>
        <p:spPr>
          <a:xfrm>
            <a:off x="5724128" y="278092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  Face Trans </a:t>
            </a:r>
            <a:endParaRPr lang="fr-FR" sz="2800" b="1" dirty="0"/>
          </a:p>
        </p:txBody>
      </p:sp>
      <p:sp>
        <p:nvSpPr>
          <p:cNvPr id="20" name="Accolade fermante 19"/>
          <p:cNvSpPr/>
          <p:nvPr/>
        </p:nvSpPr>
        <p:spPr>
          <a:xfrm>
            <a:off x="5868144" y="2708920"/>
            <a:ext cx="72008" cy="79208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5940152" y="465313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Face Cis</a:t>
            </a:r>
            <a:endParaRPr lang="fr-FR" sz="2800" b="1" dirty="0"/>
          </a:p>
        </p:txBody>
      </p:sp>
      <p:sp>
        <p:nvSpPr>
          <p:cNvPr id="22" name="Accolade fermante 21"/>
          <p:cNvSpPr/>
          <p:nvPr/>
        </p:nvSpPr>
        <p:spPr>
          <a:xfrm>
            <a:off x="5724128" y="4581128"/>
            <a:ext cx="216024" cy="64807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Accolade fermante 22"/>
          <p:cNvSpPr/>
          <p:nvPr/>
        </p:nvSpPr>
        <p:spPr>
          <a:xfrm>
            <a:off x="6372200" y="3933056"/>
            <a:ext cx="144016" cy="57606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6588224" y="3789040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Région médiane</a:t>
            </a:r>
            <a:endParaRPr lang="fr-FR" sz="2400" b="1" dirty="0"/>
          </a:p>
        </p:txBody>
      </p:sp>
      <p:sp>
        <p:nvSpPr>
          <p:cNvPr id="25" name="Parenthèse ouvrante 24"/>
          <p:cNvSpPr/>
          <p:nvPr/>
        </p:nvSpPr>
        <p:spPr>
          <a:xfrm>
            <a:off x="1763688" y="5157192"/>
            <a:ext cx="288032" cy="720080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395536" y="522920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ERGIC 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37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5720" y="571480"/>
            <a:ext cx="88582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Les </a:t>
            </a:r>
            <a:r>
              <a:rPr lang="fr-FR" sz="2800" b="1" dirty="0" smtClean="0">
                <a:solidFill>
                  <a:srgbClr val="FF0000"/>
                </a:solidFill>
              </a:rPr>
              <a:t>3 régions  </a:t>
            </a:r>
            <a:r>
              <a:rPr lang="fr-FR" sz="2800" b="1" dirty="0" smtClean="0"/>
              <a:t>structurales et fonctionnelles d’un dictyosome :</a:t>
            </a:r>
          </a:p>
          <a:p>
            <a:r>
              <a:rPr lang="fr-FR" sz="2800" b="1" dirty="0" smtClean="0">
                <a:solidFill>
                  <a:srgbClr val="FF0000"/>
                </a:solidFill>
              </a:rPr>
              <a:t>Face cis </a:t>
            </a:r>
            <a:r>
              <a:rPr lang="fr-FR" sz="2800" b="1" dirty="0" smtClean="0"/>
              <a:t>ou face d’entrée =correspond au CGN (</a:t>
            </a:r>
            <a:r>
              <a:rPr lang="fr-FR" sz="2800" i="1" dirty="0" smtClean="0">
                <a:solidFill>
                  <a:srgbClr val="FF0000"/>
                </a:solidFill>
              </a:rPr>
              <a:t>cis-</a:t>
            </a:r>
            <a:r>
              <a:rPr lang="fr-FR" sz="2800" b="1" i="1" dirty="0" smtClean="0">
                <a:solidFill>
                  <a:srgbClr val="FF0000"/>
                </a:solidFill>
              </a:rPr>
              <a:t>Golgi</a:t>
            </a:r>
            <a:r>
              <a:rPr lang="fr-FR" sz="2800" i="1" dirty="0">
                <a:solidFill>
                  <a:srgbClr val="FF0000"/>
                </a:solidFill>
              </a:rPr>
              <a:t> network</a:t>
            </a:r>
            <a:r>
              <a:rPr lang="fr-FR" sz="2800" dirty="0" smtClean="0"/>
              <a:t>) </a:t>
            </a:r>
            <a:r>
              <a:rPr lang="fr-FR" sz="2800" b="1" dirty="0" smtClean="0"/>
              <a:t>+ saccule cis</a:t>
            </a:r>
          </a:p>
          <a:p>
            <a:r>
              <a:rPr lang="fr-FR" sz="2800" b="1" dirty="0" smtClean="0">
                <a:solidFill>
                  <a:srgbClr val="FF0000"/>
                </a:solidFill>
              </a:rPr>
              <a:t>Région médiane </a:t>
            </a:r>
            <a:r>
              <a:rPr lang="fr-FR" sz="2800" b="1" dirty="0" smtClean="0"/>
              <a:t>correspond aux saccules médians</a:t>
            </a:r>
          </a:p>
          <a:p>
            <a:r>
              <a:rPr lang="fr-FR" sz="2800" b="1" dirty="0" smtClean="0">
                <a:solidFill>
                  <a:srgbClr val="FF0000"/>
                </a:solidFill>
              </a:rPr>
              <a:t>Face </a:t>
            </a:r>
            <a:r>
              <a:rPr lang="fr-FR" sz="2800" b="1" dirty="0" err="1" smtClean="0">
                <a:solidFill>
                  <a:srgbClr val="FF0000"/>
                </a:solidFill>
              </a:rPr>
              <a:t>Trans</a:t>
            </a:r>
            <a:r>
              <a:rPr lang="fr-FR" sz="2800" b="1" dirty="0" smtClean="0">
                <a:solidFill>
                  <a:srgbClr val="FF0000"/>
                </a:solidFill>
              </a:rPr>
              <a:t>  </a:t>
            </a:r>
            <a:r>
              <a:rPr lang="fr-FR" sz="2800" b="1" dirty="0" smtClean="0"/>
              <a:t>ou face de sortie = correspond au TGN </a:t>
            </a:r>
            <a:r>
              <a:rPr lang="fr-FR" sz="2800" b="1" dirty="0"/>
              <a:t>(</a:t>
            </a:r>
            <a:r>
              <a:rPr lang="fr-FR" sz="2800" i="1" dirty="0" err="1">
                <a:solidFill>
                  <a:srgbClr val="FF0000"/>
                </a:solidFill>
              </a:rPr>
              <a:t>trans</a:t>
            </a:r>
            <a:r>
              <a:rPr lang="fr-FR" sz="2800" i="1" dirty="0">
                <a:solidFill>
                  <a:srgbClr val="FF0000"/>
                </a:solidFill>
              </a:rPr>
              <a:t>-</a:t>
            </a:r>
            <a:r>
              <a:rPr lang="fr-FR" sz="2800" b="1" i="1" dirty="0">
                <a:solidFill>
                  <a:srgbClr val="FF0000"/>
                </a:solidFill>
              </a:rPr>
              <a:t>Golgi</a:t>
            </a:r>
            <a:r>
              <a:rPr lang="fr-FR" sz="2800" i="1" dirty="0">
                <a:solidFill>
                  <a:srgbClr val="FF0000"/>
                </a:solidFill>
              </a:rPr>
              <a:t> network</a:t>
            </a:r>
            <a:r>
              <a:rPr lang="fr-FR" sz="2800" dirty="0" smtClean="0"/>
              <a:t>) </a:t>
            </a:r>
            <a:r>
              <a:rPr lang="fr-FR" sz="2800" b="1" dirty="0" smtClean="0"/>
              <a:t>+saccule </a:t>
            </a:r>
            <a:r>
              <a:rPr lang="fr-FR" sz="2800" b="1" dirty="0" err="1" smtClean="0"/>
              <a:t>Trans</a:t>
            </a:r>
            <a:endParaRPr lang="fr-FR" sz="2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428596" y="3786190"/>
            <a:ext cx="8429684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Compartiment ERGIC (</a:t>
            </a:r>
            <a:r>
              <a:rPr lang="fr-FR" sz="2800" b="1" i="1" dirty="0" smtClean="0">
                <a:solidFill>
                  <a:srgbClr val="FF0000"/>
                </a:solidFill>
              </a:rPr>
              <a:t>ER-Golgi </a:t>
            </a:r>
            <a:r>
              <a:rPr lang="fr-FR" sz="2800" b="1" i="1" dirty="0" err="1">
                <a:solidFill>
                  <a:srgbClr val="FF0000"/>
                </a:solidFill>
              </a:rPr>
              <a:t>intermediate</a:t>
            </a:r>
            <a:r>
              <a:rPr lang="fr-FR" sz="2800" b="1" i="1" dirty="0">
                <a:solidFill>
                  <a:srgbClr val="FF0000"/>
                </a:solidFill>
              </a:rPr>
              <a:t> </a:t>
            </a:r>
            <a:r>
              <a:rPr lang="fr-FR" sz="2800" b="1" i="1" dirty="0" err="1" smtClean="0">
                <a:solidFill>
                  <a:srgbClr val="FF0000"/>
                </a:solidFill>
              </a:rPr>
              <a:t>compartment</a:t>
            </a:r>
            <a:r>
              <a:rPr lang="fr-FR" sz="2800" b="1" dirty="0" smtClean="0"/>
              <a:t>) = compartiment intermédiaire RE –Golgi , il renferme des vésicules de transition et des tubules .  </a:t>
            </a:r>
          </a:p>
          <a:p>
            <a:r>
              <a:rPr lang="fr-FR" sz="2800" b="1" dirty="0" smtClean="0"/>
              <a:t>Compartiment post - golgien = localisé entre le TGN (</a:t>
            </a:r>
            <a:r>
              <a:rPr lang="fr-FR" sz="2800" i="1" dirty="0" err="1">
                <a:solidFill>
                  <a:srgbClr val="FF0000"/>
                </a:solidFill>
              </a:rPr>
              <a:t>trans</a:t>
            </a:r>
            <a:r>
              <a:rPr lang="fr-FR" sz="2800" i="1" dirty="0">
                <a:solidFill>
                  <a:srgbClr val="FF0000"/>
                </a:solidFill>
              </a:rPr>
              <a:t>-</a:t>
            </a:r>
            <a:r>
              <a:rPr lang="fr-FR" sz="2800" b="1" i="1" dirty="0">
                <a:solidFill>
                  <a:srgbClr val="FF0000"/>
                </a:solidFill>
              </a:rPr>
              <a:t>Golgi</a:t>
            </a:r>
            <a:r>
              <a:rPr lang="fr-FR" sz="2800" i="1" dirty="0">
                <a:solidFill>
                  <a:srgbClr val="FF0000"/>
                </a:solidFill>
              </a:rPr>
              <a:t> </a:t>
            </a:r>
            <a:r>
              <a:rPr lang="fr-FR" sz="2800" i="1" dirty="0" smtClean="0">
                <a:solidFill>
                  <a:srgbClr val="FF0000"/>
                </a:solidFill>
              </a:rPr>
              <a:t>network</a:t>
            </a:r>
            <a:r>
              <a:rPr lang="fr-FR" sz="2800" dirty="0" smtClean="0"/>
              <a:t>)</a:t>
            </a:r>
            <a:r>
              <a:rPr lang="fr-FR" sz="2800" b="1" dirty="0" smtClean="0"/>
              <a:t>et la membrane plasmique , il renferme des vésicules de sécrétion et des tubules 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75749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04664"/>
            <a:ext cx="6624736" cy="523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7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285720" y="142852"/>
            <a:ext cx="8351838" cy="224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2.2.Rôles </a:t>
            </a:r>
            <a:r>
              <a:rPr lang="fr-FR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 l’appareil de Golgi :</a:t>
            </a:r>
          </a:p>
          <a:p>
            <a:pPr eaLnBrk="1" hangingPunct="1"/>
            <a:endParaRPr lang="fr-FR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13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fr-FR" dirty="0">
                <a:solidFill>
                  <a:srgbClr val="FF3300"/>
                </a:solidFill>
                <a:latin typeface="Arial" charset="0"/>
                <a:cs typeface="Arial" charset="0"/>
              </a:rPr>
              <a:t> </a:t>
            </a:r>
            <a:r>
              <a:rPr lang="fr-FR" sz="24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Emballage </a:t>
            </a:r>
            <a:r>
              <a:rPr lang="fr-FR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et exportation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(transfert) des </a:t>
            </a:r>
            <a:r>
              <a:rPr lang="fr-FR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protéines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qui sont </a:t>
            </a:r>
            <a:r>
              <a:rPr lang="fr-FR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sécrétées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à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l’intérieur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de la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cellule (par RE).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Ce processus permet le renouvellement de la MP. </a:t>
            </a:r>
          </a:p>
        </p:txBody>
      </p:sp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142844" y="1928802"/>
            <a:ext cx="8820150" cy="515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3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Centre de tri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des </a:t>
            </a:r>
            <a:r>
              <a:rPr lang="fr-FR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protéines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destinées à l’exportation à la membrane plasmique (sécrétion), aux lysosomes (voie lytique).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None/>
            </a:pPr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3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fr-FR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protéolyse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 : transformation des </a:t>
            </a:r>
            <a:r>
              <a:rPr lang="fr-FR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protéines inactives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en </a:t>
            </a:r>
            <a:r>
              <a:rPr lang="fr-FR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protéines actives</a:t>
            </a:r>
            <a:r>
              <a:rPr lang="fr-FR" sz="24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Sulfatation des glycolipides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et 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synthèse des </a:t>
            </a:r>
            <a:r>
              <a:rPr lang="fr-F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protéoglycannes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et des 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glycolipides</a:t>
            </a: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Maturation des protéines :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modification des chaînes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oligosaccharidiques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130000"/>
              </a:lnSpc>
              <a:buClr>
                <a:srgbClr val="FF3300"/>
              </a:buClr>
              <a:buFont typeface="Wingdings" pitchFamily="2" charset="2"/>
              <a:buChar char="Ø"/>
            </a:pP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5918" y="1428736"/>
            <a:ext cx="44005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Les lysosomes  </a:t>
            </a:r>
            <a:endParaRPr lang="fr-FR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Lysosome TRAVAIL P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00430" y="2285992"/>
            <a:ext cx="3887787" cy="379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4999" y="548680"/>
            <a:ext cx="43140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7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lysosomes </a:t>
            </a:r>
            <a:endParaRPr lang="fr-FR" sz="7200" dirty="0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3995936" y="435793"/>
            <a:ext cx="0" cy="14261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>
            <a:off x="2414999" y="1749009"/>
            <a:ext cx="932865" cy="13199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4788024" y="1749009"/>
            <a:ext cx="1152128" cy="10319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334879" y="3284984"/>
            <a:ext cx="2160240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400" dirty="0" err="1" smtClean="0"/>
              <a:t>Lysis</a:t>
            </a:r>
            <a:r>
              <a:rPr lang="fr-FR" sz="4400" dirty="0" smtClean="0"/>
              <a:t> </a:t>
            </a:r>
          </a:p>
          <a:p>
            <a:pPr algn="ctr"/>
            <a:r>
              <a:rPr lang="fr-FR" sz="4400" dirty="0" smtClean="0"/>
              <a:t>Lyse </a:t>
            </a:r>
            <a:endParaRPr lang="fr-FR" sz="4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184068" y="3284984"/>
            <a:ext cx="1764196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4400" dirty="0" smtClean="0"/>
              <a:t>Body </a:t>
            </a:r>
          </a:p>
          <a:p>
            <a:r>
              <a:rPr lang="fr-FR" sz="4400" dirty="0" smtClean="0"/>
              <a:t>Corps </a:t>
            </a:r>
            <a:endParaRPr lang="fr-FR" sz="4400" dirty="0"/>
          </a:p>
        </p:txBody>
      </p:sp>
      <p:sp>
        <p:nvSpPr>
          <p:cNvPr id="12" name="Flèche courbée vers le haut 11"/>
          <p:cNvSpPr/>
          <p:nvPr/>
        </p:nvSpPr>
        <p:spPr>
          <a:xfrm flipH="1">
            <a:off x="2555776" y="4869160"/>
            <a:ext cx="3816424" cy="1224136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1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5" descr="Lysosome TRAVAIL P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724128" y="3410579"/>
            <a:ext cx="3169047" cy="309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491451" y="808948"/>
            <a:ext cx="856932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dirty="0" smtClean="0"/>
              <a:t>Compartiment </a:t>
            </a:r>
            <a:r>
              <a:rPr lang="fr-FR" sz="2400" dirty="0"/>
              <a:t>de morphologie très hétérogène, de pH acide (pH 5) et </a:t>
            </a:r>
            <a:r>
              <a:rPr lang="fr-FR" sz="2400" dirty="0" smtClean="0"/>
              <a:t>contenant de </a:t>
            </a:r>
            <a:r>
              <a:rPr lang="fr-FR" sz="2400" dirty="0"/>
              <a:t>nombreuses hydrolases acides (car actives uniquement à pH acide).</a:t>
            </a:r>
          </a:p>
          <a:p>
            <a:r>
              <a:rPr lang="fr-FR" sz="2400" dirty="0"/>
              <a:t>Les hydrolases acides sont des </a:t>
            </a:r>
            <a:r>
              <a:rPr lang="fr-FR" sz="2400" b="1" dirty="0"/>
              <a:t>enzymes capables d’hydrolyser </a:t>
            </a:r>
            <a:r>
              <a:rPr lang="fr-FR" sz="2400" dirty="0" smtClean="0"/>
              <a:t>l’ensemble des </a:t>
            </a:r>
            <a:r>
              <a:rPr lang="fr-FR" sz="2400" dirty="0"/>
              <a:t>familles de molécules biologiques. On distingue ainsi : des </a:t>
            </a:r>
            <a:r>
              <a:rPr lang="fr-FR" sz="2400" b="1" dirty="0" smtClean="0"/>
              <a:t>nucléases </a:t>
            </a:r>
            <a:r>
              <a:rPr lang="fr-FR" sz="2400" dirty="0" smtClean="0"/>
              <a:t>(</a:t>
            </a:r>
            <a:r>
              <a:rPr lang="fr-FR" sz="2400" dirty="0"/>
              <a:t>dégradent ADN, ARN) ; des </a:t>
            </a:r>
            <a:r>
              <a:rPr lang="fr-FR" sz="2400" b="1" dirty="0"/>
              <a:t>protéases </a:t>
            </a:r>
            <a:r>
              <a:rPr lang="fr-FR" sz="2400" dirty="0"/>
              <a:t>(dégradent protéines) ; </a:t>
            </a:r>
            <a:endParaRPr lang="fr-FR" sz="2400" dirty="0" smtClean="0"/>
          </a:p>
          <a:p>
            <a:r>
              <a:rPr lang="fr-FR" sz="2400" dirty="0" smtClean="0"/>
              <a:t>des </a:t>
            </a:r>
            <a:r>
              <a:rPr lang="fr-FR" sz="2400" b="1" dirty="0" err="1"/>
              <a:t>glycosidases</a:t>
            </a:r>
            <a:endParaRPr lang="fr-FR" sz="2400" b="1" dirty="0"/>
          </a:p>
          <a:p>
            <a:r>
              <a:rPr lang="fr-FR" sz="2400" dirty="0"/>
              <a:t>(dégradent les glucides), </a:t>
            </a:r>
            <a:endParaRPr lang="fr-FR" sz="2400" dirty="0" smtClean="0"/>
          </a:p>
          <a:p>
            <a:r>
              <a:rPr lang="fr-FR" sz="2400" dirty="0" smtClean="0"/>
              <a:t>des </a:t>
            </a:r>
            <a:r>
              <a:rPr lang="fr-FR" sz="2400" b="1" dirty="0"/>
              <a:t>phosphatases </a:t>
            </a:r>
            <a:r>
              <a:rPr lang="fr-FR" sz="2400" dirty="0"/>
              <a:t>(coupent les phosphates),</a:t>
            </a:r>
          </a:p>
          <a:p>
            <a:r>
              <a:rPr lang="fr-FR" sz="2400" dirty="0"/>
              <a:t>des </a:t>
            </a:r>
            <a:r>
              <a:rPr lang="fr-FR" sz="2400" b="1" dirty="0"/>
              <a:t>lipases </a:t>
            </a:r>
            <a:r>
              <a:rPr lang="fr-FR" sz="2400" dirty="0"/>
              <a:t>(dégradent les lipides), </a:t>
            </a:r>
            <a:endParaRPr lang="fr-FR" sz="2400" dirty="0" smtClean="0"/>
          </a:p>
          <a:p>
            <a:r>
              <a:rPr lang="fr-FR" sz="2400" dirty="0" smtClean="0"/>
              <a:t>des </a:t>
            </a:r>
            <a:r>
              <a:rPr lang="fr-FR" sz="2400" b="1" dirty="0" err="1"/>
              <a:t>sulfatases</a:t>
            </a:r>
            <a:r>
              <a:rPr lang="fr-FR" sz="2400" b="1" dirty="0"/>
              <a:t> </a:t>
            </a:r>
            <a:r>
              <a:rPr lang="fr-FR" sz="2400" dirty="0"/>
              <a:t>(coupent les groupements</a:t>
            </a:r>
          </a:p>
          <a:p>
            <a:r>
              <a:rPr lang="fr-FR" sz="2400" dirty="0"/>
              <a:t>sulfates), etc</a:t>
            </a:r>
            <a:r>
              <a:rPr lang="fr-FR" sz="2400" b="1" i="1" dirty="0"/>
              <a:t>.</a:t>
            </a:r>
          </a:p>
          <a:p>
            <a:r>
              <a:rPr lang="fr-FR" sz="2400" dirty="0" smtClean="0"/>
              <a:t>Les </a:t>
            </a:r>
            <a:r>
              <a:rPr lang="fr-FR" sz="2400" dirty="0"/>
              <a:t>lysosomes sont présents dans toutes les cellules eucaryotes à </a:t>
            </a:r>
            <a:r>
              <a:rPr lang="fr-FR" sz="2400" dirty="0" smtClean="0"/>
              <a:t>l’exception des </a:t>
            </a:r>
            <a:r>
              <a:rPr lang="fr-FR" sz="2400" dirty="0"/>
              <a:t>hématies.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00034" y="285728"/>
            <a:ext cx="407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3.1. Définition</a:t>
            </a:r>
            <a:endParaRPr lang="fr-FR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8569325" cy="1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5000"/>
              </a:lnSpc>
              <a:buClr>
                <a:srgbClr val="FF99CC"/>
              </a:buClr>
              <a:buFont typeface="Wingdings" pitchFamily="2" charset="2"/>
              <a:buChar char="Ø"/>
            </a:pP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 Les lysosomes reçoivent du RE et de l’appareil de Golgi</a:t>
            </a:r>
          </a:p>
          <a:p>
            <a:pPr eaLnBrk="1" hangingPunct="1">
              <a:lnSpc>
                <a:spcPct val="135000"/>
              </a:lnSpc>
            </a:pP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    les hydrolases et les protéines intégrées aux  membranes  </a:t>
            </a:r>
          </a:p>
          <a:p>
            <a:pPr eaLnBrk="1" hangingPunct="1">
              <a:lnSpc>
                <a:spcPct val="135000"/>
              </a:lnSpc>
            </a:pP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lysosomales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9939" name="Picture 5" descr="lysosom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2420938"/>
            <a:ext cx="6121400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7"/>
          <p:cNvSpPr txBox="1">
            <a:spLocks noChangeArrowheads="1"/>
          </p:cNvSpPr>
          <p:nvPr/>
        </p:nvSpPr>
        <p:spPr bwMode="auto">
          <a:xfrm>
            <a:off x="468313" y="4005263"/>
            <a:ext cx="858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/>
              <a:t>détail</a:t>
            </a:r>
          </a:p>
        </p:txBody>
      </p:sp>
      <p:sp>
        <p:nvSpPr>
          <p:cNvPr id="39941" name="Line 9"/>
          <p:cNvSpPr>
            <a:spLocks noChangeShapeType="1"/>
          </p:cNvSpPr>
          <p:nvPr/>
        </p:nvSpPr>
        <p:spPr bwMode="auto">
          <a:xfrm>
            <a:off x="1258888" y="4221163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158" y="642918"/>
            <a:ext cx="84296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lysosomes sont présents dans toutes les cellules eucaryotes à l’exception des 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hématies</a:t>
            </a:r>
          </a:p>
          <a:p>
            <a:endParaRPr lang="fr-F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Ils sont plus abondantes dans les cellules responsables de la défense de l'organisme (macrophages, polynucléaires neutrophiles) ou des cellules très spécialisées comme les ostéoclastes. </a:t>
            </a:r>
          </a:p>
          <a:p>
            <a:endParaRPr lang="fr-F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Visibles en microscopie optique et électronique, l'aspect hétérogène des lysosomes est détecté par une coloration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histo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-enzymologique de la phosphatase acide.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34" y="285728"/>
            <a:ext cx="785818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3.2. Composition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La membrane contient  :</a:t>
            </a:r>
          </a:p>
          <a:p>
            <a:pPr>
              <a:buFontTx/>
              <a:buChar char="-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Des glycoprotéines enzymatiques (comme la phosphatase acides), </a:t>
            </a:r>
          </a:p>
          <a:p>
            <a:pPr>
              <a:buFontTx/>
              <a:buChar char="-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Une pompe H+/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ATPase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(acidifie l'intérieur du lysosome), </a:t>
            </a:r>
          </a:p>
          <a:p>
            <a:pPr>
              <a:buFontTx/>
              <a:buChar char="-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Des protéines permettant le transfert entre lysosomes et cytosol.</a:t>
            </a:r>
          </a:p>
          <a:p>
            <a:pPr>
              <a:buFontTx/>
              <a:buChar char="-"/>
            </a:pP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La lumière contient :</a:t>
            </a: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- Des enzymes qui ont été synthétisées dans le RER puis qui ont subit la N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glycosylation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et qui ont été transférées au Golgi. 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71472" y="142852"/>
            <a:ext cx="8072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1.1. Le réticulum endoplasmique</a:t>
            </a:r>
          </a:p>
          <a:p>
            <a:pPr algn="ctr"/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et synthèse des protéines</a:t>
            </a:r>
            <a:endParaRPr lang="fr-FR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42910" y="1000108"/>
            <a:ext cx="778674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A- Définition : 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C’est un ensemble de cavités ou citernes, de canicules ou vésicules.</a:t>
            </a:r>
          </a:p>
          <a:p>
            <a:endParaRPr lang="fr-FR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Les citernes peuvent être : </a:t>
            </a:r>
          </a:p>
          <a:p>
            <a:pPr>
              <a:buFontTx/>
              <a:buChar char="-"/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pourvues de ribosomes  ( Réticulum endoplasmique rugueux 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RER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ou Réticulum endoplasmique  granuleux (REG)</a:t>
            </a:r>
          </a:p>
          <a:p>
            <a:pPr>
              <a:buFontTx/>
              <a:buChar char="-"/>
            </a:pPr>
            <a:endParaRPr lang="fr-FR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- Dépourvues de ribosomes, , c’est le Réticulum endoplasmique  lisse (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REL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) ou réticulum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agranulaire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2226" t="14583" r="34961" b="44792"/>
          <a:stretch>
            <a:fillRect/>
          </a:stretch>
        </p:blipFill>
        <p:spPr bwMode="auto">
          <a:xfrm>
            <a:off x="3714744" y="3929066"/>
            <a:ext cx="5429256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250825" y="260350"/>
            <a:ext cx="8893175" cy="174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1" hangingPunct="1">
              <a:buFontTx/>
              <a:buBlip>
                <a:blip r:embed="rId3"/>
              </a:buBlip>
            </a:pP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On distingue trois types de lysosomes :</a:t>
            </a:r>
          </a:p>
          <a:p>
            <a:pPr eaLnBrk="1" hangingPunct="1"/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Les lysosomes primaires (I)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formés par bourgeonnement du   </a:t>
            </a:r>
          </a:p>
          <a:p>
            <a:pPr eaLnBrk="1" hangingPunct="1">
              <a:lnSpc>
                <a:spcPct val="130000"/>
              </a:lnSpc>
            </a:pP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  saccule interne du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dictyosome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   </a:t>
            </a:r>
          </a:p>
        </p:txBody>
      </p:sp>
      <p:pic>
        <p:nvPicPr>
          <p:cNvPr id="41987" name="Picture 5" descr="lysosomes_primaires_detai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3787775"/>
            <a:ext cx="4608512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250825" y="2205038"/>
            <a:ext cx="8893175" cy="160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 Ils </a:t>
            </a:r>
            <a:r>
              <a:rPr lang="fr-FR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contiennent des hydrolases actives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mais</a:t>
            </a:r>
            <a:r>
              <a:rPr lang="fr-FR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non encore en présence de leur substrat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428596" y="357166"/>
            <a:ext cx="8207375" cy="1776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5000"/>
              </a:lnSpc>
              <a:buFontTx/>
              <a:buChar char="•"/>
            </a:pP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Les lysosomes secondaires (II)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35000"/>
              </a:lnSpc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Toutes les </a:t>
            </a:r>
            <a:r>
              <a:rPr lang="fr-FR" sz="2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vacuoles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où la digestion se fait après leur </a:t>
            </a:r>
            <a:r>
              <a:rPr lang="fr-FR" sz="2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fusion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avec les </a:t>
            </a:r>
            <a:r>
              <a:rPr lang="fr-FR" sz="2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lysosomes 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et libération des enzymes.</a:t>
            </a:r>
          </a:p>
        </p:txBody>
      </p:sp>
      <p:pic>
        <p:nvPicPr>
          <p:cNvPr id="44035" name="Picture 5" descr="lysosomes_prim_et_se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2855913"/>
            <a:ext cx="5184775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357158" y="428604"/>
            <a:ext cx="8353425" cy="17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autolysosome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fr-FR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Lysosome 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fr-FR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autophagosome</a:t>
            </a:r>
            <a:r>
              <a:rPr lang="fr-FR" sz="2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30000"/>
              </a:lnSpc>
              <a:buClr>
                <a:srgbClr val="FF3300"/>
              </a:buClr>
              <a:buFont typeface="Wingdings" pitchFamily="2" charset="2"/>
              <a:buNone/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cas de l’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autodégradation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d’une partie de la cellule </a:t>
            </a:r>
          </a:p>
          <a:p>
            <a:pPr eaLnBrk="1" hangingPunct="1">
              <a:lnSpc>
                <a:spcPct val="130000"/>
              </a:lnSpc>
              <a:buClr>
                <a:srgbClr val="FF3300"/>
              </a:buClr>
              <a:buFont typeface="Wingdings" pitchFamily="2" charset="2"/>
              <a:buNone/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ex. vieux organites cellulaires</a:t>
            </a:r>
          </a:p>
        </p:txBody>
      </p:sp>
      <p:pic>
        <p:nvPicPr>
          <p:cNvPr id="46083" name="Picture 5" descr="Lysosome  ME TRAVAIL P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71472" y="2143116"/>
            <a:ext cx="3743325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29124" y="2285992"/>
            <a:ext cx="4500562" cy="395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fr-FR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hétérolysosome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fr-FR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Lysosome 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fr-FR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hétérophagosome</a:t>
            </a:r>
            <a:r>
              <a:rPr lang="fr-FR" sz="2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cas de bactéries et corps étrangers qui pénètrent dans la cellule par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endocytose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ou phagocytose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323850" y="260350"/>
            <a:ext cx="8569325" cy="3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Les lysosomes tertiaires (III)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fr-FR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corps résiduels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eaLnBrk="1" hangingPunct="1">
              <a:lnSpc>
                <a:spcPct val="13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Ø"/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Proviennent des lysosomes secondaires dans lesquels   </a:t>
            </a:r>
          </a:p>
          <a:p>
            <a:pPr eaLnBrk="1" hangingPunct="1">
              <a:lnSpc>
                <a:spcPct val="13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   persiste des </a:t>
            </a:r>
            <a:r>
              <a:rPr lang="fr-FR" sz="2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résidus non digérés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lnSpc>
                <a:spcPct val="13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Ø"/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Ils sont </a:t>
            </a:r>
            <a:r>
              <a:rPr lang="fr-FR" sz="2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expulsés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par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exocytose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ou </a:t>
            </a:r>
            <a:r>
              <a:rPr lang="fr-FR" sz="2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stockés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dans la cellule. </a:t>
            </a:r>
          </a:p>
        </p:txBody>
      </p:sp>
      <p:pic>
        <p:nvPicPr>
          <p:cNvPr id="50179" name="Picture 5" descr="lysosomes_tertiair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3429000"/>
            <a:ext cx="47529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lassconnection.s3.amazonaws.com/842/flashcards/73842/png/lysosomes1360118428212.png"/>
          <p:cNvPicPr>
            <a:picLocks noChangeAspect="1" noChangeArrowheads="1"/>
          </p:cNvPicPr>
          <p:nvPr/>
        </p:nvPicPr>
        <p:blipFill>
          <a:blip r:embed="rId3" cstate="print"/>
          <a:srcRect t="1627" b="6916"/>
          <a:stretch>
            <a:fillRect/>
          </a:stretch>
        </p:blipFill>
        <p:spPr bwMode="auto">
          <a:xfrm>
            <a:off x="0" y="565458"/>
            <a:ext cx="8748464" cy="6292542"/>
          </a:xfrm>
          <a:prstGeom prst="rect">
            <a:avLst/>
          </a:prstGeom>
          <a:noFill/>
        </p:spPr>
      </p:pic>
      <p:sp>
        <p:nvSpPr>
          <p:cNvPr id="4" name="Rectangle à coins arrondis 3"/>
          <p:cNvSpPr/>
          <p:nvPr/>
        </p:nvSpPr>
        <p:spPr>
          <a:xfrm>
            <a:off x="7308304" y="4263355"/>
            <a:ext cx="1691680" cy="9361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Lysosome I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7164288" y="1797208"/>
            <a:ext cx="1656184" cy="8640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Lysosome I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2915816" y="2420888"/>
            <a:ext cx="2088232" cy="6480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Lysosome I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7308304" y="3140968"/>
            <a:ext cx="1835696" cy="7200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Lysosome II 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87624" y="188640"/>
            <a:ext cx="748883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Voies d’adressage  des vésicules à hydrolases</a:t>
            </a:r>
            <a:endParaRPr lang="fr-FR" sz="28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6516216" y="5589240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Vacuole autophagique</a:t>
            </a:r>
            <a:endParaRPr lang="fr-FR" sz="2400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323528" y="4941168"/>
            <a:ext cx="1656184" cy="5760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002060"/>
                </a:solidFill>
              </a:rPr>
              <a:t>Citerne TGN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47864" y="4725144"/>
            <a:ext cx="187220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 flipH="1">
            <a:off x="3275856" y="4653136"/>
            <a:ext cx="2088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Mitochondrie sénescente</a:t>
            </a:r>
            <a:endParaRPr lang="fr-FR" sz="20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6516216" y="790835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Vacuole hétérophagique</a:t>
            </a:r>
            <a:endParaRPr lang="fr-FR" sz="2400" b="1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4644008" y="3029361"/>
            <a:ext cx="576064" cy="4320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5918" y="1428736"/>
            <a:ext cx="46201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Les </a:t>
            </a:r>
            <a:r>
              <a:rPr lang="fr-FR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endosomes</a:t>
            </a:r>
            <a:r>
              <a:rPr lang="fr-FR" sz="4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fr-FR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340768"/>
            <a:ext cx="8748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latin typeface="Centennial-Roman"/>
              </a:rPr>
              <a:t>Les </a:t>
            </a:r>
            <a:r>
              <a:rPr lang="fr-FR" sz="2400" dirty="0" err="1">
                <a:solidFill>
                  <a:srgbClr val="000000"/>
                </a:solidFill>
                <a:latin typeface="Centennial-Roman"/>
              </a:rPr>
              <a:t>endosomes</a:t>
            </a:r>
            <a:r>
              <a:rPr lang="fr-FR" sz="2400" dirty="0">
                <a:solidFill>
                  <a:srgbClr val="000000"/>
                </a:solidFill>
                <a:latin typeface="Centennial-Roman"/>
              </a:rPr>
              <a:t> sont un </a:t>
            </a:r>
            <a:r>
              <a:rPr lang="fr-FR" sz="2400" b="1" dirty="0">
                <a:solidFill>
                  <a:srgbClr val="FF0000"/>
                </a:solidFill>
                <a:latin typeface="Centennial-Bold"/>
              </a:rPr>
              <a:t>compartiment membranaire très hétérogène</a:t>
            </a:r>
            <a:r>
              <a:rPr lang="fr-FR" sz="2400" b="1" dirty="0">
                <a:solidFill>
                  <a:srgbClr val="000000"/>
                </a:solidFill>
                <a:latin typeface="Centennial-Bold"/>
              </a:rPr>
              <a:t> </a:t>
            </a:r>
            <a:r>
              <a:rPr lang="fr-FR" sz="2400" dirty="0">
                <a:solidFill>
                  <a:srgbClr val="000000"/>
                </a:solidFill>
                <a:latin typeface="Centennial-Roman"/>
              </a:rPr>
              <a:t>sur </a:t>
            </a:r>
            <a:r>
              <a:rPr lang="fr-FR" sz="2400" dirty="0" smtClean="0">
                <a:solidFill>
                  <a:srgbClr val="000000"/>
                </a:solidFill>
                <a:latin typeface="Centennial-Roman"/>
              </a:rPr>
              <a:t>le plan </a:t>
            </a:r>
            <a:r>
              <a:rPr lang="fr-FR" sz="2400" dirty="0">
                <a:solidFill>
                  <a:srgbClr val="000000"/>
                </a:solidFill>
                <a:latin typeface="Centennial-Roman"/>
              </a:rPr>
              <a:t>morphologique. Les </a:t>
            </a:r>
            <a:r>
              <a:rPr lang="fr-FR" sz="2400" dirty="0" err="1">
                <a:solidFill>
                  <a:srgbClr val="000000"/>
                </a:solidFill>
                <a:latin typeface="Centennial-Roman"/>
              </a:rPr>
              <a:t>endosomes</a:t>
            </a:r>
            <a:r>
              <a:rPr lang="fr-FR" sz="2400" dirty="0">
                <a:solidFill>
                  <a:srgbClr val="000000"/>
                </a:solidFill>
                <a:latin typeface="Centennial-Roman"/>
              </a:rPr>
              <a:t> ont plusieurs origines. Ils proviennent </a:t>
            </a:r>
            <a:r>
              <a:rPr lang="fr-FR" sz="2400" dirty="0" smtClean="0">
                <a:solidFill>
                  <a:srgbClr val="000000"/>
                </a:solidFill>
                <a:latin typeface="Centennial-Roman"/>
              </a:rPr>
              <a:t>:</a:t>
            </a:r>
          </a:p>
          <a:p>
            <a:endParaRPr lang="fr-FR" sz="2400" dirty="0">
              <a:solidFill>
                <a:srgbClr val="000000"/>
              </a:solidFill>
              <a:latin typeface="Centennial-Roman"/>
            </a:endParaRPr>
          </a:p>
          <a:p>
            <a:r>
              <a:rPr lang="fr-FR" sz="2400" dirty="0" smtClean="0">
                <a:solidFill>
                  <a:srgbClr val="FF0000"/>
                </a:solidFill>
                <a:latin typeface="Centennial-Roman"/>
              </a:rPr>
              <a:t>1</a:t>
            </a:r>
            <a:r>
              <a:rPr lang="fr-FR" sz="2400" dirty="0" smtClean="0">
                <a:solidFill>
                  <a:srgbClr val="00FFFF"/>
                </a:solidFill>
                <a:latin typeface="Centennial-Roman"/>
              </a:rPr>
              <a:t>- </a:t>
            </a:r>
            <a:r>
              <a:rPr lang="fr-FR" sz="2400" b="1" dirty="0" smtClean="0">
                <a:solidFill>
                  <a:srgbClr val="FF0000"/>
                </a:solidFill>
                <a:latin typeface="Centennial-Bold"/>
              </a:rPr>
              <a:t>des </a:t>
            </a:r>
            <a:r>
              <a:rPr lang="fr-FR" sz="2400" b="1" dirty="0">
                <a:solidFill>
                  <a:srgbClr val="FF0000"/>
                </a:solidFill>
                <a:latin typeface="Centennial-Bold"/>
              </a:rPr>
              <a:t>vésicules d’endocytose issues de la membrane plasmique</a:t>
            </a:r>
            <a:r>
              <a:rPr lang="fr-FR" sz="2400" dirty="0">
                <a:solidFill>
                  <a:srgbClr val="FF0000"/>
                </a:solidFill>
                <a:latin typeface="Centennial-Roman"/>
              </a:rPr>
              <a:t>. </a:t>
            </a:r>
            <a:r>
              <a:rPr lang="fr-FR" sz="2400" dirty="0">
                <a:solidFill>
                  <a:srgbClr val="000000"/>
                </a:solidFill>
                <a:latin typeface="Centennial-Roman"/>
              </a:rPr>
              <a:t>Ces </a:t>
            </a:r>
            <a:r>
              <a:rPr lang="fr-FR" sz="2400" dirty="0" smtClean="0">
                <a:solidFill>
                  <a:srgbClr val="000000"/>
                </a:solidFill>
                <a:latin typeface="Centennial-Roman"/>
              </a:rPr>
              <a:t>vésicules sont </a:t>
            </a:r>
            <a:r>
              <a:rPr lang="fr-FR" sz="2400" b="1" dirty="0">
                <a:solidFill>
                  <a:srgbClr val="000000"/>
                </a:solidFill>
                <a:latin typeface="Centennial-Bold"/>
              </a:rPr>
              <a:t>lisses ou revêtues (</a:t>
            </a:r>
            <a:r>
              <a:rPr lang="fr-FR" sz="2400" b="1" dirty="0" err="1" smtClean="0">
                <a:solidFill>
                  <a:srgbClr val="000000"/>
                </a:solidFill>
                <a:latin typeface="Centennial-Bold"/>
              </a:rPr>
              <a:t>clathrine</a:t>
            </a:r>
            <a:r>
              <a:rPr lang="fr-FR" sz="2400" b="1" dirty="0" smtClean="0">
                <a:solidFill>
                  <a:srgbClr val="000000"/>
                </a:solidFill>
                <a:latin typeface="Centennial-Bold"/>
              </a:rPr>
              <a:t>), </a:t>
            </a:r>
            <a:r>
              <a:rPr lang="fr-FR" sz="2400" dirty="0" smtClean="0">
                <a:solidFill>
                  <a:srgbClr val="000000"/>
                </a:solidFill>
                <a:latin typeface="Centennial-Roman"/>
              </a:rPr>
              <a:t>et </a:t>
            </a:r>
            <a:r>
              <a:rPr lang="fr-FR" sz="2400" dirty="0">
                <a:solidFill>
                  <a:srgbClr val="000000"/>
                </a:solidFill>
                <a:latin typeface="Centennial-Roman"/>
              </a:rPr>
              <a:t>transportent des </a:t>
            </a:r>
            <a:r>
              <a:rPr lang="fr-FR" sz="2400" dirty="0" smtClean="0">
                <a:solidFill>
                  <a:srgbClr val="000000"/>
                </a:solidFill>
                <a:latin typeface="Centennial-Roman"/>
              </a:rPr>
              <a:t>molécules prélevées </a:t>
            </a:r>
            <a:r>
              <a:rPr lang="fr-FR" sz="2400" dirty="0">
                <a:solidFill>
                  <a:srgbClr val="000000"/>
                </a:solidFill>
                <a:latin typeface="Centennial-Roman"/>
              </a:rPr>
              <a:t>dans le milieu extracellulaire ;</a:t>
            </a:r>
          </a:p>
          <a:p>
            <a:r>
              <a:rPr lang="fr-FR" sz="2400" dirty="0" smtClean="0">
                <a:solidFill>
                  <a:srgbClr val="00FFFF"/>
                </a:solidFill>
                <a:latin typeface="Centennial-Roman"/>
              </a:rPr>
              <a:t>•</a:t>
            </a:r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500034" y="285728"/>
            <a:ext cx="3214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.1. Définition </a:t>
            </a:r>
            <a:endParaRPr lang="fr-FR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91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34" y="856357"/>
            <a:ext cx="86079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1 – </a:t>
            </a:r>
            <a:r>
              <a:rPr lang="fr-FR" sz="2800" dirty="0">
                <a:solidFill>
                  <a:srgbClr val="FF0000"/>
                </a:solidFill>
              </a:rPr>
              <a:t>Les </a:t>
            </a:r>
            <a:r>
              <a:rPr lang="fr-FR" sz="2800" b="1" dirty="0" err="1">
                <a:solidFill>
                  <a:srgbClr val="FF0000"/>
                </a:solidFill>
              </a:rPr>
              <a:t>endosomes</a:t>
            </a:r>
            <a:r>
              <a:rPr lang="fr-FR" sz="2800" b="1" dirty="0">
                <a:solidFill>
                  <a:srgbClr val="FF0000"/>
                </a:solidFill>
              </a:rPr>
              <a:t> précoces </a:t>
            </a:r>
            <a:r>
              <a:rPr lang="fr-FR" sz="2800" dirty="0"/>
              <a:t>sont directement alimentés par l’endocytose. </a:t>
            </a:r>
            <a:r>
              <a:rPr lang="fr-FR" sz="2800" dirty="0" smtClean="0"/>
              <a:t>Ils présentent </a:t>
            </a:r>
            <a:r>
              <a:rPr lang="fr-FR" sz="2800" dirty="0"/>
              <a:t>un pH proche de celui du milieu extracellulaire (7,4).</a:t>
            </a:r>
          </a:p>
          <a:p>
            <a:r>
              <a:rPr lang="fr-FR" sz="2800" dirty="0" smtClean="0"/>
              <a:t>2– </a:t>
            </a:r>
            <a:r>
              <a:rPr lang="fr-FR" sz="2800" dirty="0">
                <a:solidFill>
                  <a:srgbClr val="FF0000"/>
                </a:solidFill>
              </a:rPr>
              <a:t>Les </a:t>
            </a:r>
            <a:r>
              <a:rPr lang="fr-FR" sz="2800" b="1" dirty="0" err="1">
                <a:solidFill>
                  <a:srgbClr val="FF0000"/>
                </a:solidFill>
              </a:rPr>
              <a:t>endosomes</a:t>
            </a:r>
            <a:r>
              <a:rPr lang="fr-FR" sz="2800" b="1" dirty="0">
                <a:solidFill>
                  <a:srgbClr val="FF0000"/>
                </a:solidFill>
              </a:rPr>
              <a:t> tardifs </a:t>
            </a:r>
            <a:r>
              <a:rPr lang="fr-FR" sz="2800" dirty="0"/>
              <a:t>présentent un pH plus acide (6,5) </a:t>
            </a:r>
            <a:r>
              <a:rPr lang="fr-FR" sz="2800" dirty="0" smtClean="0"/>
              <a:t>intermédiaire entre </a:t>
            </a:r>
            <a:r>
              <a:rPr lang="fr-FR" sz="2800" dirty="0"/>
              <a:t>le pH des </a:t>
            </a:r>
            <a:r>
              <a:rPr lang="fr-FR" sz="2800" dirty="0" err="1"/>
              <a:t>endosomes</a:t>
            </a:r>
            <a:r>
              <a:rPr lang="fr-FR" sz="2800" dirty="0"/>
              <a:t> précoces et celui des lysosomes (5).</a:t>
            </a:r>
          </a:p>
          <a:p>
            <a:r>
              <a:rPr lang="fr-FR" sz="2800" dirty="0" smtClean="0"/>
              <a:t>La maturation qui </a:t>
            </a:r>
            <a:r>
              <a:rPr lang="fr-FR" sz="2800" b="1" dirty="0" smtClean="0"/>
              <a:t>transforme les </a:t>
            </a:r>
            <a:r>
              <a:rPr lang="fr-FR" sz="2800" b="1" dirty="0" err="1" smtClean="0"/>
              <a:t>endosomes</a:t>
            </a:r>
            <a:r>
              <a:rPr lang="fr-FR" sz="2800" b="1" dirty="0" smtClean="0"/>
              <a:t> précoces en </a:t>
            </a:r>
            <a:r>
              <a:rPr lang="fr-FR" sz="2800" b="1" dirty="0" err="1" smtClean="0"/>
              <a:t>endosomes</a:t>
            </a:r>
            <a:r>
              <a:rPr lang="fr-FR" sz="2800" b="1" dirty="0" smtClean="0"/>
              <a:t> tardifs </a:t>
            </a:r>
            <a:r>
              <a:rPr lang="fr-FR" sz="2800" dirty="0" smtClean="0"/>
              <a:t>se produit par la </a:t>
            </a:r>
            <a:r>
              <a:rPr lang="fr-FR" sz="2800" b="1" dirty="0" smtClean="0"/>
              <a:t>formation de corps </a:t>
            </a:r>
            <a:r>
              <a:rPr lang="fr-FR" sz="2800" b="1" dirty="0" err="1" smtClean="0"/>
              <a:t>multivésiculaires</a:t>
            </a:r>
            <a:r>
              <a:rPr lang="fr-FR" sz="2800" b="1" dirty="0" smtClean="0"/>
              <a:t> (CMV) </a:t>
            </a:r>
            <a:r>
              <a:rPr lang="fr-FR" sz="2800" dirty="0" smtClean="0"/>
              <a:t>qui contiennent de grandes quantités de membranes invaginées et de vésicules internes.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00034" y="285728"/>
            <a:ext cx="5800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3.2.Classifi </a:t>
            </a:r>
            <a:r>
              <a:rPr lang="fr-FR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cation des </a:t>
            </a:r>
            <a:r>
              <a:rPr lang="fr-FR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endosomes</a:t>
            </a:r>
            <a:endParaRPr lang="fr-FR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La maturation qui </a:t>
            </a:r>
            <a:r>
              <a:rPr lang="fr-FR" sz="2800" b="1" dirty="0">
                <a:solidFill>
                  <a:srgbClr val="FF0000"/>
                </a:solidFill>
              </a:rPr>
              <a:t>transforme les </a:t>
            </a:r>
            <a:r>
              <a:rPr lang="fr-FR" sz="2800" b="1" dirty="0" err="1">
                <a:solidFill>
                  <a:srgbClr val="FF0000"/>
                </a:solidFill>
              </a:rPr>
              <a:t>endosomes</a:t>
            </a:r>
            <a:r>
              <a:rPr lang="fr-FR" sz="2800" b="1" dirty="0">
                <a:solidFill>
                  <a:srgbClr val="FF0000"/>
                </a:solidFill>
              </a:rPr>
              <a:t> précoces en </a:t>
            </a:r>
            <a:r>
              <a:rPr lang="fr-FR" sz="2800" b="1" dirty="0" err="1">
                <a:solidFill>
                  <a:srgbClr val="FF0000"/>
                </a:solidFill>
              </a:rPr>
              <a:t>endosomes</a:t>
            </a:r>
            <a:r>
              <a:rPr lang="fr-FR" sz="2800" b="1" dirty="0">
                <a:solidFill>
                  <a:srgbClr val="FF0000"/>
                </a:solidFill>
              </a:rPr>
              <a:t> tardifs 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-46856" y="1600198"/>
            <a:ext cx="4402832" cy="4525963"/>
          </a:xfrm>
        </p:spPr>
        <p:txBody>
          <a:bodyPr>
            <a:noAutofit/>
          </a:bodyPr>
          <a:lstStyle/>
          <a:p>
            <a:r>
              <a:rPr lang="fr-FR" sz="2000" dirty="0" smtClean="0"/>
              <a:t>Elle se </a:t>
            </a:r>
            <a:r>
              <a:rPr lang="fr-FR" sz="2000" dirty="0"/>
              <a:t>produit par la </a:t>
            </a:r>
            <a:r>
              <a:rPr lang="fr-FR" sz="2000" b="1" dirty="0"/>
              <a:t>formation de corps </a:t>
            </a:r>
            <a:r>
              <a:rPr lang="fr-FR" sz="2000" b="1" dirty="0" err="1"/>
              <a:t>multivésiculaires</a:t>
            </a:r>
            <a:r>
              <a:rPr lang="fr-FR" sz="2000" b="1" dirty="0"/>
              <a:t> (CMV) </a:t>
            </a:r>
            <a:r>
              <a:rPr lang="fr-FR" sz="2000" dirty="0"/>
              <a:t>qui </a:t>
            </a:r>
            <a:r>
              <a:rPr lang="fr-FR" sz="2000" dirty="0" smtClean="0"/>
              <a:t> contiennent </a:t>
            </a:r>
            <a:r>
              <a:rPr lang="fr-FR" sz="2000" dirty="0"/>
              <a:t>de grandes quantités de membranes invaginées et de </a:t>
            </a:r>
            <a:r>
              <a:rPr lang="fr-FR" sz="2000" dirty="0" smtClean="0"/>
              <a:t>vésicules internes</a:t>
            </a:r>
            <a:r>
              <a:rPr lang="fr-FR" sz="2000" dirty="0"/>
              <a:t>.</a:t>
            </a:r>
          </a:p>
          <a:p>
            <a:r>
              <a:rPr lang="fr-FR" sz="2000" dirty="0"/>
              <a:t>Les CMV se transforment </a:t>
            </a:r>
            <a:r>
              <a:rPr lang="fr-FR" sz="2000" dirty="0" smtClean="0"/>
              <a:t>graduellement </a:t>
            </a:r>
            <a:r>
              <a:rPr lang="fr-FR" sz="2000" dirty="0"/>
              <a:t>en </a:t>
            </a:r>
            <a:r>
              <a:rPr lang="fr-FR" sz="2000" dirty="0" err="1"/>
              <a:t>endosomes</a:t>
            </a:r>
            <a:r>
              <a:rPr lang="fr-FR" sz="2000" dirty="0"/>
              <a:t> tardifs, soit </a:t>
            </a:r>
            <a:r>
              <a:rPr lang="fr-FR" sz="2000" dirty="0" smtClean="0"/>
              <a:t>en fusionnant </a:t>
            </a:r>
            <a:r>
              <a:rPr lang="fr-FR" sz="2000" dirty="0"/>
              <a:t>les uns avec les autres, soit en fusionnant avec des </a:t>
            </a:r>
            <a:r>
              <a:rPr lang="fr-FR" sz="2000" dirty="0" err="1" smtClean="0"/>
              <a:t>endosomes</a:t>
            </a:r>
            <a:r>
              <a:rPr lang="fr-FR" sz="2000" dirty="0" smtClean="0"/>
              <a:t> tardifs </a:t>
            </a:r>
            <a:r>
              <a:rPr lang="fr-FR" sz="2000" dirty="0"/>
              <a:t>préexistants. Les </a:t>
            </a:r>
            <a:r>
              <a:rPr lang="fr-FR" sz="2000" dirty="0" err="1"/>
              <a:t>endosomes</a:t>
            </a:r>
            <a:r>
              <a:rPr lang="fr-FR" sz="2000" dirty="0"/>
              <a:t> tardifs communiquent avec le </a:t>
            </a:r>
            <a:r>
              <a:rPr lang="fr-FR" sz="2000" dirty="0" smtClean="0"/>
              <a:t>réseau </a:t>
            </a:r>
            <a:r>
              <a:rPr lang="fr-FR" sz="2000" dirty="0" err="1" smtClean="0"/>
              <a:t>trans</a:t>
            </a:r>
            <a:r>
              <a:rPr lang="fr-FR" sz="2000" dirty="0" smtClean="0"/>
              <a:t>-golgien </a:t>
            </a:r>
            <a:r>
              <a:rPr lang="fr-FR" sz="2000" dirty="0"/>
              <a:t>via des vésicules de transport qui délivrent les protéines </a:t>
            </a:r>
            <a:r>
              <a:rPr lang="fr-FR" sz="2000" dirty="0" smtClean="0"/>
              <a:t>qui transformeront </a:t>
            </a:r>
            <a:r>
              <a:rPr lang="fr-FR" sz="2000" dirty="0"/>
              <a:t>les </a:t>
            </a:r>
            <a:r>
              <a:rPr lang="fr-FR" sz="2000" dirty="0" err="1"/>
              <a:t>endosomes</a:t>
            </a:r>
            <a:r>
              <a:rPr lang="fr-FR" sz="2000" dirty="0"/>
              <a:t> tardifs en lysosome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55976" y="1600199"/>
            <a:ext cx="4788025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9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592" y="260648"/>
            <a:ext cx="8136904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800" b="1" dirty="0" smtClean="0"/>
              <a:t>Dans le SE les </a:t>
            </a:r>
            <a:r>
              <a:rPr lang="fr-FR" sz="2800" b="1" dirty="0" smtClean="0">
                <a:solidFill>
                  <a:srgbClr val="FF0000"/>
                </a:solidFill>
              </a:rPr>
              <a:t>vésicules</a:t>
            </a:r>
            <a:r>
              <a:rPr lang="fr-FR" sz="2800" b="1" dirty="0" smtClean="0"/>
              <a:t> sont regroupées en </a:t>
            </a:r>
            <a:r>
              <a:rPr lang="fr-FR" sz="2800" b="1" dirty="0" smtClean="0">
                <a:solidFill>
                  <a:srgbClr val="FF0000"/>
                </a:solidFill>
              </a:rPr>
              <a:t>3 types</a:t>
            </a:r>
            <a:r>
              <a:rPr lang="fr-FR" sz="2800" b="1" dirty="0" smtClean="0"/>
              <a:t> :</a:t>
            </a:r>
            <a:endParaRPr lang="fr-FR" sz="2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395536" y="2132856"/>
            <a:ext cx="2448272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Vésicules de transition </a:t>
            </a:r>
            <a:endParaRPr lang="fr-FR" sz="32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275856" y="1844824"/>
            <a:ext cx="2304256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Vésicules de transport </a:t>
            </a:r>
            <a:endParaRPr lang="fr-FR" sz="3200" b="1" dirty="0"/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1547664" y="1124744"/>
            <a:ext cx="504056" cy="7200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4355976" y="1052736"/>
            <a:ext cx="0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300192" y="2132856"/>
            <a:ext cx="2448272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Vésicules de sécrétion </a:t>
            </a:r>
            <a:endParaRPr lang="fr-FR" sz="3200" b="1" dirty="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6444208" y="1268760"/>
            <a:ext cx="792088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23528" y="393305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REG            CGN  </a:t>
            </a:r>
            <a:endParaRPr lang="fr-FR" sz="2800" b="1" dirty="0"/>
          </a:p>
        </p:txBody>
      </p:sp>
      <p:sp>
        <p:nvSpPr>
          <p:cNvPr id="10" name="Flèche courbée vers le bas 9"/>
          <p:cNvSpPr/>
          <p:nvPr/>
        </p:nvSpPr>
        <p:spPr>
          <a:xfrm>
            <a:off x="683568" y="3212976"/>
            <a:ext cx="1872208" cy="648072"/>
          </a:xfrm>
          <a:prstGeom prst="curved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987824" y="3429000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Communication  </a:t>
            </a:r>
            <a:endParaRPr lang="fr-FR" sz="28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3059832" y="4221088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Cis          Médian </a:t>
            </a:r>
            <a:endParaRPr lang="fr-FR" sz="28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2987824" y="5085184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Médian     Trans</a:t>
            </a:r>
            <a:endParaRPr lang="fr-FR" sz="2800" b="1" dirty="0"/>
          </a:p>
        </p:txBody>
      </p:sp>
      <p:sp>
        <p:nvSpPr>
          <p:cNvPr id="14" name="Flèche courbée vers le bas 13"/>
          <p:cNvSpPr/>
          <p:nvPr/>
        </p:nvSpPr>
        <p:spPr>
          <a:xfrm>
            <a:off x="3491880" y="3933056"/>
            <a:ext cx="1224136" cy="288032"/>
          </a:xfrm>
          <a:prstGeom prst="curved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Flèche courbée vers le bas 14"/>
          <p:cNvSpPr/>
          <p:nvPr/>
        </p:nvSpPr>
        <p:spPr>
          <a:xfrm>
            <a:off x="3419872" y="4653136"/>
            <a:ext cx="1584176" cy="504056"/>
          </a:xfrm>
          <a:prstGeom prst="curved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267744" y="587727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   Trans            TGN</a:t>
            </a:r>
            <a:endParaRPr lang="fr-FR" sz="2800" b="1" dirty="0"/>
          </a:p>
        </p:txBody>
      </p:sp>
      <p:sp>
        <p:nvSpPr>
          <p:cNvPr id="17" name="Flèche courbée vers le bas 16"/>
          <p:cNvSpPr/>
          <p:nvPr/>
        </p:nvSpPr>
        <p:spPr>
          <a:xfrm>
            <a:off x="3059832" y="5589240"/>
            <a:ext cx="1512168" cy="360040"/>
          </a:xfrm>
          <a:prstGeom prst="curved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228184" y="3645024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TGN       </a:t>
            </a:r>
            <a:r>
              <a:rPr lang="fr-FR" sz="2800" b="1" dirty="0" err="1" smtClean="0"/>
              <a:t>Mbr</a:t>
            </a:r>
            <a:r>
              <a:rPr lang="fr-FR" sz="2800" b="1" dirty="0" smtClean="0"/>
              <a:t> PL </a:t>
            </a:r>
            <a:endParaRPr lang="fr-FR" sz="2800" b="1" dirty="0"/>
          </a:p>
        </p:txBody>
      </p:sp>
      <p:sp>
        <p:nvSpPr>
          <p:cNvPr id="19" name="Flèche courbée vers le bas 18"/>
          <p:cNvSpPr/>
          <p:nvPr/>
        </p:nvSpPr>
        <p:spPr>
          <a:xfrm>
            <a:off x="6732240" y="3284984"/>
            <a:ext cx="1368152" cy="360040"/>
          </a:xfrm>
          <a:prstGeom prst="curved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372200" y="4437112"/>
            <a:ext cx="27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TGN     endosome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084168" y="5157192"/>
            <a:ext cx="27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TGN   </a:t>
            </a:r>
            <a:r>
              <a:rPr lang="fr-FR" sz="2800" b="1" dirty="0" smtClean="0"/>
              <a:t>          </a:t>
            </a:r>
            <a:endParaRPr lang="fr-FR" sz="2800" b="1" dirty="0"/>
          </a:p>
        </p:txBody>
      </p:sp>
      <p:sp>
        <p:nvSpPr>
          <p:cNvPr id="22" name="Flèche courbée vers le bas 21"/>
          <p:cNvSpPr/>
          <p:nvPr/>
        </p:nvSpPr>
        <p:spPr>
          <a:xfrm>
            <a:off x="6660232" y="4149080"/>
            <a:ext cx="1368152" cy="432048"/>
          </a:xfrm>
          <a:prstGeom prst="curved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236296" y="5301208"/>
            <a:ext cx="190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phagosome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24" name="Flèche courbée vers le bas 23"/>
          <p:cNvSpPr/>
          <p:nvPr/>
        </p:nvSpPr>
        <p:spPr>
          <a:xfrm>
            <a:off x="6660232" y="4869160"/>
            <a:ext cx="1296144" cy="504056"/>
          </a:xfrm>
          <a:prstGeom prst="curved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508104" y="5805264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TGN     </a:t>
            </a:r>
            <a:r>
              <a:rPr lang="fr-FR" sz="2800" b="1" dirty="0" smtClean="0"/>
              <a:t>     </a:t>
            </a:r>
            <a:endParaRPr lang="fr-FR" sz="2800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6732240" y="5805264"/>
            <a:ext cx="2411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    Vacuole autophagique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27" name="Flèche courbée vers le bas 26"/>
          <p:cNvSpPr/>
          <p:nvPr/>
        </p:nvSpPr>
        <p:spPr>
          <a:xfrm>
            <a:off x="6228184" y="5661248"/>
            <a:ext cx="1008112" cy="288032"/>
          </a:xfrm>
          <a:prstGeom prst="curved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Double flèche verticale 27"/>
          <p:cNvSpPr/>
          <p:nvPr/>
        </p:nvSpPr>
        <p:spPr>
          <a:xfrm>
            <a:off x="4067944" y="2996952"/>
            <a:ext cx="288032" cy="504056"/>
          </a:xfrm>
          <a:prstGeom prst="up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589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images.slideplayer.fr/11/3194368/slides/slide_7.jpg"/>
          <p:cNvPicPr>
            <a:picLocks noChangeAspect="1" noChangeArrowheads="1"/>
          </p:cNvPicPr>
          <p:nvPr/>
        </p:nvPicPr>
        <p:blipFill>
          <a:blip r:embed="rId2" cstate="print"/>
          <a:srcRect t="18500"/>
          <a:stretch>
            <a:fillRect/>
          </a:stretch>
        </p:blipFill>
        <p:spPr bwMode="auto">
          <a:xfrm>
            <a:off x="214282" y="928670"/>
            <a:ext cx="8676456" cy="501317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11560" y="260648"/>
            <a:ext cx="799288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fr-FR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57950" y="6143644"/>
            <a:ext cx="27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Prés du noyau</a:t>
            </a:r>
            <a:endParaRPr lang="fr-FR" sz="2800" b="1" dirty="0"/>
          </a:p>
        </p:txBody>
      </p:sp>
      <p:sp>
        <p:nvSpPr>
          <p:cNvPr id="6" name="Flèche vers le bas 5"/>
          <p:cNvSpPr/>
          <p:nvPr/>
        </p:nvSpPr>
        <p:spPr>
          <a:xfrm>
            <a:off x="7072330" y="5929330"/>
            <a:ext cx="214314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143240" y="6215082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Prés du REG </a:t>
            </a:r>
            <a:endParaRPr lang="fr-FR" sz="2800" b="1" dirty="0"/>
          </a:p>
        </p:txBody>
      </p:sp>
      <p:sp>
        <p:nvSpPr>
          <p:cNvPr id="8" name="Flèche vers le bas 7"/>
          <p:cNvSpPr/>
          <p:nvPr/>
        </p:nvSpPr>
        <p:spPr>
          <a:xfrm>
            <a:off x="4143372" y="5929330"/>
            <a:ext cx="214314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97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375756" y="622429"/>
            <a:ext cx="3816424" cy="646331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600" b="1" dirty="0" smtClean="0"/>
              <a:t>       </a:t>
            </a:r>
            <a:r>
              <a:rPr lang="fr-FR" sz="3600" b="1" dirty="0" smtClean="0">
                <a:solidFill>
                  <a:schemeClr val="tx1"/>
                </a:solidFill>
              </a:rPr>
              <a:t>Emballage </a:t>
            </a:r>
            <a:endParaRPr lang="fr-FR" sz="3600" b="1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14546" y="2643182"/>
            <a:ext cx="4536504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Les vésicules  portent  un </a:t>
            </a:r>
            <a:r>
              <a:rPr lang="fr-FR" sz="2800" b="1" dirty="0" smtClean="0">
                <a:solidFill>
                  <a:srgbClr val="FF0000"/>
                </a:solidFill>
              </a:rPr>
              <a:t>revêtement(manteau) spécifique </a:t>
            </a:r>
            <a:r>
              <a:rPr lang="fr-FR" sz="2800" b="1" dirty="0" smtClean="0"/>
              <a:t>nécessaire  pour le bourgeonnement</a:t>
            </a:r>
            <a:endParaRPr lang="fr-FR" sz="2800" b="1" dirty="0"/>
          </a:p>
        </p:txBody>
      </p:sp>
      <p:sp>
        <p:nvSpPr>
          <p:cNvPr id="4" name="Flèche vers le bas 3"/>
          <p:cNvSpPr/>
          <p:nvPr/>
        </p:nvSpPr>
        <p:spPr>
          <a:xfrm>
            <a:off x="4071934" y="1428736"/>
            <a:ext cx="216024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428728" y="5286388"/>
            <a:ext cx="176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7030A0"/>
                </a:solidFill>
              </a:rPr>
              <a:t>Clathrine </a:t>
            </a:r>
            <a:endParaRPr lang="fr-FR" sz="2800" b="1" dirty="0">
              <a:solidFill>
                <a:srgbClr val="7030A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071802" y="5903893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Coatoméres          ( Cop I et Cop II )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072198" y="5072074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Cavéoline </a:t>
            </a:r>
            <a:endParaRPr lang="fr-FR" sz="2800" b="1" dirty="0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2428860" y="4572008"/>
            <a:ext cx="432048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4286248" y="4500570"/>
            <a:ext cx="0" cy="9361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857884" y="4572008"/>
            <a:ext cx="360040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7994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792" y="0"/>
            <a:ext cx="924779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794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encrypted-tbn3.gstatic.com/images?q=tbn:ANd9GcTGXG7p-Os7wHdvYrbkjoIO0Z5DGNQwYNngXQGO8EQZXBWdFHXWW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859644"/>
            <a:ext cx="8136904" cy="499835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188640"/>
            <a:ext cx="8496944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Les protéines  </a:t>
            </a:r>
            <a:r>
              <a:rPr lang="fr-FR" sz="2800" b="1" dirty="0" smtClean="0">
                <a:solidFill>
                  <a:srgbClr val="FF0000"/>
                </a:solidFill>
              </a:rPr>
              <a:t>Cop II </a:t>
            </a:r>
            <a:r>
              <a:rPr lang="fr-FR" sz="2800" b="1" dirty="0" smtClean="0"/>
              <a:t>revêtent  les vésicules de transition  alors que les  </a:t>
            </a:r>
            <a:r>
              <a:rPr lang="fr-FR" sz="2800" b="1" dirty="0" smtClean="0">
                <a:solidFill>
                  <a:srgbClr val="0070C0"/>
                </a:solidFill>
              </a:rPr>
              <a:t>Cop I </a:t>
            </a:r>
            <a:r>
              <a:rPr lang="fr-FR" sz="2800" b="1" dirty="0" smtClean="0"/>
              <a:t>revêtent les vésicules de  retour   </a:t>
            </a:r>
            <a:endParaRPr lang="fr-FR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285852" y="1214422"/>
            <a:ext cx="721523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Ce transport  bidirectionnel  est contrôlé par les microtubules et leurs MAP s motrices  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216158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62052" y="550558"/>
            <a:ext cx="6480720" cy="5847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      </a:t>
            </a:r>
            <a:r>
              <a:rPr lang="fr-FR" sz="3200" b="1" dirty="0" smtClean="0"/>
              <a:t>Répartition </a:t>
            </a:r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</a:rPr>
              <a:t>cellulaire </a:t>
            </a:r>
            <a:r>
              <a:rPr lang="fr-FR" sz="3200" b="1" dirty="0" smtClean="0"/>
              <a:t>et </a:t>
            </a:r>
            <a:r>
              <a:rPr lang="fr-FR" sz="3200" b="1" dirty="0" smtClean="0">
                <a:solidFill>
                  <a:schemeClr val="accent4">
                    <a:lumMod val="75000"/>
                  </a:schemeClr>
                </a:solidFill>
              </a:rPr>
              <a:t>tissulaire </a:t>
            </a:r>
            <a:endParaRPr lang="fr-FR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00100" y="1500174"/>
            <a:ext cx="108012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 REG </a:t>
            </a:r>
            <a:endParaRPr lang="fr-FR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6455640" y="1600480"/>
            <a:ext cx="99668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 REL</a:t>
            </a:r>
            <a:endParaRPr lang="fr-FR" sz="28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571472" y="2357430"/>
            <a:ext cx="2808312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En continuité avec l’enveloppe nucléaire </a:t>
            </a:r>
            <a:endParaRPr lang="fr-FR" sz="28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796136" y="2512057"/>
            <a:ext cx="3024336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En continuité avec le REG </a:t>
            </a:r>
            <a:endParaRPr lang="fr-FR" sz="28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395536" y="4149080"/>
            <a:ext cx="4104456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Cellules à secrétions peptidiques : Cellules  embryonnaires                   cellules mitotiques     cellules nerveuses   </a:t>
            </a:r>
            <a:endParaRPr lang="fr-FR" sz="28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467544" y="4653136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 </a:t>
            </a:r>
            <a:endParaRPr lang="fr-FR" sz="28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143504" y="3857628"/>
            <a:ext cx="4000496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Cellules à secrétions lipidiques : cellules stéroïdes ,les adipocytes              et hépatocytes  </a:t>
            </a:r>
            <a:endParaRPr lang="fr-FR" sz="28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214942" y="5857892"/>
            <a:ext cx="3643338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Cellules musculaires (stockage des ions ca++)</a:t>
            </a:r>
            <a:endParaRPr lang="fr-FR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683568" y="188640"/>
            <a:ext cx="770485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24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32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99592" y="332656"/>
            <a:ext cx="7704856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1- </a:t>
            </a:r>
            <a:r>
              <a:rPr lang="fr-FR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Caract</a:t>
            </a:r>
            <a:r>
              <a:rPr lang="fr-FR" sz="2800" b="1" dirty="0" smtClean="0">
                <a:ea typeface="Calibri" pitchFamily="34" charset="0"/>
                <a:cs typeface="Times New Roman" pitchFamily="18" charset="0"/>
              </a:rPr>
              <a:t>é</a:t>
            </a:r>
            <a:r>
              <a:rPr lang="fr-FR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ristiques ultrastructurales  du </a:t>
            </a:r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REG </a:t>
            </a:r>
            <a:r>
              <a:rPr lang="fr-FR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078056" y="5788811"/>
            <a:ext cx="3127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Face cytoplasmique granuleuse </a:t>
            </a:r>
            <a:endParaRPr lang="fr-FR" sz="28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4139952" y="5864821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Ribosomes </a:t>
            </a:r>
            <a:endParaRPr lang="fr-FR" sz="28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6462464" y="2766957"/>
            <a:ext cx="2699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     Face luminale</a:t>
            </a:r>
            <a:endParaRPr lang="fr-FR" sz="2800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4572000" y="2996952"/>
            <a:ext cx="209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Membrane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340372" y="323214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884955" y="1314346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- Compartiments = Cavités / citernes aplaties </a:t>
            </a:r>
            <a:endParaRPr lang="fr-FR" sz="2800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1979712" y="1878979"/>
            <a:ext cx="6305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-Face cytosolique  + ribosomes </a:t>
            </a:r>
            <a:endParaRPr lang="fr-FR" sz="2800" b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1979712" y="2417216"/>
            <a:ext cx="417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-Membrane de 60 Å</a:t>
            </a:r>
            <a:endParaRPr lang="fr-FR" sz="2800" b="1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/>
          <a:srcRect l="2367" t="16851" r="11047" b="26481"/>
          <a:stretch>
            <a:fillRect/>
          </a:stretch>
        </p:blipFill>
        <p:spPr bwMode="auto">
          <a:xfrm>
            <a:off x="3923928" y="3682877"/>
            <a:ext cx="4608512" cy="171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Connecteur droit avec flèche 30"/>
          <p:cNvCxnSpPr/>
          <p:nvPr/>
        </p:nvCxnSpPr>
        <p:spPr>
          <a:xfrm flipH="1" flipV="1">
            <a:off x="6932660" y="4989417"/>
            <a:ext cx="432048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H="1">
            <a:off x="6737300" y="3251304"/>
            <a:ext cx="936104" cy="11521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2987824" y="4725144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lumière</a:t>
            </a:r>
            <a:endParaRPr lang="fr-FR" sz="2400" b="1" dirty="0">
              <a:solidFill>
                <a:schemeClr val="bg1"/>
              </a:solidFill>
            </a:endParaRPr>
          </a:p>
        </p:txBody>
      </p:sp>
      <p:cxnSp>
        <p:nvCxnSpPr>
          <p:cNvPr id="41" name="Connecteur droit avec flèche 40"/>
          <p:cNvCxnSpPr/>
          <p:nvPr/>
        </p:nvCxnSpPr>
        <p:spPr>
          <a:xfrm flipH="1">
            <a:off x="5485355" y="3474586"/>
            <a:ext cx="144016" cy="7200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V="1">
            <a:off x="4988329" y="5337212"/>
            <a:ext cx="144016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V="1">
            <a:off x="5144813" y="5273740"/>
            <a:ext cx="648072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7179" r="17360"/>
          <a:stretch/>
        </p:blipFill>
        <p:spPr>
          <a:xfrm>
            <a:off x="107505" y="2996952"/>
            <a:ext cx="3749484" cy="3687293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2882939" y="3140969"/>
            <a:ext cx="778689" cy="12624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/>
          <p:cNvCxnSpPr>
            <a:stCxn id="3" idx="3"/>
          </p:cNvCxnSpPr>
          <p:nvPr/>
        </p:nvCxnSpPr>
        <p:spPr>
          <a:xfrm>
            <a:off x="3661628" y="3772201"/>
            <a:ext cx="766356" cy="3276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7786710" y="4857760"/>
            <a:ext cx="135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lumière</a:t>
            </a:r>
            <a:endParaRPr lang="fr-FR" sz="2400" b="1" dirty="0"/>
          </a:p>
        </p:txBody>
      </p:sp>
      <p:cxnSp>
        <p:nvCxnSpPr>
          <p:cNvPr id="24" name="Connecteur droit avec flèche 23"/>
          <p:cNvCxnSpPr/>
          <p:nvPr/>
        </p:nvCxnSpPr>
        <p:spPr>
          <a:xfrm rot="10800000">
            <a:off x="7286644" y="4786322"/>
            <a:ext cx="1071570" cy="21431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10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285728"/>
            <a:ext cx="871543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C. COMPOSITION CHIMIQUE :</a:t>
            </a:r>
          </a:p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Isolement 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 La centrifugation (+ détergent), permet de détacher les ribosomes accolés sur les membranes. 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 RE, est isolé à partir du 3ème culot de l’UCD sous forme de microsomes (petites vésicules) rugueux ou lisses. 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La centrifugation dans un gradient de densité de saccharose, sépare les microsomes rugueux des lisses.</a:t>
            </a: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3153</TotalTime>
  <Words>2703</Words>
  <Application>Microsoft Office PowerPoint</Application>
  <PresentationFormat>Affichage à l'écran (4:3)</PresentationFormat>
  <Paragraphs>385</Paragraphs>
  <Slides>62</Slides>
  <Notes>11</Notes>
  <HiddenSlides>1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62</vt:i4>
      </vt:variant>
    </vt:vector>
  </HeadingPairs>
  <TitlesOfParts>
    <vt:vector size="69" baseType="lpstr">
      <vt:lpstr>Arial</vt:lpstr>
      <vt:lpstr>Calibri</vt:lpstr>
      <vt:lpstr>Centennial-Bold</vt:lpstr>
      <vt:lpstr>Centennial-Roman</vt:lpstr>
      <vt:lpstr>Times New Roman</vt:lpstr>
      <vt:lpstr>Wingdings</vt:lpstr>
      <vt:lpstr>Thème Office</vt:lpstr>
      <vt:lpstr>Le  système endomembranaire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Synthèse des protéines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Remarque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réticulum endoplasmique lisse (REL) </vt:lpstr>
      <vt:lpstr>Présentation PowerPoint</vt:lpstr>
      <vt:lpstr>Présentation PowerPoint</vt:lpstr>
      <vt:lpstr>L’Appareil de Golgi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maturation qui transforme les endosomes précoces en endosomes tardifs 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 système endomembranaire</dc:title>
  <dc:creator>azer</dc:creator>
  <cp:lastModifiedBy>250 G4</cp:lastModifiedBy>
  <cp:revision>118</cp:revision>
  <dcterms:created xsi:type="dcterms:W3CDTF">2019-11-02T10:56:58Z</dcterms:created>
  <dcterms:modified xsi:type="dcterms:W3CDTF">2024-01-11T11:01:17Z</dcterms:modified>
</cp:coreProperties>
</file>