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343" r:id="rId4"/>
    <p:sldId id="268" r:id="rId5"/>
    <p:sldId id="263" r:id="rId6"/>
    <p:sldId id="264" r:id="rId7"/>
    <p:sldId id="265" r:id="rId8"/>
    <p:sldId id="269" r:id="rId9"/>
    <p:sldId id="267" r:id="rId10"/>
    <p:sldId id="270" r:id="rId11"/>
    <p:sldId id="271" r:id="rId12"/>
    <p:sldId id="350" r:id="rId13"/>
    <p:sldId id="342" r:id="rId14"/>
    <p:sldId id="272" r:id="rId15"/>
    <p:sldId id="273" r:id="rId16"/>
    <p:sldId id="347" r:id="rId17"/>
    <p:sldId id="348" r:id="rId18"/>
    <p:sldId id="349" r:id="rId19"/>
    <p:sldId id="346"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660"/>
  </p:normalViewPr>
  <p:slideViewPr>
    <p:cSldViewPr>
      <p:cViewPr varScale="1">
        <p:scale>
          <a:sx n="67" d="100"/>
          <a:sy n="67" d="100"/>
        </p:scale>
        <p:origin x="150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E37DD-4E07-41C1-A6AA-A9D56B9B49DA}" type="datetimeFigureOut">
              <a:rPr lang="fr-FR" smtClean="0"/>
              <a:pPr/>
              <a:t>19/01/2024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747C1-0EC3-4E0A-8309-4BECD451F9B4}" type="slidenum">
              <a:rPr lang="fr-FR" smtClean="0"/>
              <a:pPr/>
              <a:t>‹N°›</a:t>
            </a:fld>
            <a:endParaRPr lang="fr-FR"/>
          </a:p>
        </p:txBody>
      </p:sp>
    </p:spTree>
    <p:extLst>
      <p:ext uri="{BB962C8B-B14F-4D97-AF65-F5344CB8AC3E}">
        <p14:creationId xmlns:p14="http://schemas.microsoft.com/office/powerpoint/2010/main" val="238896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5747C1-0EC3-4E0A-8309-4BECD451F9B4}" type="slidenum">
              <a:rPr lang="fr-FR" smtClean="0"/>
              <a:pPr/>
              <a:t>15</a:t>
            </a:fld>
            <a:endParaRPr lang="fr-FR"/>
          </a:p>
        </p:txBody>
      </p:sp>
    </p:spTree>
    <p:extLst>
      <p:ext uri="{BB962C8B-B14F-4D97-AF65-F5344CB8AC3E}">
        <p14:creationId xmlns:p14="http://schemas.microsoft.com/office/powerpoint/2010/main" val="206937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03A0FD4-E83D-472F-8D3F-912697F75F27}" type="datetimeFigureOut">
              <a:rPr lang="fr-FR" smtClean="0"/>
              <a:pPr/>
              <a:t>19/01/2024</a:t>
            </a:fld>
            <a:endParaRPr lang="fr-F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4864C0A-E90C-463B-AE83-46C481C840BB}" type="slidenum">
              <a:rPr lang="fr-FR" smtClean="0"/>
              <a:pPr/>
              <a:t>‹N°›</a:t>
            </a:fld>
            <a:endParaRPr lang="fr-F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03A0FD4-E83D-472F-8D3F-912697F75F27}" type="datetimeFigureOut">
              <a:rPr lang="fr-FR" smtClean="0"/>
              <a:pPr/>
              <a:t>19/01/2024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4864C0A-E90C-463B-AE83-46C481C840B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03A0FD4-E83D-472F-8D3F-912697F75F27}" type="datetimeFigureOut">
              <a:rPr lang="fr-FR" smtClean="0"/>
              <a:pPr/>
              <a:t>19/01/2024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4864C0A-E90C-463B-AE83-46C481C840B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03A0FD4-E83D-472F-8D3F-912697F75F27}" type="datetimeFigureOut">
              <a:rPr lang="fr-FR" smtClean="0"/>
              <a:pPr/>
              <a:t>19/01/2024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4864C0A-E90C-463B-AE83-46C481C840B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03A0FD4-E83D-472F-8D3F-912697F75F27}" type="datetimeFigureOut">
              <a:rPr lang="fr-FR" smtClean="0"/>
              <a:pPr/>
              <a:t>19/01/2024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4864C0A-E90C-463B-AE83-46C481C840B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203A0FD4-E83D-472F-8D3F-912697F75F27}" type="datetimeFigureOut">
              <a:rPr lang="fr-FR" smtClean="0"/>
              <a:pPr/>
              <a:t>19/01/2024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4864C0A-E90C-463B-AE83-46C481C840BB}" type="slidenum">
              <a:rPr lang="fr-FR" smtClean="0"/>
              <a:pPr/>
              <a:t>‹N°›</a:t>
            </a:fld>
            <a:endParaRPr lang="fr-FR"/>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03A0FD4-E83D-472F-8D3F-912697F75F27}" type="datetimeFigureOut">
              <a:rPr lang="fr-FR" smtClean="0"/>
              <a:pPr/>
              <a:t>19/01/2024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4864C0A-E90C-463B-AE83-46C481C840B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203A0FD4-E83D-472F-8D3F-912697F75F27}" type="datetimeFigureOut">
              <a:rPr lang="fr-FR" smtClean="0"/>
              <a:pPr/>
              <a:t>19/01/2024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4864C0A-E90C-463B-AE83-46C481C840B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A0FD4-E83D-472F-8D3F-912697F75F27}" type="datetimeFigureOut">
              <a:rPr lang="fr-FR" smtClean="0"/>
              <a:pPr/>
              <a:t>19/01/2024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4864C0A-E90C-463B-AE83-46C481C840B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03A0FD4-E83D-472F-8D3F-912697F75F27}" type="datetimeFigureOut">
              <a:rPr lang="fr-FR" smtClean="0"/>
              <a:pPr/>
              <a:t>19/01/2024</a:t>
            </a:fld>
            <a:endParaRPr lang="fr-FR"/>
          </a:p>
        </p:txBody>
      </p:sp>
      <p:sp>
        <p:nvSpPr>
          <p:cNvPr id="7" name="Slide Number Placeholder 6"/>
          <p:cNvSpPr>
            <a:spLocks noGrp="1"/>
          </p:cNvSpPr>
          <p:nvPr>
            <p:ph type="sldNum" sz="quarter" idx="12"/>
          </p:nvPr>
        </p:nvSpPr>
        <p:spPr/>
        <p:txBody>
          <a:bodyPr/>
          <a:lstStyle/>
          <a:p>
            <a:fld id="{44864C0A-E90C-463B-AE83-46C481C840BB}" type="slidenum">
              <a:rPr lang="fr-FR" smtClean="0"/>
              <a:pPr/>
              <a:t>‹N°›</a:t>
            </a:fld>
            <a:endParaRPr lang="fr-F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03A0FD4-E83D-472F-8D3F-912697F75F27}" type="datetimeFigureOut">
              <a:rPr lang="fr-FR" smtClean="0"/>
              <a:pPr/>
              <a:t>19/01/2024</a:t>
            </a:fld>
            <a:endParaRPr lang="fr-F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7" name="Slide Number Placeholder 6"/>
          <p:cNvSpPr>
            <a:spLocks noGrp="1"/>
          </p:cNvSpPr>
          <p:nvPr>
            <p:ph type="sldNum" sz="quarter" idx="12"/>
          </p:nvPr>
        </p:nvSpPr>
        <p:spPr/>
        <p:txBody>
          <a:bodyPr/>
          <a:lstStyle/>
          <a:p>
            <a:fld id="{44864C0A-E90C-463B-AE83-46C481C840B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03A0FD4-E83D-472F-8D3F-912697F75F27}" type="datetimeFigureOut">
              <a:rPr lang="fr-FR" smtClean="0"/>
              <a:pPr/>
              <a:t>19/01/2024</a:t>
            </a:fld>
            <a:endParaRPr lang="fr-F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4864C0A-E90C-463B-AE83-46C481C840B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55943" y="7937"/>
            <a:ext cx="3524283" cy="2917007"/>
          </a:xfrm>
        </p:spPr>
        <p:txBody>
          <a:bodyPr>
            <a:noAutofit/>
          </a:bodyPr>
          <a:lstStyle/>
          <a:p>
            <a:pPr algn="ctr"/>
            <a:r>
              <a:rPr lang="fr-FR" sz="1600" b="1" dirty="0">
                <a:solidFill>
                  <a:schemeClr val="tx1">
                    <a:lumMod val="95000"/>
                    <a:lumOff val="5000"/>
                  </a:schemeClr>
                </a:solidFill>
              </a:rPr>
              <a:t>Ministère de </a:t>
            </a:r>
            <a:r>
              <a:rPr lang="fr-FR" sz="1600" b="1" dirty="0" smtClean="0">
                <a:solidFill>
                  <a:schemeClr val="tx1">
                    <a:lumMod val="95000"/>
                    <a:lumOff val="5000"/>
                  </a:schemeClr>
                </a:solidFill>
              </a:rPr>
              <a:t>l’Enseignement Supérieur </a:t>
            </a:r>
            <a:r>
              <a:rPr lang="fr-FR" sz="1600" b="1" dirty="0">
                <a:solidFill>
                  <a:schemeClr val="tx1">
                    <a:lumMod val="95000"/>
                    <a:lumOff val="5000"/>
                  </a:schemeClr>
                </a:solidFill>
              </a:rPr>
              <a:t>et de la </a:t>
            </a:r>
            <a:r>
              <a:rPr lang="fr-FR" sz="1600" b="1" dirty="0" smtClean="0">
                <a:solidFill>
                  <a:schemeClr val="tx1">
                    <a:lumMod val="95000"/>
                    <a:lumOff val="5000"/>
                  </a:schemeClr>
                </a:solidFill>
              </a:rPr>
              <a:t>Recherche Scientifique</a:t>
            </a:r>
            <a:r>
              <a:rPr lang="fr-FR" sz="1600" dirty="0">
                <a:solidFill>
                  <a:schemeClr val="tx1">
                    <a:lumMod val="95000"/>
                    <a:lumOff val="5000"/>
                  </a:schemeClr>
                </a:solidFill>
              </a:rPr>
              <a:t/>
            </a:r>
            <a:br>
              <a:rPr lang="fr-FR" sz="1600" dirty="0">
                <a:solidFill>
                  <a:schemeClr val="tx1">
                    <a:lumMod val="95000"/>
                    <a:lumOff val="5000"/>
                  </a:schemeClr>
                </a:solidFill>
              </a:rPr>
            </a:br>
            <a:r>
              <a:rPr lang="fr-FR" sz="1600" b="1" dirty="0" smtClean="0">
                <a:solidFill>
                  <a:schemeClr val="tx1">
                    <a:lumMod val="95000"/>
                    <a:lumOff val="5000"/>
                  </a:schemeClr>
                </a:solidFill>
              </a:rPr>
              <a:t>Centre universitaire </a:t>
            </a:r>
            <a:r>
              <a:rPr lang="fr-FR" sz="1600" b="1" dirty="0" err="1" smtClean="0">
                <a:solidFill>
                  <a:schemeClr val="tx1">
                    <a:lumMod val="95000"/>
                    <a:lumOff val="5000"/>
                  </a:schemeClr>
                </a:solidFill>
              </a:rPr>
              <a:t>Moresli</a:t>
            </a:r>
            <a:r>
              <a:rPr lang="fr-FR" sz="1600" b="1" dirty="0" smtClean="0">
                <a:solidFill>
                  <a:schemeClr val="tx1">
                    <a:lumMod val="95000"/>
                    <a:lumOff val="5000"/>
                  </a:schemeClr>
                </a:solidFill>
              </a:rPr>
              <a:t> </a:t>
            </a:r>
            <a:r>
              <a:rPr lang="fr-FR" sz="1600" b="1" dirty="0" err="1" smtClean="0">
                <a:solidFill>
                  <a:schemeClr val="tx1">
                    <a:lumMod val="95000"/>
                    <a:lumOff val="5000"/>
                  </a:schemeClr>
                </a:solidFill>
              </a:rPr>
              <a:t>Abdeallah</a:t>
            </a:r>
            <a:r>
              <a:rPr lang="fr-FR" sz="1600" b="1" dirty="0" smtClean="0">
                <a:solidFill>
                  <a:schemeClr val="tx1">
                    <a:lumMod val="95000"/>
                    <a:lumOff val="5000"/>
                  </a:schemeClr>
                </a:solidFill>
              </a:rPr>
              <a:t/>
            </a:r>
            <a:br>
              <a:rPr lang="fr-FR" sz="1600" b="1" dirty="0" smtClean="0">
                <a:solidFill>
                  <a:schemeClr val="tx1">
                    <a:lumMod val="95000"/>
                    <a:lumOff val="5000"/>
                  </a:schemeClr>
                </a:solidFill>
              </a:rPr>
            </a:br>
            <a:r>
              <a:rPr lang="fr-FR" sz="1600" b="1" dirty="0" smtClean="0">
                <a:solidFill>
                  <a:schemeClr val="tx1">
                    <a:lumMod val="95000"/>
                    <a:lumOff val="5000"/>
                  </a:schemeClr>
                </a:solidFill>
              </a:rPr>
              <a:t>Institut  </a:t>
            </a:r>
            <a:r>
              <a:rPr lang="fr-FR" sz="1600" b="1" dirty="0">
                <a:solidFill>
                  <a:schemeClr val="tx1">
                    <a:lumMod val="95000"/>
                    <a:lumOff val="5000"/>
                  </a:schemeClr>
                </a:solidFill>
              </a:rPr>
              <a:t>des </a:t>
            </a:r>
            <a:r>
              <a:rPr lang="fr-FR" sz="1600" b="1" dirty="0" smtClean="0">
                <a:solidFill>
                  <a:schemeClr val="tx1">
                    <a:lumMod val="95000"/>
                    <a:lumOff val="5000"/>
                  </a:schemeClr>
                </a:solidFill>
              </a:rPr>
              <a:t>Sciences </a:t>
            </a:r>
            <a:br>
              <a:rPr lang="fr-FR" sz="1600" b="1" dirty="0" smtClean="0">
                <a:solidFill>
                  <a:schemeClr val="tx1">
                    <a:lumMod val="95000"/>
                    <a:lumOff val="5000"/>
                  </a:schemeClr>
                </a:solidFill>
              </a:rPr>
            </a:br>
            <a:r>
              <a:rPr lang="fr-FR" sz="1600" b="1" dirty="0" smtClean="0">
                <a:solidFill>
                  <a:schemeClr val="tx1">
                    <a:lumMod val="95000"/>
                    <a:lumOff val="5000"/>
                  </a:schemeClr>
                </a:solidFill>
              </a:rPr>
              <a:t>Département </a:t>
            </a:r>
            <a:r>
              <a:rPr lang="fr-FR" sz="1600" b="1" dirty="0">
                <a:solidFill>
                  <a:schemeClr val="tx1">
                    <a:lumMod val="95000"/>
                    <a:lumOff val="5000"/>
                  </a:schemeClr>
                </a:solidFill>
              </a:rPr>
              <a:t>de </a:t>
            </a:r>
            <a:r>
              <a:rPr lang="fr-FR" sz="1600" b="1" dirty="0" smtClean="0">
                <a:solidFill>
                  <a:schemeClr val="tx1">
                    <a:lumMod val="95000"/>
                    <a:lumOff val="5000"/>
                  </a:schemeClr>
                </a:solidFill>
              </a:rPr>
              <a:t>Sciences de la Nature et de la Vie</a:t>
            </a:r>
            <a:br>
              <a:rPr lang="fr-FR" sz="1600" b="1" dirty="0" smtClean="0">
                <a:solidFill>
                  <a:schemeClr val="tx1">
                    <a:lumMod val="95000"/>
                    <a:lumOff val="5000"/>
                  </a:schemeClr>
                </a:solidFill>
              </a:rPr>
            </a:br>
            <a:r>
              <a:rPr lang="fr-FR" sz="1600" b="1" dirty="0" smtClean="0">
                <a:solidFill>
                  <a:schemeClr val="tx1">
                    <a:lumMod val="95000"/>
                    <a:lumOff val="5000"/>
                  </a:schemeClr>
                </a:solidFill>
              </a:rPr>
              <a:t>Spécialité : Microbiologie(L3)</a:t>
            </a:r>
            <a:r>
              <a:rPr lang="fr-FR" sz="1600" b="1" dirty="0">
                <a:solidFill>
                  <a:schemeClr val="tx1">
                    <a:lumMod val="95000"/>
                    <a:lumOff val="5000"/>
                  </a:schemeClr>
                </a:solidFill>
              </a:rPr>
              <a:t/>
            </a:r>
            <a:br>
              <a:rPr lang="fr-FR" sz="1600" b="1" dirty="0">
                <a:solidFill>
                  <a:schemeClr val="tx1">
                    <a:lumMod val="95000"/>
                    <a:lumOff val="5000"/>
                  </a:schemeClr>
                </a:solidFill>
              </a:rPr>
            </a:br>
            <a:r>
              <a:rPr lang="fr-FR" sz="2400" dirty="0" smtClean="0">
                <a:solidFill>
                  <a:schemeClr val="tx1">
                    <a:lumMod val="95000"/>
                    <a:lumOff val="5000"/>
                  </a:schemeClr>
                </a:solidFill>
              </a:rPr>
              <a:t/>
            </a:r>
            <a:br>
              <a:rPr lang="fr-FR" sz="2400" dirty="0" smtClean="0">
                <a:solidFill>
                  <a:schemeClr val="tx1">
                    <a:lumMod val="95000"/>
                    <a:lumOff val="5000"/>
                  </a:schemeClr>
                </a:solidFill>
              </a:rPr>
            </a:br>
            <a:endParaRPr lang="fr-FR" sz="2400" dirty="0">
              <a:solidFill>
                <a:schemeClr val="tx1">
                  <a:lumMod val="95000"/>
                  <a:lumOff val="5000"/>
                </a:schemeClr>
              </a:solidFill>
            </a:endParaRPr>
          </a:p>
        </p:txBody>
      </p:sp>
      <p:sp>
        <p:nvSpPr>
          <p:cNvPr id="3" name="Sous-titre 2"/>
          <p:cNvSpPr>
            <a:spLocks noGrp="1"/>
          </p:cNvSpPr>
          <p:nvPr>
            <p:ph type="subTitle" idx="1"/>
          </p:nvPr>
        </p:nvSpPr>
        <p:spPr>
          <a:xfrm>
            <a:off x="4716016" y="2636912"/>
            <a:ext cx="3384376" cy="1224136"/>
          </a:xfrm>
        </p:spPr>
        <p:txBody>
          <a:bodyPr>
            <a:normAutofit fontScale="85000" lnSpcReduction="10000"/>
          </a:bodyPr>
          <a:lstStyle/>
          <a:p>
            <a:pPr algn="ctr"/>
            <a:r>
              <a:rPr lang="fr-FR" sz="2400" b="1" dirty="0" smtClean="0">
                <a:solidFill>
                  <a:schemeClr val="tx1">
                    <a:lumMod val="95000"/>
                    <a:lumOff val="5000"/>
                  </a:schemeClr>
                </a:solidFill>
                <a:effectLst>
                  <a:outerShdw blurRad="38100" dist="38100" dir="2700000" algn="tl">
                    <a:srgbClr val="000000">
                      <a:alpha val="43137"/>
                    </a:srgbClr>
                  </a:outerShdw>
                </a:effectLst>
                <a:latin typeface="Arial Black" pitchFamily="34" charset="0"/>
              </a:rPr>
              <a:t>Cours</a:t>
            </a:r>
            <a:endParaRPr lang="fr-FR" sz="2400" b="1" dirty="0">
              <a:solidFill>
                <a:schemeClr val="tx1">
                  <a:lumMod val="95000"/>
                  <a:lumOff val="5000"/>
                </a:schemeClr>
              </a:solidFill>
              <a:effectLst>
                <a:outerShdw blurRad="38100" dist="38100" dir="2700000" algn="tl">
                  <a:srgbClr val="000000">
                    <a:alpha val="43137"/>
                  </a:srgbClr>
                </a:outerShdw>
              </a:effectLst>
              <a:latin typeface="Arial Black" pitchFamily="34" charset="0"/>
            </a:endParaRPr>
          </a:p>
          <a:p>
            <a:pPr algn="ctr"/>
            <a:r>
              <a:rPr lang="fr-FR" sz="2400" b="1" dirty="0">
                <a:solidFill>
                  <a:schemeClr val="bg2">
                    <a:lumMod val="50000"/>
                  </a:schemeClr>
                </a:solidFill>
                <a:latin typeface="Arial Black" pitchFamily="34" charset="0"/>
              </a:rPr>
              <a:t>" </a:t>
            </a:r>
            <a:r>
              <a:rPr lang="fr-FR" sz="2400" b="1" dirty="0" smtClean="0">
                <a:solidFill>
                  <a:schemeClr val="bg2">
                    <a:lumMod val="50000"/>
                  </a:schemeClr>
                </a:solidFill>
                <a:latin typeface="Arial Black" pitchFamily="34" charset="0"/>
              </a:rPr>
              <a:t>Algologie-Mycologie-Virologie "</a:t>
            </a:r>
            <a:endParaRPr lang="fr-FR" sz="2400" b="1" dirty="0">
              <a:solidFill>
                <a:schemeClr val="bg2">
                  <a:lumMod val="50000"/>
                </a:schemeClr>
              </a:solidFill>
              <a:latin typeface="Arial Black" pitchFamily="34" charset="0"/>
            </a:endParaRPr>
          </a:p>
        </p:txBody>
      </p:sp>
      <p:sp>
        <p:nvSpPr>
          <p:cNvPr id="4" name="AutoShape 2" descr="المركز الجامعي مرسلي عبد الله – تيباز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المركز الجامعي مرسلي عبد الله – تيباز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Pollution de l&amp;#39;air : des micro-algues pour purifier l&amp;#39;air dans les éco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3" name="Imag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555" y="4077072"/>
            <a:ext cx="2619375" cy="1815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699" y="1946178"/>
            <a:ext cx="2466975" cy="1708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ZoneTexte 26"/>
          <p:cNvSpPr txBox="1"/>
          <p:nvPr/>
        </p:nvSpPr>
        <p:spPr>
          <a:xfrm>
            <a:off x="1187624" y="6330767"/>
            <a:ext cx="5544616" cy="369332"/>
          </a:xfrm>
          <a:prstGeom prst="rect">
            <a:avLst/>
          </a:prstGeom>
          <a:noFill/>
        </p:spPr>
        <p:txBody>
          <a:bodyPr wrap="square" rtlCol="0">
            <a:spAutoFit/>
          </a:bodyPr>
          <a:lstStyle/>
          <a:p>
            <a:pPr algn="ctr"/>
            <a:r>
              <a:rPr lang="fr-FR" b="1" dirty="0" smtClean="0"/>
              <a:t>Année académique 2021-2022</a:t>
            </a:r>
            <a:endParaRPr lang="fr-FR" dirty="0"/>
          </a:p>
        </p:txBody>
      </p:sp>
      <p:pic>
        <p:nvPicPr>
          <p:cNvPr id="29" name="Imag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4041547"/>
            <a:ext cx="3312368" cy="1378333"/>
          </a:xfrm>
          <a:prstGeom prst="rect">
            <a:avLst/>
          </a:prstGeom>
        </p:spPr>
      </p:pic>
      <p:pic>
        <p:nvPicPr>
          <p:cNvPr id="7" name="Image 6"/>
          <p:cNvPicPr>
            <a:picLocks noChangeAspect="1"/>
          </p:cNvPicPr>
          <p:nvPr/>
        </p:nvPicPr>
        <p:blipFill>
          <a:blip r:embed="rId5"/>
          <a:stretch>
            <a:fillRect/>
          </a:stretch>
        </p:blipFill>
        <p:spPr>
          <a:xfrm>
            <a:off x="-16049" y="-21596"/>
            <a:ext cx="9160049" cy="6268675"/>
          </a:xfrm>
          <a:prstGeom prst="rect">
            <a:avLst/>
          </a:prstGeom>
        </p:spPr>
      </p:pic>
      <p:sp>
        <p:nvSpPr>
          <p:cNvPr id="14" name="Sous-titre 2"/>
          <p:cNvSpPr txBox="1">
            <a:spLocks/>
          </p:cNvSpPr>
          <p:nvPr/>
        </p:nvSpPr>
        <p:spPr>
          <a:xfrm>
            <a:off x="1642166" y="1074736"/>
            <a:ext cx="5254631" cy="4702720"/>
          </a:xfrm>
          <a:prstGeom prst="ellipse">
            <a:avLst/>
          </a:prstGeom>
          <a:solidFill>
            <a:schemeClr val="accent1"/>
          </a:solidFill>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fr-FR" sz="2400" b="1" dirty="0" smtClean="0">
                <a:solidFill>
                  <a:schemeClr val="tx1"/>
                </a:solidFill>
                <a:effectLst>
                  <a:outerShdw blurRad="38100" dist="38100" dir="2700000" algn="tl">
                    <a:srgbClr val="000000">
                      <a:alpha val="43137"/>
                    </a:srgbClr>
                  </a:outerShdw>
                </a:effectLst>
                <a:latin typeface="Arial Black" pitchFamily="34" charset="0"/>
              </a:rPr>
              <a:t>Cours</a:t>
            </a:r>
          </a:p>
          <a:p>
            <a:pPr algn="ctr"/>
            <a:r>
              <a:rPr lang="fr-FR" sz="2400" b="1" dirty="0" smtClean="0">
                <a:solidFill>
                  <a:schemeClr val="tx1"/>
                </a:solidFill>
                <a:latin typeface="Arial Black" pitchFamily="34" charset="0"/>
              </a:rPr>
              <a:t>" Algologie-Mycologie-Virologie"</a:t>
            </a:r>
          </a:p>
          <a:p>
            <a:pPr algn="ctr"/>
            <a:r>
              <a:rPr lang="fr-FR" sz="2400" b="1" dirty="0" smtClean="0">
                <a:solidFill>
                  <a:schemeClr val="tx1"/>
                </a:solidFill>
                <a:latin typeface="Arial Black" pitchFamily="34" charset="0"/>
              </a:rPr>
              <a:t>Dr </a:t>
            </a:r>
            <a:r>
              <a:rPr lang="fr-FR" sz="2400" b="1" dirty="0" err="1" smtClean="0">
                <a:solidFill>
                  <a:schemeClr val="tx1"/>
                </a:solidFill>
                <a:latin typeface="Arial Black" pitchFamily="34" charset="0"/>
              </a:rPr>
              <a:t>Debib</a:t>
            </a:r>
            <a:r>
              <a:rPr lang="fr-FR" sz="2400" b="1" dirty="0" smtClean="0">
                <a:solidFill>
                  <a:schemeClr val="tx1"/>
                </a:solidFill>
                <a:latin typeface="Arial Black" pitchFamily="34" charset="0"/>
              </a:rPr>
              <a:t> Aicha</a:t>
            </a:r>
            <a:endParaRPr lang="fr-FR" sz="2400" b="1" dirty="0">
              <a:solidFill>
                <a:schemeClr val="tx1"/>
              </a:solidFill>
              <a:latin typeface="Arial Black" pitchFamily="34" charset="0"/>
            </a:endParaRPr>
          </a:p>
        </p:txBody>
      </p:sp>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4727" y="3470138"/>
            <a:ext cx="2395997" cy="1395987"/>
          </a:xfrm>
          <a:prstGeom prst="rect">
            <a:avLst/>
          </a:prstGeom>
        </p:spPr>
      </p:pic>
    </p:spTree>
    <p:extLst>
      <p:ext uri="{BB962C8B-B14F-4D97-AF65-F5344CB8AC3E}">
        <p14:creationId xmlns:p14="http://schemas.microsoft.com/office/powerpoint/2010/main" val="2638740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8928" y="1120676"/>
            <a:ext cx="6903472" cy="2123658"/>
          </a:xfrm>
          <a:prstGeom prst="rect">
            <a:avLst/>
          </a:prstGeom>
        </p:spPr>
        <p:txBody>
          <a:bodyPr wrap="square">
            <a:spAutoFit/>
          </a:bodyPr>
          <a:lstStyle/>
          <a:p>
            <a:r>
              <a:rPr lang="fr-FR" sz="2400" b="1" dirty="0">
                <a:solidFill>
                  <a:schemeClr val="accent1"/>
                </a:solidFill>
                <a:latin typeface="+mj-lt"/>
                <a:ea typeface="+mj-ea"/>
                <a:cs typeface="+mj-cs"/>
              </a:rPr>
              <a:t>Thalle </a:t>
            </a:r>
            <a:r>
              <a:rPr lang="fr-FR" sz="2400" b="1" dirty="0" err="1">
                <a:solidFill>
                  <a:schemeClr val="accent1"/>
                </a:solidFill>
                <a:latin typeface="+mj-lt"/>
                <a:ea typeface="+mj-ea"/>
                <a:cs typeface="+mj-cs"/>
              </a:rPr>
              <a:t>cladomien</a:t>
            </a:r>
            <a:endParaRPr lang="fr-FR" sz="2400" b="1" dirty="0">
              <a:solidFill>
                <a:schemeClr val="accent1"/>
              </a:solidFill>
              <a:latin typeface="+mj-lt"/>
              <a:ea typeface="+mj-ea"/>
              <a:cs typeface="+mj-cs"/>
            </a:endParaRPr>
          </a:p>
          <a:p>
            <a:r>
              <a:rPr lang="fr-FR" b="1" dirty="0"/>
              <a:t>Morphologie</a:t>
            </a:r>
            <a:endParaRPr lang="fr-FR" dirty="0"/>
          </a:p>
          <a:p>
            <a:r>
              <a:rPr lang="fr-FR" dirty="0"/>
              <a:t>•</a:t>
            </a:r>
            <a:r>
              <a:rPr lang="fr-FR" b="1" dirty="0" smtClean="0"/>
              <a:t>Un axe à croissance indéfinie: le </a:t>
            </a:r>
            <a:r>
              <a:rPr lang="fr-FR" b="1" dirty="0" err="1" smtClean="0"/>
              <a:t>cladome</a:t>
            </a:r>
            <a:r>
              <a:rPr lang="fr-FR" b="1" dirty="0" smtClean="0"/>
              <a:t> primaire</a:t>
            </a:r>
          </a:p>
          <a:p>
            <a:endParaRPr lang="fr-FR" dirty="0"/>
          </a:p>
          <a:p>
            <a:r>
              <a:rPr lang="fr-FR" dirty="0"/>
              <a:t>•</a:t>
            </a:r>
            <a:r>
              <a:rPr lang="fr-FR" dirty="0" smtClean="0"/>
              <a:t>Des cellules </a:t>
            </a:r>
            <a:r>
              <a:rPr lang="fr-FR" dirty="0" err="1" smtClean="0"/>
              <a:t>co-axales</a:t>
            </a:r>
            <a:r>
              <a:rPr lang="fr-FR" dirty="0" smtClean="0"/>
              <a:t> desquelles partent des axes secondaires, les </a:t>
            </a:r>
            <a:r>
              <a:rPr lang="fr-FR" dirty="0" err="1" smtClean="0"/>
              <a:t>cladomes</a:t>
            </a:r>
            <a:r>
              <a:rPr lang="fr-FR" dirty="0" smtClean="0"/>
              <a:t> secondaires et qui portent eux-mêmes des axes à croissance définie: les </a:t>
            </a:r>
            <a:r>
              <a:rPr lang="fr-FR" dirty="0" err="1" smtClean="0"/>
              <a:t>pleuridies</a:t>
            </a:r>
            <a:endParaRPr lang="fr-FR"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315085"/>
            <a:ext cx="3031629"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573017"/>
            <a:ext cx="2781300" cy="266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835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777686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223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90562" y="542925"/>
            <a:ext cx="7762875" cy="5772150"/>
          </a:xfrm>
          <a:prstGeom prst="rect">
            <a:avLst/>
          </a:prstGeom>
        </p:spPr>
      </p:pic>
    </p:spTree>
    <p:extLst>
      <p:ext uri="{BB962C8B-B14F-4D97-AF65-F5344CB8AC3E}">
        <p14:creationId xmlns:p14="http://schemas.microsoft.com/office/powerpoint/2010/main" val="2957045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1700808"/>
            <a:ext cx="6637468" cy="1362075"/>
          </a:xfrm>
        </p:spPr>
        <p:txBody>
          <a:bodyPr/>
          <a:lstStyle/>
          <a:p>
            <a:pPr algn="ctr"/>
            <a:r>
              <a:rPr lang="fr-FR" dirty="0">
                <a:effectLst>
                  <a:outerShdw blurRad="38100" dist="38100" dir="2700000" algn="tl">
                    <a:srgbClr val="000000">
                      <a:alpha val="43137"/>
                    </a:srgbClr>
                  </a:outerShdw>
                </a:effectLst>
              </a:rPr>
              <a:t>Structure et morphologie des algues</a:t>
            </a:r>
          </a:p>
        </p:txBody>
      </p:sp>
    </p:spTree>
    <p:extLst>
      <p:ext uri="{BB962C8B-B14F-4D97-AF65-F5344CB8AC3E}">
        <p14:creationId xmlns:p14="http://schemas.microsoft.com/office/powerpoint/2010/main" val="3195181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8934" y="836712"/>
            <a:ext cx="6777317" cy="601292"/>
          </a:xfrm>
        </p:spPr>
        <p:txBody>
          <a:bodyPr>
            <a:normAutofit/>
          </a:bodyPr>
          <a:lstStyle/>
          <a:p>
            <a:pPr algn="ctr"/>
            <a:r>
              <a:rPr lang="fr-FR" b="1" dirty="0">
                <a:solidFill>
                  <a:schemeClr val="accent1"/>
                </a:solidFill>
                <a:latin typeface="+mj-lt"/>
                <a:ea typeface="+mj-ea"/>
                <a:cs typeface="+mj-cs"/>
              </a:rPr>
              <a:t>Structure des algues</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16832"/>
            <a:ext cx="3613062" cy="430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646140"/>
            <a:ext cx="3686033" cy="4850280"/>
          </a:xfrm>
          <a:prstGeom prst="rect">
            <a:avLst/>
          </a:prstGeom>
        </p:spPr>
      </p:pic>
    </p:spTree>
    <p:extLst>
      <p:ext uri="{BB962C8B-B14F-4D97-AF65-F5344CB8AC3E}">
        <p14:creationId xmlns:p14="http://schemas.microsoft.com/office/powerpoint/2010/main" val="3515209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908720"/>
            <a:ext cx="6777317" cy="4896544"/>
          </a:xfrm>
        </p:spPr>
        <p:txBody>
          <a:bodyPr>
            <a:normAutofit lnSpcReduction="10000"/>
          </a:bodyPr>
          <a:lstStyle/>
          <a:p>
            <a:r>
              <a:rPr lang="fr-FR" sz="1600" dirty="0"/>
              <a:t>Les  cellules d'algues sont isolées ou en colonies plus ou moins structurées.</a:t>
            </a:r>
          </a:p>
          <a:p>
            <a:r>
              <a:rPr lang="fr-FR" sz="1600" dirty="0">
                <a:solidFill>
                  <a:srgbClr val="FF0000"/>
                </a:solidFill>
              </a:rPr>
              <a:t>Paroi </a:t>
            </a:r>
            <a:r>
              <a:rPr lang="fr-FR" sz="1600" dirty="0"/>
              <a:t>composée de cellulose (exception: les Euglènes, pas de paroi rigide)</a:t>
            </a:r>
          </a:p>
          <a:p>
            <a:r>
              <a:rPr lang="fr-FR" sz="1600" dirty="0">
                <a:solidFill>
                  <a:srgbClr val="FF0000"/>
                </a:solidFill>
              </a:rPr>
              <a:t>Noyau</a:t>
            </a:r>
            <a:r>
              <a:rPr lang="fr-FR" sz="1600" dirty="0"/>
              <a:t> est comparable a celui des végétaux mais en général plus petit</a:t>
            </a:r>
          </a:p>
          <a:p>
            <a:r>
              <a:rPr lang="fr-FR" sz="1600" dirty="0" smtClean="0">
                <a:solidFill>
                  <a:srgbClr val="FF0000"/>
                </a:solidFill>
              </a:rPr>
              <a:t>Le </a:t>
            </a:r>
            <a:r>
              <a:rPr lang="fr-FR" sz="1600" dirty="0">
                <a:solidFill>
                  <a:srgbClr val="FF0000"/>
                </a:solidFill>
              </a:rPr>
              <a:t>chlorophylle </a:t>
            </a:r>
            <a:r>
              <a:rPr lang="fr-FR" sz="1600" dirty="0"/>
              <a:t>est contenue dans des chloroplastes chez les eucaryotes et dans des membranes lamellaires chez les </a:t>
            </a:r>
            <a:r>
              <a:rPr lang="fr-FR" sz="1600" dirty="0">
                <a:solidFill>
                  <a:srgbClr val="FF0000"/>
                </a:solidFill>
              </a:rPr>
              <a:t>cyanobactéries</a:t>
            </a:r>
          </a:p>
          <a:p>
            <a:r>
              <a:rPr lang="fr-FR" sz="1600" dirty="0">
                <a:solidFill>
                  <a:srgbClr val="FF0000"/>
                </a:solidFill>
              </a:rPr>
              <a:t>Le </a:t>
            </a:r>
            <a:r>
              <a:rPr lang="fr-FR" sz="1600" dirty="0" smtClean="0">
                <a:solidFill>
                  <a:srgbClr val="FF0000"/>
                </a:solidFill>
              </a:rPr>
              <a:t>stigma </a:t>
            </a:r>
            <a:r>
              <a:rPr lang="fr-FR" sz="1600" dirty="0">
                <a:solidFill>
                  <a:srgbClr val="FF0000"/>
                </a:solidFill>
              </a:rPr>
              <a:t>(</a:t>
            </a:r>
            <a:r>
              <a:rPr lang="fr-FR" sz="1600" dirty="0" err="1">
                <a:solidFill>
                  <a:srgbClr val="FF0000"/>
                </a:solidFill>
              </a:rPr>
              <a:t>eyespot</a:t>
            </a:r>
            <a:r>
              <a:rPr lang="fr-FR" sz="1600" dirty="0" smtClean="0">
                <a:solidFill>
                  <a:srgbClr val="FF0000"/>
                </a:solidFill>
              </a:rPr>
              <a:t>): </a:t>
            </a:r>
            <a:r>
              <a:rPr lang="fr-FR" sz="1600" dirty="0"/>
              <a:t>Il est situé près du site d’insertion des flagelles (Ex : </a:t>
            </a:r>
            <a:r>
              <a:rPr lang="fr-FR" sz="1600" dirty="0" err="1"/>
              <a:t>Euglena</a:t>
            </a:r>
            <a:r>
              <a:rPr lang="fr-FR" sz="1600" dirty="0"/>
              <a:t>) ou dans la partie supérieur des plastes (Ex : Chlamydomonas). Le stigma est souvent associé à un </a:t>
            </a:r>
            <a:r>
              <a:rPr lang="fr-FR" sz="1600" dirty="0" smtClean="0"/>
              <a:t>photorécepteur et </a:t>
            </a:r>
            <a:r>
              <a:rPr lang="fr-FR" sz="1600" dirty="0"/>
              <a:t>permet au micro-organisme de se diriger.</a:t>
            </a:r>
          </a:p>
          <a:p>
            <a:r>
              <a:rPr lang="fr-FR" sz="1600" dirty="0"/>
              <a:t>Chez d'autres espèces, ils sont absent sou présents </a:t>
            </a:r>
            <a:r>
              <a:rPr lang="fr-FR" sz="1600" dirty="0" smtClean="0"/>
              <a:t>seulement </a:t>
            </a:r>
            <a:r>
              <a:rPr lang="fr-FR" sz="1600" dirty="0"/>
              <a:t>sur les spores (cellules reproductrices chez la plupart des algues pluricellulaires</a:t>
            </a:r>
            <a:r>
              <a:rPr lang="fr-FR" sz="1600" dirty="0" smtClean="0"/>
              <a:t>).</a:t>
            </a:r>
          </a:p>
          <a:p>
            <a:r>
              <a:rPr lang="fr-FR" sz="1600" b="1" dirty="0" err="1" smtClean="0">
                <a:solidFill>
                  <a:srgbClr val="FF0000"/>
                </a:solidFill>
              </a:rPr>
              <a:t>LePyrénoide</a:t>
            </a:r>
            <a:r>
              <a:rPr lang="fr-FR" sz="1600" dirty="0" err="1" smtClean="0"/>
              <a:t>,de</a:t>
            </a:r>
            <a:r>
              <a:rPr lang="fr-FR" sz="1600" dirty="0" smtClean="0"/>
              <a:t> forme variable qui n’est pas présent chez tout les algues .Structure cellulaire interne aux chloroplastes qui contient les enzymes responsables de photosynthèse</a:t>
            </a:r>
            <a:r>
              <a:rPr lang="fr-FR" sz="1600" dirty="0"/>
              <a:t>.</a:t>
            </a:r>
          </a:p>
          <a:p>
            <a:endParaRPr lang="fr-FR" sz="1600" dirty="0"/>
          </a:p>
          <a:p>
            <a:endParaRPr lang="fr-FR" b="1" dirty="0"/>
          </a:p>
          <a:p>
            <a:endParaRPr lang="fr-FR" dirty="0"/>
          </a:p>
          <a:p>
            <a:endParaRPr lang="fr-FR" dirty="0"/>
          </a:p>
        </p:txBody>
      </p:sp>
    </p:spTree>
    <p:extLst>
      <p:ext uri="{BB962C8B-B14F-4D97-AF65-F5344CB8AC3E}">
        <p14:creationId xmlns:p14="http://schemas.microsoft.com/office/powerpoint/2010/main" val="1348083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1371382"/>
            <a:ext cx="7848872" cy="4524315"/>
          </a:xfrm>
          <a:prstGeom prst="rect">
            <a:avLst/>
          </a:prstGeom>
        </p:spPr>
        <p:txBody>
          <a:bodyPr wrap="square">
            <a:spAutoFit/>
          </a:bodyPr>
          <a:lstStyle/>
          <a:p>
            <a:pPr marL="285750" indent="-285750">
              <a:buFontTx/>
              <a:buChar char="-"/>
            </a:pPr>
            <a:r>
              <a:rPr lang="fr-FR" dirty="0" smtClean="0">
                <a:solidFill>
                  <a:srgbClr val="FF0000"/>
                </a:solidFill>
              </a:rPr>
              <a:t>Les </a:t>
            </a:r>
            <a:r>
              <a:rPr lang="fr-FR" dirty="0">
                <a:solidFill>
                  <a:srgbClr val="FF0000"/>
                </a:solidFill>
              </a:rPr>
              <a:t>plastes (chloroplastes ou </a:t>
            </a:r>
            <a:r>
              <a:rPr lang="fr-FR" dirty="0" err="1">
                <a:solidFill>
                  <a:srgbClr val="FF0000"/>
                </a:solidFill>
              </a:rPr>
              <a:t>chromoplastes</a:t>
            </a:r>
            <a:r>
              <a:rPr lang="fr-FR" dirty="0">
                <a:solidFill>
                  <a:srgbClr val="FF0000"/>
                </a:solidFill>
              </a:rPr>
              <a:t>) : </a:t>
            </a:r>
            <a:r>
              <a:rPr lang="fr-FR" dirty="0"/>
              <a:t>Ils sont formés d’une enveloppe de membranes, des </a:t>
            </a:r>
            <a:r>
              <a:rPr lang="fr-FR" dirty="0" err="1"/>
              <a:t>thylacoïdes</a:t>
            </a:r>
            <a:r>
              <a:rPr lang="fr-FR" dirty="0"/>
              <a:t> renfermant les pigments photosynthétiques et du </a:t>
            </a:r>
            <a:r>
              <a:rPr lang="fr-FR" dirty="0" err="1"/>
              <a:t>pyrénoïde</a:t>
            </a:r>
            <a:r>
              <a:rPr lang="fr-FR" dirty="0"/>
              <a:t> (structure protéique qui permet la synthèse des molécules de réserves). La structure des plastes change d’un groupe d’algues à un autre. Exemples : Chez les </a:t>
            </a:r>
            <a:r>
              <a:rPr lang="fr-FR" dirty="0" err="1"/>
              <a:t>Dinophytes</a:t>
            </a:r>
            <a:r>
              <a:rPr lang="fr-FR" dirty="0"/>
              <a:t>, l’enveloppe est composée de trois membranes et les </a:t>
            </a:r>
            <a:r>
              <a:rPr lang="fr-FR" dirty="0" err="1"/>
              <a:t>thylacoïdes</a:t>
            </a:r>
            <a:r>
              <a:rPr lang="fr-FR" dirty="0"/>
              <a:t> sont groupés par trois</a:t>
            </a:r>
            <a:r>
              <a:rPr lang="fr-FR" dirty="0" smtClean="0"/>
              <a:t>.</a:t>
            </a:r>
          </a:p>
          <a:p>
            <a:pPr marL="285750" indent="-285750">
              <a:buFontTx/>
              <a:buChar char="-"/>
            </a:pPr>
            <a:endParaRPr lang="fr-FR" dirty="0" smtClean="0"/>
          </a:p>
          <a:p>
            <a:pPr marL="285750" indent="-285750">
              <a:buFontTx/>
              <a:buChar char="-"/>
            </a:pPr>
            <a:r>
              <a:rPr lang="fr-FR" dirty="0">
                <a:solidFill>
                  <a:srgbClr val="FF0000"/>
                </a:solidFill>
              </a:rPr>
              <a:t>Chez les </a:t>
            </a:r>
            <a:r>
              <a:rPr lang="fr-FR" dirty="0" err="1">
                <a:solidFill>
                  <a:srgbClr val="FF0000"/>
                </a:solidFill>
              </a:rPr>
              <a:t>Rhodophytes</a:t>
            </a:r>
            <a:r>
              <a:rPr lang="fr-FR" dirty="0">
                <a:solidFill>
                  <a:srgbClr val="FF0000"/>
                </a:solidFill>
              </a:rPr>
              <a:t>, </a:t>
            </a:r>
            <a:r>
              <a:rPr lang="fr-FR" dirty="0"/>
              <a:t>un seul </a:t>
            </a:r>
            <a:r>
              <a:rPr lang="fr-FR" dirty="0" err="1"/>
              <a:t>thylacoïde</a:t>
            </a:r>
            <a:r>
              <a:rPr lang="fr-FR" dirty="0"/>
              <a:t> est présent, le </a:t>
            </a:r>
            <a:r>
              <a:rPr lang="fr-FR" dirty="0" err="1"/>
              <a:t>pyrénoïde</a:t>
            </a:r>
            <a:r>
              <a:rPr lang="fr-FR" dirty="0"/>
              <a:t> est absent et il y a deux membranes seulement. </a:t>
            </a:r>
            <a:endParaRPr lang="fr-FR" dirty="0" smtClean="0"/>
          </a:p>
          <a:p>
            <a:pPr marL="285750" indent="-285750">
              <a:buFontTx/>
              <a:buChar char="-"/>
            </a:pPr>
            <a:endParaRPr lang="fr-FR" dirty="0" smtClean="0"/>
          </a:p>
          <a:p>
            <a:pPr marL="285750" indent="-285750">
              <a:buFontTx/>
              <a:buChar char="-"/>
            </a:pPr>
            <a:r>
              <a:rPr lang="fr-FR" dirty="0" smtClean="0">
                <a:solidFill>
                  <a:srgbClr val="FF0000"/>
                </a:solidFill>
              </a:rPr>
              <a:t>-Chez </a:t>
            </a:r>
            <a:r>
              <a:rPr lang="fr-FR" dirty="0">
                <a:solidFill>
                  <a:srgbClr val="FF0000"/>
                </a:solidFill>
              </a:rPr>
              <a:t>les </a:t>
            </a:r>
            <a:r>
              <a:rPr lang="fr-FR" dirty="0" err="1">
                <a:solidFill>
                  <a:srgbClr val="FF0000"/>
                </a:solidFill>
              </a:rPr>
              <a:t>Chlorophytes</a:t>
            </a:r>
            <a:r>
              <a:rPr lang="fr-FR" dirty="0">
                <a:solidFill>
                  <a:srgbClr val="FF0000"/>
                </a:solidFill>
              </a:rPr>
              <a:t>, </a:t>
            </a:r>
            <a:r>
              <a:rPr lang="fr-FR" dirty="0"/>
              <a:t>les chloroplastes ont deux membranes, un </a:t>
            </a:r>
            <a:r>
              <a:rPr lang="fr-FR" dirty="0" err="1"/>
              <a:t>pyrénoïde</a:t>
            </a:r>
            <a:r>
              <a:rPr lang="fr-FR" dirty="0"/>
              <a:t> et des </a:t>
            </a:r>
            <a:r>
              <a:rPr lang="fr-FR" dirty="0" err="1"/>
              <a:t>thylacoïdes</a:t>
            </a:r>
            <a:r>
              <a:rPr lang="fr-FR" dirty="0"/>
              <a:t> rassemblés par groupes de plus de trois. Les </a:t>
            </a:r>
            <a:r>
              <a:rPr lang="fr-FR" dirty="0" err="1"/>
              <a:t>Phaeophytes</a:t>
            </a:r>
            <a:r>
              <a:rPr lang="fr-FR" dirty="0"/>
              <a:t> se caractérisent par une enveloppe externe formée de quatre membranes. Le </a:t>
            </a:r>
            <a:r>
              <a:rPr lang="fr-FR" dirty="0" err="1"/>
              <a:t>pyrénoïde</a:t>
            </a:r>
            <a:r>
              <a:rPr lang="fr-FR" dirty="0"/>
              <a:t> peut être présent ou absent</a:t>
            </a:r>
          </a:p>
        </p:txBody>
      </p:sp>
    </p:spTree>
    <p:extLst>
      <p:ext uri="{BB962C8B-B14F-4D97-AF65-F5344CB8AC3E}">
        <p14:creationId xmlns:p14="http://schemas.microsoft.com/office/powerpoint/2010/main" val="14904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flagelles : </a:t>
            </a:r>
          </a:p>
        </p:txBody>
      </p:sp>
      <p:sp>
        <p:nvSpPr>
          <p:cNvPr id="3" name="Rectangle 2"/>
          <p:cNvSpPr/>
          <p:nvPr/>
        </p:nvSpPr>
        <p:spPr>
          <a:xfrm>
            <a:off x="899592" y="2413337"/>
            <a:ext cx="7637580" cy="2031325"/>
          </a:xfrm>
          <a:prstGeom prst="rect">
            <a:avLst/>
          </a:prstGeom>
        </p:spPr>
        <p:txBody>
          <a:bodyPr wrap="square">
            <a:spAutoFit/>
          </a:bodyPr>
          <a:lstStyle/>
          <a:p>
            <a:r>
              <a:rPr lang="fr-FR" dirty="0" smtClean="0"/>
              <a:t>Ils </a:t>
            </a:r>
            <a:r>
              <a:rPr lang="fr-FR" dirty="0"/>
              <a:t>sont présents chez plusieurs espèces. Certaines en contiennent deux, d’autres plus (notamment les cellules de reproduction). Les flagelles d’une même cellule, peuvent être égaux ou inégaux, dirigés dans le même sens ou dans des sens différents. Un flagelle est composé de 9 associations de tubulines (a et b) et près de 250 protéines associées. Le nombre et la disposition de ces appareils locomoteurs sont caractéristiques des espèces.</a:t>
            </a:r>
          </a:p>
        </p:txBody>
      </p:sp>
    </p:spTree>
    <p:extLst>
      <p:ext uri="{BB962C8B-B14F-4D97-AF65-F5344CB8AC3E}">
        <p14:creationId xmlns:p14="http://schemas.microsoft.com/office/powerpoint/2010/main" val="4223747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764704"/>
            <a:ext cx="7024744" cy="1143000"/>
          </a:xfrm>
        </p:spPr>
        <p:txBody>
          <a:bodyPr/>
          <a:lstStyle/>
          <a:p>
            <a:r>
              <a:rPr lang="fr-FR" dirty="0"/>
              <a:t>- La paroi : </a:t>
            </a:r>
          </a:p>
        </p:txBody>
      </p:sp>
      <p:sp>
        <p:nvSpPr>
          <p:cNvPr id="3" name="Rectangle 2"/>
          <p:cNvSpPr/>
          <p:nvPr/>
        </p:nvSpPr>
        <p:spPr>
          <a:xfrm>
            <a:off x="683568" y="2060848"/>
            <a:ext cx="8064896" cy="3416320"/>
          </a:xfrm>
          <a:prstGeom prst="rect">
            <a:avLst/>
          </a:prstGeom>
        </p:spPr>
        <p:txBody>
          <a:bodyPr wrap="square">
            <a:spAutoFit/>
          </a:bodyPr>
          <a:lstStyle/>
          <a:p>
            <a:r>
              <a:rPr lang="fr-FR" dirty="0" smtClean="0"/>
              <a:t>Elle </a:t>
            </a:r>
            <a:r>
              <a:rPr lang="fr-FR" dirty="0"/>
              <a:t>est très diversifiée, mais est toujours constituée de deux phases. La première est dite « phase squelettique » ou « phase cristalline ». Elle est constituée principalement de la cellulose et des hémicelluloses. La deuxième phase est appelée « matrice » ou « phase « amorphe », elle entoure la phase cristalline et a une constitution différente selon les algues : La matrice contient majoritairement des </a:t>
            </a:r>
            <a:r>
              <a:rPr lang="fr-FR" dirty="0" err="1"/>
              <a:t>ulvanes</a:t>
            </a:r>
            <a:r>
              <a:rPr lang="fr-FR" dirty="0"/>
              <a:t> chez les algues vertes, des agars et des </a:t>
            </a:r>
            <a:r>
              <a:rPr lang="fr-FR" dirty="0" err="1"/>
              <a:t>carraghénanes</a:t>
            </a:r>
            <a:r>
              <a:rPr lang="fr-FR" dirty="0"/>
              <a:t> chez les algues rouges, des alginates et des </a:t>
            </a:r>
            <a:r>
              <a:rPr lang="fr-FR" dirty="0" err="1"/>
              <a:t>fucanes</a:t>
            </a:r>
            <a:r>
              <a:rPr lang="fr-FR" dirty="0"/>
              <a:t> chez les algues brunes. La paroi peut contenir des plaques de silice ou de calcaire (algues siliceuses ou algues calcaires), comme elle peut renfermer des quantités différentes de chitine. Ceci lui confère un rôle important dans la classification des algues. </a:t>
            </a:r>
          </a:p>
        </p:txBody>
      </p:sp>
      <p:sp>
        <p:nvSpPr>
          <p:cNvPr id="4" name="Rectangle 3"/>
          <p:cNvSpPr/>
          <p:nvPr/>
        </p:nvSpPr>
        <p:spPr>
          <a:xfrm>
            <a:off x="539552" y="5587449"/>
            <a:ext cx="8064896" cy="646331"/>
          </a:xfrm>
          <a:prstGeom prst="rect">
            <a:avLst/>
          </a:prstGeom>
        </p:spPr>
        <p:txBody>
          <a:bodyPr wrap="square">
            <a:spAutoFit/>
          </a:bodyPr>
          <a:lstStyle/>
          <a:p>
            <a:r>
              <a:rPr lang="fr-FR" dirty="0">
                <a:solidFill>
                  <a:srgbClr val="FF0000"/>
                </a:solidFill>
              </a:rPr>
              <a:t>La paroi des algues diffère de celle des plantes par le développement de la matrice et la présence des polysaccharides sulfatés</a:t>
            </a:r>
          </a:p>
        </p:txBody>
      </p:sp>
    </p:spTree>
    <p:extLst>
      <p:ext uri="{BB962C8B-B14F-4D97-AF65-F5344CB8AC3E}">
        <p14:creationId xmlns:p14="http://schemas.microsoft.com/office/powerpoint/2010/main" val="2957998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iif.elifesciences.org/lax/39233%2Felife-39233-fig2-v1.tif/full/,1500/0/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71500"/>
            <a:ext cx="8059786" cy="742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739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708920"/>
            <a:ext cx="8229600" cy="1080120"/>
          </a:xfrm>
        </p:spPr>
        <p:txBody>
          <a:bodyPr>
            <a:normAutofit/>
          </a:bodyPr>
          <a:lstStyle/>
          <a:p>
            <a:pPr algn="ctr"/>
            <a:r>
              <a:rPr lang="fr-FR" sz="6000" b="1" dirty="0"/>
              <a:t>Partie Algologie </a:t>
            </a:r>
            <a:endParaRPr lang="fr-FR" sz="6000" dirty="0"/>
          </a:p>
        </p:txBody>
      </p:sp>
    </p:spTree>
    <p:extLst>
      <p:ext uri="{BB962C8B-B14F-4D97-AF65-F5344CB8AC3E}">
        <p14:creationId xmlns:p14="http://schemas.microsoft.com/office/powerpoint/2010/main" val="2686869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2896" y="692696"/>
            <a:ext cx="7024744" cy="1143000"/>
          </a:xfrm>
        </p:spPr>
        <p:txBody>
          <a:bodyPr/>
          <a:lstStyle/>
          <a:p>
            <a:r>
              <a:rPr lang="fr-FR" dirty="0" smtClean="0"/>
              <a:t>Mode de nutrition</a:t>
            </a:r>
            <a:endParaRPr lang="fr-FR" dirty="0"/>
          </a:p>
        </p:txBody>
      </p:sp>
      <p:sp>
        <p:nvSpPr>
          <p:cNvPr id="3" name="Espace réservé du contenu 2"/>
          <p:cNvSpPr>
            <a:spLocks noGrp="1"/>
          </p:cNvSpPr>
          <p:nvPr>
            <p:ph idx="1"/>
          </p:nvPr>
        </p:nvSpPr>
        <p:spPr>
          <a:xfrm>
            <a:off x="1042896" y="2132856"/>
            <a:ext cx="7344932" cy="4129684"/>
          </a:xfrm>
        </p:spPr>
        <p:txBody>
          <a:bodyPr>
            <a:normAutofit/>
          </a:bodyPr>
          <a:lstStyle/>
          <a:p>
            <a:r>
              <a:rPr lang="fr-FR" sz="2000" dirty="0">
                <a:solidFill>
                  <a:srgbClr val="FF0000"/>
                </a:solidFill>
              </a:rPr>
              <a:t>les ulves</a:t>
            </a:r>
            <a:r>
              <a:rPr lang="fr-FR" sz="2000" dirty="0"/>
              <a:t>, sont tout à fait capables d'incorporer, à l'occasion, directement des substances organiques</a:t>
            </a:r>
            <a:r>
              <a:rPr lang="fr-FR" sz="2000" dirty="0" smtClean="0"/>
              <a:t>,</a:t>
            </a:r>
          </a:p>
          <a:p>
            <a:pPr marL="68580" indent="0">
              <a:buNone/>
            </a:pPr>
            <a:endParaRPr lang="fr-FR" sz="2000" dirty="0" smtClean="0"/>
          </a:p>
          <a:p>
            <a:r>
              <a:rPr lang="fr-FR" sz="2000" dirty="0" smtClean="0"/>
              <a:t> </a:t>
            </a:r>
            <a:r>
              <a:rPr lang="fr-FR" sz="2000" dirty="0"/>
              <a:t>- certaines peuvent être s</a:t>
            </a:r>
            <a:r>
              <a:rPr lang="fr-FR" sz="2000" dirty="0">
                <a:solidFill>
                  <a:srgbClr val="FF0000"/>
                </a:solidFill>
              </a:rPr>
              <a:t>aprophytes </a:t>
            </a:r>
            <a:r>
              <a:rPr lang="fr-FR" sz="2000" dirty="0"/>
              <a:t>: elles perdent leurs pigments assimilateurs à cause d’une trop forte concentration en matière organique. </a:t>
            </a:r>
            <a:endParaRPr lang="fr-FR" sz="2000" dirty="0" smtClean="0"/>
          </a:p>
          <a:p>
            <a:pPr marL="68580" indent="0">
              <a:buNone/>
            </a:pPr>
            <a:endParaRPr lang="fr-FR" sz="2000" dirty="0" smtClean="0"/>
          </a:p>
          <a:p>
            <a:r>
              <a:rPr lang="fr-FR" sz="2000" dirty="0" smtClean="0"/>
              <a:t>- </a:t>
            </a:r>
            <a:r>
              <a:rPr lang="fr-FR" sz="2000" dirty="0"/>
              <a:t>D’autres peuvent vivre en tant que parasites : c’est le cas des </a:t>
            </a:r>
            <a:r>
              <a:rPr lang="fr-FR" sz="2000" dirty="0" err="1">
                <a:solidFill>
                  <a:srgbClr val="FF0000"/>
                </a:solidFill>
              </a:rPr>
              <a:t>dinophycées</a:t>
            </a:r>
            <a:r>
              <a:rPr lang="fr-FR" sz="2000" dirty="0">
                <a:solidFill>
                  <a:srgbClr val="FF0000"/>
                </a:solidFill>
              </a:rPr>
              <a:t>.</a:t>
            </a:r>
            <a:r>
              <a:rPr lang="fr-FR" sz="2000" dirty="0"/>
              <a:t> </a:t>
            </a:r>
            <a:endParaRPr lang="fr-FR" sz="2000" dirty="0" smtClean="0"/>
          </a:p>
          <a:p>
            <a:endParaRPr lang="fr-FR" sz="2000" dirty="0" smtClean="0"/>
          </a:p>
          <a:p>
            <a:r>
              <a:rPr lang="fr-FR" sz="2000" dirty="0" smtClean="0"/>
              <a:t>- </a:t>
            </a:r>
            <a:r>
              <a:rPr lang="fr-FR" sz="2000" dirty="0"/>
              <a:t>Enfin, il existe également des cas de symbioses dans le cadre des lichens.</a:t>
            </a:r>
          </a:p>
        </p:txBody>
      </p:sp>
    </p:spTree>
    <p:extLst>
      <p:ext uri="{BB962C8B-B14F-4D97-AF65-F5344CB8AC3E}">
        <p14:creationId xmlns:p14="http://schemas.microsoft.com/office/powerpoint/2010/main" val="197580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9204" y="836712"/>
            <a:ext cx="2334293" cy="369332"/>
          </a:xfrm>
          <a:prstGeom prst="rect">
            <a:avLst/>
          </a:prstGeom>
        </p:spPr>
        <p:txBody>
          <a:bodyPr wrap="none">
            <a:spAutoFit/>
          </a:bodyPr>
          <a:lstStyle/>
          <a:p>
            <a:r>
              <a:rPr lang="fr-FR" b="1" i="1" dirty="0"/>
              <a:t>Colonie de cellules</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478" y="1206044"/>
            <a:ext cx="7200800" cy="27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726" y="4196717"/>
            <a:ext cx="226825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206734"/>
            <a:ext cx="2722042" cy="17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999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660082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35696" y="692696"/>
            <a:ext cx="3312368" cy="461665"/>
          </a:xfrm>
          <a:prstGeom prst="rect">
            <a:avLst/>
          </a:prstGeom>
        </p:spPr>
        <p:txBody>
          <a:bodyPr wrap="square">
            <a:spAutoFit/>
          </a:bodyPr>
          <a:lstStyle/>
          <a:p>
            <a:r>
              <a:rPr lang="fr-FR" sz="2400" b="1" dirty="0">
                <a:solidFill>
                  <a:schemeClr val="accent1"/>
                </a:solidFill>
                <a:latin typeface="+mj-lt"/>
                <a:ea typeface="+mj-ea"/>
                <a:cs typeface="+mj-cs"/>
              </a:rPr>
              <a:t>Thalle foliacé</a:t>
            </a:r>
          </a:p>
        </p:txBody>
      </p:sp>
    </p:spTree>
    <p:extLst>
      <p:ext uri="{BB962C8B-B14F-4D97-AF65-F5344CB8AC3E}">
        <p14:creationId xmlns:p14="http://schemas.microsoft.com/office/powerpoint/2010/main" val="4139670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b="1" dirty="0"/>
          </a:p>
          <a:p>
            <a:endParaRPr lang="fr-FR" dirty="0"/>
          </a:p>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420888"/>
            <a:ext cx="30956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861048"/>
            <a:ext cx="344805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876" y="1628800"/>
            <a:ext cx="321945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31640" y="908720"/>
            <a:ext cx="2162772" cy="461665"/>
          </a:xfrm>
          <a:prstGeom prst="rect">
            <a:avLst/>
          </a:prstGeom>
        </p:spPr>
        <p:txBody>
          <a:bodyPr wrap="none">
            <a:spAutoFit/>
          </a:bodyPr>
          <a:lstStyle/>
          <a:p>
            <a:r>
              <a:rPr lang="fr-FR" sz="2400" b="1" dirty="0">
                <a:solidFill>
                  <a:schemeClr val="accent1"/>
                </a:solidFill>
                <a:latin typeface="+mj-lt"/>
                <a:ea typeface="+mj-ea"/>
                <a:cs typeface="+mj-cs"/>
              </a:rPr>
              <a:t>Thalle foliacé</a:t>
            </a:r>
          </a:p>
        </p:txBody>
      </p:sp>
    </p:spTree>
    <p:extLst>
      <p:ext uri="{BB962C8B-B14F-4D97-AF65-F5344CB8AC3E}">
        <p14:creationId xmlns:p14="http://schemas.microsoft.com/office/powerpoint/2010/main" val="1893423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84784"/>
            <a:ext cx="684847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991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77477"/>
            <a:ext cx="701092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804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748883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2186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6346</TotalTime>
  <Words>684</Words>
  <Application>Microsoft Office PowerPoint</Application>
  <PresentationFormat>Affichage à l'écran (4:3)</PresentationFormat>
  <Paragraphs>47</Paragraphs>
  <Slides>19</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 Black</vt:lpstr>
      <vt:lpstr>Calibri</vt:lpstr>
      <vt:lpstr>Century Gothic</vt:lpstr>
      <vt:lpstr>Wingdings 2</vt:lpstr>
      <vt:lpstr>Austin</vt:lpstr>
      <vt:lpstr>Ministère de l’Enseignement Supérieur et de la Recherche Scientifique Centre universitaire Moresli Abdeallah Institut  des Sciences  Département de Sciences de la Nature et de la Vie Spécialité : Microbiologie(L3)  </vt:lpstr>
      <vt:lpstr>Présentation PowerPoint</vt:lpstr>
      <vt:lpstr>Mode de nutrition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Structure et morphologie des algues</vt:lpstr>
      <vt:lpstr>Présentation PowerPoint</vt:lpstr>
      <vt:lpstr>Présentation PowerPoint</vt:lpstr>
      <vt:lpstr>Présentation PowerPoint</vt:lpstr>
      <vt:lpstr>Les flagelles : </vt:lpstr>
      <vt:lpstr>- La paroi :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Ministère de l’enseignement supérieur et de la recherche scientifique centre universitaire Moresli Abdeallah institut  des Sciences  Département de Sciences de la Nature et de la Vie</dc:title>
  <dc:creator>home</dc:creator>
  <cp:lastModifiedBy>250 G4</cp:lastModifiedBy>
  <cp:revision>69</cp:revision>
  <dcterms:created xsi:type="dcterms:W3CDTF">2021-10-18T11:56:08Z</dcterms:created>
  <dcterms:modified xsi:type="dcterms:W3CDTF">2024-01-19T12:04:27Z</dcterms:modified>
</cp:coreProperties>
</file>