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7"/>
  </p:notesMasterIdLst>
  <p:sldIdLst>
    <p:sldId id="266" r:id="rId2"/>
    <p:sldId id="274" r:id="rId3"/>
    <p:sldId id="257" r:id="rId4"/>
    <p:sldId id="258" r:id="rId5"/>
    <p:sldId id="260" r:id="rId6"/>
    <p:sldId id="261" r:id="rId7"/>
    <p:sldId id="272" r:id="rId8"/>
    <p:sldId id="262" r:id="rId9"/>
    <p:sldId id="273" r:id="rId10"/>
    <p:sldId id="305" r:id="rId11"/>
    <p:sldId id="269" r:id="rId12"/>
    <p:sldId id="301" r:id="rId13"/>
    <p:sldId id="270" r:id="rId14"/>
    <p:sldId id="275" r:id="rId15"/>
    <p:sldId id="293" r:id="rId16"/>
    <p:sldId id="276" r:id="rId17"/>
    <p:sldId id="277" r:id="rId18"/>
    <p:sldId id="278" r:id="rId19"/>
    <p:sldId id="294" r:id="rId20"/>
    <p:sldId id="296" r:id="rId21"/>
    <p:sldId id="295" r:id="rId22"/>
    <p:sldId id="279" r:id="rId23"/>
    <p:sldId id="280" r:id="rId24"/>
    <p:sldId id="282" r:id="rId25"/>
    <p:sldId id="283" r:id="rId26"/>
    <p:sldId id="264" r:id="rId27"/>
    <p:sldId id="259" r:id="rId28"/>
    <p:sldId id="268" r:id="rId29"/>
    <p:sldId id="263" r:id="rId30"/>
    <p:sldId id="256" r:id="rId31"/>
    <p:sldId id="267" r:id="rId32"/>
    <p:sldId id="303" r:id="rId33"/>
    <p:sldId id="302" r:id="rId34"/>
    <p:sldId id="304" r:id="rId35"/>
    <p:sldId id="286" r:id="rId36"/>
    <p:sldId id="287" r:id="rId37"/>
    <p:sldId id="306" r:id="rId38"/>
    <p:sldId id="300" r:id="rId39"/>
    <p:sldId id="289" r:id="rId40"/>
    <p:sldId id="288" r:id="rId41"/>
    <p:sldId id="291" r:id="rId42"/>
    <p:sldId id="290" r:id="rId43"/>
    <p:sldId id="297" r:id="rId44"/>
    <p:sldId id="298" r:id="rId45"/>
    <p:sldId id="299" r:id="rId4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2" autoAdjust="0"/>
    <p:restoredTop sz="94709" autoAdjust="0"/>
  </p:normalViewPr>
  <p:slideViewPr>
    <p:cSldViewPr>
      <p:cViewPr>
        <p:scale>
          <a:sx n="40" d="100"/>
          <a:sy n="40" d="100"/>
        </p:scale>
        <p:origin x="-696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4A965-E63E-4444-A979-CC9DD6038535}" type="datetimeFigureOut">
              <a:rPr lang="fr-FR" smtClean="0"/>
              <a:pPr/>
              <a:t>13/12/2023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8E0967-6BB0-46E2-99C2-CFFB33E0DAD3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E0967-6BB0-46E2-99C2-CFFB33E0DAD3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13/12/2023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13/12/2023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13/12/2023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re. Contenu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78EB8-8E52-43E4-949F-7332B54F59F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13/12/2023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13/12/2023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13/12/2023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13/12/2023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13/12/2023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13/12/2023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13/12/2023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13/12/2023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13/12/2023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ar.wikipedia.org/wiki/%D8%A8%D9%84%D8%A7%D8%AF_%D8%A7%D9%84%D8%B4%D8%A7%D9%85" TargetMode="External"/><Relationship Id="rId3" Type="http://schemas.openxmlformats.org/officeDocument/2006/relationships/hyperlink" Target="https://ar.wikipedia.org/wiki/%D9%83%D8%AA%D8%A7%D9%85%D8%A9" TargetMode="External"/><Relationship Id="rId7" Type="http://schemas.openxmlformats.org/officeDocument/2006/relationships/hyperlink" Target="https://ar.wikipedia.org/wiki/%D8%B5%D9%82%D9%84%D9%8A%D8%A9" TargetMode="External"/><Relationship Id="rId2" Type="http://schemas.openxmlformats.org/officeDocument/2006/relationships/hyperlink" Target="https://ar.wikipedia.org/wiki/%D8%A7%D9%84%D9%85%D9%87%D8%AF%D9%8A_%D8%B9%D9%86%D8%AF_%D8%A7%D9%84%D8%B4%D9%8A%D8%B9%D8%A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.wikipedia.org/wiki/%D9%85%D8%B5%D8%B1" TargetMode="External"/><Relationship Id="rId5" Type="http://schemas.openxmlformats.org/officeDocument/2006/relationships/hyperlink" Target="https://ar.wikipedia.org/wiki/%D8%A7%D9%84%D9%85%D8%BA%D8%B1%D8%A8" TargetMode="External"/><Relationship Id="rId4" Type="http://schemas.openxmlformats.org/officeDocument/2006/relationships/hyperlink" Target="https://ar.wikipedia.org/wiki/%D8%B4%D9%85%D8%A7%D9%84_%D8%A3%D9%81%D8%B1%D9%8A%D9%82%D9%8A%D8%A7" TargetMode="External"/><Relationship Id="rId9" Type="http://schemas.openxmlformats.org/officeDocument/2006/relationships/hyperlink" Target="https://ar.wikipedia.org/wiki/%D8%A7%D9%84%D8%AD%D8%AC%D8%A7%D8%B2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books.openedition.org/pumi/docannexe/image/25278/img-2.jpg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books.openedition.org/pumi/docannexe/image/25278/img-2.jpg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ar.wikipedia.org/wiki/%D8%A7%D9%84%D8%AE%D9%84%D9%81%D8%A7%D8%A1_%D8%A7%D9%84%D8%B1%D8%A7%D8%B4%D8%AF%D9%88%D9%86" TargetMode="External"/><Relationship Id="rId3" Type="http://schemas.openxmlformats.org/officeDocument/2006/relationships/hyperlink" Target="https://ar.wikipedia.org/wiki/%D9%85%D8%AD%D9%85%D8%AF_%D8%A7%D9%84%D9%85%D9%83%D8%AA%D9%88%D9%85" TargetMode="External"/><Relationship Id="rId7" Type="http://schemas.openxmlformats.org/officeDocument/2006/relationships/hyperlink" Target="https://ar.wikipedia.org/wiki/%D9%81%D8%A7%D8%B7%D9%85%D8%A9_%D8%A7%D9%84%D8%B2%D9%87%D8%B1%D8%A7%D8%A1" TargetMode="External"/><Relationship Id="rId12" Type="http://schemas.openxmlformats.org/officeDocument/2006/relationships/hyperlink" Target="https://ar.wikipedia.org/wiki/%D8%A7%D9%84%D8%AF%D9%88%D9%84%D8%A9_%D8%A7%D9%84%D9%81%D8%A7%D8%B7%D9%85%D9%8A%D8%A9" TargetMode="External"/><Relationship Id="rId2" Type="http://schemas.openxmlformats.org/officeDocument/2006/relationships/hyperlink" Target="https://ar.wikipedia.org/wiki/%D8%B9%D8%A8%D9%8A%D8%AF_%D8%A7%D9%84%D9%84%D9%87_%D8%A7%D9%84%D9%85%D9%87%D8%AF%D9%8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.wikipedia.org/wiki/%D9%85%D8%AD%D9%85%D8%AF" TargetMode="External"/><Relationship Id="rId11" Type="http://schemas.openxmlformats.org/officeDocument/2006/relationships/hyperlink" Target="https://ar.wikipedia.org/wiki/%D9%8A%D9%87%D9%88%D8%AF" TargetMode="External"/><Relationship Id="rId5" Type="http://schemas.openxmlformats.org/officeDocument/2006/relationships/hyperlink" Target="https://ar.wikipedia.org/wiki/%D8%AC%D8%B9%D9%81%D8%B1_%D8%A7%D9%84%D8%B5%D8%A7%D8%AF%D9%82" TargetMode="External"/><Relationship Id="rId10" Type="http://schemas.openxmlformats.org/officeDocument/2006/relationships/hyperlink" Target="https://ar.wikipedia.org/wiki/%D9%81%D8%B1%D8%B3_(%D9%82%D9%88%D9%85%D9%8A%D8%A9)" TargetMode="External"/><Relationship Id="rId4" Type="http://schemas.openxmlformats.org/officeDocument/2006/relationships/hyperlink" Target="https://ar.wikipedia.org/wiki/%D8%A5%D8%B3%D9%85%D8%A7%D8%B9%D9%8A%D9%84_%D8%A8%D9%86_%D8%AC%D8%B9%D9%81%D8%B1" TargetMode="External"/><Relationship Id="rId9" Type="http://schemas.openxmlformats.org/officeDocument/2006/relationships/hyperlink" Target="https://ar.wikipedia.org/wiki/%D8%B9%D9%84%D9%8A_%D8%A8%D9%86_%D8%A3%D8%A8%D9%8A_%D8%B7%D8%A7%D9%84%D8%A8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9.pn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ar.wikipedia.org/wiki/%D8%A7%D9%84%D9%82%D8%A7%D9%87%D8%B1%D8%A9" TargetMode="External"/><Relationship Id="rId3" Type="http://schemas.openxmlformats.org/officeDocument/2006/relationships/hyperlink" Target="https://ar.wikipedia.org/wiki/%D8%A5%D9%81%D8%B1%D9%8A%D9%82%D9%8A%D8%A9" TargetMode="External"/><Relationship Id="rId7" Type="http://schemas.openxmlformats.org/officeDocument/2006/relationships/hyperlink" Target="https://ar.wikipedia.org/wiki/358%D9%87%D9%80" TargetMode="External"/><Relationship Id="rId2" Type="http://schemas.openxmlformats.org/officeDocument/2006/relationships/hyperlink" Target="https://ar.wikipedia.org/wiki/%D8%A7%D9%84%D9%85%D9%87%D8%AF%D9%8A%D8%A9_(%D8%AA%D9%88%D9%86%D8%B3)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.wikipedia.org/wiki/%D8%A7%D9%84%D9%85%D9%86%D8%B5%D9%88%D8%B1%D9%8A%D8%A9_(%D8%AA%D9%88%D9%86%D8%B3)" TargetMode="External"/><Relationship Id="rId5" Type="http://schemas.openxmlformats.org/officeDocument/2006/relationships/hyperlink" Target="https://ar.wikipedia.org/wiki/336%D9%87%D9%80" TargetMode="External"/><Relationship Id="rId4" Type="http://schemas.openxmlformats.org/officeDocument/2006/relationships/hyperlink" Target="https://ar.wikipedia.org/wiki/300%D9%87%D9%80" TargetMode="External"/><Relationship Id="rId9" Type="http://schemas.openxmlformats.org/officeDocument/2006/relationships/hyperlink" Target="https://ar.wikipedia.org/wiki/%D8%A7%D9%84%D9%81%D8%B3%D8%B7%D8%A7%D8%B7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ar.wikipedia.org/wiki/%D9%82%D8%B3%D9%86%D8%B7%D9%8A%D9%86%D8%A9" TargetMode="External"/><Relationship Id="rId3" Type="http://schemas.openxmlformats.org/officeDocument/2006/relationships/hyperlink" Target="https://ar.wikipedia.org/wiki/289%D9%87%D9%80" TargetMode="External"/><Relationship Id="rId7" Type="http://schemas.openxmlformats.org/officeDocument/2006/relationships/hyperlink" Target="https://ar.wikipedia.org/wiki/%D9%85%D8%AC%D8%A7%D9%86%D8%A9" TargetMode="External"/><Relationship Id="rId12" Type="http://schemas.openxmlformats.org/officeDocument/2006/relationships/hyperlink" Target="https://ar.wikipedia.org/wiki/%D8%AE%D8%B7%D8%A8%D8%A9_%D8%A7%D9%84%D8%AC%D9%85%D8%B9%D8%A9" TargetMode="External"/><Relationship Id="rId2" Type="http://schemas.openxmlformats.org/officeDocument/2006/relationships/hyperlink" Target="https://ar.wikipedia.org/wiki/%D9%85%D9%8A%D9%84%D8%A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.wikipedia.org/wiki/%D8%A8%D9%84%D8%B2%D9%85%D8%A9" TargetMode="External"/><Relationship Id="rId11" Type="http://schemas.openxmlformats.org/officeDocument/2006/relationships/hyperlink" Target="https://ar.wikipedia.org/wiki/%D8%B1%D9%82%D8%A7%D8%AF%D8%A9" TargetMode="External"/><Relationship Id="rId5" Type="http://schemas.openxmlformats.org/officeDocument/2006/relationships/hyperlink" Target="https://ar.wikipedia.org/wiki/%D8%A7%D9%84%D9%82%D9%8A%D8%B1%D9%88%D8%A7%D9%86" TargetMode="External"/><Relationship Id="rId10" Type="http://schemas.openxmlformats.org/officeDocument/2006/relationships/hyperlink" Target="https://ar.wikipedia.org/wiki/%D8%B3%D9%88%D8%B3%D8%A9" TargetMode="External"/><Relationship Id="rId4" Type="http://schemas.openxmlformats.org/officeDocument/2006/relationships/hyperlink" Target="https://ar.wikipedia.org/wiki/%D8%B3%D8%B7%D9%8A%D9%81" TargetMode="External"/><Relationship Id="rId9" Type="http://schemas.openxmlformats.org/officeDocument/2006/relationships/hyperlink" Target="https://ar.wikipedia.org/wiki/%D8%B2%D9%8A%D8%A7%D8%AF%D8%A9_%D8%A7%D9%84%D9%84%D9%87_%D8%A7%D9%84%D8%AB%D8%A7%D9%84%D8%AB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  <a:solidFill>
            <a:schemeClr val="accent2"/>
          </a:solidFill>
        </p:spPr>
        <p:txBody>
          <a:bodyPr/>
          <a:lstStyle/>
          <a:p>
            <a:r>
              <a:rPr lang="ar-SA" dirty="0" smtClean="0"/>
              <a:t>الدولة الفاطمية296-365هـ/909</a:t>
            </a:r>
            <a:r>
              <a:rPr lang="ar-DZ" dirty="0" smtClean="0"/>
              <a:t>-97</a:t>
            </a:r>
            <a:r>
              <a:rPr lang="ar-SA" dirty="0" smtClean="0"/>
              <a:t>5</a:t>
            </a:r>
            <a:r>
              <a:rPr lang="ar-DZ" dirty="0" smtClean="0"/>
              <a:t>م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928670"/>
            <a:ext cx="9144000" cy="592933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just" rtl="1">
              <a:buNone/>
            </a:pPr>
            <a:r>
              <a:rPr lang="ar-DZ" dirty="0" smtClean="0"/>
              <a:t>الدولة </a:t>
            </a:r>
            <a:r>
              <a:rPr lang="ar-DZ" dirty="0" err="1" smtClean="0"/>
              <a:t>العبيدية</a:t>
            </a:r>
            <a:r>
              <a:rPr lang="ar-DZ" dirty="0" smtClean="0"/>
              <a:t> /الخلافة الفاطمية/</a:t>
            </a:r>
            <a:endParaRPr lang="ar-SA" dirty="0" smtClean="0"/>
          </a:p>
          <a:p>
            <a:pPr algn="just" rtl="1"/>
            <a:r>
              <a:rPr lang="ar-SA" dirty="0" smtClean="0"/>
              <a:t>المؤسس الفعلي :أبو </a:t>
            </a:r>
            <a:r>
              <a:rPr lang="ar-SA" dirty="0" err="1" smtClean="0"/>
              <a:t>عبيدالله</a:t>
            </a:r>
            <a:r>
              <a:rPr lang="ar-SA" dirty="0" smtClean="0"/>
              <a:t> </a:t>
            </a:r>
            <a:r>
              <a:rPr lang="ar-SA" dirty="0" err="1" smtClean="0"/>
              <a:t>الشعي</a:t>
            </a:r>
            <a:r>
              <a:rPr lang="ar-SA" dirty="0" smtClean="0"/>
              <a:t> </a:t>
            </a:r>
          </a:p>
          <a:p>
            <a:pPr algn="just" rtl="1"/>
            <a:r>
              <a:rPr lang="ar-SA" dirty="0" smtClean="0"/>
              <a:t>المؤسس الروحي: </a:t>
            </a:r>
            <a:r>
              <a:rPr lang="ar-SA" dirty="0" err="1" smtClean="0"/>
              <a:t>عبدالله</a:t>
            </a:r>
            <a:r>
              <a:rPr lang="ar-SA" dirty="0" smtClean="0"/>
              <a:t> المهدي </a:t>
            </a:r>
          </a:p>
          <a:p>
            <a:pPr algn="just" rtl="1"/>
            <a:r>
              <a:rPr lang="ar-SA" dirty="0" smtClean="0"/>
              <a:t>سنة </a:t>
            </a:r>
            <a:r>
              <a:rPr lang="ar-SA" dirty="0" err="1" smtClean="0"/>
              <a:t>التاسيس</a:t>
            </a:r>
            <a:r>
              <a:rPr lang="ar-SA" dirty="0" smtClean="0"/>
              <a:t>:296هـ/ 909م-</a:t>
            </a:r>
          </a:p>
          <a:p>
            <a:pPr algn="just" rtl="1"/>
            <a:r>
              <a:rPr lang="ar-SA" dirty="0" smtClean="0"/>
              <a:t>سنة الرحيل:365هـ/975م</a:t>
            </a:r>
          </a:p>
          <a:p>
            <a:pPr algn="just" rtl="1"/>
            <a:r>
              <a:rPr lang="ar-SA" dirty="0" smtClean="0"/>
              <a:t>العاصمة: </a:t>
            </a:r>
            <a:r>
              <a:rPr lang="ar-DZ" dirty="0" err="1" smtClean="0"/>
              <a:t>اكجان</a:t>
            </a:r>
            <a:r>
              <a:rPr lang="ar-DZ" dirty="0" smtClean="0"/>
              <a:t>/</a:t>
            </a:r>
            <a:r>
              <a:rPr lang="ar-SA" dirty="0" smtClean="0"/>
              <a:t>/المهدية/</a:t>
            </a:r>
            <a:r>
              <a:rPr lang="ar-SA" dirty="0" err="1" smtClean="0"/>
              <a:t>رقادة</a:t>
            </a:r>
            <a:r>
              <a:rPr lang="ar-DZ" dirty="0" smtClean="0"/>
              <a:t>/</a:t>
            </a:r>
            <a:r>
              <a:rPr lang="ar-SA" dirty="0" smtClean="0"/>
              <a:t>المنصورة</a:t>
            </a:r>
          </a:p>
          <a:p>
            <a:pPr>
              <a:buNone/>
            </a:pPr>
            <a:endParaRPr lang="ar-SA" dirty="0" smtClean="0"/>
          </a:p>
          <a:p>
            <a:endParaRPr lang="fr-F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57554" y="274638"/>
            <a:ext cx="5329246" cy="1143000"/>
          </a:xfrm>
          <a:solidFill>
            <a:schemeClr val="accent2"/>
          </a:solidFill>
        </p:spPr>
        <p:txBody>
          <a:bodyPr/>
          <a:lstStyle/>
          <a:p>
            <a:r>
              <a:rPr lang="ar-SA" dirty="0" smtClean="0"/>
              <a:t>محراب</a:t>
            </a:r>
            <a:endParaRPr lang="fr-FR" dirty="0"/>
          </a:p>
        </p:txBody>
      </p:sp>
      <p:pic>
        <p:nvPicPr>
          <p:cNvPr id="1026" name="Picture 2" descr="G:\صور تونس المنستير والمهدية\20230428_1944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249576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G:\صور تونس المنستير والمهدية\20230428_1944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1857364"/>
            <a:ext cx="5500726" cy="2606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14942" y="0"/>
            <a:ext cx="3471858" cy="79690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ar-SA" dirty="0" smtClean="0"/>
              <a:t>جامع المهدية: </a:t>
            </a:r>
            <a:br>
              <a:rPr lang="ar-SA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29124" y="857232"/>
            <a:ext cx="4714876" cy="6000768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70000" lnSpcReduction="20000"/>
          </a:bodyPr>
          <a:lstStyle/>
          <a:p>
            <a:pPr algn="just" rtl="1"/>
            <a:r>
              <a:rPr lang="ar-SA" dirty="0" smtClean="0"/>
              <a:t>مساحته82*60م</a:t>
            </a:r>
          </a:p>
          <a:p>
            <a:pPr algn="just" rtl="1"/>
            <a:r>
              <a:rPr lang="ar-SA" dirty="0" smtClean="0"/>
              <a:t>له مدخلا بارز في الواجهة الجنوبية الغربية ومئذنة من الجهة الجنوبية الشرقية</a:t>
            </a:r>
          </a:p>
          <a:p>
            <a:pPr algn="just" rtl="1"/>
            <a:r>
              <a:rPr lang="ar-SA" b="1" dirty="0" smtClean="0"/>
              <a:t>الصحن:</a:t>
            </a:r>
          </a:p>
          <a:p>
            <a:pPr algn="just" rtl="1"/>
            <a:r>
              <a:rPr lang="ar-SA" dirty="0" smtClean="0"/>
              <a:t>مستطيل مقاساته50*35م </a:t>
            </a:r>
          </a:p>
          <a:p>
            <a:pPr algn="just" rtl="1"/>
            <a:r>
              <a:rPr lang="ar-SA" dirty="0" err="1" smtClean="0"/>
              <a:t>يتالف</a:t>
            </a:r>
            <a:r>
              <a:rPr lang="ar-SA" dirty="0" smtClean="0"/>
              <a:t> من رواق من الجهة الجنوبية الغربية والجهة الشرقية</a:t>
            </a:r>
          </a:p>
          <a:p>
            <a:pPr algn="just" rtl="1"/>
            <a:r>
              <a:rPr lang="ar-SA" b="1" dirty="0" smtClean="0"/>
              <a:t>بيت الصلاة:</a:t>
            </a:r>
            <a:r>
              <a:rPr lang="ar-SA" dirty="0" smtClean="0"/>
              <a:t> </a:t>
            </a:r>
          </a:p>
          <a:p>
            <a:pPr algn="just" rtl="1"/>
            <a:r>
              <a:rPr lang="ar-SA" dirty="0" smtClean="0"/>
              <a:t>30*23م</a:t>
            </a:r>
          </a:p>
          <a:p>
            <a:pPr algn="just" rtl="1"/>
            <a:r>
              <a:rPr lang="ar-SA" dirty="0" smtClean="0"/>
              <a:t>تتألف من 9 بلاطات عمودية يقطعها 15 </a:t>
            </a:r>
            <a:r>
              <a:rPr lang="ar-SA" dirty="0" err="1" smtClean="0"/>
              <a:t>اسكوب</a:t>
            </a:r>
            <a:r>
              <a:rPr lang="ar-SA" dirty="0" smtClean="0"/>
              <a:t> موازي لجدار القبلة </a:t>
            </a:r>
            <a:r>
              <a:rPr lang="ar-SA" dirty="0" err="1" smtClean="0"/>
              <a:t>اوسطها</a:t>
            </a:r>
            <a:r>
              <a:rPr lang="ar-SA" dirty="0" smtClean="0"/>
              <a:t> </a:t>
            </a:r>
            <a:r>
              <a:rPr lang="ar-SA" dirty="0" err="1" smtClean="0"/>
              <a:t>اوسعها</a:t>
            </a:r>
            <a:endParaRPr lang="ar-SA" dirty="0" smtClean="0"/>
          </a:p>
          <a:p>
            <a:pPr algn="just" rtl="1"/>
            <a:r>
              <a:rPr lang="ar-SA" dirty="0" smtClean="0"/>
              <a:t>محمولة </a:t>
            </a:r>
            <a:r>
              <a:rPr lang="ar-SA" dirty="0" err="1" smtClean="0"/>
              <a:t>باعمدة</a:t>
            </a:r>
            <a:r>
              <a:rPr lang="ar-SA" dirty="0" smtClean="0"/>
              <a:t> مزدوجة</a:t>
            </a:r>
          </a:p>
          <a:p>
            <a:pPr algn="just" rtl="1"/>
            <a:r>
              <a:rPr lang="ar-SA" b="1" dirty="0" err="1" smtClean="0"/>
              <a:t>اما</a:t>
            </a:r>
            <a:r>
              <a:rPr lang="ar-SA" b="1" dirty="0" smtClean="0"/>
              <a:t> المحراب :</a:t>
            </a:r>
          </a:p>
          <a:p>
            <a:pPr algn="just" rtl="1"/>
            <a:r>
              <a:rPr lang="ar-SA" dirty="0" smtClean="0"/>
              <a:t>فهو مجوف </a:t>
            </a:r>
          </a:p>
          <a:p>
            <a:pPr algn="just" rtl="1"/>
            <a:r>
              <a:rPr lang="ar-SA" dirty="0" smtClean="0"/>
              <a:t>عبارة عن </a:t>
            </a:r>
            <a:r>
              <a:rPr lang="ar-SA" dirty="0" err="1" smtClean="0"/>
              <a:t>حنية</a:t>
            </a:r>
            <a:r>
              <a:rPr lang="ar-SA" dirty="0" smtClean="0"/>
              <a:t> نصف دارية عمقها 1م واتساعها 2م  </a:t>
            </a:r>
          </a:p>
          <a:p>
            <a:pPr algn="just" rtl="1"/>
            <a:r>
              <a:rPr lang="ar-SA" dirty="0" smtClean="0"/>
              <a:t>السفلى زخرف بقنوات غائرة والعلوي تعلوه </a:t>
            </a:r>
            <a:r>
              <a:rPr lang="ar-SA" dirty="0" err="1" smtClean="0"/>
              <a:t>قبيبة</a:t>
            </a:r>
            <a:r>
              <a:rPr lang="ar-SA" dirty="0" smtClean="0"/>
              <a:t> على شكل نصف دائري وهو </a:t>
            </a:r>
            <a:r>
              <a:rPr lang="ar-SA" dirty="0" err="1" smtClean="0"/>
              <a:t>ب</a:t>
            </a:r>
            <a:r>
              <a:rPr lang="ar-SA" dirty="0" smtClean="0"/>
              <a:t>\</a:t>
            </a:r>
            <a:r>
              <a:rPr lang="ar-SA" dirty="0" err="1" smtClean="0"/>
              <a:t>لك</a:t>
            </a:r>
            <a:r>
              <a:rPr lang="ar-SA" dirty="0" smtClean="0"/>
              <a:t> يشبه جامع </a:t>
            </a:r>
            <a:r>
              <a:rPr lang="ar-SA" dirty="0" err="1" smtClean="0"/>
              <a:t>صفاقص</a:t>
            </a:r>
            <a:endParaRPr lang="ar-SA" dirty="0" smtClean="0"/>
          </a:p>
          <a:p>
            <a:pPr algn="just" rtl="1"/>
            <a:endParaRPr lang="fr-FR" dirty="0"/>
          </a:p>
        </p:txBody>
      </p:sp>
      <p:pic>
        <p:nvPicPr>
          <p:cNvPr id="6147" name="Picture 3" descr="G:\صور تونس 2022\القيروان وتونس 2023\162___09\IMG_07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786058"/>
            <a:ext cx="3053957" cy="40719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8" name="Picture 4" descr="G:\صور تونس 2022\القيروان وتونس 2023\162___09\IMG_07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857496"/>
            <a:ext cx="2285984" cy="1714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9" name="Picture 5" descr="G:\صور تونس 2022\القيروان وتونس 2023\162___09\IMG_07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14290"/>
            <a:ext cx="3571868" cy="26789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صور تونس 2022\القيروان وتونس 2023\162___09\IMG_07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286124"/>
            <a:ext cx="4038600" cy="30289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171" name="Picture 3" descr="G:\صور تونس 2022\القيروان وتونس 2023\162___09\IMG_07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286124"/>
            <a:ext cx="4038600" cy="30289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172" name="Picture 4" descr="G:\صور تونس 2022\القيروان وتونس 2023\المهدية\IMG_2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50010"/>
            <a:ext cx="4000528" cy="30003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173" name="Picture 5" descr="G:\صور تونس 2022\القيروان وتونس 2023\162___09\IMG_07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14290"/>
            <a:ext cx="3905501" cy="29289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Rectangle à coins arrondis 8"/>
          <p:cNvSpPr/>
          <p:nvPr/>
        </p:nvSpPr>
        <p:spPr>
          <a:xfrm>
            <a:off x="3357554" y="2857496"/>
            <a:ext cx="2500330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</a:rPr>
              <a:t>جامع المهدية</a:t>
            </a:r>
            <a:endParaRPr lang="fr-FR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مصلى العيد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rtl="1"/>
            <a:r>
              <a:rPr lang="ar-SA" dirty="0" smtClean="0"/>
              <a:t>يقع خارج </a:t>
            </a:r>
            <a:r>
              <a:rPr lang="ar-SA" dirty="0" err="1" smtClean="0"/>
              <a:t>اسوار</a:t>
            </a:r>
            <a:r>
              <a:rPr lang="ar-SA" dirty="0" smtClean="0"/>
              <a:t> المدينة </a:t>
            </a:r>
          </a:p>
          <a:p>
            <a:pPr algn="just" rtl="1"/>
            <a:r>
              <a:rPr lang="ar-SA" dirty="0" smtClean="0"/>
              <a:t>يقع في فضاء واسع </a:t>
            </a:r>
          </a:p>
          <a:p>
            <a:pPr algn="just" rtl="1"/>
            <a:r>
              <a:rPr lang="ar-SA" dirty="0" smtClean="0"/>
              <a:t>من غير سقف أو جدران</a:t>
            </a:r>
          </a:p>
          <a:p>
            <a:pPr algn="just" rtl="1"/>
            <a:r>
              <a:rPr lang="ar-SA" dirty="0" smtClean="0"/>
              <a:t>تيمننا بمصلى الرسول </a:t>
            </a:r>
            <a:r>
              <a:rPr lang="ar-SA" smtClean="0"/>
              <a:t>صلعم</a:t>
            </a:r>
            <a:endParaRPr lang="fr-FR" dirty="0"/>
          </a:p>
        </p:txBody>
      </p:sp>
      <p:pic>
        <p:nvPicPr>
          <p:cNvPr id="4" name="Picture 4" descr="D:\بحث ليبيا\ليبيات\كتب رحلات للييا انجليزي\Pacho Vouage\Relation_d'un_voyجامع أجدابيةRaimond_btv1b85409935 (89).JPEG"/>
          <p:cNvPicPr>
            <a:picLocks noChangeAspect="1" noChangeArrowheads="1"/>
          </p:cNvPicPr>
          <p:nvPr/>
        </p:nvPicPr>
        <p:blipFill>
          <a:blip r:embed="rId2"/>
          <a:srcRect l="17049" t="16039" r="14114" b="12065"/>
          <a:stretch>
            <a:fillRect/>
          </a:stretch>
        </p:blipFill>
        <p:spPr bwMode="auto">
          <a:xfrm>
            <a:off x="0" y="0"/>
            <a:ext cx="9258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365750" y="0"/>
            <a:ext cx="3778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b="1" dirty="0">
                <a:solidFill>
                  <a:schemeClr val="tx1"/>
                </a:solidFill>
              </a:rPr>
              <a:t>الجامع الفاطمي </a:t>
            </a:r>
            <a:r>
              <a:rPr lang="ar-EG" b="1" dirty="0" err="1">
                <a:solidFill>
                  <a:schemeClr val="tx1"/>
                </a:solidFill>
              </a:rPr>
              <a:t>بأجدابية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571480"/>
            <a:ext cx="3642412" cy="56378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873" y="571481"/>
            <a:ext cx="3860113" cy="57150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357554" y="1000108"/>
            <a:ext cx="5786446" cy="5857892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2500" lnSpcReduction="10000"/>
          </a:bodyPr>
          <a:lstStyle/>
          <a:p>
            <a:pPr marL="173038" indent="-173038" algn="just" rtl="1"/>
            <a:r>
              <a:rPr lang="ar-DZ" dirty="0" smtClean="0"/>
              <a:t>يرجع إلى سنة 310ه/ 922م</a:t>
            </a:r>
            <a:endParaRPr lang="ar-SA" dirty="0" smtClean="0"/>
          </a:p>
          <a:p>
            <a:pPr marL="173038" indent="-173038" algn="just" rtl="1"/>
            <a:r>
              <a:rPr lang="ar-DZ" dirty="0" smtClean="0"/>
              <a:t> والى عهد </a:t>
            </a:r>
            <a:r>
              <a:rPr lang="ar-DZ" dirty="0" err="1" smtClean="0"/>
              <a:t>ابو</a:t>
            </a:r>
            <a:r>
              <a:rPr lang="ar-DZ" dirty="0" smtClean="0"/>
              <a:t> القاسم القائم </a:t>
            </a:r>
            <a:r>
              <a:rPr lang="ar-DZ" dirty="0" err="1" smtClean="0"/>
              <a:t>بامر</a:t>
            </a:r>
            <a:r>
              <a:rPr lang="ar-DZ" dirty="0" smtClean="0"/>
              <a:t> الله</a:t>
            </a:r>
            <a:endParaRPr lang="ar-SA" dirty="0" smtClean="0"/>
          </a:p>
          <a:p>
            <a:pPr marL="173038" indent="-173038" algn="just" rtl="1"/>
            <a:r>
              <a:rPr lang="ar-DZ" dirty="0" smtClean="0"/>
              <a:t>مخططه مستطيل </a:t>
            </a:r>
            <a:endParaRPr lang="ar-SA" dirty="0" smtClean="0"/>
          </a:p>
          <a:p>
            <a:pPr marL="173038" indent="-173038" algn="just" rtl="1"/>
            <a:r>
              <a:rPr lang="ar-DZ" dirty="0" smtClean="0"/>
              <a:t>يتربع على مساحة تقدر </a:t>
            </a:r>
            <a:r>
              <a:rPr lang="ar-DZ" dirty="0" err="1" smtClean="0"/>
              <a:t>بـ</a:t>
            </a:r>
            <a:r>
              <a:rPr lang="ar-DZ" dirty="0" smtClean="0"/>
              <a:t> 1457م</a:t>
            </a:r>
            <a:r>
              <a:rPr lang="ar-DZ" baseline="30000" dirty="0" smtClean="0"/>
              <a:t>2</a:t>
            </a:r>
            <a:endParaRPr lang="ar-SA" baseline="30000" dirty="0" smtClean="0"/>
          </a:p>
          <a:p>
            <a:pPr marL="173038" indent="-173038" algn="just" rtl="1"/>
            <a:r>
              <a:rPr lang="ar-DZ" dirty="0" smtClean="0"/>
              <a:t> مقاساته 47م*31م </a:t>
            </a:r>
            <a:endParaRPr lang="ar-SA" dirty="0" smtClean="0"/>
          </a:p>
          <a:p>
            <a:pPr marL="173038" indent="-173038" algn="just" rtl="1"/>
            <a:r>
              <a:rPr lang="ar-DZ" dirty="0" smtClean="0"/>
              <a:t> يتألف من صحن أوسط مكشوف تحيط </a:t>
            </a:r>
            <a:r>
              <a:rPr lang="ar-DZ" dirty="0" err="1" smtClean="0"/>
              <a:t>به</a:t>
            </a:r>
            <a:r>
              <a:rPr lang="ar-DZ" dirty="0" smtClean="0"/>
              <a:t> </a:t>
            </a:r>
            <a:r>
              <a:rPr lang="ar-DZ" dirty="0" err="1" smtClean="0"/>
              <a:t>اربع</a:t>
            </a:r>
            <a:r>
              <a:rPr lang="ar-DZ" dirty="0" smtClean="0"/>
              <a:t> مجنبات، الشمالي الشرقي والجنوبي الغربي والشمالي الغرب   تتألف من رواق واحد.</a:t>
            </a:r>
            <a:endParaRPr lang="ar-SA" dirty="0" smtClean="0"/>
          </a:p>
          <a:p>
            <a:pPr marL="173038" indent="-173038" algn="just" rtl="1"/>
            <a:r>
              <a:rPr lang="ar-DZ" dirty="0" smtClean="0"/>
              <a:t>أما رواق الجهة الجنوبية الشرقية (رواق القبلة)</a:t>
            </a:r>
            <a:endParaRPr lang="ar-SA" dirty="0" smtClean="0"/>
          </a:p>
          <a:p>
            <a:pPr marL="173038" indent="-173038" algn="just" rtl="1"/>
            <a:r>
              <a:rPr lang="ar-DZ" dirty="0" smtClean="0"/>
              <a:t>وللجامع خمسة أبواب</a:t>
            </a:r>
            <a:endParaRPr lang="ar-SA" dirty="0" smtClean="0"/>
          </a:p>
          <a:p>
            <a:pPr marL="173038" indent="-173038" algn="just" rtl="1"/>
            <a:r>
              <a:rPr lang="ar-DZ" dirty="0" smtClean="0"/>
              <a:t>تقع المئذنة في الجهة الشمالية ارتفاعها يقدر </a:t>
            </a:r>
            <a:r>
              <a:rPr lang="ar-DZ" dirty="0" err="1" smtClean="0"/>
              <a:t>بـ</a:t>
            </a:r>
            <a:r>
              <a:rPr lang="ar-DZ" dirty="0" smtClean="0"/>
              <a:t> 7.5م</a:t>
            </a:r>
            <a:endParaRPr lang="ar-SA" dirty="0" smtClean="0"/>
          </a:p>
          <a:p>
            <a:pPr marL="173038" indent="-173038" algn="just" rtl="1"/>
            <a:r>
              <a:rPr lang="ar-DZ" dirty="0" smtClean="0"/>
              <a:t>وهي مربعة القاعدة طولها 3.5م*2.5م، </a:t>
            </a:r>
            <a:r>
              <a:rPr lang="ar-DZ" dirty="0" err="1" smtClean="0"/>
              <a:t>اما</a:t>
            </a:r>
            <a:r>
              <a:rPr lang="ar-DZ" dirty="0" smtClean="0"/>
              <a:t> البدن مسقطها مثمن بمعدل ارتفاع 4.5م</a:t>
            </a:r>
            <a:endParaRPr lang="fr-FR" dirty="0" smtClean="0"/>
          </a:p>
        </p:txBody>
      </p:sp>
      <p:pic>
        <p:nvPicPr>
          <p:cNvPr id="6" name="Espace réservé du contenu 5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332037"/>
            <a:ext cx="3106208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500430" cy="2428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3286116" y="0"/>
            <a:ext cx="5857884" cy="1000108"/>
          </a:xfrm>
          <a:solidFill>
            <a:schemeClr val="accent3"/>
          </a:solidFill>
        </p:spPr>
        <p:txBody>
          <a:bodyPr/>
          <a:lstStyle/>
          <a:p>
            <a:r>
              <a:rPr lang="ar-SA" dirty="0" smtClean="0"/>
              <a:t>جامع </a:t>
            </a:r>
            <a:r>
              <a:rPr lang="ar-SA" dirty="0" err="1" smtClean="0"/>
              <a:t>اجدابية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0"/>
            <a:ext cx="4968875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819400"/>
            <a:ext cx="4419600" cy="33972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22532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819400"/>
            <a:ext cx="4519613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/>
          <a:srcRect b="7532"/>
          <a:stretch>
            <a:fillRect/>
          </a:stretch>
        </p:blipFill>
        <p:spPr bwMode="auto">
          <a:xfrm>
            <a:off x="2438400" y="-152400"/>
            <a:ext cx="4332288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6538" y="3429000"/>
            <a:ext cx="3522662" cy="3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0688" y="3505200"/>
            <a:ext cx="4075112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0"/>
            <a:ext cx="2932113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7775" y="2971800"/>
            <a:ext cx="3425825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4768850"/>
            <a:ext cx="3200400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6248" y="0"/>
            <a:ext cx="4857752" cy="714356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ar-SA" b="1" dirty="0" smtClean="0"/>
              <a:t/>
            </a:r>
            <a:br>
              <a:rPr lang="ar-SA" b="1" dirty="0" smtClean="0"/>
            </a:br>
            <a:r>
              <a:rPr lang="ar-DZ" b="1" dirty="0" smtClean="0"/>
              <a:t>جامع سرت: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143373" y="785794"/>
            <a:ext cx="5000628" cy="6072206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pPr algn="just" rtl="1"/>
            <a:r>
              <a:rPr lang="ar-DZ" dirty="0" smtClean="0"/>
              <a:t>بني الجامع في 350ه/ 962م</a:t>
            </a:r>
            <a:endParaRPr lang="ar-SA" dirty="0" smtClean="0"/>
          </a:p>
          <a:p>
            <a:pPr algn="just" rtl="1"/>
            <a:r>
              <a:rPr lang="ar-DZ" dirty="0" smtClean="0"/>
              <a:t> في الفترة التي انتقل </a:t>
            </a:r>
            <a:r>
              <a:rPr lang="ar-DZ" dirty="0" err="1" smtClean="0"/>
              <a:t>بها</a:t>
            </a:r>
            <a:r>
              <a:rPr lang="ar-DZ" dirty="0" smtClean="0"/>
              <a:t> المعز لدين الله الفاطمي من المهدية إلى القيروان</a:t>
            </a:r>
            <a:endParaRPr lang="ar-SA" dirty="0" smtClean="0"/>
          </a:p>
          <a:p>
            <a:pPr algn="just" rtl="1"/>
            <a:r>
              <a:rPr lang="ar-DZ" dirty="0" smtClean="0"/>
              <a:t> بني بالحجر </a:t>
            </a:r>
            <a:r>
              <a:rPr lang="ar-DZ" dirty="0" err="1" smtClean="0"/>
              <a:t>الكلسي</a:t>
            </a:r>
            <a:r>
              <a:rPr lang="ar-DZ" dirty="0" smtClean="0"/>
              <a:t> المنتظم</a:t>
            </a:r>
            <a:endParaRPr lang="ar-SA" dirty="0" smtClean="0"/>
          </a:p>
          <a:p>
            <a:pPr algn="just" rtl="1"/>
            <a:r>
              <a:rPr lang="ar-DZ" dirty="0" smtClean="0"/>
              <a:t> وهو مستطيل الشكل</a:t>
            </a:r>
            <a:endParaRPr lang="ar-SA" dirty="0" smtClean="0"/>
          </a:p>
          <a:p>
            <a:pPr algn="just" rtl="1"/>
            <a:r>
              <a:rPr lang="ar-DZ" dirty="0" smtClean="0"/>
              <a:t> يتربع على مساحة تقدر من 1271م2</a:t>
            </a:r>
            <a:endParaRPr lang="ar-SA" dirty="0" smtClean="0"/>
          </a:p>
          <a:p>
            <a:pPr algn="just" rtl="1"/>
            <a:r>
              <a:rPr lang="ar-DZ" dirty="0" smtClean="0"/>
              <a:t> </a:t>
            </a:r>
            <a:r>
              <a:rPr lang="ar-DZ" dirty="0" err="1" smtClean="0"/>
              <a:t>ابعاده</a:t>
            </a:r>
            <a:r>
              <a:rPr lang="ar-DZ" dirty="0" smtClean="0"/>
              <a:t> 41*31م</a:t>
            </a:r>
            <a:endParaRPr lang="ar-SA" dirty="0" smtClean="0"/>
          </a:p>
          <a:p>
            <a:pPr algn="just" rtl="1"/>
            <a:r>
              <a:rPr lang="ar-DZ" dirty="0" smtClean="0"/>
              <a:t>يتوسط</a:t>
            </a:r>
            <a:r>
              <a:rPr lang="ar-SA" dirty="0" smtClean="0"/>
              <a:t> الصحن</a:t>
            </a:r>
            <a:r>
              <a:rPr lang="ar-DZ" dirty="0" smtClean="0"/>
              <a:t> صهريج</a:t>
            </a:r>
            <a:endParaRPr lang="fr-FR" dirty="0" smtClean="0"/>
          </a:p>
          <a:p>
            <a:pPr algn="just" rtl="1"/>
            <a:r>
              <a:rPr lang="ar-DZ" dirty="0" smtClean="0"/>
              <a:t>تقدم </a:t>
            </a:r>
            <a:r>
              <a:rPr lang="ar-SA" dirty="0" smtClean="0"/>
              <a:t>بيت </a:t>
            </a:r>
            <a:r>
              <a:rPr lang="ar-DZ" dirty="0" smtClean="0"/>
              <a:t>الصلاة بلاطة على جانبها الأيمن والأيسر </a:t>
            </a:r>
            <a:r>
              <a:rPr lang="ar-DZ" dirty="0" err="1" smtClean="0"/>
              <a:t>محربان</a:t>
            </a:r>
            <a:r>
              <a:rPr lang="ar-DZ" dirty="0" smtClean="0"/>
              <a:t> مجوفان لتحديد اتجاه القبلة للمصلين من داخل الصحن</a:t>
            </a:r>
            <a:endParaRPr lang="ar-SA" dirty="0" smtClean="0"/>
          </a:p>
          <a:p>
            <a:pPr algn="just" rtl="1"/>
            <a:r>
              <a:rPr lang="ar-DZ" dirty="0" smtClean="0"/>
              <a:t> وللمسجد ثلاثة </a:t>
            </a:r>
            <a:r>
              <a:rPr lang="ar-DZ" dirty="0" err="1" smtClean="0"/>
              <a:t>ابواب</a:t>
            </a:r>
            <a:r>
              <a:rPr lang="ar-DZ" dirty="0" smtClean="0"/>
              <a:t>، يقع المدخل الرئيسي مع نفس محور </a:t>
            </a:r>
            <a:r>
              <a:rPr lang="ar-DZ" dirty="0" err="1" smtClean="0"/>
              <a:t>ابلاطة</a:t>
            </a:r>
            <a:r>
              <a:rPr lang="ar-DZ" dirty="0" smtClean="0"/>
              <a:t> الوسطى والمحار</a:t>
            </a:r>
            <a:r>
              <a:rPr lang="ar-SA" dirty="0" smtClean="0"/>
              <a:t>ي</a:t>
            </a:r>
            <a:r>
              <a:rPr lang="ar-DZ" dirty="0" smtClean="0"/>
              <a:t>ب</a:t>
            </a:r>
            <a:endParaRPr lang="ar-SA" dirty="0" smtClean="0"/>
          </a:p>
          <a:p>
            <a:pPr algn="just" rtl="1"/>
            <a:r>
              <a:rPr lang="ar-DZ" dirty="0" smtClean="0"/>
              <a:t> ب</a:t>
            </a:r>
            <a:r>
              <a:rPr lang="ar-SA" dirty="0" smtClean="0"/>
              <a:t>ي</a:t>
            </a:r>
            <a:r>
              <a:rPr lang="ar-DZ" dirty="0" smtClean="0"/>
              <a:t>نما المدخلان الآخران فقد فتح في الصحن من الجهة الشرقية الغربية  بشكل متقابل.</a:t>
            </a:r>
            <a:endParaRPr lang="fr-FR" dirty="0" smtClean="0"/>
          </a:p>
          <a:p>
            <a:pPr algn="just" rtl="1"/>
            <a:r>
              <a:rPr lang="ar-DZ" dirty="0" smtClean="0"/>
              <a:t>وللمسجد مئذنة تقع في الركن الغربي ذات قاعدة مربعة يعلوها طابق </a:t>
            </a:r>
            <a:r>
              <a:rPr lang="ar-SA" dirty="0" smtClean="0"/>
              <a:t>مثمن </a:t>
            </a:r>
            <a:r>
              <a:rPr lang="ar-DZ" dirty="0" smtClean="0"/>
              <a:t>تشبه تخطيط مئذنة </a:t>
            </a:r>
            <a:r>
              <a:rPr lang="ar-DZ" dirty="0" err="1" smtClean="0"/>
              <a:t>جدابية</a:t>
            </a:r>
            <a:r>
              <a:rPr lang="ar-DZ" dirty="0" smtClean="0"/>
              <a:t> وتختلف عنها </a:t>
            </a:r>
            <a:r>
              <a:rPr lang="ar-DZ" dirty="0" err="1" smtClean="0"/>
              <a:t>ف</a:t>
            </a:r>
            <a:r>
              <a:rPr lang="ar-SA" dirty="0" smtClean="0"/>
              <a:t>ي</a:t>
            </a:r>
            <a:r>
              <a:rPr lang="ar-DZ" dirty="0" smtClean="0"/>
              <a:t> الموقع فقط</a:t>
            </a:r>
            <a:endParaRPr lang="fr-FR" dirty="0"/>
          </a:p>
        </p:txBody>
      </p:sp>
      <p:pic>
        <p:nvPicPr>
          <p:cNvPr id="8" name="Image 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143372" cy="15001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Espace réservé du contenu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Espace réservé du contenu 6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642946" y="2071682"/>
            <a:ext cx="5429264" cy="41433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DZ" dirty="0" smtClean="0"/>
              <a:t>الدولة الفاطمية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pPr algn="just" rtl="1"/>
            <a:r>
              <a:rPr lang="ar-SA" dirty="0" smtClean="0"/>
              <a:t>بمجرد وصول </a:t>
            </a:r>
            <a:r>
              <a:rPr lang="ar-SA" dirty="0" err="1" smtClean="0"/>
              <a:t>وفرفر</a:t>
            </a:r>
            <a:r>
              <a:rPr lang="ar-SA" dirty="0" smtClean="0"/>
              <a:t> ميمون بن القداح من سليمة بالشام ومن معه </a:t>
            </a:r>
            <a:r>
              <a:rPr lang="ar-SA" dirty="0" err="1" smtClean="0"/>
              <a:t>امثال</a:t>
            </a:r>
            <a:r>
              <a:rPr lang="ar-SA" dirty="0" smtClean="0"/>
              <a:t> الحلواني </a:t>
            </a:r>
            <a:r>
              <a:rPr lang="ar-SA" dirty="0" err="1" smtClean="0"/>
              <a:t>وابو</a:t>
            </a:r>
            <a:r>
              <a:rPr lang="ar-SA" dirty="0" smtClean="0"/>
              <a:t> س</a:t>
            </a:r>
            <a:r>
              <a:rPr lang="ar-DZ" dirty="0" smtClean="0"/>
              <a:t>ف</a:t>
            </a:r>
            <a:r>
              <a:rPr lang="ar-SA" dirty="0" err="1" smtClean="0"/>
              <a:t>يان</a:t>
            </a:r>
            <a:r>
              <a:rPr lang="ar-SA" dirty="0" smtClean="0"/>
              <a:t> ووصلهم </a:t>
            </a:r>
            <a:r>
              <a:rPr lang="ar-SA" dirty="0" err="1" smtClean="0"/>
              <a:t>سجلماسة</a:t>
            </a:r>
            <a:r>
              <a:rPr lang="ar-SA" dirty="0" smtClean="0"/>
              <a:t> </a:t>
            </a:r>
            <a:r>
              <a:rPr lang="ar-SA" dirty="0" err="1" smtClean="0"/>
              <a:t>بدات</a:t>
            </a:r>
            <a:r>
              <a:rPr lang="ar-SA" dirty="0" smtClean="0"/>
              <a:t> مسيرة الدولة الفاطمية </a:t>
            </a:r>
            <a:endParaRPr lang="ar-DZ" dirty="0" smtClean="0"/>
          </a:p>
          <a:p>
            <a:pPr algn="just" rtl="1"/>
            <a:r>
              <a:rPr lang="ar-DZ" dirty="0" smtClean="0"/>
              <a:t>ليلتحق بهم فيما بعد </a:t>
            </a:r>
            <a:r>
              <a:rPr lang="ar-DZ" dirty="0" err="1" smtClean="0"/>
              <a:t>ابي</a:t>
            </a:r>
            <a:r>
              <a:rPr lang="ar-DZ" dirty="0" smtClean="0"/>
              <a:t> عبد الله الحسن بن احمد بن زكريا(الشيعي) وهو من </a:t>
            </a:r>
            <a:r>
              <a:rPr lang="ar-DZ" dirty="0" err="1" smtClean="0"/>
              <a:t>اهل</a:t>
            </a:r>
            <a:r>
              <a:rPr lang="ar-DZ" dirty="0" smtClean="0"/>
              <a:t> صنعاء </a:t>
            </a:r>
          </a:p>
          <a:p>
            <a:pPr algn="just" rtl="1"/>
            <a:r>
              <a:rPr lang="ar-DZ" dirty="0" smtClean="0"/>
              <a:t>وقد </a:t>
            </a:r>
            <a:r>
              <a:rPr lang="ar-DZ" dirty="0" err="1" smtClean="0"/>
              <a:t>ارسله</a:t>
            </a:r>
            <a:r>
              <a:rPr lang="ar-DZ" dirty="0" smtClean="0"/>
              <a:t> </a:t>
            </a:r>
            <a:r>
              <a:rPr lang="ar-DZ" dirty="0" err="1" smtClean="0"/>
              <a:t>ابوعبيد</a:t>
            </a:r>
            <a:r>
              <a:rPr lang="ar-DZ" dirty="0" smtClean="0"/>
              <a:t> المهدي لتلقي </a:t>
            </a:r>
            <a:r>
              <a:rPr lang="ar-DZ" dirty="0" err="1" smtClean="0"/>
              <a:t>اصول</a:t>
            </a:r>
            <a:r>
              <a:rPr lang="ar-DZ" dirty="0" smtClean="0"/>
              <a:t> الدعوة على يد ابن </a:t>
            </a:r>
            <a:r>
              <a:rPr lang="ar-DZ" dirty="0" err="1" smtClean="0"/>
              <a:t>حوشب</a:t>
            </a:r>
            <a:r>
              <a:rPr lang="ar-DZ" dirty="0" smtClean="0"/>
              <a:t> بعدن مركز الدعوة </a:t>
            </a:r>
            <a:r>
              <a:rPr lang="ar-DZ" dirty="0" err="1" smtClean="0"/>
              <a:t>الاسماعيلية</a:t>
            </a:r>
            <a:r>
              <a:rPr lang="ar-DZ" dirty="0" smtClean="0"/>
              <a:t> في اليمن</a:t>
            </a:r>
          </a:p>
          <a:p>
            <a:pPr algn="just" rtl="1"/>
            <a:r>
              <a:rPr lang="ar-DZ" dirty="0" smtClean="0"/>
              <a:t>وقد بدأ نشاطه بالاتصال بقبيلة كتامة خلال موسم الحج وعند عودتهم طلب منهم </a:t>
            </a:r>
            <a:r>
              <a:rPr lang="ar-DZ" dirty="0" err="1" smtClean="0"/>
              <a:t>مرافتهم</a:t>
            </a:r>
            <a:r>
              <a:rPr lang="ar-DZ" dirty="0" smtClean="0"/>
              <a:t> إلى مصر وبمجرد حلولهم بمصر طلبوا منه مواصلة طريقه معهم إلى المغرب</a:t>
            </a:r>
            <a:r>
              <a:rPr lang="ar-SA" dirty="0" smtClean="0"/>
              <a:t> </a:t>
            </a:r>
            <a:r>
              <a:rPr lang="ar-DZ" dirty="0" smtClean="0"/>
              <a:t>وقبل </a:t>
            </a:r>
            <a:r>
              <a:rPr lang="ar-DZ" dirty="0" err="1" smtClean="0"/>
              <a:t>دوعتهم</a:t>
            </a:r>
            <a:r>
              <a:rPr lang="ar-DZ" dirty="0" smtClean="0"/>
              <a:t> وكان ذلك سنة 289هـ/902م واستقر </a:t>
            </a:r>
            <a:r>
              <a:rPr lang="ar-DZ" dirty="0" err="1" smtClean="0"/>
              <a:t>باكجان</a:t>
            </a:r>
            <a:endParaRPr lang="ar-DZ" dirty="0" smtClean="0"/>
          </a:p>
          <a:p>
            <a:pPr algn="just" rtl="1"/>
            <a:endParaRPr lang="ar-DZ" dirty="0" smtClean="0"/>
          </a:p>
          <a:p>
            <a:pPr algn="r" rtl="1"/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457200" y="274638"/>
            <a:ext cx="8229600" cy="868346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الدولة الفاطمية296-365هـ/909</a:t>
            </a:r>
            <a:r>
              <a:rPr kumimoji="0" lang="ar-DZ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-97</a:t>
            </a:r>
            <a:r>
              <a:rPr kumimoji="0" lang="ar-SA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5</a:t>
            </a:r>
            <a:r>
              <a:rPr kumimoji="0" lang="ar-DZ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م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77888"/>
            <a:ext cx="9080500" cy="552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23875"/>
            <a:ext cx="9144000" cy="633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0"/>
            <a:ext cx="5502275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16706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5" descr="D:\بحث ليبيا\صور الرحيبي\سرت.JPG"/>
          <p:cNvPicPr>
            <a:picLocks noChangeAspect="1" noChangeArrowheads="1"/>
          </p:cNvPicPr>
          <p:nvPr/>
        </p:nvPicPr>
        <p:blipFill>
          <a:blip r:embed="rId4"/>
          <a:srcRect l="12276" t="9416" r="1563" b="55840"/>
          <a:stretch>
            <a:fillRect/>
          </a:stretch>
        </p:blipFill>
        <p:spPr bwMode="auto">
          <a:xfrm>
            <a:off x="3581400" y="3352800"/>
            <a:ext cx="5562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6" descr="D:\بحث ليبيا\صور الرحيبي\سرت.JPG"/>
          <p:cNvPicPr>
            <a:picLocks noChangeAspect="1" noChangeArrowheads="1"/>
          </p:cNvPicPr>
          <p:nvPr/>
        </p:nvPicPr>
        <p:blipFill>
          <a:blip r:embed="rId4"/>
          <a:srcRect l="31473" t="53503" r="20537" b="5035"/>
          <a:stretch>
            <a:fillRect/>
          </a:stretch>
        </p:blipFill>
        <p:spPr bwMode="auto">
          <a:xfrm>
            <a:off x="0" y="2514600"/>
            <a:ext cx="33528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40038" y="76200"/>
            <a:ext cx="3560762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3200" dirty="0">
                <a:solidFill>
                  <a:schemeClr val="accent1">
                    <a:lumMod val="50000"/>
                  </a:schemeClr>
                </a:solidFill>
                <a:cs typeface="AL-Mohanad Bold" pitchFamily="2" charset="-78"/>
              </a:rPr>
              <a:t>ثانياً -عمائر مدينة زويلة</a:t>
            </a:r>
            <a:endParaRPr lang="en-US" sz="3200" dirty="0">
              <a:solidFill>
                <a:schemeClr val="accent1">
                  <a:lumMod val="50000"/>
                </a:schemeClr>
              </a:solidFill>
              <a:cs typeface="AL-Mohanad Bold" pitchFamily="2" charset="-78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609600"/>
            <a:ext cx="7686675" cy="5130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286000" y="6096000"/>
            <a:ext cx="4572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David J. Mattingly, Martin J.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Sterry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&amp; David N. Edwards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311525" y="6259513"/>
            <a:ext cx="1585913" cy="523875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ar-EG" sz="2800" dirty="0">
                <a:solidFill>
                  <a:schemeClr val="accent1">
                    <a:lumMod val="50000"/>
                  </a:schemeClr>
                </a:solidFill>
              </a:rPr>
              <a:t>جامع زويلة 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42918"/>
            <a:ext cx="8286776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500826" y="0"/>
            <a:ext cx="2643174" cy="646331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EG" sz="3600" b="1" dirty="0">
                <a:solidFill>
                  <a:schemeClr val="accent1">
                    <a:lumMod val="50000"/>
                  </a:schemeClr>
                </a:solidFill>
              </a:rPr>
              <a:t>جامع زويلة 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0"/>
            <a:ext cx="40386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0"/>
            <a:ext cx="41275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2338" y="4221163"/>
            <a:ext cx="4487862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005263"/>
            <a:ext cx="4164013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58204" cy="100010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ar-DZ" dirty="0" smtClean="0"/>
              <a:t>المنشات المدنية</a:t>
            </a:r>
            <a:r>
              <a:rPr lang="ar-SA" dirty="0" smtClean="0"/>
              <a:t> –المهدية-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7686" y="1071546"/>
            <a:ext cx="4786314" cy="214314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just" rtl="1"/>
            <a:r>
              <a:rPr lang="ar-SA" sz="2000" b="1" dirty="0" err="1" smtClean="0"/>
              <a:t>تاسست</a:t>
            </a:r>
            <a:r>
              <a:rPr lang="ar-SA" sz="2000" b="1" dirty="0" smtClean="0"/>
              <a:t> سنة303هـ</a:t>
            </a:r>
            <a:r>
              <a:rPr lang="ar-DZ" sz="2000" b="1" dirty="0" smtClean="0"/>
              <a:t>/305</a:t>
            </a:r>
            <a:endParaRPr lang="ar-SA" sz="2000" b="1" dirty="0" smtClean="0"/>
          </a:p>
          <a:p>
            <a:pPr algn="just" rtl="1"/>
            <a:r>
              <a:rPr lang="ar-SA" sz="2000" b="1" dirty="0" smtClean="0"/>
              <a:t>من طرف </a:t>
            </a:r>
            <a:r>
              <a:rPr lang="ar-DZ" sz="2000" b="1" dirty="0" smtClean="0"/>
              <a:t>المهدي الذي انتقل </a:t>
            </a:r>
            <a:r>
              <a:rPr lang="ar-DZ" sz="2000" b="1" dirty="0" err="1" smtClean="0"/>
              <a:t>اليها</a:t>
            </a:r>
            <a:r>
              <a:rPr lang="ar-DZ" sz="2000" b="1" dirty="0" smtClean="0"/>
              <a:t> في 308ه</a:t>
            </a:r>
            <a:endParaRPr lang="ar-SA" sz="2000" b="1" dirty="0" smtClean="0"/>
          </a:p>
          <a:p>
            <a:pPr algn="just" rtl="1"/>
            <a:r>
              <a:rPr lang="ar-SA" sz="2000" b="1" dirty="0" smtClean="0"/>
              <a:t>تمتد على شكل لسان بالبحر </a:t>
            </a:r>
          </a:p>
          <a:p>
            <a:pPr algn="just" rtl="1"/>
            <a:r>
              <a:rPr lang="ar-SA" sz="2000" b="1" dirty="0" smtClean="0"/>
              <a:t>يحيطها الماء من جميع جهاتها الثلاثة </a:t>
            </a:r>
            <a:r>
              <a:rPr lang="ar-SA" sz="2000" b="1" dirty="0" err="1" smtClean="0"/>
              <a:t>ماعاد</a:t>
            </a:r>
            <a:r>
              <a:rPr lang="ar-SA" sz="2000" b="1" dirty="0" smtClean="0"/>
              <a:t> الجهة الجنوبية الغربية </a:t>
            </a:r>
          </a:p>
          <a:p>
            <a:pPr algn="just" rtl="1"/>
            <a:endParaRPr lang="ar-SA" dirty="0" smtClean="0"/>
          </a:p>
          <a:p>
            <a:pPr algn="just" rtl="1"/>
            <a:endParaRPr lang="ar-SA" dirty="0" smtClean="0"/>
          </a:p>
        </p:txBody>
      </p:sp>
      <p:pic>
        <p:nvPicPr>
          <p:cNvPr id="2050" name="Picture 2" descr="G:\صور تونس المنستير والمهدية\20230428_18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142984"/>
            <a:ext cx="3818175" cy="18091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G:\صور تونس المنستير والمهدية\20230428_1801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143248"/>
            <a:ext cx="1590938" cy="3357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G:\صور تونس المنستير والمهدية\20230428_1801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4168" y="3643314"/>
            <a:ext cx="6190968" cy="29335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5472122" cy="92867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ar-DZ" dirty="0" smtClean="0"/>
              <a:t>المهدية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642918"/>
            <a:ext cx="9144000" cy="6215082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70000" lnSpcReduction="20000"/>
          </a:bodyPr>
          <a:lstStyle/>
          <a:p>
            <a:pPr algn="just" rtl="1"/>
            <a:r>
              <a:rPr lang="ar-SA" b="1" dirty="0" smtClean="0"/>
              <a:t>المنشات المائية:</a:t>
            </a:r>
          </a:p>
          <a:p>
            <a:pPr algn="just" rtl="1"/>
            <a:r>
              <a:rPr lang="ar-SA" dirty="0" smtClean="0"/>
              <a:t>بلغ تعدادها 360 </a:t>
            </a:r>
            <a:r>
              <a:rPr lang="ar-SA" dirty="0" err="1" smtClean="0"/>
              <a:t>ماجلا</a:t>
            </a:r>
            <a:r>
              <a:rPr lang="ar-SA" dirty="0" smtClean="0"/>
              <a:t> </a:t>
            </a:r>
          </a:p>
          <a:p>
            <a:pPr algn="just" rtl="1"/>
            <a:r>
              <a:rPr lang="ar-SA" dirty="0" smtClean="0"/>
              <a:t>جلبها من قرية </a:t>
            </a:r>
            <a:r>
              <a:rPr lang="ar-SA" b="1" dirty="0" err="1" smtClean="0"/>
              <a:t>موانش</a:t>
            </a:r>
            <a:endParaRPr lang="ar-SA" b="1" dirty="0" smtClean="0"/>
          </a:p>
          <a:p>
            <a:pPr algn="just" rtl="1"/>
            <a:r>
              <a:rPr lang="ar-SA" b="1" dirty="0" smtClean="0"/>
              <a:t>دار الصناعة:</a:t>
            </a:r>
          </a:p>
          <a:p>
            <a:pPr algn="just" rtl="1"/>
            <a:r>
              <a:rPr lang="ar-SA" dirty="0" smtClean="0"/>
              <a:t>تقع شرق القصر </a:t>
            </a:r>
          </a:p>
          <a:p>
            <a:pPr algn="just" rtl="1"/>
            <a:r>
              <a:rPr lang="ar-SA" dirty="0" smtClean="0"/>
              <a:t>تتسع </a:t>
            </a:r>
            <a:r>
              <a:rPr lang="ar-SA" dirty="0" err="1" smtClean="0"/>
              <a:t>لاكثر</a:t>
            </a:r>
            <a:r>
              <a:rPr lang="ar-SA" dirty="0" smtClean="0"/>
              <a:t> من 200 مركب </a:t>
            </a:r>
          </a:p>
          <a:p>
            <a:pPr algn="just" rtl="1"/>
            <a:r>
              <a:rPr lang="ar-SA" dirty="0" smtClean="0"/>
              <a:t>فيها قبوان طويلان للمراكب </a:t>
            </a:r>
          </a:p>
          <a:p>
            <a:pPr algn="just" rtl="1"/>
            <a:r>
              <a:rPr lang="ar-SA" dirty="0" smtClean="0"/>
              <a:t>ولها </a:t>
            </a:r>
            <a:r>
              <a:rPr lang="ar-SA" dirty="0" err="1" smtClean="0"/>
              <a:t>مبنين</a:t>
            </a:r>
            <a:r>
              <a:rPr lang="ar-SA" dirty="0" smtClean="0"/>
              <a:t> لحفظ </a:t>
            </a:r>
            <a:r>
              <a:rPr lang="ar-SA" dirty="0" err="1" smtClean="0"/>
              <a:t>الالات</a:t>
            </a:r>
            <a:r>
              <a:rPr lang="ar-SA" dirty="0" smtClean="0"/>
              <a:t> والعتاد </a:t>
            </a:r>
            <a:r>
              <a:rPr lang="ar-SA" dirty="0" err="1" smtClean="0"/>
              <a:t>ال</a:t>
            </a:r>
            <a:r>
              <a:rPr lang="ar-SA" dirty="0" smtClean="0"/>
              <a:t>\ي </a:t>
            </a:r>
            <a:r>
              <a:rPr lang="ar-SA" dirty="0" err="1" smtClean="0"/>
              <a:t>ي</a:t>
            </a:r>
            <a:r>
              <a:rPr lang="ar-SA" dirty="0" smtClean="0"/>
              <a:t>ستخدم لصناعة السفن</a:t>
            </a:r>
          </a:p>
          <a:p>
            <a:pPr algn="just" rtl="1"/>
            <a:r>
              <a:rPr lang="ar-SA" b="1" dirty="0" smtClean="0"/>
              <a:t>الميناء:</a:t>
            </a:r>
          </a:p>
          <a:p>
            <a:pPr algn="just" rtl="1"/>
            <a:r>
              <a:rPr lang="ar-SA" dirty="0" smtClean="0"/>
              <a:t>تقدر مساحته 126*57م </a:t>
            </a:r>
          </a:p>
          <a:p>
            <a:pPr algn="just" rtl="1"/>
            <a:r>
              <a:rPr lang="ar-SA" dirty="0" smtClean="0"/>
              <a:t>يذكر البكري</a:t>
            </a:r>
            <a:r>
              <a:rPr lang="ar-DZ" dirty="0" smtClean="0"/>
              <a:t> </a:t>
            </a:r>
            <a:r>
              <a:rPr lang="ar-SA" dirty="0" smtClean="0"/>
              <a:t>انه محفوظا في حجرا صلد </a:t>
            </a:r>
          </a:p>
          <a:p>
            <a:pPr algn="just" rtl="1"/>
            <a:r>
              <a:rPr lang="ar-SA" dirty="0" smtClean="0"/>
              <a:t>يسع 30 مركبا </a:t>
            </a:r>
          </a:p>
          <a:p>
            <a:pPr algn="just" rtl="1"/>
            <a:r>
              <a:rPr lang="ar-SA" dirty="0" smtClean="0"/>
              <a:t>على طرفي المرسى برجان</a:t>
            </a:r>
            <a:endParaRPr lang="ar-DZ" dirty="0" smtClean="0"/>
          </a:p>
          <a:p>
            <a:pPr algn="just" rtl="1"/>
            <a:r>
              <a:rPr lang="ar-SA" dirty="0" smtClean="0"/>
              <a:t> </a:t>
            </a:r>
            <a:r>
              <a:rPr lang="ar-SA" b="1" dirty="0" smtClean="0"/>
              <a:t>القصور:</a:t>
            </a:r>
          </a:p>
          <a:p>
            <a:pPr algn="just" rtl="1"/>
            <a:r>
              <a:rPr lang="ar-SA" dirty="0" smtClean="0"/>
              <a:t>عرف قصره بقصر الذهب </a:t>
            </a:r>
          </a:p>
          <a:p>
            <a:pPr algn="just" rtl="1"/>
            <a:r>
              <a:rPr lang="ar-SA" dirty="0" smtClean="0"/>
              <a:t>ومن الجهة الجنوبية الغربية يوجد باب يوصل </a:t>
            </a:r>
            <a:r>
              <a:rPr lang="ar-SA" dirty="0" err="1" smtClean="0"/>
              <a:t>الى</a:t>
            </a:r>
            <a:r>
              <a:rPr lang="ar-SA" dirty="0" smtClean="0"/>
              <a:t> ميدان يوصل </a:t>
            </a:r>
            <a:r>
              <a:rPr lang="ar-SA" dirty="0" err="1" smtClean="0"/>
              <a:t>لاى</a:t>
            </a:r>
            <a:r>
              <a:rPr lang="ar-SA" dirty="0" smtClean="0"/>
              <a:t> مجموعة من القصور </a:t>
            </a:r>
          </a:p>
          <a:p>
            <a:pPr algn="just" rtl="1"/>
            <a:endParaRPr lang="ar-SA" dirty="0" smtClean="0"/>
          </a:p>
          <a:p>
            <a:pPr algn="just" rtl="1"/>
            <a:endParaRPr lang="ar-SA" dirty="0" smtClean="0"/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043494" cy="1143000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ar-DZ" dirty="0" smtClean="0"/>
              <a:t/>
            </a:r>
            <a:br>
              <a:rPr lang="ar-DZ" dirty="0" smtClean="0"/>
            </a:br>
            <a:r>
              <a:rPr lang="ar-DZ" dirty="0" err="1" smtClean="0"/>
              <a:t>المنشأت</a:t>
            </a:r>
            <a:r>
              <a:rPr lang="ar-DZ" dirty="0" smtClean="0"/>
              <a:t> المدنية</a:t>
            </a:r>
            <a:br>
              <a:rPr lang="ar-DZ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285860"/>
            <a:ext cx="9144000" cy="557214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algn="just" rtl="1"/>
            <a:r>
              <a:rPr lang="ar-SA" dirty="0" err="1" smtClean="0"/>
              <a:t>زويلة</a:t>
            </a:r>
            <a:endParaRPr lang="ar-DZ" dirty="0" smtClean="0"/>
          </a:p>
          <a:p>
            <a:pPr algn="just" rtl="1"/>
            <a:r>
              <a:rPr lang="ar-DZ" dirty="0" smtClean="0"/>
              <a:t> </a:t>
            </a:r>
            <a:r>
              <a:rPr lang="ar-SA" dirty="0" smtClean="0"/>
              <a:t>بناه </a:t>
            </a:r>
            <a:r>
              <a:rPr lang="ar-DZ" dirty="0" err="1" smtClean="0"/>
              <a:t>ابو</a:t>
            </a:r>
            <a:r>
              <a:rPr lang="ar-SA" dirty="0" smtClean="0"/>
              <a:t>عبيد الله</a:t>
            </a:r>
          </a:p>
          <a:p>
            <a:pPr algn="just" rtl="1"/>
            <a:r>
              <a:rPr lang="ar-SA" dirty="0" smtClean="0"/>
              <a:t>واسكن فيها العامة </a:t>
            </a:r>
          </a:p>
          <a:p>
            <a:pPr algn="just" rtl="1"/>
            <a:r>
              <a:rPr lang="ar-SA" dirty="0" smtClean="0"/>
              <a:t>وجعل </a:t>
            </a:r>
            <a:r>
              <a:rPr lang="ar-SA" dirty="0" err="1" smtClean="0"/>
              <a:t>دكايينهم</a:t>
            </a:r>
            <a:r>
              <a:rPr lang="ar-SA" dirty="0" smtClean="0"/>
              <a:t> بالمهدية </a:t>
            </a:r>
          </a:p>
          <a:p>
            <a:pPr algn="just" rtl="1"/>
            <a:r>
              <a:rPr lang="ar-SA" dirty="0" smtClean="0"/>
              <a:t>” </a:t>
            </a:r>
            <a:r>
              <a:rPr lang="ar-SA" dirty="0" err="1" smtClean="0"/>
              <a:t>انا</a:t>
            </a:r>
            <a:r>
              <a:rPr lang="ar-SA" dirty="0" smtClean="0"/>
              <a:t> في راحة </a:t>
            </a:r>
            <a:r>
              <a:rPr lang="ar-SA" dirty="0" err="1" smtClean="0"/>
              <a:t>لاني</a:t>
            </a:r>
            <a:r>
              <a:rPr lang="ar-SA" dirty="0" smtClean="0"/>
              <a:t> في الليل افرق بينهم وبين </a:t>
            </a:r>
            <a:r>
              <a:rPr lang="ar-SA" dirty="0" err="1" smtClean="0"/>
              <a:t>اموالهم</a:t>
            </a:r>
            <a:r>
              <a:rPr lang="ar-SA" dirty="0" smtClean="0"/>
              <a:t> وفي النهار افرق بينهم وبين </a:t>
            </a:r>
            <a:r>
              <a:rPr lang="ar-SA" dirty="0" err="1" smtClean="0"/>
              <a:t>اهاليهم</a:t>
            </a:r>
            <a:r>
              <a:rPr lang="ar-SA" dirty="0" smtClean="0"/>
              <a:t> فامن </a:t>
            </a:r>
            <a:r>
              <a:rPr lang="ar-SA" dirty="0" err="1" smtClean="0"/>
              <a:t>غ</a:t>
            </a:r>
            <a:r>
              <a:rPr lang="ar-DZ" dirty="0" err="1" smtClean="0"/>
              <a:t>لاب</a:t>
            </a:r>
            <a:r>
              <a:rPr lang="ar-SA" dirty="0" smtClean="0"/>
              <a:t>تهم </a:t>
            </a:r>
          </a:p>
          <a:p>
            <a:pPr algn="just" rtl="1"/>
            <a:r>
              <a:rPr lang="ar-SA" dirty="0" err="1" smtClean="0"/>
              <a:t>انشات</a:t>
            </a:r>
            <a:r>
              <a:rPr lang="ar-SA" dirty="0" smtClean="0"/>
              <a:t> فيها بعض الفنادق والمحالات </a:t>
            </a:r>
            <a:r>
              <a:rPr lang="ar-SA" dirty="0" err="1" smtClean="0"/>
              <a:t>والاسواق</a:t>
            </a:r>
            <a:r>
              <a:rPr lang="ar-SA" dirty="0" smtClean="0"/>
              <a:t> للغرباء عن المدينة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29058" y="0"/>
            <a:ext cx="5214942" cy="685800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70000" lnSpcReduction="20000"/>
          </a:bodyPr>
          <a:lstStyle/>
          <a:p>
            <a:pPr algn="r" rtl="1">
              <a:defRPr/>
            </a:pPr>
            <a:r>
              <a:rPr lang="ar-DZ" altLang="zh-CN" dirty="0" smtClean="0"/>
              <a:t>بنيت سنة 280ه </a:t>
            </a:r>
          </a:p>
          <a:p>
            <a:pPr algn="r" rtl="1">
              <a:defRPr/>
            </a:pPr>
            <a:r>
              <a:rPr lang="ar-DZ" altLang="zh-CN" dirty="0" smtClean="0"/>
              <a:t>أقام الداعي </a:t>
            </a:r>
            <a:r>
              <a:rPr lang="ar-DZ" altLang="zh-CN" dirty="0" err="1" smtClean="0"/>
              <a:t>ابو</a:t>
            </a:r>
            <a:r>
              <a:rPr lang="ar-DZ" altLang="zh-CN" dirty="0" smtClean="0"/>
              <a:t> </a:t>
            </a:r>
            <a:r>
              <a:rPr lang="ar-DZ" altLang="zh-CN" dirty="0" smtClean="0">
                <a:solidFill>
                  <a:srgbClr val="0070C0"/>
                </a:solidFill>
              </a:rPr>
              <a:t>عبد الله الشيعي </a:t>
            </a:r>
            <a:r>
              <a:rPr lang="ar-DZ" altLang="zh-CN" dirty="0" smtClean="0"/>
              <a:t>بحصن </a:t>
            </a:r>
            <a:r>
              <a:rPr lang="ar-DZ" altLang="zh-CN" dirty="0" err="1" smtClean="0">
                <a:solidFill>
                  <a:srgbClr val="0070C0"/>
                </a:solidFill>
              </a:rPr>
              <a:t>إيكجان</a:t>
            </a:r>
            <a:endParaRPr lang="ar-SA" altLang="zh-CN" dirty="0" smtClean="0">
              <a:solidFill>
                <a:srgbClr val="0070C0"/>
              </a:solidFill>
            </a:endParaRPr>
          </a:p>
          <a:p>
            <a:pPr algn="r" rtl="1">
              <a:defRPr/>
            </a:pPr>
            <a:r>
              <a:rPr lang="ar-DZ" altLang="zh-CN" dirty="0" smtClean="0"/>
              <a:t> و تظاهر بتدريس القرآن للأطفال</a:t>
            </a:r>
            <a:endParaRPr lang="ar-SA" altLang="zh-CN" dirty="0" smtClean="0"/>
          </a:p>
          <a:p>
            <a:pPr algn="r" rtl="1">
              <a:defRPr/>
            </a:pPr>
            <a:r>
              <a:rPr lang="ar-DZ" altLang="zh-CN" dirty="0" smtClean="0"/>
              <a:t>غير أنه لم </a:t>
            </a:r>
            <a:r>
              <a:rPr lang="ar-DZ" altLang="zh-CN" dirty="0" err="1" smtClean="0"/>
              <a:t>يلبث</a:t>
            </a:r>
            <a:r>
              <a:rPr lang="ar-DZ" altLang="zh-CN" dirty="0" smtClean="0"/>
              <a:t> أن جاهر كبير </a:t>
            </a:r>
            <a:r>
              <a:rPr lang="ar-DZ" altLang="zh-CN" dirty="0" smtClean="0">
                <a:solidFill>
                  <a:srgbClr val="0070C0"/>
                </a:solidFill>
              </a:rPr>
              <a:t>بني سكتان </a:t>
            </a:r>
            <a:r>
              <a:rPr lang="ar-DZ" altLang="zh-CN" dirty="0" smtClean="0"/>
              <a:t>بحقيقة أمره قائلا: </a:t>
            </a:r>
            <a:r>
              <a:rPr lang="ar-DZ" altLang="zh-CN" dirty="0" smtClean="0">
                <a:solidFill>
                  <a:srgbClr val="FF0000"/>
                </a:solidFill>
              </a:rPr>
              <a:t>لست بمعلم صبيان...و إنما نحن أنصار أهل البيت.</a:t>
            </a:r>
            <a:endParaRPr lang="ar-SA" altLang="zh-CN" dirty="0" smtClean="0">
              <a:solidFill>
                <a:srgbClr val="FF0000"/>
              </a:solidFill>
            </a:endParaRPr>
          </a:p>
          <a:p>
            <a:pPr algn="r" rtl="1">
              <a:defRPr/>
            </a:pPr>
            <a:r>
              <a:rPr lang="ar-DZ" altLang="zh-CN" dirty="0" smtClean="0"/>
              <a:t>و قد جاءت الرواية </a:t>
            </a:r>
            <a:r>
              <a:rPr lang="ar-SA" altLang="zh-CN" dirty="0" smtClean="0"/>
              <a:t>” </a:t>
            </a:r>
            <a:r>
              <a:rPr lang="ar-DZ" altLang="zh-CN" dirty="0" smtClean="0">
                <a:solidFill>
                  <a:srgbClr val="FF0000"/>
                </a:solidFill>
              </a:rPr>
              <a:t>فيكم يا أهل كتامة بأنكم أنصارنا </a:t>
            </a:r>
            <a:r>
              <a:rPr lang="ar-DZ" altLang="zh-CN" dirty="0" err="1" smtClean="0">
                <a:solidFill>
                  <a:srgbClr val="FF0000"/>
                </a:solidFill>
              </a:rPr>
              <a:t>و</a:t>
            </a:r>
            <a:r>
              <a:rPr lang="ar-DZ" altLang="zh-CN" dirty="0" smtClean="0">
                <a:solidFill>
                  <a:srgbClr val="FF0000"/>
                </a:solidFill>
              </a:rPr>
              <a:t> المقيمون لدولتنا، </a:t>
            </a:r>
            <a:r>
              <a:rPr lang="ar-DZ" altLang="zh-CN" dirty="0" err="1" smtClean="0">
                <a:solidFill>
                  <a:srgbClr val="FF0000"/>
                </a:solidFill>
              </a:rPr>
              <a:t>و</a:t>
            </a:r>
            <a:r>
              <a:rPr lang="ar-DZ" altLang="zh-CN" dirty="0" smtClean="0">
                <a:solidFill>
                  <a:srgbClr val="FF0000"/>
                </a:solidFill>
              </a:rPr>
              <a:t> أن الله سيظهر بكم دينه، </a:t>
            </a:r>
            <a:r>
              <a:rPr lang="ar-DZ" altLang="zh-CN" dirty="0" err="1" smtClean="0">
                <a:solidFill>
                  <a:srgbClr val="FF0000"/>
                </a:solidFill>
              </a:rPr>
              <a:t>و</a:t>
            </a:r>
            <a:r>
              <a:rPr lang="ar-DZ" altLang="zh-CN" dirty="0" smtClean="0">
                <a:solidFill>
                  <a:srgbClr val="FF0000"/>
                </a:solidFill>
              </a:rPr>
              <a:t> يعز بكم أهل البيت </a:t>
            </a:r>
            <a:r>
              <a:rPr lang="ar-DZ" altLang="zh-CN" dirty="0" err="1" smtClean="0">
                <a:solidFill>
                  <a:srgbClr val="FF0000"/>
                </a:solidFill>
              </a:rPr>
              <a:t>و</a:t>
            </a:r>
            <a:r>
              <a:rPr lang="ar-DZ" altLang="zh-CN" dirty="0" smtClean="0">
                <a:solidFill>
                  <a:srgbClr val="FF0000"/>
                </a:solidFill>
              </a:rPr>
              <a:t> أنه سيكون إمام منهم أنتم أنصاره....</a:t>
            </a:r>
            <a:r>
              <a:rPr lang="ar-DZ" altLang="zh-CN" dirty="0" smtClean="0"/>
              <a:t>”</a:t>
            </a:r>
            <a:endParaRPr lang="ar-SA" altLang="zh-CN" dirty="0" smtClean="0"/>
          </a:p>
          <a:p>
            <a:pPr algn="r" rtl="1">
              <a:defRPr/>
            </a:pPr>
            <a:r>
              <a:rPr lang="ar-DZ" altLang="zh-CN" dirty="0" smtClean="0"/>
              <a:t> و لما ضاق المقام </a:t>
            </a:r>
            <a:r>
              <a:rPr lang="ar-DZ" altLang="zh-CN" dirty="0" err="1" smtClean="0"/>
              <a:t>به</a:t>
            </a:r>
            <a:r>
              <a:rPr lang="ar-DZ" altLang="zh-CN" dirty="0" smtClean="0"/>
              <a:t> في </a:t>
            </a:r>
            <a:r>
              <a:rPr lang="ar-DZ" altLang="zh-CN" dirty="0" err="1" smtClean="0"/>
              <a:t>إيكجان</a:t>
            </a:r>
            <a:r>
              <a:rPr lang="ar-DZ" altLang="zh-CN" dirty="0" smtClean="0"/>
              <a:t> لمشاكل داخلية حدثت وسط بني سكتان</a:t>
            </a:r>
            <a:endParaRPr lang="ar-SA" altLang="zh-CN" dirty="0" smtClean="0"/>
          </a:p>
          <a:p>
            <a:pPr algn="r" rtl="1">
              <a:defRPr/>
            </a:pPr>
            <a:r>
              <a:rPr lang="ar-DZ" altLang="zh-CN" dirty="0" smtClean="0"/>
              <a:t> </a:t>
            </a:r>
            <a:r>
              <a:rPr lang="ar-DZ" altLang="zh-CN" b="1" dirty="0" smtClean="0">
                <a:solidFill>
                  <a:srgbClr val="0070C0"/>
                </a:solidFill>
              </a:rPr>
              <a:t>غادرها </a:t>
            </a:r>
            <a:r>
              <a:rPr lang="ar-DZ" altLang="zh-CN" dirty="0" smtClean="0"/>
              <a:t>متوجها نحو </a:t>
            </a:r>
            <a:r>
              <a:rPr lang="ar-DZ" altLang="zh-CN" b="1" dirty="0" err="1" smtClean="0">
                <a:solidFill>
                  <a:srgbClr val="0070C0"/>
                </a:solidFill>
              </a:rPr>
              <a:t>تازروت</a:t>
            </a:r>
            <a:r>
              <a:rPr lang="ar-DZ" altLang="zh-CN" dirty="0" smtClean="0"/>
              <a:t> أين بدأ نشاطه.</a:t>
            </a:r>
            <a:endParaRPr lang="ar-SA" altLang="zh-CN" dirty="0" smtClean="0"/>
          </a:p>
          <a:p>
            <a:pPr algn="r" rtl="1">
              <a:defRPr/>
            </a:pPr>
            <a:r>
              <a:rPr lang="ar-DZ" altLang="zh-CN" dirty="0" smtClean="0"/>
              <a:t>يصفها الإدريسي بقوله:"... و </a:t>
            </a:r>
            <a:r>
              <a:rPr lang="ar-DZ" altLang="zh-CN" dirty="0" err="1" smtClean="0">
                <a:solidFill>
                  <a:srgbClr val="0070C0"/>
                </a:solidFill>
              </a:rPr>
              <a:t>به</a:t>
            </a:r>
            <a:r>
              <a:rPr lang="ar-DZ" altLang="zh-CN" dirty="0" smtClean="0">
                <a:solidFill>
                  <a:srgbClr val="0070C0"/>
                </a:solidFill>
              </a:rPr>
              <a:t> حصن حصين </a:t>
            </a:r>
            <a:r>
              <a:rPr lang="ar-DZ" altLang="zh-CN" dirty="0" err="1" smtClean="0">
                <a:solidFill>
                  <a:srgbClr val="0070C0"/>
                </a:solidFill>
              </a:rPr>
              <a:t>و</a:t>
            </a:r>
            <a:r>
              <a:rPr lang="ar-DZ" altLang="zh-CN" dirty="0" smtClean="0">
                <a:solidFill>
                  <a:srgbClr val="0070C0"/>
                </a:solidFill>
              </a:rPr>
              <a:t> معقل منيع، </a:t>
            </a:r>
            <a:r>
              <a:rPr lang="ar-DZ" altLang="zh-CN" dirty="0" err="1" smtClean="0">
                <a:solidFill>
                  <a:srgbClr val="0070C0"/>
                </a:solidFill>
              </a:rPr>
              <a:t>و</a:t>
            </a:r>
            <a:r>
              <a:rPr lang="ar-DZ" altLang="zh-CN" dirty="0" smtClean="0">
                <a:solidFill>
                  <a:srgbClr val="0070C0"/>
                </a:solidFill>
              </a:rPr>
              <a:t> كان قبل هذا من عمالة بني حماد. و يتصل بطرفه من جهة الغرب جبل يسمى </a:t>
            </a:r>
            <a:r>
              <a:rPr lang="ar-DZ" altLang="zh-CN" dirty="0" err="1" smtClean="0">
                <a:solidFill>
                  <a:srgbClr val="0070C0"/>
                </a:solidFill>
              </a:rPr>
              <a:t>جلاوة</a:t>
            </a:r>
            <a:r>
              <a:rPr lang="ar-DZ" altLang="zh-CN" dirty="0" smtClean="0">
                <a:solidFill>
                  <a:srgbClr val="0070C0"/>
                </a:solidFill>
              </a:rPr>
              <a:t>، </a:t>
            </a:r>
            <a:r>
              <a:rPr lang="ar-DZ" altLang="zh-CN" dirty="0" err="1" smtClean="0">
                <a:solidFill>
                  <a:srgbClr val="0070C0"/>
                </a:solidFill>
              </a:rPr>
              <a:t>و</a:t>
            </a:r>
            <a:r>
              <a:rPr lang="ar-DZ" altLang="zh-CN" dirty="0" smtClean="0">
                <a:solidFill>
                  <a:srgbClr val="0070C0"/>
                </a:solidFill>
              </a:rPr>
              <a:t> بينه </a:t>
            </a:r>
            <a:r>
              <a:rPr lang="ar-DZ" altLang="zh-CN" dirty="0" err="1" smtClean="0">
                <a:solidFill>
                  <a:srgbClr val="0070C0"/>
                </a:solidFill>
              </a:rPr>
              <a:t>و</a:t>
            </a:r>
            <a:r>
              <a:rPr lang="ar-DZ" altLang="zh-CN" dirty="0" smtClean="0">
                <a:solidFill>
                  <a:srgbClr val="0070C0"/>
                </a:solidFill>
              </a:rPr>
              <a:t> بين </a:t>
            </a:r>
            <a:r>
              <a:rPr lang="ar-DZ" altLang="zh-CN" dirty="0" err="1" smtClean="0">
                <a:solidFill>
                  <a:srgbClr val="0070C0"/>
                </a:solidFill>
              </a:rPr>
              <a:t>بجاية</a:t>
            </a:r>
            <a:r>
              <a:rPr lang="ar-DZ" altLang="zh-CN" dirty="0" smtClean="0">
                <a:solidFill>
                  <a:srgbClr val="0070C0"/>
                </a:solidFill>
              </a:rPr>
              <a:t> مرحلة </a:t>
            </a:r>
            <a:r>
              <a:rPr lang="ar-DZ" altLang="zh-CN" dirty="0" err="1" smtClean="0">
                <a:solidFill>
                  <a:srgbClr val="0070C0"/>
                </a:solidFill>
              </a:rPr>
              <a:t>و</a:t>
            </a:r>
            <a:r>
              <a:rPr lang="ar-DZ" altLang="zh-CN" dirty="0" smtClean="0">
                <a:solidFill>
                  <a:srgbClr val="0070C0"/>
                </a:solidFill>
              </a:rPr>
              <a:t> نصف.</a:t>
            </a:r>
          </a:p>
          <a:p>
            <a:pPr algn="r" rtl="1">
              <a:defRPr/>
            </a:pPr>
            <a:r>
              <a:rPr lang="ar-DZ" altLang="zh-CN" dirty="0" smtClean="0"/>
              <a:t>و من الآثار الباقية من هذه المدينة أسوارها المتناثرة هنا </a:t>
            </a:r>
            <a:r>
              <a:rPr lang="ar-DZ" altLang="zh-CN" dirty="0" err="1" smtClean="0"/>
              <a:t>و</a:t>
            </a:r>
            <a:r>
              <a:rPr lang="ar-DZ" altLang="zh-CN" dirty="0" smtClean="0"/>
              <a:t> هناك، بالإضافة إلى مقبرة قديمة </a:t>
            </a:r>
            <a:r>
              <a:rPr lang="ar-DZ" altLang="zh-CN" dirty="0" err="1" smtClean="0"/>
              <a:t>و</a:t>
            </a:r>
            <a:r>
              <a:rPr lang="ar-DZ" altLang="zh-CN" dirty="0" smtClean="0"/>
              <a:t> بعض الأواني المعدنية </a:t>
            </a:r>
            <a:r>
              <a:rPr lang="ar-DZ" altLang="zh-CN" dirty="0" err="1" smtClean="0"/>
              <a:t>و</a:t>
            </a:r>
            <a:r>
              <a:rPr lang="ar-DZ" altLang="zh-CN" dirty="0" smtClean="0"/>
              <a:t> الفخارية.</a:t>
            </a:r>
            <a:endParaRPr lang="fr-FR" dirty="0" smtClean="0"/>
          </a:p>
          <a:p>
            <a:endParaRPr lang="fr-FR" dirty="0"/>
          </a:p>
        </p:txBody>
      </p:sp>
      <p:pic>
        <p:nvPicPr>
          <p:cNvPr id="4" name="Picture 7" descr="img110"/>
          <p:cNvPicPr>
            <a:picLocks noChangeAspect="1" noChangeArrowheads="1"/>
          </p:cNvPicPr>
          <p:nvPr/>
        </p:nvPicPr>
        <p:blipFill>
          <a:blip r:embed="rId2" cstate="print"/>
          <a:srcRect b="4810"/>
          <a:stretch>
            <a:fillRect/>
          </a:stretch>
        </p:blipFill>
        <p:spPr>
          <a:xfrm>
            <a:off x="0" y="3215116"/>
            <a:ext cx="3929058" cy="36428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8" descr="img111"/>
          <p:cNvPicPr>
            <a:picLocks noChangeAspect="1" noChangeArrowheads="1"/>
          </p:cNvPicPr>
          <p:nvPr/>
        </p:nvPicPr>
        <p:blipFill>
          <a:blip r:embed="rId3" cstate="print"/>
          <a:srcRect b="4884"/>
          <a:stretch>
            <a:fillRect/>
          </a:stretch>
        </p:blipFill>
        <p:spPr>
          <a:xfrm>
            <a:off x="0" y="214290"/>
            <a:ext cx="3929058" cy="37137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0" y="0"/>
            <a:ext cx="3929058" cy="857232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ايكجان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الدولة الفاطمية296-362ه/909م-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pPr algn="just" rtl="1"/>
            <a:r>
              <a:rPr lang="ar-DZ" dirty="0" smtClean="0"/>
              <a:t>. قامت هذه الدولة بعد أن نشط الدُعاة </a:t>
            </a:r>
            <a:r>
              <a:rPr lang="ar-DZ" dirty="0" err="1" smtClean="0"/>
              <a:t>الإسماعيليّون</a:t>
            </a:r>
            <a:r>
              <a:rPr lang="ar-DZ" dirty="0" smtClean="0"/>
              <a:t> </a:t>
            </a:r>
            <a:r>
              <a:rPr lang="ar-SA" dirty="0" smtClean="0"/>
              <a:t>الحسينية </a:t>
            </a:r>
            <a:r>
              <a:rPr lang="ar-DZ" dirty="0" smtClean="0"/>
              <a:t>دعوة الناس إلى القتال باسم </a:t>
            </a:r>
            <a:r>
              <a:rPr lang="ar-DZ" dirty="0" smtClean="0">
                <a:hlinkClick r:id="rId2" tooltip="المهدي عند الشيعة"/>
              </a:rPr>
              <a:t>الإمام المهديّ المُنتظر</a:t>
            </a:r>
            <a:endParaRPr lang="ar-SA" dirty="0" smtClean="0"/>
          </a:p>
          <a:p>
            <a:pPr algn="just" rtl="1"/>
            <a:r>
              <a:rPr lang="ar-DZ" dirty="0" smtClean="0"/>
              <a:t> الذين </a:t>
            </a:r>
            <a:r>
              <a:rPr lang="ar-DZ" dirty="0" err="1" smtClean="0"/>
              <a:t>تنبؤوا</a:t>
            </a:r>
            <a:r>
              <a:rPr lang="ar-DZ" dirty="0" smtClean="0"/>
              <a:t> جميعًا بظُهوره في القريب العاجل</a:t>
            </a:r>
            <a:endParaRPr lang="ar-SA" dirty="0" smtClean="0"/>
          </a:p>
          <a:p>
            <a:pPr algn="just" rtl="1"/>
            <a:r>
              <a:rPr lang="ar-DZ" dirty="0" smtClean="0"/>
              <a:t>فأصابوا بذلك نجاحًا في الأقاليم البعيدة عن مركز الحُكم خُصوصًا، المغرب حيثُ تمكنوا من استقطاب الجماهير وسط قبيلة </a:t>
            </a:r>
            <a:r>
              <a:rPr lang="ar-DZ" dirty="0" smtClean="0">
                <a:hlinkClick r:id="rId3" tooltip="كتامة"/>
              </a:rPr>
              <a:t>كتامة</a:t>
            </a:r>
            <a:r>
              <a:rPr lang="ar-DZ" dirty="0" smtClean="0"/>
              <a:t> البربريَّة خصوصًا</a:t>
            </a:r>
            <a:endParaRPr lang="ar-SA" dirty="0" smtClean="0"/>
          </a:p>
          <a:p>
            <a:pPr algn="just" rtl="1"/>
            <a:r>
              <a:rPr lang="ar-DZ" dirty="0" smtClean="0"/>
              <a:t>وأعلنوا قيام الخِلافةِ بعد حين. </a:t>
            </a:r>
            <a:endParaRPr lang="ar-SA" dirty="0" smtClean="0"/>
          </a:p>
          <a:p>
            <a:pPr algn="just" rtl="1"/>
            <a:r>
              <a:rPr lang="ar-DZ" dirty="0" smtClean="0"/>
              <a:t>شملت الدولة الفاطميَّة مناطق وأقاليم واسعة في</a:t>
            </a:r>
            <a:r>
              <a:rPr lang="ar-SA" dirty="0" smtClean="0"/>
              <a:t>:</a:t>
            </a:r>
          </a:p>
          <a:p>
            <a:pPr algn="just" rtl="1"/>
            <a:r>
              <a:rPr lang="ar-DZ" dirty="0" smtClean="0"/>
              <a:t> </a:t>
            </a:r>
            <a:r>
              <a:rPr lang="ar-DZ" dirty="0" smtClean="0">
                <a:hlinkClick r:id="rId4" tooltip="شمال أفريقيا"/>
              </a:rPr>
              <a:t>شمال أفريقيا</a:t>
            </a:r>
            <a:r>
              <a:rPr lang="ar-DZ" dirty="0" smtClean="0"/>
              <a:t>، فامتدَّ نطاقها على طول الساحل المُتوسطيّ من </a:t>
            </a:r>
            <a:r>
              <a:rPr lang="ar-DZ" dirty="0" smtClean="0">
                <a:hlinkClick r:id="rId5" tooltip="المغرب"/>
              </a:rPr>
              <a:t>المغرب</a:t>
            </a:r>
            <a:r>
              <a:rPr lang="ar-DZ" dirty="0" smtClean="0"/>
              <a:t> إلى </a:t>
            </a:r>
            <a:r>
              <a:rPr lang="ar-DZ" dirty="0" smtClean="0">
                <a:hlinkClick r:id="rId6" tooltip="مصر"/>
              </a:rPr>
              <a:t>مصر</a:t>
            </a:r>
            <a:r>
              <a:rPr lang="ar-DZ" dirty="0" smtClean="0"/>
              <a:t>، ثُمَّ توسَّع الخُلفاء الفاطميّون أكثر فضمّوا إلى مُمتلكاتهم جزيرة </a:t>
            </a:r>
            <a:r>
              <a:rPr lang="ar-DZ" dirty="0" smtClean="0">
                <a:hlinkClick r:id="rId7" tooltip="صقلية"/>
              </a:rPr>
              <a:t>صقلية</a:t>
            </a:r>
            <a:r>
              <a:rPr lang="ar-DZ" dirty="0" smtClean="0"/>
              <a:t>، </a:t>
            </a:r>
            <a:r>
              <a:rPr lang="ar-DZ" dirty="0" smtClean="0">
                <a:hlinkClick r:id="rId8" tooltip="بلاد الشام"/>
              </a:rPr>
              <a:t>والشَّام</a:t>
            </a:r>
            <a:r>
              <a:rPr lang="ar-DZ" dirty="0" smtClean="0"/>
              <a:t>، </a:t>
            </a:r>
            <a:r>
              <a:rPr lang="ar-DZ" dirty="0" smtClean="0">
                <a:hlinkClick r:id="rId9" tooltip="الحجاز"/>
              </a:rPr>
              <a:t>والحجاز</a:t>
            </a:r>
            <a:r>
              <a:rPr lang="ar-DZ" dirty="0" smtClean="0"/>
              <a:t>،وبعضا من اليمن</a:t>
            </a:r>
            <a:endParaRPr lang="ar-SA" dirty="0" smtClean="0"/>
          </a:p>
          <a:p>
            <a:pPr algn="just" rtl="1"/>
            <a:r>
              <a:rPr lang="ar-DZ" dirty="0" smtClean="0"/>
              <a:t>فأضحت دولتهم أكبر دولةٍ والمُنافس الرئيسيّ لها على زعامة </a:t>
            </a:r>
            <a:r>
              <a:rPr lang="ar-DZ" dirty="0" err="1" smtClean="0"/>
              <a:t>ا</a:t>
            </a:r>
            <a:r>
              <a:rPr lang="ar-SA" dirty="0" smtClean="0"/>
              <a:t>لمسلمين.</a:t>
            </a:r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457200" y="274638"/>
            <a:ext cx="8229600" cy="868346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الدولة الفاطمية296-365هـ/909</a:t>
            </a:r>
            <a:r>
              <a:rPr kumimoji="0" lang="ar-DZ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-97</a:t>
            </a:r>
            <a:r>
              <a:rPr kumimoji="0" lang="ar-SA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5</a:t>
            </a:r>
            <a:r>
              <a:rPr kumimoji="0" lang="ar-DZ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م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28596" y="214291"/>
            <a:ext cx="5715040" cy="714379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ar-SA" dirty="0" smtClean="0"/>
              <a:t>الدولة الفاطمية296-362ه/909م-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6000768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77500" lnSpcReduction="20000"/>
          </a:bodyPr>
          <a:lstStyle/>
          <a:p>
            <a:pPr algn="just" rtl="1"/>
            <a:r>
              <a:rPr lang="ar-DZ" b="1" dirty="0" smtClean="0">
                <a:solidFill>
                  <a:schemeClr val="tx1"/>
                </a:solidFill>
              </a:rPr>
              <a:t>المحمدية(المسيلة):</a:t>
            </a:r>
            <a:r>
              <a:rPr lang="ar-DZ" dirty="0" smtClean="0">
                <a:solidFill>
                  <a:schemeClr val="tx1"/>
                </a:solidFill>
              </a:rPr>
              <a:t> </a:t>
            </a:r>
            <a:endParaRPr lang="ar-SA" dirty="0" smtClean="0">
              <a:solidFill>
                <a:schemeClr val="tx1"/>
              </a:solidFill>
            </a:endParaRPr>
          </a:p>
          <a:p>
            <a:pPr algn="just" rtl="1"/>
            <a:r>
              <a:rPr lang="ar-DZ" dirty="0" smtClean="0">
                <a:solidFill>
                  <a:schemeClr val="tx1"/>
                </a:solidFill>
              </a:rPr>
              <a:t>وكان </a:t>
            </a:r>
            <a:r>
              <a:rPr lang="ar-DZ" dirty="0" err="1" smtClean="0">
                <a:solidFill>
                  <a:srgbClr val="0070C0"/>
                </a:solidFill>
              </a:rPr>
              <a:t>ابو</a:t>
            </a:r>
            <a:r>
              <a:rPr lang="ar-DZ" dirty="0" smtClean="0">
                <a:solidFill>
                  <a:srgbClr val="0070C0"/>
                </a:solidFill>
              </a:rPr>
              <a:t> القاسم محمد القائم </a:t>
            </a:r>
            <a:r>
              <a:rPr lang="ar-DZ" dirty="0" err="1" smtClean="0">
                <a:solidFill>
                  <a:srgbClr val="0070C0"/>
                </a:solidFill>
              </a:rPr>
              <a:t>بامر</a:t>
            </a:r>
            <a:r>
              <a:rPr lang="ar-DZ" dirty="0" smtClean="0">
                <a:solidFill>
                  <a:srgbClr val="0070C0"/>
                </a:solidFill>
              </a:rPr>
              <a:t> الله </a:t>
            </a:r>
            <a:r>
              <a:rPr lang="ar-DZ" dirty="0" err="1" smtClean="0">
                <a:solidFill>
                  <a:schemeClr val="tx1"/>
                </a:solidFill>
              </a:rPr>
              <a:t>انذاك</a:t>
            </a:r>
            <a:r>
              <a:rPr lang="ar-DZ" dirty="0" smtClean="0">
                <a:solidFill>
                  <a:schemeClr val="tx1"/>
                </a:solidFill>
              </a:rPr>
              <a:t> وليا للعهد، </a:t>
            </a:r>
            <a:r>
              <a:rPr lang="ar-DZ" dirty="0" err="1" smtClean="0">
                <a:solidFill>
                  <a:schemeClr val="tx1"/>
                </a:solidFill>
              </a:rPr>
              <a:t>وامره</a:t>
            </a:r>
            <a:r>
              <a:rPr lang="ar-DZ" dirty="0" smtClean="0">
                <a:solidFill>
                  <a:schemeClr val="tx1"/>
                </a:solidFill>
              </a:rPr>
              <a:t> </a:t>
            </a:r>
            <a:r>
              <a:rPr lang="ar-DZ" dirty="0" err="1" smtClean="0">
                <a:solidFill>
                  <a:schemeClr val="tx1"/>
                </a:solidFill>
              </a:rPr>
              <a:t>ابوه</a:t>
            </a:r>
            <a:r>
              <a:rPr lang="ar-DZ" dirty="0" smtClean="0">
                <a:solidFill>
                  <a:schemeClr val="tx1"/>
                </a:solidFill>
              </a:rPr>
              <a:t> الخليفة </a:t>
            </a:r>
            <a:r>
              <a:rPr lang="ar-DZ" dirty="0" err="1" smtClean="0">
                <a:solidFill>
                  <a:srgbClr val="0070C0"/>
                </a:solidFill>
              </a:rPr>
              <a:t>عبيدالله</a:t>
            </a:r>
            <a:r>
              <a:rPr lang="ar-DZ" dirty="0" smtClean="0">
                <a:solidFill>
                  <a:srgbClr val="0070C0"/>
                </a:solidFill>
              </a:rPr>
              <a:t> المهدي  </a:t>
            </a:r>
            <a:r>
              <a:rPr lang="ar-DZ" dirty="0" smtClean="0">
                <a:solidFill>
                  <a:schemeClr val="tx1"/>
                </a:solidFill>
              </a:rPr>
              <a:t>بان يخمد ثورة القبائل </a:t>
            </a:r>
            <a:r>
              <a:rPr lang="ar-DZ" dirty="0" err="1" smtClean="0">
                <a:solidFill>
                  <a:schemeClr val="tx1"/>
                </a:solidFill>
              </a:rPr>
              <a:t>الزناتية</a:t>
            </a:r>
            <a:r>
              <a:rPr lang="ar-DZ" dirty="0" smtClean="0">
                <a:solidFill>
                  <a:schemeClr val="tx1"/>
                </a:solidFill>
              </a:rPr>
              <a:t> بالمغرب </a:t>
            </a:r>
            <a:r>
              <a:rPr lang="ar-DZ" dirty="0" err="1" smtClean="0">
                <a:solidFill>
                  <a:schemeClr val="tx1"/>
                </a:solidFill>
              </a:rPr>
              <a:t>الاقصى</a:t>
            </a:r>
            <a:endParaRPr lang="ar-SA" dirty="0" smtClean="0">
              <a:solidFill>
                <a:schemeClr val="tx1"/>
              </a:solidFill>
            </a:endParaRPr>
          </a:p>
          <a:p>
            <a:pPr algn="just" rtl="1"/>
            <a:r>
              <a:rPr lang="ar-DZ" dirty="0" smtClean="0">
                <a:solidFill>
                  <a:schemeClr val="tx1"/>
                </a:solidFill>
              </a:rPr>
              <a:t>وبعد رجوعه من مهمته هذه قرر </a:t>
            </a:r>
            <a:r>
              <a:rPr lang="ar-DZ" dirty="0" err="1" smtClean="0">
                <a:solidFill>
                  <a:schemeClr val="tx1"/>
                </a:solidFill>
              </a:rPr>
              <a:t>ان</a:t>
            </a:r>
            <a:r>
              <a:rPr lang="ar-DZ" dirty="0" smtClean="0">
                <a:solidFill>
                  <a:schemeClr val="tx1"/>
                </a:solidFill>
              </a:rPr>
              <a:t> يشيد مدينة يخلد </a:t>
            </a:r>
            <a:r>
              <a:rPr lang="ar-DZ" dirty="0" err="1" smtClean="0">
                <a:solidFill>
                  <a:schemeClr val="tx1"/>
                </a:solidFill>
              </a:rPr>
              <a:t>بها</a:t>
            </a:r>
            <a:r>
              <a:rPr lang="ar-DZ" dirty="0" smtClean="0">
                <a:solidFill>
                  <a:schemeClr val="tx1"/>
                </a:solidFill>
              </a:rPr>
              <a:t> اسمه</a:t>
            </a:r>
            <a:endParaRPr lang="ar-SA" dirty="0" smtClean="0">
              <a:solidFill>
                <a:schemeClr val="tx1"/>
              </a:solidFill>
            </a:endParaRPr>
          </a:p>
          <a:p>
            <a:pPr algn="just" rtl="1"/>
            <a:r>
              <a:rPr lang="ar-DZ" dirty="0" smtClean="0">
                <a:solidFill>
                  <a:schemeClr val="tx1"/>
                </a:solidFill>
              </a:rPr>
              <a:t> فاختط </a:t>
            </a:r>
            <a:r>
              <a:rPr lang="ar-DZ" dirty="0" smtClean="0">
                <a:solidFill>
                  <a:srgbClr val="0070C0"/>
                </a:solidFill>
              </a:rPr>
              <a:t>مدينة المحمدية </a:t>
            </a:r>
            <a:r>
              <a:rPr lang="ar-DZ" dirty="0" smtClean="0">
                <a:solidFill>
                  <a:schemeClr val="tx1"/>
                </a:solidFill>
              </a:rPr>
              <a:t>التي صارت تعرف فيما بعد بالمسيلة</a:t>
            </a:r>
            <a:endParaRPr lang="ar-SA" dirty="0" smtClean="0">
              <a:solidFill>
                <a:schemeClr val="tx1"/>
              </a:solidFill>
            </a:endParaRPr>
          </a:p>
          <a:p>
            <a:pPr algn="just" rtl="1"/>
            <a:r>
              <a:rPr lang="ar-DZ" dirty="0" smtClean="0">
                <a:solidFill>
                  <a:schemeClr val="tx1"/>
                </a:solidFill>
              </a:rPr>
              <a:t> وسماها بالمحمدية نسبة </a:t>
            </a:r>
            <a:r>
              <a:rPr lang="ar-DZ" dirty="0" err="1" smtClean="0">
                <a:solidFill>
                  <a:schemeClr val="tx1"/>
                </a:solidFill>
              </a:rPr>
              <a:t>الى</a:t>
            </a:r>
            <a:r>
              <a:rPr lang="ar-DZ" dirty="0" smtClean="0">
                <a:solidFill>
                  <a:schemeClr val="tx1"/>
                </a:solidFill>
              </a:rPr>
              <a:t> اسمه</a:t>
            </a:r>
            <a:endParaRPr lang="ar-SA" dirty="0" smtClean="0">
              <a:solidFill>
                <a:schemeClr val="tx1"/>
              </a:solidFill>
            </a:endParaRPr>
          </a:p>
          <a:p>
            <a:pPr algn="just" rtl="1"/>
            <a:r>
              <a:rPr lang="ar-DZ" dirty="0" smtClean="0">
                <a:solidFill>
                  <a:schemeClr val="tx1"/>
                </a:solidFill>
              </a:rPr>
              <a:t>كما </a:t>
            </a:r>
            <a:r>
              <a:rPr lang="ar-DZ" dirty="0" err="1" smtClean="0">
                <a:solidFill>
                  <a:schemeClr val="tx1"/>
                </a:solidFill>
              </a:rPr>
              <a:t>اطلق</a:t>
            </a:r>
            <a:r>
              <a:rPr lang="ar-DZ" dirty="0" smtClean="0">
                <a:solidFill>
                  <a:schemeClr val="tx1"/>
                </a:solidFill>
              </a:rPr>
              <a:t> على احد </a:t>
            </a:r>
            <a:r>
              <a:rPr lang="ar-DZ" dirty="0" err="1" smtClean="0">
                <a:solidFill>
                  <a:schemeClr val="tx1"/>
                </a:solidFill>
              </a:rPr>
              <a:t>ابوابها</a:t>
            </a:r>
            <a:r>
              <a:rPr lang="ar-DZ" dirty="0" smtClean="0">
                <a:solidFill>
                  <a:schemeClr val="tx1"/>
                </a:solidFill>
              </a:rPr>
              <a:t> اسم </a:t>
            </a:r>
            <a:r>
              <a:rPr lang="ar-DZ" dirty="0" err="1" smtClean="0">
                <a:solidFill>
                  <a:schemeClr val="tx1"/>
                </a:solidFill>
              </a:rPr>
              <a:t>القاسمية</a:t>
            </a:r>
            <a:r>
              <a:rPr lang="ar-DZ" dirty="0" smtClean="0">
                <a:solidFill>
                  <a:schemeClr val="tx1"/>
                </a:solidFill>
              </a:rPr>
              <a:t> نسبة </a:t>
            </a:r>
            <a:r>
              <a:rPr lang="ar-DZ" dirty="0" err="1" smtClean="0">
                <a:solidFill>
                  <a:schemeClr val="tx1"/>
                </a:solidFill>
              </a:rPr>
              <a:t>الى</a:t>
            </a:r>
            <a:r>
              <a:rPr lang="ar-DZ" dirty="0" smtClean="0">
                <a:solidFill>
                  <a:schemeClr val="tx1"/>
                </a:solidFill>
              </a:rPr>
              <a:t> كنيته</a:t>
            </a:r>
            <a:endParaRPr lang="ar-SA" dirty="0" smtClean="0">
              <a:solidFill>
                <a:schemeClr val="tx1"/>
              </a:solidFill>
            </a:endParaRPr>
          </a:p>
          <a:p>
            <a:pPr algn="just" rtl="1"/>
            <a:r>
              <a:rPr lang="ar-DZ" dirty="0" smtClean="0">
                <a:solidFill>
                  <a:schemeClr val="tx1"/>
                </a:solidFill>
              </a:rPr>
              <a:t> وكان ذلك في سنة</a:t>
            </a:r>
            <a:r>
              <a:rPr lang="ar-DZ" b="1" dirty="0" smtClean="0">
                <a:solidFill>
                  <a:srgbClr val="0070C0"/>
                </a:solidFill>
              </a:rPr>
              <a:t>315هـ</a:t>
            </a:r>
            <a:endParaRPr lang="ar-SA" b="1" dirty="0" smtClean="0">
              <a:solidFill>
                <a:srgbClr val="0070C0"/>
              </a:solidFill>
            </a:endParaRPr>
          </a:p>
          <a:p>
            <a:pPr algn="just" rtl="1"/>
            <a:r>
              <a:rPr lang="ar-DZ" dirty="0" smtClean="0">
                <a:solidFill>
                  <a:schemeClr val="tx1"/>
                </a:solidFill>
              </a:rPr>
              <a:t>وبعد رحيله عنها كلف القائد </a:t>
            </a:r>
            <a:r>
              <a:rPr lang="ar-DZ" dirty="0" smtClean="0">
                <a:solidFill>
                  <a:srgbClr val="0070C0"/>
                </a:solidFill>
              </a:rPr>
              <a:t>علي بن حمدون </a:t>
            </a:r>
            <a:r>
              <a:rPr lang="ar-DZ" dirty="0" err="1" smtClean="0">
                <a:solidFill>
                  <a:srgbClr val="0070C0"/>
                </a:solidFill>
              </a:rPr>
              <a:t>باتمام</a:t>
            </a:r>
            <a:r>
              <a:rPr lang="ar-DZ" dirty="0" smtClean="0">
                <a:solidFill>
                  <a:srgbClr val="0070C0"/>
                </a:solidFill>
              </a:rPr>
              <a:t> </a:t>
            </a:r>
            <a:r>
              <a:rPr lang="ar-DZ" dirty="0" smtClean="0">
                <a:solidFill>
                  <a:schemeClr val="tx1"/>
                </a:solidFill>
              </a:rPr>
              <a:t>تشييدها </a:t>
            </a:r>
            <a:r>
              <a:rPr lang="ar-DZ" dirty="0" err="1" smtClean="0">
                <a:solidFill>
                  <a:schemeClr val="tx1"/>
                </a:solidFill>
              </a:rPr>
              <a:t>الى</a:t>
            </a:r>
            <a:r>
              <a:rPr lang="ar-DZ" dirty="0" smtClean="0">
                <a:solidFill>
                  <a:schemeClr val="tx1"/>
                </a:solidFill>
              </a:rPr>
              <a:t> غاية سنة</a:t>
            </a:r>
            <a:r>
              <a:rPr lang="ar-DZ" b="1" dirty="0" smtClean="0">
                <a:solidFill>
                  <a:srgbClr val="0070C0"/>
                </a:solidFill>
              </a:rPr>
              <a:t>317هـ، </a:t>
            </a:r>
            <a:r>
              <a:rPr lang="ar-DZ" dirty="0" smtClean="0">
                <a:solidFill>
                  <a:schemeClr val="tx1"/>
                </a:solidFill>
              </a:rPr>
              <a:t>وجعله واليا عليها</a:t>
            </a:r>
            <a:endParaRPr lang="ar-SA" dirty="0" smtClean="0">
              <a:solidFill>
                <a:schemeClr val="tx1"/>
              </a:solidFill>
            </a:endParaRPr>
          </a:p>
          <a:p>
            <a:pPr algn="just" rtl="1"/>
            <a:r>
              <a:rPr lang="ar-DZ" dirty="0" smtClean="0">
                <a:solidFill>
                  <a:schemeClr val="tx1"/>
                </a:solidFill>
              </a:rPr>
              <a:t> فبقي فيها مخلصا ووفيا للفاطميين </a:t>
            </a:r>
            <a:r>
              <a:rPr lang="ar-DZ" dirty="0" err="1" smtClean="0">
                <a:solidFill>
                  <a:schemeClr val="tx1"/>
                </a:solidFill>
              </a:rPr>
              <a:t>الى</a:t>
            </a:r>
            <a:r>
              <a:rPr lang="ar-DZ" dirty="0" smtClean="0">
                <a:solidFill>
                  <a:schemeClr val="tx1"/>
                </a:solidFill>
              </a:rPr>
              <a:t> </a:t>
            </a:r>
            <a:r>
              <a:rPr lang="ar-DZ" dirty="0" err="1" smtClean="0">
                <a:solidFill>
                  <a:schemeClr val="tx1"/>
                </a:solidFill>
              </a:rPr>
              <a:t>ان</a:t>
            </a:r>
            <a:r>
              <a:rPr lang="ar-DZ" dirty="0" smtClean="0">
                <a:solidFill>
                  <a:schemeClr val="tx1"/>
                </a:solidFill>
              </a:rPr>
              <a:t> </a:t>
            </a:r>
            <a:r>
              <a:rPr lang="ar-DZ" dirty="0" smtClean="0">
                <a:solidFill>
                  <a:srgbClr val="FF0000"/>
                </a:solidFill>
              </a:rPr>
              <a:t>هلك في </a:t>
            </a:r>
            <a:r>
              <a:rPr lang="ar-DZ" dirty="0" err="1" smtClean="0">
                <a:solidFill>
                  <a:srgbClr val="FF0000"/>
                </a:solidFill>
              </a:rPr>
              <a:t>ف</a:t>
            </a:r>
            <a:r>
              <a:rPr lang="ar-SA" dirty="0" smtClean="0">
                <a:solidFill>
                  <a:srgbClr val="FF0000"/>
                </a:solidFill>
              </a:rPr>
              <a:t>ت</a:t>
            </a:r>
            <a:r>
              <a:rPr lang="ar-DZ" dirty="0" err="1" smtClean="0">
                <a:solidFill>
                  <a:srgbClr val="FF0000"/>
                </a:solidFill>
              </a:rPr>
              <a:t>نة</a:t>
            </a:r>
            <a:r>
              <a:rPr lang="ar-DZ" dirty="0" smtClean="0">
                <a:solidFill>
                  <a:srgbClr val="FF0000"/>
                </a:solidFill>
              </a:rPr>
              <a:t> </a:t>
            </a:r>
            <a:r>
              <a:rPr lang="ar-DZ" dirty="0" err="1" smtClean="0">
                <a:solidFill>
                  <a:srgbClr val="0070C0"/>
                </a:solidFill>
              </a:rPr>
              <a:t>ابي</a:t>
            </a:r>
            <a:r>
              <a:rPr lang="ar-DZ" dirty="0" smtClean="0">
                <a:solidFill>
                  <a:srgbClr val="0070C0"/>
                </a:solidFill>
              </a:rPr>
              <a:t> يزيد مخلد بن </a:t>
            </a:r>
            <a:r>
              <a:rPr lang="ar-DZ" dirty="0" err="1" smtClean="0">
                <a:solidFill>
                  <a:srgbClr val="0070C0"/>
                </a:solidFill>
              </a:rPr>
              <a:t>كيداد</a:t>
            </a:r>
            <a:r>
              <a:rPr lang="ar-DZ" dirty="0" smtClean="0">
                <a:solidFill>
                  <a:srgbClr val="0070C0"/>
                </a:solidFill>
              </a:rPr>
              <a:t> سنة334هـ.</a:t>
            </a:r>
            <a:endParaRPr lang="fr-FR" dirty="0" smtClean="0">
              <a:solidFill>
                <a:srgbClr val="0070C0"/>
              </a:solidFill>
            </a:endParaRPr>
          </a:p>
          <a:p>
            <a:pPr algn="just" rtl="1"/>
            <a:r>
              <a:rPr lang="ar-DZ" dirty="0" smtClean="0">
                <a:solidFill>
                  <a:schemeClr val="tx1"/>
                </a:solidFill>
              </a:rPr>
              <a:t>	</a:t>
            </a:r>
            <a:r>
              <a:rPr lang="ar-SA" dirty="0" smtClean="0">
                <a:solidFill>
                  <a:schemeClr val="tx1"/>
                </a:solidFill>
              </a:rPr>
              <a:t>وحسب </a:t>
            </a:r>
            <a:r>
              <a:rPr lang="ar-DZ" dirty="0" smtClean="0">
                <a:solidFill>
                  <a:schemeClr val="tx1"/>
                </a:solidFill>
              </a:rPr>
              <a:t>المصادر التاريخية والجغرافية، مدينة </a:t>
            </a:r>
            <a:r>
              <a:rPr lang="ar-SA" dirty="0" smtClean="0">
                <a:solidFill>
                  <a:schemeClr val="tx1"/>
                </a:solidFill>
              </a:rPr>
              <a:t>المسيلة </a:t>
            </a:r>
          </a:p>
          <a:p>
            <a:pPr algn="just" rtl="1">
              <a:buFontTx/>
              <a:buChar char="-"/>
            </a:pPr>
            <a:r>
              <a:rPr lang="ar-DZ" dirty="0" smtClean="0">
                <a:solidFill>
                  <a:schemeClr val="tx1"/>
                </a:solidFill>
              </a:rPr>
              <a:t>حصينة ومنيعة</a:t>
            </a:r>
            <a:endParaRPr lang="ar-SA" dirty="0" smtClean="0">
              <a:solidFill>
                <a:schemeClr val="tx1"/>
              </a:solidFill>
            </a:endParaRPr>
          </a:p>
          <a:p>
            <a:pPr algn="just" rtl="1">
              <a:buFontTx/>
              <a:buChar char="-"/>
            </a:pPr>
            <a:r>
              <a:rPr lang="ar-DZ" dirty="0" err="1" smtClean="0">
                <a:solidFill>
                  <a:schemeClr val="tx1"/>
                </a:solidFill>
              </a:rPr>
              <a:t>احيطت</a:t>
            </a:r>
            <a:r>
              <a:rPr lang="ar-DZ" dirty="0" smtClean="0">
                <a:solidFill>
                  <a:schemeClr val="tx1"/>
                </a:solidFill>
              </a:rPr>
              <a:t> بسورين وخندق يجري فيه الماء </a:t>
            </a:r>
            <a:endParaRPr lang="ar-SA" dirty="0" smtClean="0">
              <a:solidFill>
                <a:schemeClr val="tx1"/>
              </a:solidFill>
            </a:endParaRPr>
          </a:p>
          <a:p>
            <a:pPr algn="just" rtl="1">
              <a:buFontTx/>
              <a:buChar char="-"/>
            </a:pPr>
            <a:r>
              <a:rPr lang="ar-DZ" dirty="0" smtClean="0">
                <a:solidFill>
                  <a:schemeClr val="tx1"/>
                </a:solidFill>
              </a:rPr>
              <a:t>كما كان الحال في مدينة المهدية.</a:t>
            </a:r>
            <a:endParaRPr lang="fr-FR" dirty="0" smtClean="0">
              <a:solidFill>
                <a:schemeClr val="tx1"/>
              </a:solidFill>
            </a:endParaRPr>
          </a:p>
          <a:p>
            <a:pPr algn="just" rtl="1"/>
            <a:endParaRPr lang="fr-F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4972056" cy="1071546"/>
          </a:xfrm>
          <a:solidFill>
            <a:schemeClr val="accent2"/>
          </a:solidFill>
        </p:spPr>
        <p:txBody>
          <a:bodyPr/>
          <a:lstStyle/>
          <a:p>
            <a:r>
              <a:rPr lang="ar-SA" dirty="0" smtClean="0"/>
              <a:t>المنصورة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29190" y="1071546"/>
            <a:ext cx="4214810" cy="5786454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92500" lnSpcReduction="10000"/>
          </a:bodyPr>
          <a:lstStyle/>
          <a:p>
            <a:pPr algn="just" rtl="1"/>
            <a:r>
              <a:rPr lang="ar-SA" dirty="0" err="1" smtClean="0">
                <a:solidFill>
                  <a:srgbClr val="0070C0"/>
                </a:solidFill>
              </a:rPr>
              <a:t>صبرة</a:t>
            </a:r>
            <a:r>
              <a:rPr lang="ar-SA" dirty="0" smtClean="0">
                <a:solidFill>
                  <a:srgbClr val="0070C0"/>
                </a:solidFill>
              </a:rPr>
              <a:t> </a:t>
            </a:r>
          </a:p>
          <a:p>
            <a:pPr algn="just" rtl="1"/>
            <a:r>
              <a:rPr lang="ar-SA" dirty="0" err="1" smtClean="0"/>
              <a:t>اسسها</a:t>
            </a:r>
            <a:r>
              <a:rPr lang="ar-SA" dirty="0" smtClean="0"/>
              <a:t> المنصور </a:t>
            </a:r>
            <a:r>
              <a:rPr lang="ar-SA" dirty="0" err="1" smtClean="0"/>
              <a:t>اسماعيل</a:t>
            </a:r>
            <a:r>
              <a:rPr lang="ar-SA" dirty="0" smtClean="0"/>
              <a:t> بن القائم بن عبيد الله المهدي </a:t>
            </a:r>
          </a:p>
          <a:p>
            <a:pPr algn="just" rtl="1"/>
            <a:r>
              <a:rPr lang="ar-SA" dirty="0" smtClean="0"/>
              <a:t>سنة 337هـ/949 </a:t>
            </a:r>
          </a:p>
          <a:p>
            <a:pPr algn="just" rtl="1"/>
            <a:r>
              <a:rPr lang="ar-SA" dirty="0" err="1" smtClean="0"/>
              <a:t>احاطها</a:t>
            </a:r>
            <a:r>
              <a:rPr lang="ar-SA" dirty="0" smtClean="0"/>
              <a:t> بسور وفتح </a:t>
            </a:r>
            <a:r>
              <a:rPr lang="ar-SA" dirty="0" err="1" smtClean="0"/>
              <a:t>بها</a:t>
            </a:r>
            <a:r>
              <a:rPr lang="ar-SA" dirty="0" smtClean="0"/>
              <a:t> </a:t>
            </a:r>
            <a:r>
              <a:rPr lang="ar-SA" dirty="0" err="1" smtClean="0"/>
              <a:t>الابواب</a:t>
            </a:r>
            <a:r>
              <a:rPr lang="ar-SA" dirty="0" smtClean="0"/>
              <a:t> :</a:t>
            </a:r>
          </a:p>
          <a:p>
            <a:pPr algn="just" rtl="1">
              <a:buFontTx/>
              <a:buChar char="-"/>
            </a:pPr>
            <a:r>
              <a:rPr lang="ar-SA" dirty="0" smtClean="0"/>
              <a:t>باب </a:t>
            </a:r>
            <a:r>
              <a:rPr lang="ar-SA" dirty="0" err="1" smtClean="0"/>
              <a:t>زويلة</a:t>
            </a:r>
            <a:endParaRPr lang="ar-SA" dirty="0" smtClean="0"/>
          </a:p>
          <a:p>
            <a:pPr algn="just" rtl="1">
              <a:buFontTx/>
              <a:buChar char="-"/>
            </a:pPr>
            <a:r>
              <a:rPr lang="ar-SA" dirty="0" smtClean="0"/>
              <a:t> وباب الفتوح</a:t>
            </a:r>
          </a:p>
          <a:p>
            <a:pPr algn="just" rtl="1">
              <a:buFontTx/>
              <a:buChar char="-"/>
            </a:pPr>
            <a:r>
              <a:rPr lang="ar-SA" dirty="0" smtClean="0"/>
              <a:t>نقل </a:t>
            </a:r>
            <a:r>
              <a:rPr lang="ar-SA" dirty="0" err="1" smtClean="0"/>
              <a:t>اليها</a:t>
            </a:r>
            <a:r>
              <a:rPr lang="ar-SA" dirty="0" smtClean="0"/>
              <a:t> </a:t>
            </a:r>
            <a:r>
              <a:rPr lang="ar-SA" dirty="0" err="1" smtClean="0"/>
              <a:t>اسواق</a:t>
            </a:r>
            <a:r>
              <a:rPr lang="ar-SA" dirty="0" smtClean="0"/>
              <a:t> القيروان</a:t>
            </a:r>
            <a:endParaRPr lang="ar-DZ" dirty="0" smtClean="0"/>
          </a:p>
          <a:p>
            <a:pPr algn="just" rtl="1">
              <a:buFontTx/>
              <a:buChar char="-"/>
            </a:pPr>
            <a:r>
              <a:rPr lang="ar-SA" dirty="0" smtClean="0"/>
              <a:t> </a:t>
            </a:r>
            <a:r>
              <a:rPr lang="ar-SA" dirty="0" err="1" smtClean="0"/>
              <a:t>وانشاء</a:t>
            </a:r>
            <a:r>
              <a:rPr lang="ar-SA" dirty="0" smtClean="0"/>
              <a:t> فيها القصور سنة947</a:t>
            </a:r>
            <a:endParaRPr lang="ar-DZ" dirty="0" smtClean="0"/>
          </a:p>
          <a:p>
            <a:pPr algn="just" rtl="1">
              <a:buFontTx/>
              <a:buChar char="-"/>
            </a:pPr>
            <a:r>
              <a:rPr lang="ar-SA" dirty="0" smtClean="0"/>
              <a:t>وظلت دار الخلافة إلى </a:t>
            </a:r>
            <a:r>
              <a:rPr lang="ar-SA" dirty="0" err="1" smtClean="0"/>
              <a:t>ان</a:t>
            </a:r>
            <a:r>
              <a:rPr lang="ar-SA" dirty="0" smtClean="0"/>
              <a:t> انتقلوا إلى مصر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F44E5D6-9201-1592-4FA7-43B7EE62C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000108"/>
            <a:ext cx="4786313" cy="4953000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>
            <a:off x="357158" y="5857892"/>
            <a:ext cx="4214842" cy="85723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ar-DZ" sz="1400" b="1" dirty="0" smtClean="0">
                <a:solidFill>
                  <a:schemeClr val="tx1"/>
                </a:solidFill>
              </a:rPr>
              <a:t>بقايا </a:t>
            </a:r>
            <a:r>
              <a:rPr lang="ar-DZ" sz="1400" b="1" dirty="0" err="1" smtClean="0">
                <a:solidFill>
                  <a:schemeClr val="tx1"/>
                </a:solidFill>
              </a:rPr>
              <a:t>جصية</a:t>
            </a:r>
            <a:r>
              <a:rPr lang="ar-DZ" sz="1400" b="1" dirty="0" smtClean="0">
                <a:solidFill>
                  <a:schemeClr val="tx1"/>
                </a:solidFill>
              </a:rPr>
              <a:t> من </a:t>
            </a:r>
            <a:r>
              <a:rPr lang="ar-DZ" sz="1400" b="1" dirty="0" err="1" smtClean="0">
                <a:solidFill>
                  <a:schemeClr val="tx1"/>
                </a:solidFill>
              </a:rPr>
              <a:t>صبرة</a:t>
            </a:r>
            <a:r>
              <a:rPr lang="ar-DZ" sz="1400" b="1" dirty="0" smtClean="0">
                <a:solidFill>
                  <a:schemeClr val="tx1"/>
                </a:solidFill>
              </a:rPr>
              <a:t> المنصورية الفاطمية يمثل زخرفة نسر بأحد القصور الرئيسية للمدينة</a:t>
            </a:r>
          </a:p>
          <a:p>
            <a:pPr algn="just" rtl="1"/>
            <a:r>
              <a:rPr lang="fr-FR" sz="1200" b="1" dirty="0" smtClean="0">
                <a:solidFill>
                  <a:schemeClr val="tx1"/>
                </a:solidFill>
                <a:hlinkClick r:id="rId3"/>
              </a:rPr>
              <a:t>https://books.openedition.org/pumi/docannexe/image/25278/img-2.jpg</a:t>
            </a:r>
            <a:r>
              <a:rPr lang="ar-DZ" sz="1200" b="1" dirty="0" smtClean="0">
                <a:solidFill>
                  <a:schemeClr val="tx1"/>
                </a:solidFill>
              </a:rPr>
              <a:t> )</a:t>
            </a:r>
            <a:endParaRPr lang="fr-FR" sz="1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88123" y="1"/>
            <a:ext cx="6400800" cy="1507067"/>
          </a:xfrm>
        </p:spPr>
        <p:txBody>
          <a:bodyPr/>
          <a:lstStyle/>
          <a:p>
            <a:pPr algn="ctr"/>
            <a:r>
              <a:rPr lang="ar-DZ" dirty="0">
                <a:solidFill>
                  <a:srgbClr val="FF0000"/>
                </a:solidFill>
              </a:rPr>
              <a:t>صبرة المنصورة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46073" y="1433946"/>
            <a:ext cx="4018359" cy="3615267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85000" lnSpcReduction="20000"/>
          </a:bodyPr>
          <a:lstStyle/>
          <a:p>
            <a:pPr algn="just" rtl="1"/>
            <a:r>
              <a:rPr lang="ar-DZ" dirty="0"/>
              <a:t>بقايا جصية من صبرة المنصورية الفاطمية يمثل زخرفة نسر بأحد القصور الرئيسية للمدينة</a:t>
            </a:r>
          </a:p>
          <a:p>
            <a:pPr algn="just" rtl="1"/>
            <a:r>
              <a:rPr lang="ar-DZ" dirty="0"/>
              <a:t>عن</a:t>
            </a:r>
          </a:p>
          <a:p>
            <a:pPr algn="just" rtl="1"/>
            <a:r>
              <a:rPr lang="ar-DZ" dirty="0"/>
              <a:t>(</a:t>
            </a:r>
            <a:r>
              <a:rPr lang="fr-FR" dirty="0">
                <a:hlinkClick r:id="rId3"/>
              </a:rPr>
              <a:t>https://books.openedition.org/pumi/docannexe/image/25278/img-2.jpg</a:t>
            </a:r>
            <a:r>
              <a:rPr lang="ar-DZ" dirty="0"/>
              <a:t> )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F44E5D6-9201-1592-4FA7-43B7EE62C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08" y="1765300"/>
            <a:ext cx="478631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52812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G:\صور تونس 2022\القيروان وتونس 2023\162___09\IMG_07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428652"/>
            <a:ext cx="6034617" cy="4525963"/>
          </a:xfrm>
          <a:prstGeom prst="rect">
            <a:avLst/>
          </a:prstGeom>
          <a:noFill/>
        </p:spPr>
      </p:pic>
      <p:pic>
        <p:nvPicPr>
          <p:cNvPr id="8195" name="Picture 3" descr="G:\صور تونس 2022\القيروان وتونس 2023\162___09\IMG_08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4071942"/>
            <a:ext cx="3714744" cy="27860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A0212BC-7C80-0F7E-D9DB-1A7EF318F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9491" y="1"/>
            <a:ext cx="2364509" cy="1507067"/>
          </a:xfrm>
        </p:spPr>
        <p:txBody>
          <a:bodyPr/>
          <a:lstStyle/>
          <a:p>
            <a:pPr algn="ctr"/>
            <a:r>
              <a:rPr lang="ar-DZ" dirty="0">
                <a:solidFill>
                  <a:schemeClr val="bg1"/>
                </a:solidFill>
              </a:rPr>
              <a:t>أواني زجاجية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43DBBE9-5F09-5D30-FFFC-3B2DA9FB2C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0164" y="1274618"/>
            <a:ext cx="2576945" cy="257694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59F618D-4FFC-1F02-3838-580AFC950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6779492" cy="677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55878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4043362" cy="11430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ar-DZ" b="1" dirty="0" smtClean="0">
                <a:solidFill>
                  <a:srgbClr val="FF0000"/>
                </a:solidFill>
              </a:rPr>
              <a:t>مدينة المحمدية (المسيلة):</a:t>
            </a:r>
            <a:r>
              <a:rPr lang="ar-DZ" dirty="0" smtClean="0"/>
              <a:t> 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357166"/>
            <a:ext cx="4210080" cy="5773759"/>
          </a:xfrm>
        </p:spPr>
        <p:txBody>
          <a:bodyPr>
            <a:normAutofit fontScale="70000" lnSpcReduction="20000"/>
          </a:bodyPr>
          <a:lstStyle/>
          <a:p>
            <a:pPr algn="just" rtl="1"/>
            <a:r>
              <a:rPr lang="ar-DZ" b="1" dirty="0" smtClean="0"/>
              <a:t> احد المدن الهامة التي شيدها الفاطميون </a:t>
            </a:r>
            <a:r>
              <a:rPr lang="ar-SA" b="1" dirty="0" smtClean="0"/>
              <a:t>بالمغرب </a:t>
            </a:r>
            <a:r>
              <a:rPr lang="ar-SA" b="1" dirty="0" err="1" smtClean="0"/>
              <a:t>الاوسط</a:t>
            </a:r>
            <a:endParaRPr lang="ar-SA" b="1" dirty="0" smtClean="0"/>
          </a:p>
          <a:p>
            <a:pPr algn="just" rtl="1"/>
            <a:r>
              <a:rPr lang="ar-DZ" b="1" dirty="0" smtClean="0"/>
              <a:t>وكان أبو القاسم محمد القائم بأمر الله آنذاك وليا للعهد، وأمره أبوه الخليفة أبو </a:t>
            </a:r>
            <a:r>
              <a:rPr lang="ar-DZ" b="1" dirty="0" err="1" smtClean="0"/>
              <a:t>عبيدالله</a:t>
            </a:r>
            <a:r>
              <a:rPr lang="ar-DZ" b="1" dirty="0" smtClean="0"/>
              <a:t> المهدي بان يخمد ثورة القبائل </a:t>
            </a:r>
            <a:r>
              <a:rPr lang="ar-DZ" b="1" dirty="0" err="1" smtClean="0"/>
              <a:t>الزناتية</a:t>
            </a:r>
            <a:r>
              <a:rPr lang="ar-DZ" b="1" dirty="0" smtClean="0"/>
              <a:t> بالمغرب الأقصى، وبعد رجوعه من مهمته هذه قرر أن يشيد مدينة يخلد </a:t>
            </a:r>
            <a:r>
              <a:rPr lang="ar-DZ" b="1" dirty="0" err="1" smtClean="0"/>
              <a:t>بها</a:t>
            </a:r>
            <a:r>
              <a:rPr lang="ar-DZ" b="1" dirty="0" smtClean="0"/>
              <a:t> اسمه، فاختط مدينة المحمدية التي صارت تعرف فيما بعد بالمسيلة وسماها بالمحمدية نسبة إلى اسمه، كما أطلق على</a:t>
            </a:r>
            <a:r>
              <a:rPr lang="ar-SA" b="1" baseline="30000" dirty="0" smtClean="0"/>
              <a:t> </a:t>
            </a:r>
            <a:r>
              <a:rPr lang="ar-DZ" b="1" dirty="0" smtClean="0"/>
              <a:t>احد أبوابها اسم </a:t>
            </a:r>
            <a:r>
              <a:rPr lang="ar-DZ" b="1" dirty="0" err="1" smtClean="0"/>
              <a:t>القاسمية</a:t>
            </a:r>
            <a:r>
              <a:rPr lang="ar-DZ" b="1" dirty="0" smtClean="0"/>
              <a:t> نسبة </a:t>
            </a:r>
            <a:r>
              <a:rPr lang="ar-DZ" b="1" dirty="0" err="1" smtClean="0"/>
              <a:t>الى</a:t>
            </a:r>
            <a:r>
              <a:rPr lang="ar-DZ" b="1" dirty="0" smtClean="0"/>
              <a:t> كنيته </a:t>
            </a:r>
            <a:endParaRPr lang="fr-FR" b="1" dirty="0" smtClean="0"/>
          </a:p>
          <a:p>
            <a:pPr algn="just" rtl="1"/>
            <a:r>
              <a:rPr lang="ar-DZ" b="1" dirty="0" smtClean="0"/>
              <a:t>وكان ذلك في سنة315هـ وبعد رحيله عنها كلف القائد علي بن حمدون بإتمام تشييدها إلى غاية سنة317هـ</a:t>
            </a:r>
            <a:endParaRPr lang="ar-SA" b="1" dirty="0" smtClean="0"/>
          </a:p>
          <a:p>
            <a:pPr algn="just" rtl="1"/>
            <a:r>
              <a:rPr lang="ar-DZ" b="1" dirty="0" smtClean="0"/>
              <a:t>وجعله واليا عليها فبقي فيها </a:t>
            </a:r>
            <a:endParaRPr lang="ar-SA" b="1" dirty="0" smtClean="0"/>
          </a:p>
          <a:p>
            <a:pPr algn="just" rtl="1"/>
            <a:r>
              <a:rPr lang="ar-SA" b="1" dirty="0" smtClean="0"/>
              <a:t>والمدينة </a:t>
            </a:r>
            <a:r>
              <a:rPr lang="ar-DZ" b="1" dirty="0" smtClean="0"/>
              <a:t>حصينة ومنيعة</a:t>
            </a:r>
            <a:r>
              <a:rPr lang="ar-SA" b="1" dirty="0" smtClean="0"/>
              <a:t>، </a:t>
            </a:r>
            <a:r>
              <a:rPr lang="ar-DZ" b="1" dirty="0" smtClean="0"/>
              <a:t>أحيطت بسورين وخندق يجري فيه الماء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2910" y="0"/>
            <a:ext cx="8229600" cy="1143000"/>
          </a:xfrm>
        </p:spPr>
        <p:txBody>
          <a:bodyPr/>
          <a:lstStyle/>
          <a:p>
            <a:r>
              <a:rPr lang="ar-SA" dirty="0" smtClean="0"/>
              <a:t>القصور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 rtl="1"/>
            <a:r>
              <a:rPr lang="ar-DZ" b="1" dirty="0" smtClean="0"/>
              <a:t>	</a:t>
            </a:r>
            <a:r>
              <a:rPr lang="ar-DZ" dirty="0" smtClean="0"/>
              <a:t>بني من طرف عبد الله المهدي </a:t>
            </a:r>
            <a:r>
              <a:rPr lang="ar-DZ" dirty="0" err="1" smtClean="0"/>
              <a:t>قبال</a:t>
            </a:r>
            <a:r>
              <a:rPr lang="ar-DZ" dirty="0" smtClean="0"/>
              <a:t> قصره </a:t>
            </a:r>
            <a:r>
              <a:rPr lang="ar-DZ" dirty="0" err="1" smtClean="0"/>
              <a:t>اوائل</a:t>
            </a:r>
            <a:r>
              <a:rPr lang="ar-DZ" dirty="0" smtClean="0"/>
              <a:t> القرن العاشر لابنه القائم ويفصل بين القصرين ساحة فسيحة، وقد استخدم فيما بعد من طرف الزيرين إلا انه تعرض إلى العدد من التغيرات وفقا للحفريات التي أجريت على الموقع 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 rtl="1"/>
            <a:r>
              <a:rPr lang="ar-SA" dirty="0" smtClean="0"/>
              <a:t>عرف بقصر الذهب </a:t>
            </a:r>
          </a:p>
          <a:p>
            <a:pPr algn="just" rtl="1"/>
            <a:r>
              <a:rPr lang="ar-SA" dirty="0" smtClean="0"/>
              <a:t>ومن الجهة الجنوبية الغربية يوجد باب يوصل </a:t>
            </a:r>
            <a:r>
              <a:rPr lang="ar-SA" dirty="0" err="1" smtClean="0"/>
              <a:t>الى</a:t>
            </a:r>
            <a:r>
              <a:rPr lang="ar-SA" dirty="0" smtClean="0"/>
              <a:t> ميدان يوصل </a:t>
            </a:r>
            <a:r>
              <a:rPr lang="ar-SA" dirty="0" err="1" smtClean="0"/>
              <a:t>لاى</a:t>
            </a:r>
            <a:r>
              <a:rPr lang="ar-SA" dirty="0" smtClean="0"/>
              <a:t> مجموعة من القصور </a:t>
            </a:r>
            <a:endParaRPr lang="fr-FR" dirty="0" smtClean="0"/>
          </a:p>
        </p:txBody>
      </p:sp>
      <p:sp>
        <p:nvSpPr>
          <p:cNvPr id="8" name="Rectangle à coins arrondis 7"/>
          <p:cNvSpPr/>
          <p:nvPr/>
        </p:nvSpPr>
        <p:spPr>
          <a:xfrm>
            <a:off x="714348" y="214290"/>
            <a:ext cx="7786742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</a:rPr>
              <a:t>القصور</a:t>
            </a:r>
            <a:endParaRPr lang="fr-FR" sz="2800" b="1" dirty="0">
              <a:solidFill>
                <a:schemeClr val="tx1"/>
              </a:solidFill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5357818" y="1071546"/>
            <a:ext cx="3500462" cy="50006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r-SA" sz="2800" b="1" dirty="0" smtClean="0">
              <a:solidFill>
                <a:schemeClr val="tx1"/>
              </a:solidFill>
            </a:endParaRPr>
          </a:p>
          <a:p>
            <a:pPr algn="ctr"/>
            <a:r>
              <a:rPr lang="ar-DZ" sz="2800" b="1" dirty="0" smtClean="0">
                <a:solidFill>
                  <a:schemeClr val="tx1"/>
                </a:solidFill>
              </a:rPr>
              <a:t>قصر </a:t>
            </a:r>
            <a:r>
              <a:rPr lang="ar-DZ" sz="2800" b="1" dirty="0" err="1" smtClean="0">
                <a:solidFill>
                  <a:schemeClr val="tx1"/>
                </a:solidFill>
              </a:rPr>
              <a:t>عبيدالله</a:t>
            </a:r>
            <a:r>
              <a:rPr lang="ar-DZ" sz="2800" b="1" dirty="0" smtClean="0">
                <a:solidFill>
                  <a:schemeClr val="tx1"/>
                </a:solidFill>
              </a:rPr>
              <a:t> المهدي:</a:t>
            </a:r>
            <a:endParaRPr lang="fr-FR" sz="2800" dirty="0" smtClean="0">
              <a:solidFill>
                <a:schemeClr val="tx1"/>
              </a:solidFill>
            </a:endParaRPr>
          </a:p>
          <a:p>
            <a:pPr algn="ctr"/>
            <a:endParaRPr lang="fr-FR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500034" y="1000108"/>
            <a:ext cx="3571900" cy="642942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ar-DZ" sz="2800" b="1" dirty="0" smtClean="0">
                <a:solidFill>
                  <a:schemeClr val="tx1"/>
                </a:solidFill>
              </a:rPr>
              <a:t>قصر القائم بأمر الله</a:t>
            </a:r>
            <a:endParaRPr lang="fr-FR" sz="2800" dirty="0" smtClean="0">
              <a:solidFill>
                <a:schemeClr val="tx1"/>
              </a:solidFill>
            </a:endParaRPr>
          </a:p>
        </p:txBody>
      </p:sp>
      <p:pic>
        <p:nvPicPr>
          <p:cNvPr id="11" name="Image 10" descr="E:\ملفات الدروس\دروس عروض\محاضرات 2021\صور المطبوعة\اطلال قصر المنار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4286256"/>
            <a:ext cx="2768162" cy="20430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pPr rtl="1"/>
            <a:r>
              <a:rPr lang="ar-SA" sz="2400" smtClean="0"/>
              <a:t> </a:t>
            </a:r>
            <a:r>
              <a:rPr lang="ar-DZ" sz="2400" smtClean="0"/>
              <a:t>مخطط </a:t>
            </a:r>
            <a:r>
              <a:rPr lang="ar-DZ" sz="2400" dirty="0" smtClean="0"/>
              <a:t>مدينة المهدية الفاطمية (</a:t>
            </a:r>
            <a:r>
              <a:rPr lang="fr-FR" sz="2400" dirty="0" smtClean="0"/>
              <a:t>A. </a:t>
            </a:r>
            <a:r>
              <a:rPr lang="fr-FR" sz="2400" dirty="0" err="1" smtClean="0"/>
              <a:t>Lézine</a:t>
            </a:r>
            <a:r>
              <a:rPr lang="fr-FR" sz="2400" dirty="0" smtClean="0"/>
              <a:t> : Encyclopédie Berbère) </a:t>
            </a:r>
            <a:r>
              <a:rPr lang="ar-DZ" sz="2400" dirty="0" smtClean="0"/>
              <a:t>بتصرف</a:t>
            </a:r>
            <a:endParaRPr lang="fr-FR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832325"/>
            <a:ext cx="8501090" cy="6025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err="1" smtClean="0"/>
              <a:t>اطلال</a:t>
            </a:r>
            <a:r>
              <a:rPr lang="ar-SA" dirty="0" smtClean="0"/>
              <a:t> قصر المهدي بالمهدية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None/>
            </a:pPr>
            <a:endParaRPr lang="fr-FR" dirty="0"/>
          </a:p>
        </p:txBody>
      </p:sp>
      <p:pic>
        <p:nvPicPr>
          <p:cNvPr id="5122" name="Picture 2" descr="G:\صور تونس 2022\القيروان وتونس 2023\المهدية\IMG_2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928934"/>
            <a:ext cx="4286248" cy="3214686"/>
          </a:xfrm>
          <a:prstGeom prst="rect">
            <a:avLst/>
          </a:prstGeom>
          <a:noFill/>
        </p:spPr>
      </p:pic>
      <p:pic>
        <p:nvPicPr>
          <p:cNvPr id="5123" name="Picture 3" descr="G:\صور تونس 2022\القيروان وتونس 2023\المهدية\IMG_20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000372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6"/>
          <p:cNvSpPr txBox="1">
            <a:spLocks noChangeArrowheads="1"/>
          </p:cNvSpPr>
          <p:nvPr/>
        </p:nvSpPr>
        <p:spPr bwMode="auto">
          <a:xfrm>
            <a:off x="3214678" y="5929330"/>
            <a:ext cx="3163897" cy="52322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2800" b="1" dirty="0">
                <a:solidFill>
                  <a:schemeClr val="tx1"/>
                </a:solidFill>
              </a:rPr>
              <a:t>القصر الفاطمي </a:t>
            </a:r>
            <a:r>
              <a:rPr lang="ar-EG" sz="2800" b="1" dirty="0" err="1">
                <a:solidFill>
                  <a:schemeClr val="tx1"/>
                </a:solidFill>
              </a:rPr>
              <a:t>بأجدابية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24579" name="Picture 5" descr="D:\بحث ليبيا\ليبيات\كتب رحلات للييا انجليزي\Pacho Vouage\Relation_d'un_voyaقصر أجدابية409935 (90).JPEG"/>
          <p:cNvPicPr>
            <a:picLocks noChangeAspect="1" noChangeArrowheads="1"/>
          </p:cNvPicPr>
          <p:nvPr/>
        </p:nvPicPr>
        <p:blipFill>
          <a:blip r:embed="rId2"/>
          <a:srcRect l="24968" t="25739" r="22285" b="17072"/>
          <a:stretch>
            <a:fillRect/>
          </a:stretch>
        </p:blipFill>
        <p:spPr bwMode="auto">
          <a:xfrm>
            <a:off x="0" y="0"/>
            <a:ext cx="9144000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الدولة الفاطمية296-362ه/909م-983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285860"/>
            <a:ext cx="9144000" cy="5572140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just" rtl="1"/>
            <a:r>
              <a:rPr lang="ar-DZ" dirty="0" smtClean="0"/>
              <a:t>اختلفت المصادر التاريخيَّة حول تحديد نسب الفاطميين، فمُعظم المصادر الشيعيَّة تؤكِّد صحَّة ما قال </a:t>
            </a:r>
            <a:r>
              <a:rPr lang="ar-DZ" dirty="0" err="1" smtClean="0"/>
              <a:t>به</a:t>
            </a:r>
            <a:r>
              <a:rPr lang="ar-DZ" dirty="0" smtClean="0"/>
              <a:t> مؤسس هذه السُلالة</a:t>
            </a:r>
          </a:p>
          <a:p>
            <a:pPr algn="just" rtl="1"/>
            <a:r>
              <a:rPr lang="ar-DZ" dirty="0" smtClean="0"/>
              <a:t> الإمام </a:t>
            </a:r>
            <a:r>
              <a:rPr lang="ar-DZ" dirty="0" smtClean="0">
                <a:hlinkClick r:id="rId2" tooltip="عبيد الله المهدي"/>
              </a:rPr>
              <a:t>عُبيد الله المهدي بالله</a:t>
            </a:r>
            <a:r>
              <a:rPr lang="ar-DZ" dirty="0" smtClean="0"/>
              <a:t>، وهو أنَّ الفاطميين يرجعون بنسبهم إلى </a:t>
            </a:r>
            <a:r>
              <a:rPr lang="ar-DZ" dirty="0" smtClean="0">
                <a:hlinkClick r:id="rId3" tooltip="محمد المكتوم"/>
              </a:rPr>
              <a:t>مُحمَّد</a:t>
            </a:r>
            <a:r>
              <a:rPr lang="ar-DZ" dirty="0" smtClean="0"/>
              <a:t> بن </a:t>
            </a:r>
            <a:r>
              <a:rPr lang="ar-DZ" dirty="0" smtClean="0">
                <a:hlinkClick r:id="rId4" tooltip="إسماعيل بن جعفر"/>
              </a:rPr>
              <a:t>إسماعيل</a:t>
            </a:r>
            <a:r>
              <a:rPr lang="ar-DZ" dirty="0" smtClean="0"/>
              <a:t> بن </a:t>
            </a:r>
            <a:r>
              <a:rPr lang="ar-DZ" dirty="0" smtClean="0">
                <a:hlinkClick r:id="rId5" tooltip="جعفر الصادق"/>
              </a:rPr>
              <a:t>جعفر الصَّادق</a:t>
            </a:r>
            <a:endParaRPr lang="ar-DZ" dirty="0" smtClean="0"/>
          </a:p>
          <a:p>
            <a:pPr algn="just" rtl="1"/>
            <a:r>
              <a:rPr lang="ar-DZ" dirty="0" smtClean="0"/>
              <a:t> فهُم بهذا </a:t>
            </a:r>
            <a:r>
              <a:rPr lang="ar-DZ" dirty="0" err="1" smtClean="0"/>
              <a:t>عَلَويّون</a:t>
            </a:r>
            <a:r>
              <a:rPr lang="ar-DZ" dirty="0" smtClean="0"/>
              <a:t>، ومن سُلالة الرسول </a:t>
            </a:r>
            <a:r>
              <a:rPr lang="ar-DZ" dirty="0" smtClean="0">
                <a:hlinkClick r:id="rId6" tooltip="محمد"/>
              </a:rPr>
              <a:t>مُحمَّد</a:t>
            </a:r>
            <a:r>
              <a:rPr lang="ar-DZ" dirty="0" smtClean="0"/>
              <a:t> </a:t>
            </a:r>
            <a:r>
              <a:rPr lang="ar-SA" dirty="0" smtClean="0"/>
              <a:t>صل الله عليه وسلم </a:t>
            </a:r>
            <a:r>
              <a:rPr lang="ar-DZ" dirty="0" smtClean="0"/>
              <a:t>عبر ابنته </a:t>
            </a:r>
            <a:r>
              <a:rPr lang="ar-DZ" dirty="0" smtClean="0">
                <a:hlinkClick r:id="rId7" tooltip="فاطمة الزهراء"/>
              </a:rPr>
              <a:t>فاطمة الزهراء</a:t>
            </a:r>
            <a:r>
              <a:rPr lang="ar-DZ" dirty="0" smtClean="0"/>
              <a:t> ورابع </a:t>
            </a:r>
            <a:r>
              <a:rPr lang="ar-DZ" dirty="0" smtClean="0">
                <a:hlinkClick r:id="rId8" tooltip="الخلفاء الراشدون"/>
              </a:rPr>
              <a:t>الخُلفاء الرَّاشدين</a:t>
            </a:r>
            <a:r>
              <a:rPr lang="ar-DZ" dirty="0" smtClean="0"/>
              <a:t> الإمام </a:t>
            </a:r>
            <a:r>
              <a:rPr lang="ar-DZ" dirty="0" smtClean="0">
                <a:hlinkClick r:id="rId9" tooltip="علي بن أبي طالب"/>
              </a:rPr>
              <a:t>عليّ بن أبي طالب</a:t>
            </a:r>
            <a:r>
              <a:rPr lang="ar-DZ" dirty="0" smtClean="0"/>
              <a:t>.</a:t>
            </a:r>
          </a:p>
          <a:p>
            <a:pPr algn="just" rtl="1"/>
            <a:r>
              <a:rPr lang="ar-DZ" dirty="0" smtClean="0"/>
              <a:t> بالمُقابل، أنكرت مصادر أُخرى هذا النسب وأرجعت أصل عُبيد الله المهدي إلى </a:t>
            </a:r>
            <a:r>
              <a:rPr lang="ar-DZ" dirty="0" smtClean="0">
                <a:hlinkClick r:id="rId10" tooltip="فرس (قومية)"/>
              </a:rPr>
              <a:t>الفُرس</a:t>
            </a:r>
            <a:r>
              <a:rPr lang="ar-DZ" dirty="0" smtClean="0"/>
              <a:t> أو </a:t>
            </a:r>
            <a:r>
              <a:rPr lang="ar-DZ" dirty="0" smtClean="0">
                <a:hlinkClick r:id="rId11" tooltip="يهود"/>
              </a:rPr>
              <a:t>اليهود</a:t>
            </a:r>
            <a:r>
              <a:rPr lang="ar-DZ" dirty="0" smtClean="0"/>
              <a:t>.</a:t>
            </a:r>
            <a:r>
              <a:rPr lang="ar-DZ" baseline="30000" dirty="0" smtClean="0">
                <a:hlinkClick r:id="rId12"/>
              </a:rPr>
              <a:t>[4</a:t>
            </a:r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457200" y="274638"/>
            <a:ext cx="8229600" cy="868346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الدولة الفاطمية296-365هـ/909</a:t>
            </a:r>
            <a:r>
              <a:rPr kumimoji="0" lang="ar-DZ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-97</a:t>
            </a:r>
            <a:r>
              <a:rPr kumimoji="0" lang="ar-SA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5</a:t>
            </a:r>
            <a:r>
              <a:rPr kumimoji="0" lang="ar-DZ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م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143504" y="1071546"/>
            <a:ext cx="4000496" cy="5059379"/>
          </a:xfrm>
        </p:spPr>
        <p:txBody>
          <a:bodyPr>
            <a:normAutofit fontScale="85000" lnSpcReduction="20000"/>
          </a:bodyPr>
          <a:lstStyle/>
          <a:p>
            <a:pPr algn="r" rtl="1"/>
            <a:r>
              <a:rPr lang="ar-DZ" dirty="0" smtClean="0"/>
              <a:t>انشأ سنة 351ه/ 962م </a:t>
            </a:r>
            <a:endParaRPr lang="ar-SA" dirty="0" smtClean="0"/>
          </a:p>
          <a:p>
            <a:pPr algn="r" rtl="1"/>
            <a:r>
              <a:rPr lang="ar-DZ" dirty="0" smtClean="0"/>
              <a:t>وقد نزل </a:t>
            </a:r>
            <a:r>
              <a:rPr lang="ar-DZ" dirty="0" err="1" smtClean="0"/>
              <a:t>به</a:t>
            </a:r>
            <a:r>
              <a:rPr lang="ar-DZ" dirty="0" smtClean="0"/>
              <a:t> المعز لدين الله الفاطمي </a:t>
            </a:r>
            <a:endParaRPr lang="ar-SA" dirty="0" smtClean="0"/>
          </a:p>
          <a:p>
            <a:pPr algn="r" rtl="1"/>
            <a:r>
              <a:rPr lang="ar-DZ" dirty="0" smtClean="0"/>
              <a:t>بني القصر بحجر الرملي المنظم يصل ارتفاع جدرانه 7م، بينما جدران الأبراج وصل ارتفاعها إلى 10م </a:t>
            </a:r>
            <a:endParaRPr lang="ar-SA" dirty="0" smtClean="0"/>
          </a:p>
          <a:p>
            <a:pPr algn="r" rtl="1"/>
            <a:r>
              <a:rPr lang="ar-DZ" dirty="0" smtClean="0"/>
              <a:t>بواقع برج في كل ركن من الأركان، يتوسط كل ضلع من </a:t>
            </a:r>
            <a:r>
              <a:rPr lang="ar-DZ" dirty="0" err="1" smtClean="0"/>
              <a:t>الاضلاع</a:t>
            </a:r>
            <a:r>
              <a:rPr lang="ar-DZ" dirty="0" smtClean="0"/>
              <a:t> برج مربع، وقد استخدمت الأقبية </a:t>
            </a:r>
            <a:r>
              <a:rPr lang="ar-DZ" dirty="0" err="1" smtClean="0"/>
              <a:t>البرملية</a:t>
            </a:r>
            <a:r>
              <a:rPr lang="ar-DZ" dirty="0" smtClean="0"/>
              <a:t> لتغطية الأروقة والحجرات المستطيلة، بينما القباب في الغرف المربعة الأبراج الدائرية </a:t>
            </a:r>
            <a:endParaRPr lang="fr-FR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876"/>
            <a:ext cx="4286473" cy="30718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5" descr="D:\بحث ليبيا\ليبيات\كتب رحلات للييا انجليزي\Pacho Vouage\Relation_d'un_voyaقصر أجدابية409935 (90).JPEG"/>
          <p:cNvPicPr>
            <a:picLocks noChangeAspect="1" noChangeArrowheads="1"/>
          </p:cNvPicPr>
          <p:nvPr/>
        </p:nvPicPr>
        <p:blipFill>
          <a:blip r:embed="rId3"/>
          <a:srcRect l="24968" t="25739" r="22285" b="17072"/>
          <a:stretch>
            <a:fillRect/>
          </a:stretch>
        </p:blipFill>
        <p:spPr bwMode="auto">
          <a:xfrm>
            <a:off x="0" y="0"/>
            <a:ext cx="5008531" cy="328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5029200" y="0"/>
            <a:ext cx="4114800" cy="1143000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قصر </a:t>
            </a:r>
            <a:r>
              <a:rPr kumimoji="0" lang="ar-SA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اجدابية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3"/>
          <p:cNvSpPr txBox="1">
            <a:spLocks/>
          </p:cNvSpPr>
          <p:nvPr/>
        </p:nvSpPr>
        <p:spPr>
          <a:xfrm>
            <a:off x="3286116" y="1214422"/>
            <a:ext cx="5857884" cy="56435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DZ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بناية مستطيلة الشكل </a:t>
            </a: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DZ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يتربع على مساحة تقدر بـ825م</a:t>
            </a:r>
            <a:r>
              <a:rPr kumimoji="0" lang="ar-DZ" sz="20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ar-SA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DZ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أبعاده 33*25م</a:t>
            </a:r>
            <a:r>
              <a:rPr kumimoji="0" lang="ar-DZ" sz="20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ar-SA" sz="2000" b="1" i="0" u="none" strike="noStrike" kern="1200" cap="none" spc="0" normalizeH="0" baseline="30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DZ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يتوسطه صحن مربع مكشوف أبعاده 14م، ومساحته 196م</a:t>
            </a:r>
            <a:r>
              <a:rPr kumimoji="0" lang="ar-DZ" sz="2000" b="1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ar-DZ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،</a:t>
            </a:r>
            <a:endParaRPr kumimoji="0" lang="ar-SA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DZ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يتوسط الضلع الجنوبي الغربي مدخل القصر</a:t>
            </a:r>
            <a:endParaRPr kumimoji="0" lang="ar-SA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DZ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وهو عبارة مدخل منكسر، يفتح على ممر مستطيل</a:t>
            </a:r>
            <a:endParaRPr kumimoji="0" lang="ar-SA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DZ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يؤدي إلى غرفتين يوصل الجانب الأيسر من </a:t>
            </a:r>
            <a:r>
              <a:rPr kumimoji="0" lang="ar-DZ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احدى</a:t>
            </a:r>
            <a:r>
              <a:rPr kumimoji="0" lang="ar-DZ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الغرف إلى الصحن</a:t>
            </a:r>
            <a:endParaRPr kumimoji="0" lang="ar-SA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DZ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الذي تحف </a:t>
            </a:r>
            <a:r>
              <a:rPr kumimoji="0" lang="ar-DZ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به</a:t>
            </a:r>
            <a:r>
              <a:rPr kumimoji="0" lang="ar-DZ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غرف مستطيلة الجناح الرئيسي يقع في الجهة الشمالية الشرقية، </a:t>
            </a:r>
            <a:endParaRPr kumimoji="0" lang="ar-SA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DZ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وهو عبارة عن إيوان </a:t>
            </a:r>
            <a:r>
              <a:rPr kumimoji="0" lang="ar-DZ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مقبي</a:t>
            </a:r>
            <a:r>
              <a:rPr kumimoji="0" lang="ar-DZ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مخصص للاستقبال تكتنفه قاعتان مستطيلتان خصصتا للمعيشة</a:t>
            </a:r>
            <a:endParaRPr kumimoji="0" lang="ar-SA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DZ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والإيوان يشبه إلى حدا كبير مخطط قصير عمرة ببادية الشام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3286116" y="0"/>
            <a:ext cx="5857884" cy="1143000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قصر </a:t>
            </a:r>
            <a:r>
              <a:rPr kumimoji="0" lang="ar-SA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اجدابية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D:\بحث ليبيا\صور الرحيبي\صور معرفة\أجدابية\مسقط أفقي لقصر إجدابية.JPG"/>
          <p:cNvPicPr>
            <a:picLocks noChangeAspect="1" noChangeArrowheads="1"/>
          </p:cNvPicPr>
          <p:nvPr/>
        </p:nvPicPr>
        <p:blipFill>
          <a:blip r:embed="rId2"/>
          <a:srcRect l="1054" t="1575" b="992"/>
          <a:stretch>
            <a:fillRect/>
          </a:stretch>
        </p:blipFill>
        <p:spPr bwMode="auto">
          <a:xfrm>
            <a:off x="0" y="0"/>
            <a:ext cx="3240583" cy="4530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0"/>
            <a:ext cx="3124200" cy="2095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857488" cy="23914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60406" y="4648208"/>
            <a:ext cx="3083594" cy="22097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6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4663185"/>
            <a:ext cx="2924164" cy="21948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à coins arrondis 6"/>
          <p:cNvSpPr/>
          <p:nvPr/>
        </p:nvSpPr>
        <p:spPr>
          <a:xfrm>
            <a:off x="3143240" y="4286256"/>
            <a:ext cx="2571768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 smtClean="0"/>
              <a:t>قصر </a:t>
            </a:r>
            <a:r>
              <a:rPr lang="ar-SA" sz="2400" b="1" dirty="0" err="1" smtClean="0"/>
              <a:t>اجدابية</a:t>
            </a:r>
            <a:endParaRPr lang="fr-FR" sz="2400" b="1" dirty="0"/>
          </a:p>
        </p:txBody>
      </p:sp>
      <p:pic>
        <p:nvPicPr>
          <p:cNvPr id="8" name="Picture 5" descr="D:\بحث ليبيا\صور الرحيبي\صور معرفة\أجدابية\مسقط أفقي لقصر إجدابية.JPG"/>
          <p:cNvPicPr>
            <a:picLocks noChangeAspect="1" noChangeArrowheads="1"/>
          </p:cNvPicPr>
          <p:nvPr/>
        </p:nvPicPr>
        <p:blipFill>
          <a:blip r:embed="rId6"/>
          <a:srcRect l="1054" t="1575" b="992"/>
          <a:stretch>
            <a:fillRect/>
          </a:stretch>
        </p:blipFill>
        <p:spPr bwMode="auto">
          <a:xfrm>
            <a:off x="2600325" y="0"/>
            <a:ext cx="3495675" cy="4178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00496" y="214290"/>
            <a:ext cx="5143504" cy="642942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ar-SA" b="1" dirty="0" smtClean="0"/>
              <a:t/>
            </a:r>
            <a:br>
              <a:rPr lang="ar-SA" b="1" dirty="0" smtClean="0"/>
            </a:br>
            <a:r>
              <a:rPr lang="ar-DZ" b="1" dirty="0" smtClean="0"/>
              <a:t>ثالثا/العمارة العسكرية: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0" y="285728"/>
            <a:ext cx="4038600" cy="3143272"/>
          </a:xfrm>
        </p:spPr>
        <p:txBody>
          <a:bodyPr>
            <a:normAutofit fontScale="55000" lnSpcReduction="20000"/>
          </a:bodyPr>
          <a:lstStyle/>
          <a:p>
            <a:pPr marL="95250" indent="-95250" algn="r" rtl="1"/>
            <a:r>
              <a:rPr lang="ar-DZ" b="1" dirty="0" smtClean="0"/>
              <a:t>باب </a:t>
            </a:r>
            <a:r>
              <a:rPr lang="ar-DZ" sz="3400" b="1" dirty="0" err="1" smtClean="0"/>
              <a:t>زويلة</a:t>
            </a:r>
            <a:r>
              <a:rPr lang="ar-SA" sz="3400" b="1" dirty="0" smtClean="0"/>
              <a:t> بالمهدية</a:t>
            </a:r>
            <a:r>
              <a:rPr lang="ar-DZ" sz="3400" b="1" dirty="0" smtClean="0"/>
              <a:t>: </a:t>
            </a:r>
            <a:endParaRPr lang="ar-SA" sz="3400" b="1" dirty="0" smtClean="0"/>
          </a:p>
          <a:p>
            <a:pPr marL="95250" indent="-95250" algn="r" rtl="1"/>
            <a:r>
              <a:rPr lang="ar-DZ" sz="3400" dirty="0" smtClean="0"/>
              <a:t>يعود </a:t>
            </a:r>
            <a:r>
              <a:rPr lang="ar-DZ" sz="3400" dirty="0" err="1" smtClean="0"/>
              <a:t>االمبنى</a:t>
            </a:r>
            <a:r>
              <a:rPr lang="ar-DZ" sz="3400" dirty="0" smtClean="0"/>
              <a:t> إلى </a:t>
            </a:r>
            <a:r>
              <a:rPr lang="ar-DZ" sz="3400" dirty="0" err="1" smtClean="0"/>
              <a:t>اوائل</a:t>
            </a:r>
            <a:r>
              <a:rPr lang="ar-DZ" sz="3400" dirty="0" smtClean="0"/>
              <a:t> القرن الرابع (330- 308ه/ 916-921م) </a:t>
            </a:r>
            <a:endParaRPr lang="ar-SA" sz="3400" dirty="0" smtClean="0"/>
          </a:p>
          <a:p>
            <a:pPr marL="95250" indent="-95250" algn="r" rtl="1"/>
            <a:r>
              <a:rPr lang="ar-DZ" sz="3400" dirty="0" smtClean="0"/>
              <a:t>وهو مثل البرج الرئيسي لسور المهدية، كما كان يمثل المدخل الرئيسي للمدينة.</a:t>
            </a:r>
            <a:endParaRPr lang="ar-SA" sz="3400" dirty="0" smtClean="0"/>
          </a:p>
          <a:p>
            <a:pPr marL="95250" indent="-95250" algn="r" rtl="1"/>
            <a:r>
              <a:rPr lang="ar-DZ" sz="3400" dirty="0" smtClean="0"/>
              <a:t> يتكون من برج علوه يقدر </a:t>
            </a:r>
            <a:r>
              <a:rPr lang="ar-DZ" sz="3400" dirty="0" err="1" smtClean="0"/>
              <a:t>بـ</a:t>
            </a:r>
            <a:r>
              <a:rPr lang="ar-DZ" sz="3400" dirty="0" smtClean="0"/>
              <a:t> 18.50م وعرضه 21م، وعمقه 12.70م </a:t>
            </a:r>
            <a:endParaRPr lang="ar-SA" sz="3400" dirty="0" smtClean="0"/>
          </a:p>
          <a:p>
            <a:pPr marL="95250" indent="-95250" algn="r" rtl="1"/>
            <a:r>
              <a:rPr lang="ar-DZ" sz="3400" dirty="0" smtClean="0"/>
              <a:t>منفتحا على سقيفة طولية، (33*5.10م)</a:t>
            </a:r>
            <a:endParaRPr lang="ar-SA" sz="3400" dirty="0" smtClean="0"/>
          </a:p>
          <a:p>
            <a:pPr marL="95250" indent="-95250" algn="r" rtl="1"/>
            <a:r>
              <a:rPr lang="ar-DZ" sz="3400" dirty="0" smtClean="0"/>
              <a:t> تمتد بين الشرق والغرب تتخللها مجموعة الردهات، مغطاة بالأقبية المتقاطعة، وهو يفتح من ناحية الشرق على فضاء </a:t>
            </a:r>
            <a:r>
              <a:rPr lang="ar-DZ" sz="3400" dirty="0" err="1" smtClean="0"/>
              <a:t>الاسواق</a:t>
            </a:r>
            <a:r>
              <a:rPr lang="ar-DZ" sz="3400" dirty="0" smtClean="0"/>
              <a:t>.</a:t>
            </a:r>
            <a:endParaRPr lang="fr-FR" sz="3400" dirty="0" smtClean="0"/>
          </a:p>
          <a:p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000496" y="857232"/>
            <a:ext cx="5143504" cy="6000768"/>
          </a:xfrm>
        </p:spPr>
        <p:txBody>
          <a:bodyPr>
            <a:noAutofit/>
          </a:bodyPr>
          <a:lstStyle/>
          <a:p>
            <a:pPr marL="95250" indent="-95250" algn="just" rtl="1"/>
            <a:r>
              <a:rPr lang="ar-SA" sz="1800" b="1" dirty="0" smtClean="0"/>
              <a:t>السور: </a:t>
            </a:r>
            <a:r>
              <a:rPr lang="ar-SA" sz="1800" dirty="0" smtClean="0"/>
              <a:t>بني من الحجارة المنحوتة </a:t>
            </a:r>
            <a:r>
              <a:rPr lang="ar-DZ" sz="1800" dirty="0" smtClean="0"/>
              <a:t>وهو يتسع لمرور فارسين</a:t>
            </a:r>
            <a:endParaRPr lang="ar-SA" sz="1800" dirty="0" smtClean="0"/>
          </a:p>
          <a:p>
            <a:pPr marL="95250" indent="-95250" algn="just" rtl="1"/>
            <a:r>
              <a:rPr lang="ar-DZ" sz="1800" dirty="0" smtClean="0"/>
              <a:t> </a:t>
            </a:r>
            <a:r>
              <a:rPr lang="ar-SA" sz="1800" dirty="0" smtClean="0"/>
              <a:t>طوله 400م</a:t>
            </a:r>
          </a:p>
          <a:p>
            <a:pPr marL="95250" indent="-95250" algn="just" rtl="1"/>
            <a:r>
              <a:rPr lang="ar-SA" sz="1800" dirty="0" smtClean="0"/>
              <a:t>تميز بسمكه وارتفاعه</a:t>
            </a:r>
          </a:p>
          <a:p>
            <a:pPr marL="95250" indent="-95250" algn="just" rtl="1"/>
            <a:r>
              <a:rPr lang="ar-SA" sz="1800" dirty="0" smtClean="0"/>
              <a:t> دعم بـ16 برج منها ثمانية ترجع إلى فترة بنائه </a:t>
            </a:r>
            <a:r>
              <a:rPr lang="ar-SA" sz="1800" dirty="0" err="1" smtClean="0"/>
              <a:t>اما</a:t>
            </a:r>
            <a:r>
              <a:rPr lang="ar-SA" sz="1800" dirty="0" smtClean="0"/>
              <a:t> الباقي </a:t>
            </a:r>
            <a:r>
              <a:rPr lang="ar-SA" sz="1800" dirty="0" err="1" smtClean="0"/>
              <a:t>فهوحديثة</a:t>
            </a:r>
            <a:endParaRPr lang="ar-SA" sz="1800" dirty="0" smtClean="0"/>
          </a:p>
          <a:p>
            <a:pPr marL="95250" indent="-95250" algn="just" rtl="1"/>
            <a:r>
              <a:rPr lang="ar-SA" sz="1800" dirty="0" smtClean="0"/>
              <a:t> يفتح </a:t>
            </a:r>
            <a:r>
              <a:rPr lang="ar-SA" sz="1800" dirty="0" err="1" smtClean="0"/>
              <a:t>به</a:t>
            </a:r>
            <a:r>
              <a:rPr lang="ar-SA" sz="1800" dirty="0" smtClean="0"/>
              <a:t> بابان يصل ارتفاعها </a:t>
            </a:r>
            <a:r>
              <a:rPr lang="ar-SA" sz="1800" i="1" dirty="0" smtClean="0"/>
              <a:t>إلى</a:t>
            </a:r>
            <a:r>
              <a:rPr lang="ar-SA" sz="1800" dirty="0" smtClean="0"/>
              <a:t> 6.6م</a:t>
            </a:r>
          </a:p>
          <a:p>
            <a:pPr marL="95250" indent="-95250" algn="just" rtl="1"/>
            <a:r>
              <a:rPr lang="ar-SA" sz="1800" dirty="0" smtClean="0"/>
              <a:t> لكل منهما أربعة مصارع تزينها زخارف لأسدين متقابلين، والبابان يؤدي كل منهما إلى دهليز</a:t>
            </a:r>
          </a:p>
          <a:p>
            <a:pPr marL="95250" indent="-95250" algn="just" rtl="1"/>
            <a:r>
              <a:rPr lang="ar-SA" sz="1800" dirty="0" smtClean="0"/>
              <a:t> يكتنف البابان برجان </a:t>
            </a:r>
            <a:r>
              <a:rPr lang="ar-SA" sz="1800" dirty="0" err="1" smtClean="0"/>
              <a:t>مثمنى</a:t>
            </a:r>
            <a:r>
              <a:rPr lang="ar-SA" sz="1800" dirty="0" smtClean="0"/>
              <a:t> الشكل، يبلغ ارتفاع كل منهما 20م، </a:t>
            </a:r>
          </a:p>
          <a:p>
            <a:pPr marL="95250" indent="-95250" algn="just" rtl="1"/>
            <a:r>
              <a:rPr lang="ar-SA" sz="1800" dirty="0" smtClean="0"/>
              <a:t>وينفتح على دهليز </a:t>
            </a:r>
            <a:r>
              <a:rPr lang="ar-SA" sz="1800" dirty="0" err="1" smtClean="0"/>
              <a:t>مقبي</a:t>
            </a:r>
            <a:r>
              <a:rPr lang="ar-SA" sz="1800" dirty="0" smtClean="0"/>
              <a:t> طوله 44م، يدعى السقيفة </a:t>
            </a:r>
            <a:r>
              <a:rPr lang="ar-SA" sz="1800" dirty="0" err="1" smtClean="0"/>
              <a:t>الكحلة</a:t>
            </a:r>
            <a:r>
              <a:rPr lang="ar-SA" sz="1800" dirty="0" smtClean="0"/>
              <a:t> </a:t>
            </a:r>
          </a:p>
          <a:p>
            <a:pPr marL="95250" indent="-95250" algn="just" rtl="1"/>
            <a:r>
              <a:rPr lang="ar-SA" sz="1800" dirty="0" err="1" smtClean="0"/>
              <a:t>بها</a:t>
            </a:r>
            <a:r>
              <a:rPr lang="ar-SA" sz="1800" dirty="0" smtClean="0"/>
              <a:t> 12 دخلة ذات مصاطب للجلوس عليها من طرف الحراس</a:t>
            </a:r>
          </a:p>
          <a:p>
            <a:pPr marL="95250" indent="-95250" algn="just" rtl="1"/>
            <a:r>
              <a:rPr lang="ar-SA" sz="1800" dirty="0" smtClean="0"/>
              <a:t> </a:t>
            </a:r>
            <a:r>
              <a:rPr lang="ar-SA" sz="1800" dirty="0" err="1" smtClean="0"/>
              <a:t>اما</a:t>
            </a:r>
            <a:r>
              <a:rPr lang="ar-SA" sz="1800" dirty="0" smtClean="0"/>
              <a:t> الخندق فقد بني في عهد القائم بن المهدي عندما </a:t>
            </a:r>
            <a:r>
              <a:rPr lang="ar-SA" sz="1800" dirty="0" err="1" smtClean="0"/>
              <a:t>اشتدى</a:t>
            </a:r>
            <a:r>
              <a:rPr lang="ar-SA" sz="1800" dirty="0" smtClean="0"/>
              <a:t> الصراع مع </a:t>
            </a:r>
            <a:r>
              <a:rPr lang="ar-SA" sz="1800" dirty="0" err="1" smtClean="0"/>
              <a:t>ابي</a:t>
            </a:r>
            <a:r>
              <a:rPr lang="ar-SA" sz="1800" dirty="0" smtClean="0"/>
              <a:t> يزيد بن </a:t>
            </a:r>
            <a:r>
              <a:rPr lang="ar-SA" sz="1800" dirty="0" err="1" smtClean="0"/>
              <a:t>كيداك</a:t>
            </a:r>
            <a:r>
              <a:rPr lang="ar-SA" sz="1800" dirty="0" smtClean="0"/>
              <a:t> عام 333ه/944م</a:t>
            </a:r>
          </a:p>
          <a:p>
            <a:pPr algn="just" rtl="1"/>
            <a:r>
              <a:rPr lang="ar-SA" sz="1800" b="1" dirty="0" smtClean="0"/>
              <a:t>الخندق:</a:t>
            </a:r>
          </a:p>
          <a:p>
            <a:pPr algn="just" rtl="1"/>
            <a:r>
              <a:rPr lang="ar-SA" sz="1800" dirty="0" smtClean="0"/>
              <a:t>بني في عهد القائم بن المهدي </a:t>
            </a:r>
          </a:p>
          <a:p>
            <a:pPr algn="just" rtl="1"/>
            <a:r>
              <a:rPr lang="ar-SA" sz="1800" dirty="0" smtClean="0"/>
              <a:t>عندما </a:t>
            </a:r>
            <a:r>
              <a:rPr lang="ar-SA" sz="1800" dirty="0" err="1" smtClean="0"/>
              <a:t>اشتدى</a:t>
            </a:r>
            <a:r>
              <a:rPr lang="ar-SA" sz="1800" dirty="0" smtClean="0"/>
              <a:t> الصراع مع </a:t>
            </a:r>
            <a:r>
              <a:rPr lang="ar-SA" sz="1800" dirty="0" err="1" smtClean="0"/>
              <a:t>ابي</a:t>
            </a:r>
            <a:r>
              <a:rPr lang="ar-SA" sz="1800" dirty="0" smtClean="0"/>
              <a:t> يزيد بن </a:t>
            </a:r>
            <a:r>
              <a:rPr lang="ar-SA" sz="1800" dirty="0" err="1" smtClean="0"/>
              <a:t>كيداك</a:t>
            </a:r>
            <a:r>
              <a:rPr lang="ar-SA" sz="1800" dirty="0" smtClean="0"/>
              <a:t> عام333ه/944م  </a:t>
            </a:r>
          </a:p>
          <a:p>
            <a:pPr marL="95250" indent="-95250" algn="just" rtl="1"/>
            <a:endParaRPr lang="fr-FR" sz="1800" dirty="0" smtClean="0"/>
          </a:p>
        </p:txBody>
      </p:sp>
      <p:pic>
        <p:nvPicPr>
          <p:cNvPr id="5" name="Imag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43247"/>
            <a:ext cx="3000364" cy="37147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ar-SA" dirty="0" smtClean="0"/>
              <a:t>سقيفة باب </a:t>
            </a:r>
            <a:r>
              <a:rPr lang="ar-SA" dirty="0" err="1" smtClean="0"/>
              <a:t>زويلة</a:t>
            </a:r>
            <a:endParaRPr lang="fr-FR" dirty="0"/>
          </a:p>
        </p:txBody>
      </p:sp>
      <p:pic>
        <p:nvPicPr>
          <p:cNvPr id="1026" name="Picture 2" descr="G:\صور تونس 2022\القيروان وتونس 2023\المهدية\IMG_18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1027" name="Picture 3" descr="G:\صور تونس 2022\القيروان وتونس 2023\المهدية\IMG_187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باب </a:t>
            </a:r>
            <a:r>
              <a:rPr lang="ar-SA" dirty="0" err="1" smtClean="0"/>
              <a:t>زويلة</a:t>
            </a:r>
            <a:endParaRPr lang="fr-FR" dirty="0"/>
          </a:p>
        </p:txBody>
      </p:sp>
      <p:pic>
        <p:nvPicPr>
          <p:cNvPr id="2050" name="Picture 2" descr="G:\صور تونس 2022\القيروان وتونس 2023\المهدية\IMG_188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</p:spPr>
      </p:pic>
      <p:pic>
        <p:nvPicPr>
          <p:cNvPr id="2051" name="Picture 3" descr="G:\صور تونس 2022\القيروان وتونس 2023\المهدية\IMG_187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357298"/>
            <a:ext cx="9144000" cy="5500702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just" rtl="1"/>
            <a:r>
              <a:rPr lang="ar-DZ" dirty="0" smtClean="0"/>
              <a:t>أسس الفاطميّون مدينة </a:t>
            </a:r>
            <a:r>
              <a:rPr lang="ar-DZ" dirty="0" smtClean="0">
                <a:hlinkClick r:id="rId2" tooltip="المهدية (تونس)"/>
              </a:rPr>
              <a:t>المهدية</a:t>
            </a:r>
            <a:r>
              <a:rPr lang="ar-DZ" dirty="0" smtClean="0"/>
              <a:t> في ولاية </a:t>
            </a:r>
            <a:r>
              <a:rPr lang="ar-DZ" dirty="0" smtClean="0">
                <a:hlinkClick r:id="rId3" tooltip="إفريقية"/>
              </a:rPr>
              <a:t>إفريقية</a:t>
            </a:r>
            <a:r>
              <a:rPr lang="ar-DZ" dirty="0" smtClean="0"/>
              <a:t> سنة </a:t>
            </a:r>
            <a:r>
              <a:rPr lang="ar-DZ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4" tooltip="300هـ"/>
              </a:rPr>
              <a:t>30</a:t>
            </a:r>
            <a:r>
              <a:rPr lang="ar-SA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</a:t>
            </a:r>
            <a:r>
              <a:rPr lang="ar-DZ" dirty="0" smtClean="0">
                <a:hlinkClick r:id="rId4" tooltip="300هـ"/>
              </a:rPr>
              <a:t>هـ</a:t>
            </a:r>
            <a:r>
              <a:rPr lang="ar-DZ" dirty="0" smtClean="0"/>
              <a:t> واتخذوها عاصمةً لدولتهم الناشئة</a:t>
            </a:r>
            <a:endParaRPr lang="ar-SA" dirty="0" smtClean="0"/>
          </a:p>
          <a:p>
            <a:pPr algn="just" rtl="1"/>
            <a:r>
              <a:rPr lang="ar-DZ" dirty="0" smtClean="0"/>
              <a:t> وفي سنة </a:t>
            </a:r>
            <a:r>
              <a:rPr lang="ar-DZ" dirty="0" smtClean="0">
                <a:hlinkClick r:id="rId5" tooltip="336هـ"/>
              </a:rPr>
              <a:t>336هـ</a:t>
            </a:r>
            <a:r>
              <a:rPr lang="ar-DZ" dirty="0" smtClean="0"/>
              <a:t> نقلوا مركز الحُكم إلى مدينة </a:t>
            </a:r>
            <a:r>
              <a:rPr lang="ar-DZ" dirty="0" smtClean="0">
                <a:hlinkClick r:id="rId6" tooltip="المنصورية (تونس)"/>
              </a:rPr>
              <a:t>المنصوريَّة</a:t>
            </a:r>
            <a:endParaRPr lang="ar-SA" dirty="0" smtClean="0"/>
          </a:p>
          <a:p>
            <a:pPr algn="just" rtl="1"/>
            <a:r>
              <a:rPr lang="ar-DZ" dirty="0" smtClean="0"/>
              <a:t>ولمَّا تمَّ للفاطميين فتح مصر سنة </a:t>
            </a:r>
            <a:r>
              <a:rPr lang="ar-DZ" dirty="0" smtClean="0">
                <a:hlinkClick r:id="rId7" tooltip="358هـ"/>
              </a:rPr>
              <a:t>358هـ</a:t>
            </a:r>
            <a:r>
              <a:rPr lang="ar-DZ" dirty="0" smtClean="0"/>
              <a:t> أسسوا مدينة </a:t>
            </a:r>
            <a:r>
              <a:rPr lang="ar-DZ" dirty="0" smtClean="0">
                <a:hlinkClick r:id="rId8" tooltip="القاهرة"/>
              </a:rPr>
              <a:t>القاهرة</a:t>
            </a:r>
            <a:r>
              <a:rPr lang="ar-DZ" dirty="0" smtClean="0"/>
              <a:t> شمال </a:t>
            </a:r>
            <a:r>
              <a:rPr lang="ar-DZ" dirty="0" smtClean="0">
                <a:hlinkClick r:id="rId9" tooltip="الفسطاط"/>
              </a:rPr>
              <a:t>الفسطاط</a:t>
            </a:r>
            <a:endParaRPr lang="ar-SA" dirty="0" smtClean="0"/>
          </a:p>
          <a:p>
            <a:pPr algn="just" rtl="1"/>
            <a:r>
              <a:rPr lang="ar-DZ" dirty="0" smtClean="0"/>
              <a:t>وجعلوها عاصمتهم، فأصبحت مصر المركز الروحيّ والثقافيّ والسياسيّ للدولة، وبقيت كذلك حتّى انهيارها</a:t>
            </a:r>
            <a:r>
              <a:rPr lang="ar-SA" dirty="0" smtClean="0"/>
              <a:t>.</a:t>
            </a:r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ar-SA" dirty="0" smtClean="0"/>
              <a:t>الدولة الفاطمية296-365هـ/909</a:t>
            </a:r>
            <a:r>
              <a:rPr lang="ar-DZ" dirty="0" smtClean="0"/>
              <a:t>-97</a:t>
            </a:r>
            <a:r>
              <a:rPr lang="ar-SA" dirty="0" smtClean="0"/>
              <a:t>5</a:t>
            </a:r>
            <a:r>
              <a:rPr lang="ar-DZ" dirty="0" smtClean="0"/>
              <a:t>م</a:t>
            </a:r>
            <a:endParaRPr lang="fr-F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pPr algn="ctr" rtl="1"/>
            <a:r>
              <a:rPr lang="ar-DZ" sz="5100" b="1" dirty="0" smtClean="0"/>
              <a:t>عهد </a:t>
            </a:r>
            <a:r>
              <a:rPr lang="ar-DZ" sz="5100" b="1" dirty="0" err="1" smtClean="0"/>
              <a:t>ابو</a:t>
            </a:r>
            <a:r>
              <a:rPr lang="ar-DZ" sz="5100" b="1" dirty="0" smtClean="0"/>
              <a:t> عبد الله الشيعي</a:t>
            </a:r>
            <a:endParaRPr lang="ar-SA" sz="5100" b="1" dirty="0" smtClean="0"/>
          </a:p>
          <a:p>
            <a:pPr algn="just" rtl="1"/>
            <a:r>
              <a:rPr lang="ar-DZ" dirty="0" smtClean="0">
                <a:hlinkClick r:id="rId2" tooltip="ميلة"/>
              </a:rPr>
              <a:t>ميلة</a:t>
            </a:r>
            <a:r>
              <a:rPr lang="ar-DZ" dirty="0" smtClean="0"/>
              <a:t> دخلها خلال شهر ذي القعدة من سنة </a:t>
            </a:r>
            <a:r>
              <a:rPr lang="ar-DZ" dirty="0" smtClean="0">
                <a:hlinkClick r:id="rId3" tooltip="289هـ"/>
              </a:rPr>
              <a:t>289هـ</a:t>
            </a:r>
            <a:r>
              <a:rPr lang="ar-DZ" dirty="0" smtClean="0"/>
              <a:t> </a:t>
            </a:r>
            <a:endParaRPr lang="ar-SA" dirty="0" smtClean="0"/>
          </a:p>
          <a:p>
            <a:pPr algn="just" rtl="1"/>
            <a:r>
              <a:rPr lang="ar-DZ" dirty="0" smtClean="0"/>
              <a:t>شنَّ أبي عبد الله</a:t>
            </a:r>
            <a:r>
              <a:rPr lang="ar-SA" dirty="0" smtClean="0"/>
              <a:t> </a:t>
            </a:r>
            <a:r>
              <a:rPr lang="ar-DZ" dirty="0" smtClean="0"/>
              <a:t>حربًا </a:t>
            </a:r>
            <a:r>
              <a:rPr lang="ar-SA" dirty="0" smtClean="0"/>
              <a:t>على </a:t>
            </a:r>
            <a:r>
              <a:rPr lang="ar-DZ" dirty="0" smtClean="0"/>
              <a:t>حاكم مدينة وانتصر على حاميتها العسكريَّة التي كان </a:t>
            </a:r>
            <a:r>
              <a:rPr lang="ar-DZ" dirty="0" err="1" smtClean="0"/>
              <a:t>بها</a:t>
            </a:r>
            <a:r>
              <a:rPr lang="ar-DZ" dirty="0" smtClean="0"/>
              <a:t> </a:t>
            </a:r>
            <a:r>
              <a:rPr lang="ar-DZ" dirty="0" smtClean="0">
                <a:solidFill>
                  <a:schemeClr val="accent6">
                    <a:lumMod val="75000"/>
                  </a:schemeClr>
                </a:solidFill>
              </a:rPr>
              <a:t>موسى بن </a:t>
            </a:r>
            <a:r>
              <a:rPr lang="ar-DZ" dirty="0" err="1" smtClean="0">
                <a:solidFill>
                  <a:schemeClr val="accent6">
                    <a:lumMod val="75000"/>
                  </a:schemeClr>
                </a:solidFill>
              </a:rPr>
              <a:t>عياش</a:t>
            </a:r>
            <a:r>
              <a:rPr lang="ar-DZ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ar-DZ" dirty="0" err="1" smtClean="0">
                <a:solidFill>
                  <a:schemeClr val="accent6">
                    <a:lumMod val="75000"/>
                  </a:schemeClr>
                </a:solidFill>
              </a:rPr>
              <a:t>الاغلبي</a:t>
            </a:r>
            <a:endParaRPr lang="ar-SA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just" rtl="1"/>
            <a:r>
              <a:rPr lang="ar-DZ" dirty="0" err="1" smtClean="0">
                <a:hlinkClick r:id="rId4" tooltip="سطيف"/>
              </a:rPr>
              <a:t>سطيف</a:t>
            </a:r>
            <a:r>
              <a:rPr lang="ar-DZ" dirty="0" smtClean="0"/>
              <a:t> </a:t>
            </a:r>
            <a:r>
              <a:rPr lang="ar-SA" dirty="0" smtClean="0"/>
              <a:t>دخل</a:t>
            </a:r>
            <a:r>
              <a:rPr lang="ar-DZ" dirty="0" smtClean="0"/>
              <a:t>ها </a:t>
            </a:r>
            <a:r>
              <a:rPr lang="ar-SA" dirty="0" smtClean="0"/>
              <a:t>في </a:t>
            </a:r>
            <a:r>
              <a:rPr lang="ar-DZ" dirty="0" smtClean="0"/>
              <a:t>سنة </a:t>
            </a:r>
            <a:r>
              <a:rPr lang="ar-DZ" dirty="0" smtClean="0">
                <a:solidFill>
                  <a:srgbClr val="0070C0"/>
                </a:solidFill>
              </a:rPr>
              <a:t>289هـ/ 902م باعتبارها مركزا منيعا للعدو</a:t>
            </a:r>
            <a:endParaRPr lang="ar-SA" dirty="0" smtClean="0">
              <a:solidFill>
                <a:srgbClr val="0070C0"/>
              </a:solidFill>
            </a:endParaRPr>
          </a:p>
          <a:p>
            <a:pPr algn="just" rtl="1"/>
            <a:r>
              <a:rPr lang="ar-DZ" dirty="0" smtClean="0">
                <a:solidFill>
                  <a:srgbClr val="0070C0"/>
                </a:solidFill>
              </a:rPr>
              <a:t>«</a:t>
            </a:r>
            <a:r>
              <a:rPr lang="ar-DZ" dirty="0" err="1" smtClean="0">
                <a:solidFill>
                  <a:srgbClr val="0070C0"/>
                </a:solidFill>
              </a:rPr>
              <a:t>طُبنة</a:t>
            </a:r>
            <a:r>
              <a:rPr lang="ar-DZ" dirty="0" smtClean="0">
                <a:solidFill>
                  <a:srgbClr val="0070C0"/>
                </a:solidFill>
              </a:rPr>
              <a:t>» ا</a:t>
            </a:r>
            <a:r>
              <a:rPr lang="ar-DZ" dirty="0" smtClean="0"/>
              <a:t>ستولى على المدينة سنة293هـ ، إحدى أكبر وأغنى المُدن الأغلبيَّة بعد </a:t>
            </a:r>
            <a:r>
              <a:rPr lang="ar-DZ" dirty="0" smtClean="0">
                <a:hlinkClick r:id="rId5" tooltip="القيروان"/>
              </a:rPr>
              <a:t>القيروان</a:t>
            </a:r>
            <a:r>
              <a:rPr lang="ar-DZ" dirty="0" smtClean="0"/>
              <a:t> وعيَّن عليها عاملًا شيعيًّا هو </a:t>
            </a:r>
            <a:r>
              <a:rPr lang="ar-DZ" dirty="0" smtClean="0">
                <a:solidFill>
                  <a:schemeClr val="accent6">
                    <a:lumMod val="75000"/>
                  </a:schemeClr>
                </a:solidFill>
              </a:rPr>
              <a:t>يحيى بن سُليمان</a:t>
            </a:r>
            <a:r>
              <a:rPr lang="ar-DZ" dirty="0" smtClean="0"/>
              <a:t>، </a:t>
            </a:r>
            <a:endParaRPr lang="ar-SA" dirty="0" smtClean="0"/>
          </a:p>
          <a:p>
            <a:pPr algn="just" rtl="1"/>
            <a:r>
              <a:rPr lang="ar-DZ" dirty="0" smtClean="0"/>
              <a:t> فتح </a:t>
            </a:r>
            <a:r>
              <a:rPr lang="ar-DZ" dirty="0" err="1" smtClean="0">
                <a:hlinkClick r:id="rId6" tooltip="بلزمة"/>
              </a:rPr>
              <a:t>بلزمة</a:t>
            </a:r>
            <a:r>
              <a:rPr lang="ar-DZ" dirty="0" smtClean="0"/>
              <a:t>.</a:t>
            </a:r>
            <a:endParaRPr lang="ar-SA" baseline="30000" dirty="0" smtClean="0"/>
          </a:p>
          <a:p>
            <a:pPr algn="just" rtl="1"/>
            <a:r>
              <a:rPr lang="ar-DZ" dirty="0" smtClean="0"/>
              <a:t>حصن </a:t>
            </a:r>
            <a:r>
              <a:rPr lang="ar-DZ" dirty="0" err="1" smtClean="0">
                <a:solidFill>
                  <a:srgbClr val="0070C0"/>
                </a:solidFill>
              </a:rPr>
              <a:t>باغاية</a:t>
            </a:r>
            <a:r>
              <a:rPr lang="ar-DZ" dirty="0" smtClean="0"/>
              <a:t> سقطت سنة </a:t>
            </a:r>
            <a:r>
              <a:rPr lang="ar-DZ" dirty="0" smtClean="0">
                <a:solidFill>
                  <a:srgbClr val="0070C0"/>
                </a:solidFill>
              </a:rPr>
              <a:t>294</a:t>
            </a:r>
            <a:r>
              <a:rPr lang="ar-DZ" dirty="0" smtClean="0"/>
              <a:t>هـ تقع في أقصى إفريقية بين </a:t>
            </a:r>
            <a:r>
              <a:rPr lang="ar-DZ" dirty="0" err="1" smtClean="0">
                <a:hlinkClick r:id="rId7" tooltip="مجانة"/>
              </a:rPr>
              <a:t>مجَّانة</a:t>
            </a:r>
            <a:r>
              <a:rPr lang="ar-DZ" dirty="0" smtClean="0"/>
              <a:t> </a:t>
            </a:r>
            <a:r>
              <a:rPr lang="ar-DZ" dirty="0" err="1" smtClean="0">
                <a:hlinkClick r:id="rId8" tooltip="قسنطينة"/>
              </a:rPr>
              <a:t>وقسنطينة</a:t>
            </a:r>
            <a:endParaRPr lang="ar-SA" dirty="0" smtClean="0"/>
          </a:p>
          <a:p>
            <a:pPr algn="just" rtl="1"/>
            <a:r>
              <a:rPr lang="ar-DZ" dirty="0" smtClean="0"/>
              <a:t>ثُمَّ تحرَّكوا في سنة </a:t>
            </a:r>
            <a:r>
              <a:rPr lang="ar-DZ" dirty="0" smtClean="0">
                <a:solidFill>
                  <a:srgbClr val="0070C0"/>
                </a:solidFill>
              </a:rPr>
              <a:t>296</a:t>
            </a:r>
            <a:r>
              <a:rPr lang="ar-DZ" dirty="0" smtClean="0"/>
              <a:t>هـ قاصدين </a:t>
            </a:r>
            <a:r>
              <a:rPr lang="ar-DZ" dirty="0" err="1" smtClean="0">
                <a:solidFill>
                  <a:srgbClr val="0070C0"/>
                </a:solidFill>
              </a:rPr>
              <a:t>الأربس</a:t>
            </a:r>
            <a:r>
              <a:rPr lang="ar-DZ" dirty="0" smtClean="0"/>
              <a:t> وهزموا الجيش </a:t>
            </a:r>
            <a:r>
              <a:rPr lang="ar-DZ" dirty="0" err="1" smtClean="0"/>
              <a:t>الأغلبيّ</a:t>
            </a:r>
            <a:r>
              <a:rPr lang="ar-DZ" dirty="0" smtClean="0"/>
              <a:t> فاستولى الهلع على أمير إفريقية </a:t>
            </a:r>
            <a:r>
              <a:rPr lang="ar-DZ" dirty="0" smtClean="0">
                <a:hlinkClick r:id="rId9" tooltip="زيادة الله الثالث"/>
              </a:rPr>
              <a:t>أبو مُضر زيادة الله الثالث</a:t>
            </a:r>
            <a:r>
              <a:rPr lang="ar-DZ" dirty="0" smtClean="0"/>
              <a:t> وكِبار رجال دولته </a:t>
            </a:r>
            <a:endParaRPr lang="ar-SA" dirty="0" smtClean="0"/>
          </a:p>
          <a:p>
            <a:pPr algn="just" rtl="1"/>
            <a:r>
              <a:rPr lang="ar-DZ" dirty="0" smtClean="0"/>
              <a:t>فانسحبوا إلى القيروان </a:t>
            </a:r>
            <a:r>
              <a:rPr lang="ar-DZ" dirty="0" smtClean="0">
                <a:hlinkClick r:id="rId10" tooltip="سوسة"/>
              </a:rPr>
              <a:t>وسوسة</a:t>
            </a:r>
            <a:r>
              <a:rPr lang="ar-DZ" dirty="0" smtClean="0"/>
              <a:t> وبعض المُدن الأُخرى</a:t>
            </a:r>
            <a:endParaRPr lang="ar-SA" dirty="0" smtClean="0"/>
          </a:p>
          <a:p>
            <a:pPr algn="just" rtl="1"/>
            <a:r>
              <a:rPr lang="ar-DZ" dirty="0" smtClean="0"/>
              <a:t>القيروان </a:t>
            </a:r>
            <a:r>
              <a:rPr lang="ar-DZ" dirty="0" err="1" smtClean="0">
                <a:hlinkClick r:id="rId11" tooltip="رقادة"/>
              </a:rPr>
              <a:t>ورقَّادة</a:t>
            </a:r>
            <a:r>
              <a:rPr lang="ar-DZ" dirty="0" smtClean="0"/>
              <a:t> ما </a:t>
            </a:r>
            <a:r>
              <a:rPr lang="ar-DZ" dirty="0" err="1" smtClean="0"/>
              <a:t>ان</a:t>
            </a:r>
            <a:r>
              <a:rPr lang="ar-DZ" dirty="0" smtClean="0"/>
              <a:t> وصلت أخبار </a:t>
            </a:r>
            <a:r>
              <a:rPr lang="ar-DZ" dirty="0" smtClean="0">
                <a:solidFill>
                  <a:schemeClr val="accent6">
                    <a:lumMod val="75000"/>
                  </a:schemeClr>
                </a:solidFill>
              </a:rPr>
              <a:t>هروب زيادة الله الثالث</a:t>
            </a:r>
            <a:r>
              <a:rPr lang="ar-DZ" dirty="0" smtClean="0"/>
              <a:t>، وما حصل إلى مسامع أبي عبد الله تحرَّك بسُرعةٍ باتجاهها واستولى عليهما الشيعي</a:t>
            </a:r>
            <a:r>
              <a:rPr lang="ar-DZ" dirty="0" smtClean="0">
                <a:solidFill>
                  <a:srgbClr val="0070C0"/>
                </a:solidFill>
              </a:rPr>
              <a:t>296هـ</a:t>
            </a:r>
            <a:endParaRPr lang="ar-SA" dirty="0" smtClean="0">
              <a:solidFill>
                <a:srgbClr val="0070C0"/>
              </a:solidFill>
            </a:endParaRPr>
          </a:p>
          <a:p>
            <a:pPr algn="just" rtl="1"/>
            <a:r>
              <a:rPr lang="ar-DZ" dirty="0" smtClean="0"/>
              <a:t>وسنة </a:t>
            </a:r>
            <a:r>
              <a:rPr lang="ar-D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296هـ</a:t>
            </a:r>
            <a:r>
              <a:rPr lang="ar-DZ" dirty="0" smtClean="0"/>
              <a:t> أبطل ذِكر اسم الخليفة العبَّاسي في </a:t>
            </a:r>
            <a:r>
              <a:rPr lang="ar-DZ" dirty="0" smtClean="0">
                <a:hlinkClick r:id="rId12" tooltip="خطبة الجمعة"/>
              </a:rPr>
              <a:t>خِطبة الجُمعة</a:t>
            </a:r>
            <a:r>
              <a:rPr lang="ar-DZ" dirty="0" smtClean="0"/>
              <a:t>. وبهذا زالت الدولة الأغلبيَّة</a:t>
            </a:r>
            <a:endParaRPr lang="fr-F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 fontScale="90000"/>
          </a:bodyPr>
          <a:lstStyle/>
          <a:p>
            <a:r>
              <a:rPr lang="ar-DZ" dirty="0" err="1" smtClean="0"/>
              <a:t>ا</a:t>
            </a:r>
            <a:r>
              <a:rPr lang="ar-DZ" dirty="0" err="1" smtClean="0">
                <a:solidFill>
                  <a:srgbClr val="FF0000"/>
                </a:solidFill>
              </a:rPr>
              <a:t>عمال</a:t>
            </a:r>
            <a:r>
              <a:rPr lang="ar-DZ" dirty="0" smtClean="0">
                <a:solidFill>
                  <a:srgbClr val="FF0000"/>
                </a:solidFill>
              </a:rPr>
              <a:t> </a:t>
            </a:r>
            <a:r>
              <a:rPr lang="ar-DZ" dirty="0" err="1" smtClean="0">
                <a:solidFill>
                  <a:srgbClr val="FF0000"/>
                </a:solidFill>
              </a:rPr>
              <a:t>ابي</a:t>
            </a:r>
            <a:r>
              <a:rPr lang="ar-DZ" dirty="0" smtClean="0">
                <a:solidFill>
                  <a:srgbClr val="FF0000"/>
                </a:solidFill>
              </a:rPr>
              <a:t> </a:t>
            </a:r>
            <a:r>
              <a:rPr lang="ar-DZ" dirty="0" err="1" smtClean="0">
                <a:solidFill>
                  <a:srgbClr val="FF0000"/>
                </a:solidFill>
              </a:rPr>
              <a:t>عبدالله</a:t>
            </a:r>
            <a:r>
              <a:rPr lang="ar-DZ" dirty="0" smtClean="0">
                <a:solidFill>
                  <a:srgbClr val="FF0000"/>
                </a:solidFill>
              </a:rPr>
              <a:t> الشيعي بعد القضاء على </a:t>
            </a:r>
            <a:r>
              <a:rPr lang="ar-DZ" dirty="0" err="1" smtClean="0">
                <a:solidFill>
                  <a:srgbClr val="FF0000"/>
                </a:solidFill>
              </a:rPr>
              <a:t>الاغالبة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642918"/>
            <a:ext cx="9144000" cy="6715172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pPr algn="just" rtl="1">
              <a:buNone/>
            </a:pPr>
            <a:r>
              <a:rPr lang="ar-DZ" dirty="0" smtClean="0"/>
              <a:t>بعد سيطرته على افريقية </a:t>
            </a:r>
            <a:r>
              <a:rPr lang="ar-DZ" dirty="0" err="1" smtClean="0"/>
              <a:t>واجزاءا</a:t>
            </a:r>
            <a:r>
              <a:rPr lang="ar-DZ" dirty="0" smtClean="0"/>
              <a:t> من المغرب الأوسط اتجه </a:t>
            </a:r>
            <a:r>
              <a:rPr lang="ar-DZ" dirty="0" err="1" smtClean="0"/>
              <a:t>ابي</a:t>
            </a:r>
            <a:r>
              <a:rPr lang="ar-DZ" dirty="0" smtClean="0"/>
              <a:t> </a:t>
            </a:r>
            <a:r>
              <a:rPr lang="ar-DZ" dirty="0" err="1" smtClean="0"/>
              <a:t>عبدالله</a:t>
            </a:r>
            <a:r>
              <a:rPr lang="ar-DZ" dirty="0" smtClean="0"/>
              <a:t> الشيعي إلى المرحلة الثانية من قيام الدولة:</a:t>
            </a:r>
          </a:p>
          <a:p>
            <a:pPr algn="just" rtl="1">
              <a:buFontTx/>
              <a:buChar char="-"/>
            </a:pPr>
            <a:r>
              <a:rPr lang="ar-DZ" dirty="0" smtClean="0"/>
              <a:t>دعوة </a:t>
            </a:r>
            <a:r>
              <a:rPr lang="ar-DZ" dirty="0" err="1" smtClean="0"/>
              <a:t>ابو</a:t>
            </a:r>
            <a:r>
              <a:rPr lang="ar-DZ" dirty="0" smtClean="0"/>
              <a:t> </a:t>
            </a:r>
            <a:r>
              <a:rPr lang="ar-D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عبيدالله</a:t>
            </a:r>
            <a:r>
              <a:rPr lang="ar-D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المهدي </a:t>
            </a:r>
            <a:r>
              <a:rPr lang="ar-DZ" dirty="0" smtClean="0"/>
              <a:t>من </a:t>
            </a:r>
            <a:r>
              <a:rPr lang="ar-D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مدينة </a:t>
            </a:r>
            <a:r>
              <a:rPr lang="ar-D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سلمة</a:t>
            </a:r>
            <a:r>
              <a:rPr lang="ar-D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بالشام </a:t>
            </a:r>
            <a:r>
              <a:rPr lang="ar-DZ" dirty="0" smtClean="0"/>
              <a:t>إلى </a:t>
            </a:r>
            <a:r>
              <a:rPr lang="ar-DZ" dirty="0" err="1" smtClean="0"/>
              <a:t>افريفية</a:t>
            </a:r>
            <a:endParaRPr lang="ar-DZ" dirty="0" smtClean="0"/>
          </a:p>
          <a:p>
            <a:pPr algn="just" rtl="1">
              <a:buNone/>
            </a:pPr>
            <a:endParaRPr lang="ar-DZ" dirty="0" smtClean="0"/>
          </a:p>
          <a:p>
            <a:pPr algn="just" rtl="1">
              <a:buFontTx/>
              <a:buChar char="-"/>
            </a:pPr>
            <a:r>
              <a:rPr lang="ar-DZ" dirty="0" smtClean="0"/>
              <a:t>الذي اضطر التوجه إلى </a:t>
            </a:r>
            <a:r>
              <a:rPr lang="ar-DZ" dirty="0" err="1" smtClean="0"/>
              <a:t>سجلماسة</a:t>
            </a:r>
            <a:r>
              <a:rPr lang="ar-DZ" dirty="0" smtClean="0"/>
              <a:t> في الجنوب المغربي وخرج </a:t>
            </a:r>
            <a:r>
              <a:rPr lang="ar-DZ" dirty="0" err="1" smtClean="0"/>
              <a:t>اليه</a:t>
            </a:r>
            <a:r>
              <a:rPr lang="ar-DZ" dirty="0" smtClean="0"/>
              <a:t> </a:t>
            </a:r>
            <a:r>
              <a:rPr lang="ar-DZ" dirty="0" err="1" smtClean="0"/>
              <a:t>ابي</a:t>
            </a:r>
            <a:r>
              <a:rPr lang="ar-DZ" dirty="0" smtClean="0"/>
              <a:t> عبد الله في رجب من 289هـ لكنه اكتشف </a:t>
            </a:r>
            <a:r>
              <a:rPr lang="ar-DZ" dirty="0" err="1" smtClean="0"/>
              <a:t>امره</a:t>
            </a:r>
            <a:r>
              <a:rPr lang="ar-DZ" dirty="0" smtClean="0"/>
              <a:t> وسجن هناك </a:t>
            </a:r>
          </a:p>
          <a:p>
            <a:pPr algn="just" rtl="1">
              <a:buFontTx/>
              <a:buChar char="-"/>
            </a:pPr>
            <a:r>
              <a:rPr lang="ar-DZ" dirty="0" smtClean="0"/>
              <a:t>-فتح ميلة 289ه/</a:t>
            </a:r>
            <a:r>
              <a:rPr lang="ar-DZ" dirty="0" err="1" smtClean="0"/>
              <a:t>سطيف</a:t>
            </a:r>
            <a:r>
              <a:rPr lang="ar-DZ" dirty="0" smtClean="0"/>
              <a:t> 291ه/طبنة293ه/باغاية294ه/الاربس296ه</a:t>
            </a:r>
          </a:p>
          <a:p>
            <a:pPr algn="just" rtl="1">
              <a:buFontTx/>
              <a:buChar char="-"/>
            </a:pPr>
            <a:endParaRPr lang="ar-DZ" dirty="0" smtClean="0"/>
          </a:p>
          <a:p>
            <a:pPr algn="just" rtl="1">
              <a:buFontTx/>
              <a:buChar char="-"/>
            </a:pPr>
            <a:r>
              <a:rPr lang="ar-DZ" dirty="0" smtClean="0"/>
              <a:t>وفي سنة 296هـ خرج </a:t>
            </a:r>
            <a:r>
              <a:rPr lang="ar-DZ" dirty="0" err="1" smtClean="0"/>
              <a:t>ابي</a:t>
            </a:r>
            <a:r>
              <a:rPr lang="ar-DZ" dirty="0" smtClean="0"/>
              <a:t> عبد الله الشيعي إلى </a:t>
            </a:r>
            <a:r>
              <a:rPr lang="ar-DZ" dirty="0" err="1" smtClean="0"/>
              <a:t>استراجعه</a:t>
            </a:r>
            <a:r>
              <a:rPr lang="ar-DZ" dirty="0" smtClean="0"/>
              <a:t> في جيشا ضخما </a:t>
            </a:r>
            <a:r>
              <a:rPr lang="ar-DZ" dirty="0" err="1" smtClean="0"/>
              <a:t>واثناء</a:t>
            </a:r>
            <a:r>
              <a:rPr lang="ar-DZ" dirty="0" smtClean="0"/>
              <a:t> ذلك فتح:</a:t>
            </a:r>
          </a:p>
          <a:p>
            <a:pPr algn="just" rtl="1">
              <a:buFontTx/>
              <a:buChar char="-"/>
            </a:pPr>
            <a:endParaRPr lang="ar-DZ" dirty="0" smtClean="0"/>
          </a:p>
          <a:p>
            <a:pPr algn="just" rtl="1">
              <a:buFontTx/>
              <a:buChar char="-"/>
            </a:pPr>
            <a:r>
              <a:rPr lang="ar-DZ" dirty="0" smtClean="0"/>
              <a:t>قضى على </a:t>
            </a:r>
            <a:r>
              <a:rPr lang="ar-DZ" dirty="0" err="1" smtClean="0"/>
              <a:t>تيهرت</a:t>
            </a:r>
            <a:r>
              <a:rPr lang="ar-DZ" dirty="0" smtClean="0"/>
              <a:t> </a:t>
            </a:r>
          </a:p>
          <a:p>
            <a:pPr algn="just" rtl="1">
              <a:buFontTx/>
              <a:buChar char="-"/>
            </a:pPr>
            <a:r>
              <a:rPr lang="ar-DZ" dirty="0" smtClean="0"/>
              <a:t>وصل </a:t>
            </a:r>
            <a:r>
              <a:rPr lang="ar-DZ" dirty="0" err="1" smtClean="0"/>
              <a:t>سجلماسة</a:t>
            </a:r>
            <a:r>
              <a:rPr lang="ar-DZ" dirty="0" smtClean="0"/>
              <a:t> 6 ذي الحجة 296هـ ودخل المدينة </a:t>
            </a:r>
          </a:p>
          <a:p>
            <a:pPr algn="just" rtl="1">
              <a:buFontTx/>
              <a:buChar char="-"/>
            </a:pPr>
            <a:r>
              <a:rPr lang="ar-DZ" dirty="0" smtClean="0"/>
              <a:t>ثم توجه المهدي إلى </a:t>
            </a:r>
            <a:r>
              <a:rPr lang="ar-DZ" dirty="0" err="1" smtClean="0"/>
              <a:t>اكجان</a:t>
            </a:r>
            <a:r>
              <a:rPr lang="ar-DZ" dirty="0" smtClean="0"/>
              <a:t> ومنها إلى </a:t>
            </a:r>
            <a:r>
              <a:rPr lang="ar-DZ" dirty="0" err="1" smtClean="0"/>
              <a:t>رقادة</a:t>
            </a:r>
            <a:r>
              <a:rPr lang="ar-DZ" dirty="0" smtClean="0"/>
              <a:t> التي وصلها في ربيع الثاني ولقب نفسه المهدي  </a:t>
            </a:r>
            <a:r>
              <a:rPr lang="ar-DZ" dirty="0" err="1" smtClean="0"/>
              <a:t>امير</a:t>
            </a:r>
            <a:r>
              <a:rPr lang="ar-DZ" dirty="0" smtClean="0"/>
              <a:t> المؤمنين 297هـ تضم دولته طرابلس الغرب وافريقية </a:t>
            </a:r>
            <a:r>
              <a:rPr lang="ar-DZ" dirty="0" err="1" smtClean="0"/>
              <a:t>والزاب</a:t>
            </a:r>
            <a:r>
              <a:rPr lang="ar-DZ" dirty="0" smtClean="0"/>
              <a:t> </a:t>
            </a:r>
          </a:p>
          <a:p>
            <a:pPr algn="just" rtl="1"/>
            <a:endParaRPr lang="ar-DZ" dirty="0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/>
              <a:t>الدولة الفاطمية</a:t>
            </a:r>
            <a:endParaRPr lang="fr-FR" dirty="0"/>
          </a:p>
        </p:txBody>
      </p:sp>
      <p:pic>
        <p:nvPicPr>
          <p:cNvPr id="4" name="Espace réservé du contenu 3" descr="https://upload.wikimedia.org/wikipedia/commons/f/ff/Fatimides_au_Maghreb_909-973-ar.pn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9144000" cy="54292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DZ" dirty="0" err="1" smtClean="0"/>
              <a:t>اهم</a:t>
            </a:r>
            <a:r>
              <a:rPr lang="ar-DZ" dirty="0" smtClean="0"/>
              <a:t> </a:t>
            </a:r>
            <a:r>
              <a:rPr lang="ar-DZ" dirty="0" err="1" smtClean="0"/>
              <a:t>اعمال</a:t>
            </a:r>
            <a:r>
              <a:rPr lang="ar-DZ" dirty="0" smtClean="0"/>
              <a:t> المهدي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algn="r" rtl="1"/>
            <a:r>
              <a:rPr lang="ar-DZ" dirty="0" smtClean="0"/>
              <a:t>سنة 298هـ اغتيال </a:t>
            </a:r>
            <a:r>
              <a:rPr lang="ar-DZ" dirty="0" err="1" smtClean="0"/>
              <a:t>ابو</a:t>
            </a:r>
            <a:r>
              <a:rPr lang="ar-DZ" dirty="0" smtClean="0"/>
              <a:t> عبد الله الشيعي </a:t>
            </a:r>
            <a:r>
              <a:rPr lang="ar-DZ" dirty="0" err="1" smtClean="0"/>
              <a:t>واخيه</a:t>
            </a:r>
            <a:r>
              <a:rPr lang="ar-DZ" dirty="0" smtClean="0"/>
              <a:t> </a:t>
            </a:r>
            <a:r>
              <a:rPr lang="ar-DZ" dirty="0" err="1" smtClean="0"/>
              <a:t>ابا</a:t>
            </a:r>
            <a:r>
              <a:rPr lang="ar-DZ" dirty="0" smtClean="0"/>
              <a:t> العباس</a:t>
            </a:r>
          </a:p>
          <a:p>
            <a:pPr algn="r" rtl="1"/>
            <a:r>
              <a:rPr lang="ar-DZ" dirty="0" err="1" smtClean="0"/>
              <a:t>عزو</a:t>
            </a:r>
            <a:r>
              <a:rPr lang="ar-DZ" dirty="0" smtClean="0"/>
              <a:t> مصر 301و306 إلا انه فشل </a:t>
            </a:r>
          </a:p>
          <a:p>
            <a:pPr algn="r" rtl="1"/>
            <a:r>
              <a:rPr lang="ar-DZ" dirty="0" smtClean="0"/>
              <a:t>قضائه على الدولة </a:t>
            </a:r>
            <a:r>
              <a:rPr lang="ar-DZ" dirty="0" err="1" smtClean="0"/>
              <a:t>الادريسية</a:t>
            </a:r>
            <a:r>
              <a:rPr lang="ar-DZ" dirty="0" smtClean="0"/>
              <a:t> </a:t>
            </a:r>
          </a:p>
          <a:p>
            <a:pPr algn="r" rtl="1"/>
            <a:r>
              <a:rPr lang="ar-DZ" dirty="0" smtClean="0"/>
              <a:t>نزاعه المستمر مع الخلافة </a:t>
            </a:r>
            <a:r>
              <a:rPr lang="ar-DZ" dirty="0" err="1" smtClean="0"/>
              <a:t>الاموية</a:t>
            </a:r>
            <a:r>
              <a:rPr lang="ar-DZ" dirty="0" smtClean="0"/>
              <a:t> </a:t>
            </a:r>
            <a:r>
              <a:rPr lang="ar-DZ" dirty="0" err="1" smtClean="0"/>
              <a:t>بالاندلس</a:t>
            </a:r>
            <a:endParaRPr lang="ar-DZ" dirty="0" smtClean="0"/>
          </a:p>
          <a:p>
            <a:pPr algn="r" rtl="1"/>
            <a:r>
              <a:rPr lang="ar-DZ" dirty="0" smtClean="0"/>
              <a:t>بناء المهدية 303</a:t>
            </a:r>
          </a:p>
          <a:p>
            <a:pPr algn="r" rtl="1"/>
            <a:r>
              <a:rPr lang="ar-DZ" dirty="0" smtClean="0"/>
              <a:t>بناء المسيلة 315</a:t>
            </a:r>
          </a:p>
          <a:p>
            <a:pPr algn="r" rtl="1"/>
            <a:r>
              <a:rPr lang="ar-DZ" dirty="0" smtClean="0"/>
              <a:t>توفي سنة 322هـ </a:t>
            </a:r>
            <a:endParaRPr lang="fr-F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4603</TotalTime>
  <Words>2043</Words>
  <PresentationFormat>Affichage à l'écran (4:3)</PresentationFormat>
  <Paragraphs>242</Paragraphs>
  <Slides>45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46" baseType="lpstr">
      <vt:lpstr>Thème Office</vt:lpstr>
      <vt:lpstr>الدولة الفاطمية296-365هـ/909-975م</vt:lpstr>
      <vt:lpstr>الدولة الفاطمية</vt:lpstr>
      <vt:lpstr>الدولة الفاطمية296-362ه/909م-</vt:lpstr>
      <vt:lpstr>الدولة الفاطمية296-362ه/909م-983</vt:lpstr>
      <vt:lpstr>الدولة الفاطمية296-365هـ/909-975م</vt:lpstr>
      <vt:lpstr>Diapositive 6</vt:lpstr>
      <vt:lpstr>اعمال ابي عبدالله الشيعي بعد القضاء على الاغالبة</vt:lpstr>
      <vt:lpstr>الدولة الفاطمية</vt:lpstr>
      <vt:lpstr>اهم اعمال المهدي</vt:lpstr>
      <vt:lpstr>محراب</vt:lpstr>
      <vt:lpstr>جامع المهدية:  </vt:lpstr>
      <vt:lpstr>Diapositive 12</vt:lpstr>
      <vt:lpstr>مصلى العيد</vt:lpstr>
      <vt:lpstr>Diapositive 14</vt:lpstr>
      <vt:lpstr>جامع اجدابية</vt:lpstr>
      <vt:lpstr>Diapositive 16</vt:lpstr>
      <vt:lpstr>Diapositive 17</vt:lpstr>
      <vt:lpstr>Diapositive 18</vt:lpstr>
      <vt:lpstr> جامع سرت: 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المنشات المدنية –المهدية-</vt:lpstr>
      <vt:lpstr>المهدية</vt:lpstr>
      <vt:lpstr> المنشأت المدنية </vt:lpstr>
      <vt:lpstr>Diapositive 29</vt:lpstr>
      <vt:lpstr>الدولة الفاطمية296-362ه/909م-</vt:lpstr>
      <vt:lpstr>المنصورة</vt:lpstr>
      <vt:lpstr>صبرة المنصورة</vt:lpstr>
      <vt:lpstr>Diapositive 33</vt:lpstr>
      <vt:lpstr>أواني زجاجية</vt:lpstr>
      <vt:lpstr>مدينة المحمدية (المسيلة): </vt:lpstr>
      <vt:lpstr>القصور</vt:lpstr>
      <vt:lpstr> مخطط مدينة المهدية الفاطمية (A. Lézine : Encyclopédie Berbère) بتصرف</vt:lpstr>
      <vt:lpstr>اطلال قصر المهدي بالمهدية</vt:lpstr>
      <vt:lpstr>Diapositive 39</vt:lpstr>
      <vt:lpstr>Diapositive 40</vt:lpstr>
      <vt:lpstr>Diapositive 41</vt:lpstr>
      <vt:lpstr>Diapositive 42</vt:lpstr>
      <vt:lpstr> ثالثا/العمارة العسكرية: </vt:lpstr>
      <vt:lpstr>سقيفة باب زويلة</vt:lpstr>
      <vt:lpstr>باب زويلة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الدولة الفاطمية296-362ه/909م-</dc:title>
  <dc:creator>CLIENT TOSHIBA</dc:creator>
  <cp:lastModifiedBy>acer</cp:lastModifiedBy>
  <cp:revision>78</cp:revision>
  <dcterms:created xsi:type="dcterms:W3CDTF">2017-11-26T21:01:31Z</dcterms:created>
  <dcterms:modified xsi:type="dcterms:W3CDTF">2023-12-13T22:16:38Z</dcterms:modified>
</cp:coreProperties>
</file>