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1" r:id="rId5"/>
    <p:sldId id="260" r:id="rId6"/>
    <p:sldId id="290" r:id="rId7"/>
    <p:sldId id="289" r:id="rId8"/>
    <p:sldId id="288" r:id="rId9"/>
    <p:sldId id="280" r:id="rId10"/>
    <p:sldId id="261" r:id="rId11"/>
    <p:sldId id="286" r:id="rId12"/>
    <p:sldId id="287" r:id="rId13"/>
    <p:sldId id="262" r:id="rId14"/>
    <p:sldId id="277" r:id="rId15"/>
    <p:sldId id="291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4" r:id="rId25"/>
    <p:sldId id="283" r:id="rId26"/>
    <p:sldId id="284" r:id="rId27"/>
    <p:sldId id="276" r:id="rId28"/>
    <p:sldId id="293" r:id="rId29"/>
    <p:sldId id="292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80AE-80B7-45B8-8568-D2502AFEC5C1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EC0AD-0045-4022-9215-AFE50674A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ARN polymérases I et III transcrivent le précurseur d’ARN ribosomique (ARNr) 35S et l’ARNr 5S, qui s’associent dans le nucléole aux protéines ribosomiques et aux facteurs pré-ribosomiques pour former la particule 90S. La biogenèse suit ensuite deux voies distinctes, la pré-60S qui produira la grande sous-unité ribosomique, et la pré-40S qui conduira à la petite. </a:t>
            </a:r>
            <a:r>
              <a:rPr lang="fr-F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séquence ordonnée de réactions de maturation des ARNr, conjointe à l’association et à la dissociation de facteurs protéiques, accompagne le transport des particules vers le nucléoplasme, puis le cytoplasme, où deux sous-unités matures s’associent à un ARN messager (ARNm) pour former un ribosome 80S lors de la traduction.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C0AD-0045-4022-9215-AFE50674AAF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3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E497-2053-45C2-B96F-5909A0BFE82F}" type="datetimeFigureOut">
              <a:rPr lang="fr-FR" smtClean="0"/>
              <a:t>14/01/2024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9B40-54E1-4F57-8CC9-B743D561DE4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ctissimo.fr/classe-BGG-ACIDES-AMINES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ynapses.mcg.edu/atlas/1_1_2_3.s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ynapses.mcg.edu/atlas/1_1_2_3.s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imgres?imgurl=https://upload.wikimedia.org/wikipedia/commons/9/99/Francis_Crick_crop.jpg&amp;imgrefurl=https://en.wikipedia.org/wiki/Francis_Crick&amp;docid=CFazeGCc9xYtpM&amp;tbnid=0C5n5FqJ4OoMqM:&amp;vet=10ahUKEwifp42A6YjmAhWB5OAKHRbbBRsQMwhBKAAwAA..i&amp;w=2035&amp;h=2236&amp;hl=fr&amp;bih=657&amp;biw=1366&amp;q=F.%20Crick%20et%20Gamow&amp;ved=0ahUKEwifp42A6YjmAhWB5OAKHRbbBRsQMwhBKAAwAA&amp;iact=mrc&amp;uact=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orge_Gamow" TargetMode="External"/><Relationship Id="rId5" Type="http://schemas.openxmlformats.org/officeDocument/2006/relationships/hyperlink" Target="https://www.google.dz/imgres?imgurl=https://upload.wikimedia.org/wikipedia/en/thumb/2/2e/George_Gamow.jpg/220px-George_Gamow.jpg&amp;imgrefurl=https://en.wikipedia.org/wiki/George_Gamow&amp;docid=bxHoHnaE9ZEFGM&amp;tbnid=X_dYIA77pkmuZM:&amp;vet=10ahUKEwifp42A6YjmAhWB5OAKHRbbBRsQMwhCKAEwAQ..i&amp;w=220&amp;h=294&amp;hl=fr&amp;bih=657&amp;biw=1366&amp;q=F.%20Crick%20et%20Gamow&amp;ved=0ahUKEwifp42A6YjmAhWB5OAKHRbbBRsQMwhCKAEwAQ&amp;iact=mrc&amp;uact=8" TargetMode="External"/><Relationship Id="rId4" Type="http://schemas.openxmlformats.org/officeDocument/2006/relationships/hyperlink" Target="https://en.wikipedia.org/wiki/Francis_Cric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rofiles.nlm.nih.gov/JJ/B/B/B/X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Chapitre 7: </a:t>
            </a:r>
            <a:r>
              <a:rPr lang="fr-FR" b="1" dirty="0"/>
              <a:t>Ribosome et synthèse des protéines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024" t="64062" r="22656" b="9375"/>
          <a:stretch>
            <a:fillRect/>
          </a:stretch>
        </p:blipFill>
        <p:spPr bwMode="auto">
          <a:xfrm>
            <a:off x="500034" y="2928934"/>
            <a:ext cx="83582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094" t="19791" r="22070" b="13541"/>
          <a:stretch>
            <a:fillRect/>
          </a:stretch>
        </p:blipFill>
        <p:spPr bwMode="auto">
          <a:xfrm>
            <a:off x="1357290" y="785794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" y="1124744"/>
            <a:ext cx="9144000" cy="1524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3" y="3068960"/>
            <a:ext cx="9014767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6471"/>
            <a:ext cx="8964488" cy="60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428604"/>
            <a:ext cx="87154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4. Fonction =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Protéosynthèse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Polysomes libres: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Production protéine structurales et fonctionnelles (cytosquelette, enzymes, protéines de la MP, et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systéme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endomembranaire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Production des protéines destinés à d’autres organites (certaines protéines mitochondriales, protéine des peroxysomes, protéines du noyau)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Polysomes </a:t>
            </a:r>
            <a:r>
              <a:rPr lang="fr-F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liès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Produisent des protéines essentiellement destinées à l’exportation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4" y="1405640"/>
            <a:ext cx="8920832" cy="40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2438400" y="9144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b="1"/>
              <a:t>Lieu de la synthèse d’une chaîne polypeptidique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3352800" cy="566738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marL="187325" indent="3175" algn="l" eaLnBrk="1" hangingPunct="1">
              <a:lnSpc>
                <a:spcPct val="130000"/>
              </a:lnSpc>
            </a:pPr>
            <a:r>
              <a:rPr lang="fr-FR" sz="2400" b="1" smtClean="0">
                <a:solidFill>
                  <a:schemeClr val="tx1"/>
                </a:solidFill>
              </a:rPr>
              <a:t>Les rôles du ribosome</a:t>
            </a: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0" y="3124200"/>
            <a:ext cx="3902075" cy="304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1303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7018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2733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8448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302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759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216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673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AutoNum type="arabicPeriod"/>
            </a:pPr>
            <a:r>
              <a:rPr lang="fr-FR" sz="2400" b="1"/>
              <a:t>Fixer l’ARNm.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 b="1"/>
              <a:t>Lire les codons d’ARNm.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 b="1"/>
              <a:t>Fixer les ARNt chargés de leurs acides aminés (par leurs anticodons).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 b="1"/>
              <a:t>Favoriser la formation des liens peptidiques entre les acides aminés (grâce à un enzyme).</a:t>
            </a:r>
          </a:p>
        </p:txBody>
      </p:sp>
      <p:pic>
        <p:nvPicPr>
          <p:cNvPr id="29701" name="Picture 6" descr="Untitled-1.jpg                                                 000224C1imac hd                        BBBC845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99000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0" y="152400"/>
            <a:ext cx="609600" cy="3810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190500 h 21600"/>
              <a:gd name="T4" fmla="*/ 457200 w 21600"/>
              <a:gd name="T5" fmla="*/ 381000 h 21600"/>
              <a:gd name="T6" fmla="*/ 6096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0" y="838200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b="1">
                <a:solidFill>
                  <a:srgbClr val="FF0080"/>
                </a:solidFill>
              </a:rPr>
              <a:t>Rôle général des ribosomes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2011363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b="1">
                <a:solidFill>
                  <a:srgbClr val="FF0080"/>
                </a:solidFill>
              </a:rPr>
              <a:t>Rôles spécifiques des ribosomes</a:t>
            </a:r>
          </a:p>
        </p:txBody>
      </p:sp>
    </p:spTree>
    <p:extLst>
      <p:ext uri="{BB962C8B-B14F-4D97-AF65-F5344CB8AC3E}">
        <p14:creationId xmlns:p14="http://schemas.microsoft.com/office/powerpoint/2010/main" val="1097314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 autoUpdateAnimBg="0"/>
      <p:bldP spid="41062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620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9525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b="1">
                <a:solidFill>
                  <a:srgbClr val="191919"/>
                </a:solidFill>
              </a:rPr>
              <a:t>4.	La traduction de l’ARNm se fait dans le cytoplasme</a:t>
            </a:r>
            <a:endParaRPr lang="fr-FR" sz="2400" b="1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762000"/>
            <a:ext cx="6629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b="1"/>
              <a:t>Les ARN sortent du noyau vers le cytoplasme puis s’associent pour la traduction.</a:t>
            </a:r>
            <a:endParaRPr lang="fr-FR" sz="2400"/>
          </a:p>
        </p:txBody>
      </p:sp>
      <p:grpSp>
        <p:nvGrpSpPr>
          <p:cNvPr id="30724" name="Group 127"/>
          <p:cNvGrpSpPr>
            <a:grpSpLocks/>
          </p:cNvGrpSpPr>
          <p:nvPr/>
        </p:nvGrpSpPr>
        <p:grpSpPr bwMode="auto">
          <a:xfrm rot="1858369">
            <a:off x="1143000" y="5105400"/>
            <a:ext cx="152400" cy="423863"/>
            <a:chOff x="528" y="3360"/>
            <a:chExt cx="144" cy="315"/>
          </a:xfrm>
        </p:grpSpPr>
        <p:sp>
          <p:nvSpPr>
            <p:cNvPr id="30788" name="AutoShape 128"/>
            <p:cNvSpPr>
              <a:spLocks noChangeArrowheads="1"/>
            </p:cNvSpPr>
            <p:nvPr/>
          </p:nvSpPr>
          <p:spPr bwMode="auto">
            <a:xfrm>
              <a:off x="528" y="3360"/>
              <a:ext cx="144" cy="288"/>
            </a:xfrm>
            <a:prstGeom prst="can">
              <a:avLst>
                <a:gd name="adj" fmla="val 50000"/>
              </a:avLst>
            </a:prstGeom>
            <a:solidFill>
              <a:srgbClr val="9CDED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fr-FR"/>
            </a:p>
          </p:txBody>
        </p:sp>
        <p:grpSp>
          <p:nvGrpSpPr>
            <p:cNvPr id="30789" name="Group 129"/>
            <p:cNvGrpSpPr>
              <a:grpSpLocks/>
            </p:cNvGrpSpPr>
            <p:nvPr/>
          </p:nvGrpSpPr>
          <p:grpSpPr bwMode="auto">
            <a:xfrm>
              <a:off x="544" y="3627"/>
              <a:ext cx="96" cy="48"/>
              <a:chOff x="528" y="3648"/>
              <a:chExt cx="96" cy="48"/>
            </a:xfrm>
          </p:grpSpPr>
          <p:sp>
            <p:nvSpPr>
              <p:cNvPr id="30790" name="Line 130"/>
              <p:cNvSpPr>
                <a:spLocks noChangeShapeType="1"/>
              </p:cNvSpPr>
              <p:nvPr/>
            </p:nvSpPr>
            <p:spPr bwMode="auto">
              <a:xfrm>
                <a:off x="576" y="3648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91" name="Line 131"/>
              <p:cNvSpPr>
                <a:spLocks noChangeShapeType="1"/>
              </p:cNvSpPr>
              <p:nvPr/>
            </p:nvSpPr>
            <p:spPr bwMode="auto">
              <a:xfrm>
                <a:off x="624" y="3648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92" name="Line 132"/>
              <p:cNvSpPr>
                <a:spLocks noChangeShapeType="1"/>
              </p:cNvSpPr>
              <p:nvPr/>
            </p:nvSpPr>
            <p:spPr bwMode="auto">
              <a:xfrm>
                <a:off x="528" y="3648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0725" name="Rectangle 133"/>
          <p:cNvSpPr>
            <a:spLocks noChangeArrowheads="1"/>
          </p:cNvSpPr>
          <p:nvPr/>
        </p:nvSpPr>
        <p:spPr bwMode="auto">
          <a:xfrm>
            <a:off x="320675" y="5062538"/>
            <a:ext cx="63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800"/>
              <a:t>ARNt</a:t>
            </a:r>
          </a:p>
        </p:txBody>
      </p:sp>
      <p:sp>
        <p:nvSpPr>
          <p:cNvPr id="30726" name="Rectangle 134"/>
          <p:cNvSpPr>
            <a:spLocks noChangeArrowheads="1"/>
          </p:cNvSpPr>
          <p:nvPr/>
        </p:nvSpPr>
        <p:spPr bwMode="auto">
          <a:xfrm>
            <a:off x="0" y="4953000"/>
            <a:ext cx="15240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0727" name="Freeform 135"/>
          <p:cNvSpPr>
            <a:spLocks/>
          </p:cNvSpPr>
          <p:nvPr/>
        </p:nvSpPr>
        <p:spPr bwMode="auto">
          <a:xfrm>
            <a:off x="1295400" y="6096000"/>
            <a:ext cx="231775" cy="304800"/>
          </a:xfrm>
          <a:custGeom>
            <a:avLst/>
            <a:gdLst>
              <a:gd name="T0" fmla="*/ 180975 w 146"/>
              <a:gd name="T1" fmla="*/ 203200 h 192"/>
              <a:gd name="T2" fmla="*/ 168275 w 146"/>
              <a:gd name="T3" fmla="*/ 254000 h 192"/>
              <a:gd name="T4" fmla="*/ 92075 w 146"/>
              <a:gd name="T5" fmla="*/ 304800 h 192"/>
              <a:gd name="T6" fmla="*/ 41275 w 146"/>
              <a:gd name="T7" fmla="*/ 292100 h 192"/>
              <a:gd name="T8" fmla="*/ 15875 w 146"/>
              <a:gd name="T9" fmla="*/ 215900 h 192"/>
              <a:gd name="T10" fmla="*/ 79375 w 146"/>
              <a:gd name="T11" fmla="*/ 0 h 192"/>
              <a:gd name="T12" fmla="*/ 219075 w 146"/>
              <a:gd name="T13" fmla="*/ 88900 h 192"/>
              <a:gd name="T14" fmla="*/ 231775 w 146"/>
              <a:gd name="T15" fmla="*/ 177800 h 192"/>
              <a:gd name="T16" fmla="*/ 130175 w 146"/>
              <a:gd name="T17" fmla="*/ 2794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6" h="192">
                <a:moveTo>
                  <a:pt x="114" y="128"/>
                </a:moveTo>
                <a:cubicBezTo>
                  <a:pt x="111" y="138"/>
                  <a:pt x="113" y="151"/>
                  <a:pt x="106" y="160"/>
                </a:cubicBezTo>
                <a:cubicBezTo>
                  <a:pt x="93" y="174"/>
                  <a:pt x="58" y="192"/>
                  <a:pt x="58" y="192"/>
                </a:cubicBezTo>
                <a:cubicBezTo>
                  <a:pt x="47" y="189"/>
                  <a:pt x="33" y="192"/>
                  <a:pt x="26" y="184"/>
                </a:cubicBezTo>
                <a:cubicBezTo>
                  <a:pt x="15" y="171"/>
                  <a:pt x="10" y="136"/>
                  <a:pt x="10" y="136"/>
                </a:cubicBezTo>
                <a:cubicBezTo>
                  <a:pt x="15" y="71"/>
                  <a:pt x="0" y="33"/>
                  <a:pt x="50" y="0"/>
                </a:cubicBezTo>
                <a:cubicBezTo>
                  <a:pt x="115" y="8"/>
                  <a:pt x="119" y="0"/>
                  <a:pt x="138" y="56"/>
                </a:cubicBezTo>
                <a:cubicBezTo>
                  <a:pt x="140" y="74"/>
                  <a:pt x="146" y="93"/>
                  <a:pt x="146" y="112"/>
                </a:cubicBezTo>
                <a:cubicBezTo>
                  <a:pt x="146" y="162"/>
                  <a:pt x="107" y="150"/>
                  <a:pt x="82" y="176"/>
                </a:cubicBezTo>
              </a:path>
            </a:pathLst>
          </a:custGeom>
          <a:solidFill>
            <a:srgbClr val="AD8C4A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8" name="Rectangle 136"/>
          <p:cNvSpPr>
            <a:spLocks noChangeArrowheads="1"/>
          </p:cNvSpPr>
          <p:nvPr/>
        </p:nvSpPr>
        <p:spPr bwMode="auto">
          <a:xfrm>
            <a:off x="76200" y="6118225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800"/>
              <a:t>Ribosome</a:t>
            </a:r>
          </a:p>
        </p:txBody>
      </p:sp>
      <p:sp>
        <p:nvSpPr>
          <p:cNvPr id="30729" name="Freeform 137"/>
          <p:cNvSpPr>
            <a:spLocks/>
          </p:cNvSpPr>
          <p:nvPr/>
        </p:nvSpPr>
        <p:spPr bwMode="auto">
          <a:xfrm>
            <a:off x="1295400" y="6553200"/>
            <a:ext cx="255588" cy="142875"/>
          </a:xfrm>
          <a:custGeom>
            <a:avLst/>
            <a:gdLst>
              <a:gd name="T0" fmla="*/ 217488 w 161"/>
              <a:gd name="T1" fmla="*/ 3175 h 90"/>
              <a:gd name="T2" fmla="*/ 39688 w 161"/>
              <a:gd name="T3" fmla="*/ 15875 h 90"/>
              <a:gd name="T4" fmla="*/ 26988 w 161"/>
              <a:gd name="T5" fmla="*/ 92075 h 90"/>
              <a:gd name="T6" fmla="*/ 115888 w 161"/>
              <a:gd name="T7" fmla="*/ 142875 h 90"/>
              <a:gd name="T8" fmla="*/ 255588 w 161"/>
              <a:gd name="T9" fmla="*/ 41275 h 90"/>
              <a:gd name="T10" fmla="*/ 217488 w 161"/>
              <a:gd name="T11" fmla="*/ 3175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1" h="90">
                <a:moveTo>
                  <a:pt x="137" y="2"/>
                </a:moveTo>
                <a:cubicBezTo>
                  <a:pt x="99" y="4"/>
                  <a:pt x="61" y="0"/>
                  <a:pt x="25" y="10"/>
                </a:cubicBezTo>
                <a:cubicBezTo>
                  <a:pt x="0" y="16"/>
                  <a:pt x="9" y="46"/>
                  <a:pt x="17" y="58"/>
                </a:cubicBezTo>
                <a:cubicBezTo>
                  <a:pt x="36" y="86"/>
                  <a:pt x="42" y="82"/>
                  <a:pt x="73" y="90"/>
                </a:cubicBezTo>
                <a:cubicBezTo>
                  <a:pt x="124" y="79"/>
                  <a:pt x="143" y="77"/>
                  <a:pt x="161" y="26"/>
                </a:cubicBezTo>
                <a:cubicBezTo>
                  <a:pt x="134" y="8"/>
                  <a:pt x="137" y="19"/>
                  <a:pt x="137" y="2"/>
                </a:cubicBezTo>
                <a:close/>
              </a:path>
            </a:pathLst>
          </a:custGeom>
          <a:solidFill>
            <a:srgbClr val="AD8C4A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Rectangle 138"/>
          <p:cNvSpPr>
            <a:spLocks noChangeArrowheads="1"/>
          </p:cNvSpPr>
          <p:nvPr/>
        </p:nvSpPr>
        <p:spPr bwMode="auto">
          <a:xfrm>
            <a:off x="0" y="6019800"/>
            <a:ext cx="16764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0731" name="Rectangle 154"/>
          <p:cNvSpPr>
            <a:spLocks noChangeArrowheads="1"/>
          </p:cNvSpPr>
          <p:nvPr/>
        </p:nvSpPr>
        <p:spPr bwMode="auto">
          <a:xfrm>
            <a:off x="2203450" y="6118225"/>
            <a:ext cx="735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800"/>
              <a:t>ARNm</a:t>
            </a:r>
          </a:p>
        </p:txBody>
      </p:sp>
      <p:sp>
        <p:nvSpPr>
          <p:cNvPr id="30732" name="Rectangle 156"/>
          <p:cNvSpPr>
            <a:spLocks noChangeArrowheads="1"/>
          </p:cNvSpPr>
          <p:nvPr/>
        </p:nvSpPr>
        <p:spPr bwMode="auto">
          <a:xfrm>
            <a:off x="1981200" y="6019800"/>
            <a:ext cx="16764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grpSp>
        <p:nvGrpSpPr>
          <p:cNvPr id="30733" name="Group 206"/>
          <p:cNvGrpSpPr>
            <a:grpSpLocks/>
          </p:cNvGrpSpPr>
          <p:nvPr/>
        </p:nvGrpSpPr>
        <p:grpSpPr bwMode="auto">
          <a:xfrm>
            <a:off x="3048000" y="6248400"/>
            <a:ext cx="400050" cy="512763"/>
            <a:chOff x="4812" y="2532"/>
            <a:chExt cx="252" cy="323"/>
          </a:xfrm>
        </p:grpSpPr>
        <p:sp>
          <p:nvSpPr>
            <p:cNvPr id="30785" name="Freeform 184"/>
            <p:cNvSpPr>
              <a:spLocks/>
            </p:cNvSpPr>
            <p:nvPr/>
          </p:nvSpPr>
          <p:spPr bwMode="auto">
            <a:xfrm rot="3933909">
              <a:off x="4753" y="2639"/>
              <a:ext cx="311" cy="121"/>
            </a:xfrm>
            <a:custGeom>
              <a:avLst/>
              <a:gdLst>
                <a:gd name="T0" fmla="*/ 0 w 480"/>
                <a:gd name="T1" fmla="*/ 86 h 146"/>
                <a:gd name="T2" fmla="*/ 52 w 480"/>
                <a:gd name="T3" fmla="*/ 46 h 146"/>
                <a:gd name="T4" fmla="*/ 73 w 480"/>
                <a:gd name="T5" fmla="*/ 33 h 146"/>
                <a:gd name="T6" fmla="*/ 181 w 480"/>
                <a:gd name="T7" fmla="*/ 86 h 146"/>
                <a:gd name="T8" fmla="*/ 249 w 480"/>
                <a:gd name="T9" fmla="*/ 40 h 146"/>
                <a:gd name="T10" fmla="*/ 280 w 480"/>
                <a:gd name="T11" fmla="*/ 46 h 146"/>
                <a:gd name="T12" fmla="*/ 285 w 480"/>
                <a:gd name="T13" fmla="*/ 27 h 146"/>
                <a:gd name="T14" fmla="*/ 311 w 480"/>
                <a:gd name="T15" fmla="*/ 0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0" h="146">
                  <a:moveTo>
                    <a:pt x="0" y="104"/>
                  </a:moveTo>
                  <a:cubicBezTo>
                    <a:pt x="63" y="146"/>
                    <a:pt x="42" y="88"/>
                    <a:pt x="80" y="56"/>
                  </a:cubicBezTo>
                  <a:cubicBezTo>
                    <a:pt x="89" y="48"/>
                    <a:pt x="101" y="45"/>
                    <a:pt x="112" y="40"/>
                  </a:cubicBezTo>
                  <a:cubicBezTo>
                    <a:pt x="169" y="59"/>
                    <a:pt x="220" y="89"/>
                    <a:pt x="280" y="104"/>
                  </a:cubicBezTo>
                  <a:cubicBezTo>
                    <a:pt x="331" y="91"/>
                    <a:pt x="324" y="62"/>
                    <a:pt x="384" y="48"/>
                  </a:cubicBezTo>
                  <a:cubicBezTo>
                    <a:pt x="400" y="50"/>
                    <a:pt x="416" y="60"/>
                    <a:pt x="432" y="56"/>
                  </a:cubicBezTo>
                  <a:cubicBezTo>
                    <a:pt x="440" y="53"/>
                    <a:pt x="434" y="38"/>
                    <a:pt x="440" y="32"/>
                  </a:cubicBezTo>
                  <a:cubicBezTo>
                    <a:pt x="450" y="18"/>
                    <a:pt x="467" y="12"/>
                    <a:pt x="480" y="0"/>
                  </a:cubicBezTo>
                </a:path>
              </a:pathLst>
            </a:custGeom>
            <a:noFill/>
            <a:ln w="57150" cap="flat" cmpd="sng">
              <a:solidFill>
                <a:srgbClr val="80004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6" name="Freeform 202"/>
            <p:cNvSpPr>
              <a:spLocks/>
            </p:cNvSpPr>
            <p:nvPr/>
          </p:nvSpPr>
          <p:spPr bwMode="auto">
            <a:xfrm>
              <a:off x="4812" y="2532"/>
              <a:ext cx="20" cy="52"/>
            </a:xfrm>
            <a:custGeom>
              <a:avLst/>
              <a:gdLst>
                <a:gd name="T0" fmla="*/ 0 w 20"/>
                <a:gd name="T1" fmla="*/ 52 h 52"/>
                <a:gd name="T2" fmla="*/ 16 w 20"/>
                <a:gd name="T3" fmla="*/ 12 h 52"/>
                <a:gd name="T4" fmla="*/ 20 w 20"/>
                <a:gd name="T5" fmla="*/ 0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52">
                  <a:moveTo>
                    <a:pt x="0" y="52"/>
                  </a:moveTo>
                  <a:cubicBezTo>
                    <a:pt x="4" y="35"/>
                    <a:pt x="8" y="26"/>
                    <a:pt x="16" y="12"/>
                  </a:cubicBezTo>
                  <a:cubicBezTo>
                    <a:pt x="17" y="8"/>
                    <a:pt x="20" y="0"/>
                    <a:pt x="20" y="0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7" name="Freeform 203"/>
            <p:cNvSpPr>
              <a:spLocks/>
            </p:cNvSpPr>
            <p:nvPr/>
          </p:nvSpPr>
          <p:spPr bwMode="auto">
            <a:xfrm>
              <a:off x="5012" y="2812"/>
              <a:ext cx="52" cy="16"/>
            </a:xfrm>
            <a:custGeom>
              <a:avLst/>
              <a:gdLst>
                <a:gd name="T0" fmla="*/ 0 w 52"/>
                <a:gd name="T1" fmla="*/ 0 h 16"/>
                <a:gd name="T2" fmla="*/ 40 w 52"/>
                <a:gd name="T3" fmla="*/ 8 h 16"/>
                <a:gd name="T4" fmla="*/ 52 w 52"/>
                <a:gd name="T5" fmla="*/ 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6">
                  <a:moveTo>
                    <a:pt x="0" y="0"/>
                  </a:moveTo>
                  <a:cubicBezTo>
                    <a:pt x="10" y="1"/>
                    <a:pt x="28" y="2"/>
                    <a:pt x="40" y="8"/>
                  </a:cubicBezTo>
                  <a:cubicBezTo>
                    <a:pt x="44" y="10"/>
                    <a:pt x="52" y="16"/>
                    <a:pt x="52" y="16"/>
                  </a:cubicBezTo>
                </a:path>
              </a:pathLst>
            </a:custGeom>
            <a:noFill/>
            <a:ln w="76200" cap="flat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734" name="Group 241"/>
          <p:cNvGrpSpPr>
            <a:grpSpLocks/>
          </p:cNvGrpSpPr>
          <p:nvPr/>
        </p:nvGrpSpPr>
        <p:grpSpPr bwMode="auto">
          <a:xfrm>
            <a:off x="5029200" y="1524000"/>
            <a:ext cx="4114800" cy="5334000"/>
            <a:chOff x="2807" y="473"/>
            <a:chExt cx="2953" cy="3847"/>
          </a:xfrm>
        </p:grpSpPr>
        <p:pic>
          <p:nvPicPr>
            <p:cNvPr id="30737" name="Picture 162" descr="Untitled-1.jpg                                                 000224C1imac hd                        BBBC8453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480"/>
              <a:ext cx="2953" cy="384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38" name="Group 170"/>
            <p:cNvGrpSpPr>
              <a:grpSpLocks/>
            </p:cNvGrpSpPr>
            <p:nvPr/>
          </p:nvGrpSpPr>
          <p:grpSpPr bwMode="auto">
            <a:xfrm>
              <a:off x="4944" y="1104"/>
              <a:ext cx="624" cy="624"/>
              <a:chOff x="4800" y="1056"/>
              <a:chExt cx="816" cy="768"/>
            </a:xfrm>
          </p:grpSpPr>
          <p:sp>
            <p:nvSpPr>
              <p:cNvPr id="30779" name="AutoShape 163"/>
              <p:cNvSpPr>
                <a:spLocks noChangeArrowheads="1"/>
              </p:cNvSpPr>
              <p:nvPr/>
            </p:nvSpPr>
            <p:spPr bwMode="auto">
              <a:xfrm>
                <a:off x="4944" y="1296"/>
                <a:ext cx="192" cy="192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B5A5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780" name="AutoShape 164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144" cy="144"/>
              </a:xfrm>
              <a:prstGeom prst="octagon">
                <a:avLst>
                  <a:gd name="adj" fmla="val 29287"/>
                </a:avLst>
              </a:prstGeom>
              <a:solidFill>
                <a:srgbClr val="B5A5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781" name="Rectangle 165"/>
              <p:cNvSpPr>
                <a:spLocks noChangeArrowheads="1"/>
              </p:cNvSpPr>
              <p:nvPr/>
            </p:nvSpPr>
            <p:spPr bwMode="auto">
              <a:xfrm>
                <a:off x="5472" y="1200"/>
                <a:ext cx="144" cy="144"/>
              </a:xfrm>
              <a:prstGeom prst="rect">
                <a:avLst/>
              </a:prstGeom>
              <a:solidFill>
                <a:srgbClr val="B5A5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782" name="Oval 166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192" cy="192"/>
              </a:xfrm>
              <a:prstGeom prst="ellipse">
                <a:avLst/>
              </a:prstGeom>
              <a:solidFill>
                <a:srgbClr val="B5A5C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783" name="AutoShape 167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192" cy="192"/>
              </a:xfrm>
              <a:prstGeom prst="diamond">
                <a:avLst/>
              </a:prstGeom>
              <a:solidFill>
                <a:srgbClr val="B5A5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784" name="AutoShape 168"/>
              <p:cNvSpPr>
                <a:spLocks noChangeArrowheads="1"/>
              </p:cNvSpPr>
              <p:nvPr/>
            </p:nvSpPr>
            <p:spPr bwMode="auto">
              <a:xfrm>
                <a:off x="5136" y="1440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B5A5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30739" name="Rectangle 169"/>
            <p:cNvSpPr>
              <a:spLocks noChangeArrowheads="1"/>
            </p:cNvSpPr>
            <p:nvPr/>
          </p:nvSpPr>
          <p:spPr bwMode="auto">
            <a:xfrm>
              <a:off x="4992" y="561"/>
              <a:ext cx="768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400"/>
                <a:t>Réserve d’a.a. du cytoplasme.</a:t>
              </a:r>
            </a:p>
          </p:txBody>
        </p:sp>
        <p:sp>
          <p:nvSpPr>
            <p:cNvPr id="30740" name="Freeform 171" descr="Papier recyclé"/>
            <p:cNvSpPr>
              <a:spLocks/>
            </p:cNvSpPr>
            <p:nvPr/>
          </p:nvSpPr>
          <p:spPr bwMode="auto">
            <a:xfrm>
              <a:off x="2816" y="473"/>
              <a:ext cx="577" cy="679"/>
            </a:xfrm>
            <a:custGeom>
              <a:avLst/>
              <a:gdLst>
                <a:gd name="T0" fmla="*/ 224 w 577"/>
                <a:gd name="T1" fmla="*/ 103 h 679"/>
                <a:gd name="T2" fmla="*/ 56 w 577"/>
                <a:gd name="T3" fmla="*/ 95 h 679"/>
                <a:gd name="T4" fmla="*/ 0 w 577"/>
                <a:gd name="T5" fmla="*/ 167 h 679"/>
                <a:gd name="T6" fmla="*/ 8 w 577"/>
                <a:gd name="T7" fmla="*/ 375 h 679"/>
                <a:gd name="T8" fmla="*/ 96 w 577"/>
                <a:gd name="T9" fmla="*/ 679 h 679"/>
                <a:gd name="T10" fmla="*/ 304 w 577"/>
                <a:gd name="T11" fmla="*/ 647 h 679"/>
                <a:gd name="T12" fmla="*/ 392 w 577"/>
                <a:gd name="T13" fmla="*/ 447 h 679"/>
                <a:gd name="T14" fmla="*/ 464 w 577"/>
                <a:gd name="T15" fmla="*/ 375 h 679"/>
                <a:gd name="T16" fmla="*/ 536 w 577"/>
                <a:gd name="T17" fmla="*/ 207 h 679"/>
                <a:gd name="T18" fmla="*/ 560 w 577"/>
                <a:gd name="T19" fmla="*/ 103 h 679"/>
                <a:gd name="T20" fmla="*/ 552 w 577"/>
                <a:gd name="T21" fmla="*/ 23 h 679"/>
                <a:gd name="T22" fmla="*/ 280 w 577"/>
                <a:gd name="T23" fmla="*/ 63 h 679"/>
                <a:gd name="T24" fmla="*/ 184 w 577"/>
                <a:gd name="T25" fmla="*/ 39 h 679"/>
                <a:gd name="T26" fmla="*/ 80 w 577"/>
                <a:gd name="T27" fmla="*/ 47 h 679"/>
                <a:gd name="T28" fmla="*/ 40 w 577"/>
                <a:gd name="T29" fmla="*/ 87 h 6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7" h="679">
                  <a:moveTo>
                    <a:pt x="224" y="103"/>
                  </a:moveTo>
                  <a:cubicBezTo>
                    <a:pt x="167" y="65"/>
                    <a:pt x="120" y="83"/>
                    <a:pt x="56" y="95"/>
                  </a:cubicBezTo>
                  <a:cubicBezTo>
                    <a:pt x="38" y="120"/>
                    <a:pt x="17" y="141"/>
                    <a:pt x="0" y="167"/>
                  </a:cubicBezTo>
                  <a:cubicBezTo>
                    <a:pt x="2" y="236"/>
                    <a:pt x="4" y="305"/>
                    <a:pt x="8" y="375"/>
                  </a:cubicBezTo>
                  <a:cubicBezTo>
                    <a:pt x="11" y="442"/>
                    <a:pt x="24" y="631"/>
                    <a:pt x="96" y="679"/>
                  </a:cubicBezTo>
                  <a:cubicBezTo>
                    <a:pt x="180" y="673"/>
                    <a:pt x="228" y="665"/>
                    <a:pt x="304" y="647"/>
                  </a:cubicBezTo>
                  <a:cubicBezTo>
                    <a:pt x="376" y="598"/>
                    <a:pt x="357" y="516"/>
                    <a:pt x="392" y="447"/>
                  </a:cubicBezTo>
                  <a:cubicBezTo>
                    <a:pt x="406" y="417"/>
                    <a:pt x="441" y="397"/>
                    <a:pt x="464" y="375"/>
                  </a:cubicBezTo>
                  <a:cubicBezTo>
                    <a:pt x="483" y="316"/>
                    <a:pt x="520" y="269"/>
                    <a:pt x="536" y="207"/>
                  </a:cubicBezTo>
                  <a:cubicBezTo>
                    <a:pt x="544" y="172"/>
                    <a:pt x="551" y="137"/>
                    <a:pt x="560" y="103"/>
                  </a:cubicBezTo>
                  <a:cubicBezTo>
                    <a:pt x="557" y="76"/>
                    <a:pt x="577" y="32"/>
                    <a:pt x="552" y="23"/>
                  </a:cubicBezTo>
                  <a:cubicBezTo>
                    <a:pt x="489" y="0"/>
                    <a:pt x="349" y="16"/>
                    <a:pt x="280" y="63"/>
                  </a:cubicBezTo>
                  <a:cubicBezTo>
                    <a:pt x="248" y="52"/>
                    <a:pt x="215" y="49"/>
                    <a:pt x="184" y="39"/>
                  </a:cubicBezTo>
                  <a:cubicBezTo>
                    <a:pt x="149" y="41"/>
                    <a:pt x="114" y="40"/>
                    <a:pt x="80" y="47"/>
                  </a:cubicBezTo>
                  <a:cubicBezTo>
                    <a:pt x="47" y="53"/>
                    <a:pt x="62" y="87"/>
                    <a:pt x="40" y="87"/>
                  </a:cubicBez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1" name="Freeform 172"/>
            <p:cNvSpPr>
              <a:spLocks/>
            </p:cNvSpPr>
            <p:nvPr/>
          </p:nvSpPr>
          <p:spPr bwMode="auto">
            <a:xfrm>
              <a:off x="2880" y="720"/>
              <a:ext cx="146" cy="192"/>
            </a:xfrm>
            <a:custGeom>
              <a:avLst/>
              <a:gdLst>
                <a:gd name="T0" fmla="*/ 114 w 146"/>
                <a:gd name="T1" fmla="*/ 128 h 192"/>
                <a:gd name="T2" fmla="*/ 106 w 146"/>
                <a:gd name="T3" fmla="*/ 160 h 192"/>
                <a:gd name="T4" fmla="*/ 58 w 146"/>
                <a:gd name="T5" fmla="*/ 192 h 192"/>
                <a:gd name="T6" fmla="*/ 26 w 146"/>
                <a:gd name="T7" fmla="*/ 184 h 192"/>
                <a:gd name="T8" fmla="*/ 10 w 146"/>
                <a:gd name="T9" fmla="*/ 136 h 192"/>
                <a:gd name="T10" fmla="*/ 50 w 146"/>
                <a:gd name="T11" fmla="*/ 0 h 192"/>
                <a:gd name="T12" fmla="*/ 138 w 146"/>
                <a:gd name="T13" fmla="*/ 56 h 192"/>
                <a:gd name="T14" fmla="*/ 146 w 146"/>
                <a:gd name="T15" fmla="*/ 112 h 192"/>
                <a:gd name="T16" fmla="*/ 82 w 146"/>
                <a:gd name="T17" fmla="*/ 17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92">
                  <a:moveTo>
                    <a:pt x="114" y="128"/>
                  </a:moveTo>
                  <a:cubicBezTo>
                    <a:pt x="111" y="138"/>
                    <a:pt x="113" y="151"/>
                    <a:pt x="106" y="160"/>
                  </a:cubicBezTo>
                  <a:cubicBezTo>
                    <a:pt x="93" y="174"/>
                    <a:pt x="58" y="192"/>
                    <a:pt x="58" y="192"/>
                  </a:cubicBezTo>
                  <a:cubicBezTo>
                    <a:pt x="47" y="189"/>
                    <a:pt x="33" y="192"/>
                    <a:pt x="26" y="184"/>
                  </a:cubicBezTo>
                  <a:cubicBezTo>
                    <a:pt x="15" y="171"/>
                    <a:pt x="10" y="136"/>
                    <a:pt x="10" y="136"/>
                  </a:cubicBezTo>
                  <a:cubicBezTo>
                    <a:pt x="15" y="71"/>
                    <a:pt x="0" y="33"/>
                    <a:pt x="50" y="0"/>
                  </a:cubicBezTo>
                  <a:cubicBezTo>
                    <a:pt x="115" y="8"/>
                    <a:pt x="119" y="0"/>
                    <a:pt x="138" y="56"/>
                  </a:cubicBezTo>
                  <a:cubicBezTo>
                    <a:pt x="140" y="74"/>
                    <a:pt x="146" y="93"/>
                    <a:pt x="146" y="112"/>
                  </a:cubicBezTo>
                  <a:cubicBezTo>
                    <a:pt x="146" y="162"/>
                    <a:pt x="107" y="150"/>
                    <a:pt x="82" y="176"/>
                  </a:cubicBezTo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2" name="Freeform 173"/>
            <p:cNvSpPr>
              <a:spLocks/>
            </p:cNvSpPr>
            <p:nvPr/>
          </p:nvSpPr>
          <p:spPr bwMode="auto">
            <a:xfrm>
              <a:off x="2928" y="960"/>
              <a:ext cx="161" cy="90"/>
            </a:xfrm>
            <a:custGeom>
              <a:avLst/>
              <a:gdLst>
                <a:gd name="T0" fmla="*/ 137 w 161"/>
                <a:gd name="T1" fmla="*/ 2 h 90"/>
                <a:gd name="T2" fmla="*/ 25 w 161"/>
                <a:gd name="T3" fmla="*/ 10 h 90"/>
                <a:gd name="T4" fmla="*/ 17 w 161"/>
                <a:gd name="T5" fmla="*/ 58 h 90"/>
                <a:gd name="T6" fmla="*/ 73 w 161"/>
                <a:gd name="T7" fmla="*/ 90 h 90"/>
                <a:gd name="T8" fmla="*/ 161 w 161"/>
                <a:gd name="T9" fmla="*/ 26 h 90"/>
                <a:gd name="T10" fmla="*/ 137 w 161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90">
                  <a:moveTo>
                    <a:pt x="137" y="2"/>
                  </a:moveTo>
                  <a:cubicBezTo>
                    <a:pt x="99" y="4"/>
                    <a:pt x="61" y="0"/>
                    <a:pt x="25" y="10"/>
                  </a:cubicBezTo>
                  <a:cubicBezTo>
                    <a:pt x="0" y="16"/>
                    <a:pt x="9" y="46"/>
                    <a:pt x="17" y="58"/>
                  </a:cubicBezTo>
                  <a:cubicBezTo>
                    <a:pt x="36" y="86"/>
                    <a:pt x="42" y="82"/>
                    <a:pt x="73" y="90"/>
                  </a:cubicBezTo>
                  <a:cubicBezTo>
                    <a:pt x="124" y="79"/>
                    <a:pt x="143" y="77"/>
                    <a:pt x="161" y="26"/>
                  </a:cubicBezTo>
                  <a:cubicBezTo>
                    <a:pt x="134" y="8"/>
                    <a:pt x="137" y="19"/>
                    <a:pt x="137" y="2"/>
                  </a:cubicBezTo>
                  <a:close/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3" name="Freeform 174"/>
            <p:cNvSpPr>
              <a:spLocks/>
            </p:cNvSpPr>
            <p:nvPr/>
          </p:nvSpPr>
          <p:spPr bwMode="auto">
            <a:xfrm>
              <a:off x="3168" y="1152"/>
              <a:ext cx="146" cy="192"/>
            </a:xfrm>
            <a:custGeom>
              <a:avLst/>
              <a:gdLst>
                <a:gd name="T0" fmla="*/ 114 w 146"/>
                <a:gd name="T1" fmla="*/ 128 h 192"/>
                <a:gd name="T2" fmla="*/ 106 w 146"/>
                <a:gd name="T3" fmla="*/ 160 h 192"/>
                <a:gd name="T4" fmla="*/ 58 w 146"/>
                <a:gd name="T5" fmla="*/ 192 h 192"/>
                <a:gd name="T6" fmla="*/ 26 w 146"/>
                <a:gd name="T7" fmla="*/ 184 h 192"/>
                <a:gd name="T8" fmla="*/ 10 w 146"/>
                <a:gd name="T9" fmla="*/ 136 h 192"/>
                <a:gd name="T10" fmla="*/ 50 w 146"/>
                <a:gd name="T11" fmla="*/ 0 h 192"/>
                <a:gd name="T12" fmla="*/ 138 w 146"/>
                <a:gd name="T13" fmla="*/ 56 h 192"/>
                <a:gd name="T14" fmla="*/ 146 w 146"/>
                <a:gd name="T15" fmla="*/ 112 h 192"/>
                <a:gd name="T16" fmla="*/ 82 w 146"/>
                <a:gd name="T17" fmla="*/ 17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92">
                  <a:moveTo>
                    <a:pt x="114" y="128"/>
                  </a:moveTo>
                  <a:cubicBezTo>
                    <a:pt x="111" y="138"/>
                    <a:pt x="113" y="151"/>
                    <a:pt x="106" y="160"/>
                  </a:cubicBezTo>
                  <a:cubicBezTo>
                    <a:pt x="93" y="174"/>
                    <a:pt x="58" y="192"/>
                    <a:pt x="58" y="192"/>
                  </a:cubicBezTo>
                  <a:cubicBezTo>
                    <a:pt x="47" y="189"/>
                    <a:pt x="33" y="192"/>
                    <a:pt x="26" y="184"/>
                  </a:cubicBezTo>
                  <a:cubicBezTo>
                    <a:pt x="15" y="171"/>
                    <a:pt x="10" y="136"/>
                    <a:pt x="10" y="136"/>
                  </a:cubicBezTo>
                  <a:cubicBezTo>
                    <a:pt x="15" y="71"/>
                    <a:pt x="0" y="33"/>
                    <a:pt x="50" y="0"/>
                  </a:cubicBezTo>
                  <a:cubicBezTo>
                    <a:pt x="115" y="8"/>
                    <a:pt x="119" y="0"/>
                    <a:pt x="138" y="56"/>
                  </a:cubicBezTo>
                  <a:cubicBezTo>
                    <a:pt x="140" y="74"/>
                    <a:pt x="146" y="93"/>
                    <a:pt x="146" y="112"/>
                  </a:cubicBezTo>
                  <a:cubicBezTo>
                    <a:pt x="146" y="162"/>
                    <a:pt x="107" y="150"/>
                    <a:pt x="82" y="176"/>
                  </a:cubicBezTo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4" name="Freeform 175"/>
            <p:cNvSpPr>
              <a:spLocks/>
            </p:cNvSpPr>
            <p:nvPr/>
          </p:nvSpPr>
          <p:spPr bwMode="auto">
            <a:xfrm>
              <a:off x="3120" y="1392"/>
              <a:ext cx="161" cy="90"/>
            </a:xfrm>
            <a:custGeom>
              <a:avLst/>
              <a:gdLst>
                <a:gd name="T0" fmla="*/ 137 w 161"/>
                <a:gd name="T1" fmla="*/ 2 h 90"/>
                <a:gd name="T2" fmla="*/ 25 w 161"/>
                <a:gd name="T3" fmla="*/ 10 h 90"/>
                <a:gd name="T4" fmla="*/ 17 w 161"/>
                <a:gd name="T5" fmla="*/ 58 h 90"/>
                <a:gd name="T6" fmla="*/ 73 w 161"/>
                <a:gd name="T7" fmla="*/ 90 h 90"/>
                <a:gd name="T8" fmla="*/ 161 w 161"/>
                <a:gd name="T9" fmla="*/ 26 h 90"/>
                <a:gd name="T10" fmla="*/ 137 w 161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90">
                  <a:moveTo>
                    <a:pt x="137" y="2"/>
                  </a:moveTo>
                  <a:cubicBezTo>
                    <a:pt x="99" y="4"/>
                    <a:pt x="61" y="0"/>
                    <a:pt x="25" y="10"/>
                  </a:cubicBezTo>
                  <a:cubicBezTo>
                    <a:pt x="0" y="16"/>
                    <a:pt x="9" y="46"/>
                    <a:pt x="17" y="58"/>
                  </a:cubicBezTo>
                  <a:cubicBezTo>
                    <a:pt x="36" y="86"/>
                    <a:pt x="42" y="82"/>
                    <a:pt x="73" y="90"/>
                  </a:cubicBezTo>
                  <a:cubicBezTo>
                    <a:pt x="124" y="79"/>
                    <a:pt x="143" y="77"/>
                    <a:pt x="161" y="26"/>
                  </a:cubicBezTo>
                  <a:cubicBezTo>
                    <a:pt x="134" y="8"/>
                    <a:pt x="137" y="19"/>
                    <a:pt x="137" y="2"/>
                  </a:cubicBezTo>
                  <a:close/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5" name="Freeform 176"/>
            <p:cNvSpPr>
              <a:spLocks/>
            </p:cNvSpPr>
            <p:nvPr/>
          </p:nvSpPr>
          <p:spPr bwMode="auto">
            <a:xfrm>
              <a:off x="3312" y="1440"/>
              <a:ext cx="146" cy="192"/>
            </a:xfrm>
            <a:custGeom>
              <a:avLst/>
              <a:gdLst>
                <a:gd name="T0" fmla="*/ 114 w 146"/>
                <a:gd name="T1" fmla="*/ 128 h 192"/>
                <a:gd name="T2" fmla="*/ 106 w 146"/>
                <a:gd name="T3" fmla="*/ 160 h 192"/>
                <a:gd name="T4" fmla="*/ 58 w 146"/>
                <a:gd name="T5" fmla="*/ 192 h 192"/>
                <a:gd name="T6" fmla="*/ 26 w 146"/>
                <a:gd name="T7" fmla="*/ 184 h 192"/>
                <a:gd name="T8" fmla="*/ 10 w 146"/>
                <a:gd name="T9" fmla="*/ 136 h 192"/>
                <a:gd name="T10" fmla="*/ 50 w 146"/>
                <a:gd name="T11" fmla="*/ 0 h 192"/>
                <a:gd name="T12" fmla="*/ 138 w 146"/>
                <a:gd name="T13" fmla="*/ 56 h 192"/>
                <a:gd name="T14" fmla="*/ 146 w 146"/>
                <a:gd name="T15" fmla="*/ 112 h 192"/>
                <a:gd name="T16" fmla="*/ 82 w 146"/>
                <a:gd name="T17" fmla="*/ 17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92">
                  <a:moveTo>
                    <a:pt x="114" y="128"/>
                  </a:moveTo>
                  <a:cubicBezTo>
                    <a:pt x="111" y="138"/>
                    <a:pt x="113" y="151"/>
                    <a:pt x="106" y="160"/>
                  </a:cubicBezTo>
                  <a:cubicBezTo>
                    <a:pt x="93" y="174"/>
                    <a:pt x="58" y="192"/>
                    <a:pt x="58" y="192"/>
                  </a:cubicBezTo>
                  <a:cubicBezTo>
                    <a:pt x="47" y="189"/>
                    <a:pt x="33" y="192"/>
                    <a:pt x="26" y="184"/>
                  </a:cubicBezTo>
                  <a:cubicBezTo>
                    <a:pt x="15" y="171"/>
                    <a:pt x="10" y="136"/>
                    <a:pt x="10" y="136"/>
                  </a:cubicBezTo>
                  <a:cubicBezTo>
                    <a:pt x="15" y="71"/>
                    <a:pt x="0" y="33"/>
                    <a:pt x="50" y="0"/>
                  </a:cubicBezTo>
                  <a:cubicBezTo>
                    <a:pt x="115" y="8"/>
                    <a:pt x="119" y="0"/>
                    <a:pt x="138" y="56"/>
                  </a:cubicBezTo>
                  <a:cubicBezTo>
                    <a:pt x="140" y="74"/>
                    <a:pt x="146" y="93"/>
                    <a:pt x="146" y="112"/>
                  </a:cubicBezTo>
                  <a:cubicBezTo>
                    <a:pt x="146" y="162"/>
                    <a:pt x="107" y="150"/>
                    <a:pt x="82" y="176"/>
                  </a:cubicBezTo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6" name="Freeform 177"/>
            <p:cNvSpPr>
              <a:spLocks/>
            </p:cNvSpPr>
            <p:nvPr/>
          </p:nvSpPr>
          <p:spPr bwMode="auto">
            <a:xfrm>
              <a:off x="3312" y="1728"/>
              <a:ext cx="161" cy="90"/>
            </a:xfrm>
            <a:custGeom>
              <a:avLst/>
              <a:gdLst>
                <a:gd name="T0" fmla="*/ 137 w 161"/>
                <a:gd name="T1" fmla="*/ 2 h 90"/>
                <a:gd name="T2" fmla="*/ 25 w 161"/>
                <a:gd name="T3" fmla="*/ 10 h 90"/>
                <a:gd name="T4" fmla="*/ 17 w 161"/>
                <a:gd name="T5" fmla="*/ 58 h 90"/>
                <a:gd name="T6" fmla="*/ 73 w 161"/>
                <a:gd name="T7" fmla="*/ 90 h 90"/>
                <a:gd name="T8" fmla="*/ 161 w 161"/>
                <a:gd name="T9" fmla="*/ 26 h 90"/>
                <a:gd name="T10" fmla="*/ 137 w 161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90">
                  <a:moveTo>
                    <a:pt x="137" y="2"/>
                  </a:moveTo>
                  <a:cubicBezTo>
                    <a:pt x="99" y="4"/>
                    <a:pt x="61" y="0"/>
                    <a:pt x="25" y="10"/>
                  </a:cubicBezTo>
                  <a:cubicBezTo>
                    <a:pt x="0" y="16"/>
                    <a:pt x="9" y="46"/>
                    <a:pt x="17" y="58"/>
                  </a:cubicBezTo>
                  <a:cubicBezTo>
                    <a:pt x="36" y="86"/>
                    <a:pt x="42" y="82"/>
                    <a:pt x="73" y="90"/>
                  </a:cubicBezTo>
                  <a:cubicBezTo>
                    <a:pt x="124" y="79"/>
                    <a:pt x="143" y="77"/>
                    <a:pt x="161" y="26"/>
                  </a:cubicBezTo>
                  <a:cubicBezTo>
                    <a:pt x="134" y="8"/>
                    <a:pt x="137" y="19"/>
                    <a:pt x="137" y="2"/>
                  </a:cubicBezTo>
                  <a:close/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7" name="Freeform 178"/>
            <p:cNvSpPr>
              <a:spLocks/>
            </p:cNvSpPr>
            <p:nvPr/>
          </p:nvSpPr>
          <p:spPr bwMode="auto">
            <a:xfrm>
              <a:off x="3648" y="2208"/>
              <a:ext cx="146" cy="192"/>
            </a:xfrm>
            <a:custGeom>
              <a:avLst/>
              <a:gdLst>
                <a:gd name="T0" fmla="*/ 114 w 146"/>
                <a:gd name="T1" fmla="*/ 128 h 192"/>
                <a:gd name="T2" fmla="*/ 106 w 146"/>
                <a:gd name="T3" fmla="*/ 160 h 192"/>
                <a:gd name="T4" fmla="*/ 58 w 146"/>
                <a:gd name="T5" fmla="*/ 192 h 192"/>
                <a:gd name="T6" fmla="*/ 26 w 146"/>
                <a:gd name="T7" fmla="*/ 184 h 192"/>
                <a:gd name="T8" fmla="*/ 10 w 146"/>
                <a:gd name="T9" fmla="*/ 136 h 192"/>
                <a:gd name="T10" fmla="*/ 50 w 146"/>
                <a:gd name="T11" fmla="*/ 0 h 192"/>
                <a:gd name="T12" fmla="*/ 138 w 146"/>
                <a:gd name="T13" fmla="*/ 56 h 192"/>
                <a:gd name="T14" fmla="*/ 146 w 146"/>
                <a:gd name="T15" fmla="*/ 112 h 192"/>
                <a:gd name="T16" fmla="*/ 82 w 146"/>
                <a:gd name="T17" fmla="*/ 17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92">
                  <a:moveTo>
                    <a:pt x="114" y="128"/>
                  </a:moveTo>
                  <a:cubicBezTo>
                    <a:pt x="111" y="138"/>
                    <a:pt x="113" y="151"/>
                    <a:pt x="106" y="160"/>
                  </a:cubicBezTo>
                  <a:cubicBezTo>
                    <a:pt x="93" y="174"/>
                    <a:pt x="58" y="192"/>
                    <a:pt x="58" y="192"/>
                  </a:cubicBezTo>
                  <a:cubicBezTo>
                    <a:pt x="47" y="189"/>
                    <a:pt x="33" y="192"/>
                    <a:pt x="26" y="184"/>
                  </a:cubicBezTo>
                  <a:cubicBezTo>
                    <a:pt x="15" y="171"/>
                    <a:pt x="10" y="136"/>
                    <a:pt x="10" y="136"/>
                  </a:cubicBezTo>
                  <a:cubicBezTo>
                    <a:pt x="15" y="71"/>
                    <a:pt x="0" y="33"/>
                    <a:pt x="50" y="0"/>
                  </a:cubicBezTo>
                  <a:cubicBezTo>
                    <a:pt x="115" y="8"/>
                    <a:pt x="119" y="0"/>
                    <a:pt x="138" y="56"/>
                  </a:cubicBezTo>
                  <a:cubicBezTo>
                    <a:pt x="140" y="74"/>
                    <a:pt x="146" y="93"/>
                    <a:pt x="146" y="112"/>
                  </a:cubicBezTo>
                  <a:cubicBezTo>
                    <a:pt x="146" y="162"/>
                    <a:pt x="107" y="150"/>
                    <a:pt x="82" y="176"/>
                  </a:cubicBezTo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8" name="Freeform 179"/>
            <p:cNvSpPr>
              <a:spLocks/>
            </p:cNvSpPr>
            <p:nvPr/>
          </p:nvSpPr>
          <p:spPr bwMode="auto">
            <a:xfrm>
              <a:off x="3456" y="2448"/>
              <a:ext cx="161" cy="90"/>
            </a:xfrm>
            <a:custGeom>
              <a:avLst/>
              <a:gdLst>
                <a:gd name="T0" fmla="*/ 137 w 161"/>
                <a:gd name="T1" fmla="*/ 2 h 90"/>
                <a:gd name="T2" fmla="*/ 25 w 161"/>
                <a:gd name="T3" fmla="*/ 10 h 90"/>
                <a:gd name="T4" fmla="*/ 17 w 161"/>
                <a:gd name="T5" fmla="*/ 58 h 90"/>
                <a:gd name="T6" fmla="*/ 73 w 161"/>
                <a:gd name="T7" fmla="*/ 90 h 90"/>
                <a:gd name="T8" fmla="*/ 161 w 161"/>
                <a:gd name="T9" fmla="*/ 26 h 90"/>
                <a:gd name="T10" fmla="*/ 137 w 161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90">
                  <a:moveTo>
                    <a:pt x="137" y="2"/>
                  </a:moveTo>
                  <a:cubicBezTo>
                    <a:pt x="99" y="4"/>
                    <a:pt x="61" y="0"/>
                    <a:pt x="25" y="10"/>
                  </a:cubicBezTo>
                  <a:cubicBezTo>
                    <a:pt x="0" y="16"/>
                    <a:pt x="9" y="46"/>
                    <a:pt x="17" y="58"/>
                  </a:cubicBezTo>
                  <a:cubicBezTo>
                    <a:pt x="36" y="86"/>
                    <a:pt x="42" y="82"/>
                    <a:pt x="73" y="90"/>
                  </a:cubicBezTo>
                  <a:cubicBezTo>
                    <a:pt x="124" y="79"/>
                    <a:pt x="143" y="77"/>
                    <a:pt x="161" y="26"/>
                  </a:cubicBezTo>
                  <a:cubicBezTo>
                    <a:pt x="134" y="8"/>
                    <a:pt x="137" y="19"/>
                    <a:pt x="137" y="2"/>
                  </a:cubicBezTo>
                  <a:close/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9" name="Freeform 180"/>
            <p:cNvSpPr>
              <a:spLocks/>
            </p:cNvSpPr>
            <p:nvPr/>
          </p:nvSpPr>
          <p:spPr bwMode="auto">
            <a:xfrm>
              <a:off x="2928" y="576"/>
              <a:ext cx="161" cy="90"/>
            </a:xfrm>
            <a:custGeom>
              <a:avLst/>
              <a:gdLst>
                <a:gd name="T0" fmla="*/ 137 w 161"/>
                <a:gd name="T1" fmla="*/ 2 h 90"/>
                <a:gd name="T2" fmla="*/ 25 w 161"/>
                <a:gd name="T3" fmla="*/ 10 h 90"/>
                <a:gd name="T4" fmla="*/ 17 w 161"/>
                <a:gd name="T5" fmla="*/ 58 h 90"/>
                <a:gd name="T6" fmla="*/ 73 w 161"/>
                <a:gd name="T7" fmla="*/ 90 h 90"/>
                <a:gd name="T8" fmla="*/ 161 w 161"/>
                <a:gd name="T9" fmla="*/ 26 h 90"/>
                <a:gd name="T10" fmla="*/ 137 w 161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90">
                  <a:moveTo>
                    <a:pt x="137" y="2"/>
                  </a:moveTo>
                  <a:cubicBezTo>
                    <a:pt x="99" y="4"/>
                    <a:pt x="61" y="0"/>
                    <a:pt x="25" y="10"/>
                  </a:cubicBezTo>
                  <a:cubicBezTo>
                    <a:pt x="0" y="16"/>
                    <a:pt x="9" y="46"/>
                    <a:pt x="17" y="58"/>
                  </a:cubicBezTo>
                  <a:cubicBezTo>
                    <a:pt x="36" y="86"/>
                    <a:pt x="42" y="82"/>
                    <a:pt x="73" y="90"/>
                  </a:cubicBezTo>
                  <a:cubicBezTo>
                    <a:pt x="124" y="79"/>
                    <a:pt x="143" y="77"/>
                    <a:pt x="161" y="26"/>
                  </a:cubicBezTo>
                  <a:cubicBezTo>
                    <a:pt x="134" y="8"/>
                    <a:pt x="137" y="19"/>
                    <a:pt x="137" y="2"/>
                  </a:cubicBezTo>
                  <a:close/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0" name="Freeform 181"/>
            <p:cNvSpPr>
              <a:spLocks/>
            </p:cNvSpPr>
            <p:nvPr/>
          </p:nvSpPr>
          <p:spPr bwMode="auto">
            <a:xfrm>
              <a:off x="3120" y="624"/>
              <a:ext cx="146" cy="192"/>
            </a:xfrm>
            <a:custGeom>
              <a:avLst/>
              <a:gdLst>
                <a:gd name="T0" fmla="*/ 114 w 146"/>
                <a:gd name="T1" fmla="*/ 128 h 192"/>
                <a:gd name="T2" fmla="*/ 106 w 146"/>
                <a:gd name="T3" fmla="*/ 160 h 192"/>
                <a:gd name="T4" fmla="*/ 58 w 146"/>
                <a:gd name="T5" fmla="*/ 192 h 192"/>
                <a:gd name="T6" fmla="*/ 26 w 146"/>
                <a:gd name="T7" fmla="*/ 184 h 192"/>
                <a:gd name="T8" fmla="*/ 10 w 146"/>
                <a:gd name="T9" fmla="*/ 136 h 192"/>
                <a:gd name="T10" fmla="*/ 50 w 146"/>
                <a:gd name="T11" fmla="*/ 0 h 192"/>
                <a:gd name="T12" fmla="*/ 138 w 146"/>
                <a:gd name="T13" fmla="*/ 56 h 192"/>
                <a:gd name="T14" fmla="*/ 146 w 146"/>
                <a:gd name="T15" fmla="*/ 112 h 192"/>
                <a:gd name="T16" fmla="*/ 82 w 146"/>
                <a:gd name="T17" fmla="*/ 17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92">
                  <a:moveTo>
                    <a:pt x="114" y="128"/>
                  </a:moveTo>
                  <a:cubicBezTo>
                    <a:pt x="111" y="138"/>
                    <a:pt x="113" y="151"/>
                    <a:pt x="106" y="160"/>
                  </a:cubicBezTo>
                  <a:cubicBezTo>
                    <a:pt x="93" y="174"/>
                    <a:pt x="58" y="192"/>
                    <a:pt x="58" y="192"/>
                  </a:cubicBezTo>
                  <a:cubicBezTo>
                    <a:pt x="47" y="189"/>
                    <a:pt x="33" y="192"/>
                    <a:pt x="26" y="184"/>
                  </a:cubicBezTo>
                  <a:cubicBezTo>
                    <a:pt x="15" y="171"/>
                    <a:pt x="10" y="136"/>
                    <a:pt x="10" y="136"/>
                  </a:cubicBezTo>
                  <a:cubicBezTo>
                    <a:pt x="15" y="71"/>
                    <a:pt x="0" y="33"/>
                    <a:pt x="50" y="0"/>
                  </a:cubicBezTo>
                  <a:cubicBezTo>
                    <a:pt x="115" y="8"/>
                    <a:pt x="119" y="0"/>
                    <a:pt x="138" y="56"/>
                  </a:cubicBezTo>
                  <a:cubicBezTo>
                    <a:pt x="140" y="74"/>
                    <a:pt x="146" y="93"/>
                    <a:pt x="146" y="112"/>
                  </a:cubicBezTo>
                  <a:cubicBezTo>
                    <a:pt x="146" y="162"/>
                    <a:pt x="107" y="150"/>
                    <a:pt x="82" y="176"/>
                  </a:cubicBezTo>
                </a:path>
              </a:pathLst>
            </a:custGeom>
            <a:solidFill>
              <a:srgbClr val="AD8C4A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751" name="Group 185"/>
            <p:cNvGrpSpPr>
              <a:grpSpLocks/>
            </p:cNvGrpSpPr>
            <p:nvPr/>
          </p:nvGrpSpPr>
          <p:grpSpPr bwMode="auto">
            <a:xfrm rot="400867">
              <a:off x="4272" y="1008"/>
              <a:ext cx="96" cy="267"/>
              <a:chOff x="528" y="3360"/>
              <a:chExt cx="144" cy="315"/>
            </a:xfrm>
          </p:grpSpPr>
          <p:sp>
            <p:nvSpPr>
              <p:cNvPr id="30774" name="AutoShape 186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9CDED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grpSp>
            <p:nvGrpSpPr>
              <p:cNvPr id="30775" name="Group 187"/>
              <p:cNvGrpSpPr>
                <a:grpSpLocks/>
              </p:cNvGrpSpPr>
              <p:nvPr/>
            </p:nvGrpSpPr>
            <p:grpSpPr bwMode="auto">
              <a:xfrm>
                <a:off x="544" y="3627"/>
                <a:ext cx="96" cy="48"/>
                <a:chOff x="528" y="3648"/>
                <a:chExt cx="96" cy="48"/>
              </a:xfrm>
            </p:grpSpPr>
            <p:sp>
              <p:nvSpPr>
                <p:cNvPr id="30776" name="Line 188"/>
                <p:cNvSpPr>
                  <a:spLocks noChangeShapeType="1"/>
                </p:cNvSpPr>
                <p:nvPr/>
              </p:nvSpPr>
              <p:spPr bwMode="auto">
                <a:xfrm>
                  <a:off x="576" y="364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77" name="Line 189"/>
                <p:cNvSpPr>
                  <a:spLocks noChangeShapeType="1"/>
                </p:cNvSpPr>
                <p:nvPr/>
              </p:nvSpPr>
              <p:spPr bwMode="auto">
                <a:xfrm>
                  <a:off x="624" y="364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78" name="Line 190"/>
                <p:cNvSpPr>
                  <a:spLocks noChangeShapeType="1"/>
                </p:cNvSpPr>
                <p:nvPr/>
              </p:nvSpPr>
              <p:spPr bwMode="auto">
                <a:xfrm>
                  <a:off x="528" y="364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0752" name="Group 191"/>
            <p:cNvGrpSpPr>
              <a:grpSpLocks/>
            </p:cNvGrpSpPr>
            <p:nvPr/>
          </p:nvGrpSpPr>
          <p:grpSpPr bwMode="auto">
            <a:xfrm rot="-1638890">
              <a:off x="4608" y="1680"/>
              <a:ext cx="96" cy="267"/>
              <a:chOff x="528" y="3360"/>
              <a:chExt cx="144" cy="315"/>
            </a:xfrm>
          </p:grpSpPr>
          <p:sp>
            <p:nvSpPr>
              <p:cNvPr id="30769" name="AutoShape 192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9CDED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fr-FR"/>
              </a:p>
            </p:txBody>
          </p:sp>
          <p:grpSp>
            <p:nvGrpSpPr>
              <p:cNvPr id="30770" name="Group 193"/>
              <p:cNvGrpSpPr>
                <a:grpSpLocks/>
              </p:cNvGrpSpPr>
              <p:nvPr/>
            </p:nvGrpSpPr>
            <p:grpSpPr bwMode="auto">
              <a:xfrm>
                <a:off x="544" y="3627"/>
                <a:ext cx="96" cy="48"/>
                <a:chOff x="528" y="3648"/>
                <a:chExt cx="96" cy="48"/>
              </a:xfrm>
            </p:grpSpPr>
            <p:sp>
              <p:nvSpPr>
                <p:cNvPr id="30771" name="Line 194"/>
                <p:cNvSpPr>
                  <a:spLocks noChangeShapeType="1"/>
                </p:cNvSpPr>
                <p:nvPr/>
              </p:nvSpPr>
              <p:spPr bwMode="auto">
                <a:xfrm>
                  <a:off x="576" y="364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72" name="Line 195"/>
                <p:cNvSpPr>
                  <a:spLocks noChangeShapeType="1"/>
                </p:cNvSpPr>
                <p:nvPr/>
              </p:nvSpPr>
              <p:spPr bwMode="auto">
                <a:xfrm>
                  <a:off x="624" y="364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73" name="Line 196"/>
                <p:cNvSpPr>
                  <a:spLocks noChangeShapeType="1"/>
                </p:cNvSpPr>
                <p:nvPr/>
              </p:nvSpPr>
              <p:spPr bwMode="auto">
                <a:xfrm>
                  <a:off x="528" y="3648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30753" name="Line 197"/>
            <p:cNvSpPr>
              <a:spLocks noChangeShapeType="1"/>
            </p:cNvSpPr>
            <p:nvPr/>
          </p:nvSpPr>
          <p:spPr bwMode="auto">
            <a:xfrm>
              <a:off x="4368" y="1248"/>
              <a:ext cx="19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4" name="Line 198"/>
            <p:cNvSpPr>
              <a:spLocks noChangeShapeType="1"/>
            </p:cNvSpPr>
            <p:nvPr/>
          </p:nvSpPr>
          <p:spPr bwMode="auto">
            <a:xfrm>
              <a:off x="4032" y="1536"/>
              <a:ext cx="19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5" name="Line 199"/>
            <p:cNvSpPr>
              <a:spLocks noChangeShapeType="1"/>
            </p:cNvSpPr>
            <p:nvPr/>
          </p:nvSpPr>
          <p:spPr bwMode="auto">
            <a:xfrm>
              <a:off x="3408" y="1872"/>
              <a:ext cx="19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756" name="Group 211"/>
            <p:cNvGrpSpPr>
              <a:grpSpLocks/>
            </p:cNvGrpSpPr>
            <p:nvPr/>
          </p:nvGrpSpPr>
          <p:grpSpPr bwMode="auto">
            <a:xfrm>
              <a:off x="4320" y="1872"/>
              <a:ext cx="252" cy="323"/>
              <a:chOff x="4812" y="2532"/>
              <a:chExt cx="252" cy="323"/>
            </a:xfrm>
          </p:grpSpPr>
          <p:sp>
            <p:nvSpPr>
              <p:cNvPr id="30766" name="Freeform 212"/>
              <p:cNvSpPr>
                <a:spLocks/>
              </p:cNvSpPr>
              <p:nvPr/>
            </p:nvSpPr>
            <p:spPr bwMode="auto">
              <a:xfrm rot="3933909">
                <a:off x="4753" y="2639"/>
                <a:ext cx="311" cy="121"/>
              </a:xfrm>
              <a:custGeom>
                <a:avLst/>
                <a:gdLst>
                  <a:gd name="T0" fmla="*/ 0 w 480"/>
                  <a:gd name="T1" fmla="*/ 86 h 146"/>
                  <a:gd name="T2" fmla="*/ 52 w 480"/>
                  <a:gd name="T3" fmla="*/ 46 h 146"/>
                  <a:gd name="T4" fmla="*/ 73 w 480"/>
                  <a:gd name="T5" fmla="*/ 33 h 146"/>
                  <a:gd name="T6" fmla="*/ 181 w 480"/>
                  <a:gd name="T7" fmla="*/ 86 h 146"/>
                  <a:gd name="T8" fmla="*/ 249 w 480"/>
                  <a:gd name="T9" fmla="*/ 40 h 146"/>
                  <a:gd name="T10" fmla="*/ 280 w 480"/>
                  <a:gd name="T11" fmla="*/ 46 h 146"/>
                  <a:gd name="T12" fmla="*/ 285 w 480"/>
                  <a:gd name="T13" fmla="*/ 27 h 146"/>
                  <a:gd name="T14" fmla="*/ 311 w 480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0" h="146">
                    <a:moveTo>
                      <a:pt x="0" y="104"/>
                    </a:moveTo>
                    <a:cubicBezTo>
                      <a:pt x="63" y="146"/>
                      <a:pt x="42" y="88"/>
                      <a:pt x="80" y="56"/>
                    </a:cubicBezTo>
                    <a:cubicBezTo>
                      <a:pt x="89" y="48"/>
                      <a:pt x="101" y="45"/>
                      <a:pt x="112" y="40"/>
                    </a:cubicBezTo>
                    <a:cubicBezTo>
                      <a:pt x="169" y="59"/>
                      <a:pt x="220" y="89"/>
                      <a:pt x="280" y="104"/>
                    </a:cubicBezTo>
                    <a:cubicBezTo>
                      <a:pt x="331" y="91"/>
                      <a:pt x="324" y="62"/>
                      <a:pt x="384" y="48"/>
                    </a:cubicBezTo>
                    <a:cubicBezTo>
                      <a:pt x="400" y="50"/>
                      <a:pt x="416" y="60"/>
                      <a:pt x="432" y="56"/>
                    </a:cubicBezTo>
                    <a:cubicBezTo>
                      <a:pt x="440" y="53"/>
                      <a:pt x="434" y="38"/>
                      <a:pt x="440" y="32"/>
                    </a:cubicBezTo>
                    <a:cubicBezTo>
                      <a:pt x="450" y="18"/>
                      <a:pt x="467" y="12"/>
                      <a:pt x="480" y="0"/>
                    </a:cubicBezTo>
                  </a:path>
                </a:pathLst>
              </a:custGeom>
              <a:noFill/>
              <a:ln w="57150" cap="flat" cmpd="sng">
                <a:solidFill>
                  <a:srgbClr val="80004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67" name="Freeform 213"/>
              <p:cNvSpPr>
                <a:spLocks/>
              </p:cNvSpPr>
              <p:nvPr/>
            </p:nvSpPr>
            <p:spPr bwMode="auto">
              <a:xfrm>
                <a:off x="4812" y="2532"/>
                <a:ext cx="20" cy="52"/>
              </a:xfrm>
              <a:custGeom>
                <a:avLst/>
                <a:gdLst>
                  <a:gd name="T0" fmla="*/ 0 w 20"/>
                  <a:gd name="T1" fmla="*/ 52 h 52"/>
                  <a:gd name="T2" fmla="*/ 16 w 20"/>
                  <a:gd name="T3" fmla="*/ 12 h 52"/>
                  <a:gd name="T4" fmla="*/ 20 w 20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52">
                    <a:moveTo>
                      <a:pt x="0" y="52"/>
                    </a:moveTo>
                    <a:cubicBezTo>
                      <a:pt x="4" y="35"/>
                      <a:pt x="8" y="26"/>
                      <a:pt x="16" y="12"/>
                    </a:cubicBezTo>
                    <a:cubicBezTo>
                      <a:pt x="17" y="8"/>
                      <a:pt x="20" y="0"/>
                      <a:pt x="20" y="0"/>
                    </a:cubicBezTo>
                  </a:path>
                </a:pathLst>
              </a:custGeom>
              <a:noFill/>
              <a:ln w="7620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68" name="Freeform 214"/>
              <p:cNvSpPr>
                <a:spLocks/>
              </p:cNvSpPr>
              <p:nvPr/>
            </p:nvSpPr>
            <p:spPr bwMode="auto">
              <a:xfrm>
                <a:off x="5012" y="2812"/>
                <a:ext cx="52" cy="16"/>
              </a:xfrm>
              <a:custGeom>
                <a:avLst/>
                <a:gdLst>
                  <a:gd name="T0" fmla="*/ 0 w 52"/>
                  <a:gd name="T1" fmla="*/ 0 h 16"/>
                  <a:gd name="T2" fmla="*/ 40 w 52"/>
                  <a:gd name="T3" fmla="*/ 8 h 16"/>
                  <a:gd name="T4" fmla="*/ 52 w 52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6">
                    <a:moveTo>
                      <a:pt x="0" y="0"/>
                    </a:moveTo>
                    <a:cubicBezTo>
                      <a:pt x="10" y="1"/>
                      <a:pt x="28" y="2"/>
                      <a:pt x="40" y="8"/>
                    </a:cubicBezTo>
                    <a:cubicBezTo>
                      <a:pt x="44" y="10"/>
                      <a:pt x="52" y="16"/>
                      <a:pt x="52" y="16"/>
                    </a:cubicBezTo>
                  </a:path>
                </a:pathLst>
              </a:custGeom>
              <a:noFill/>
              <a:ln w="7620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757" name="Group 215"/>
            <p:cNvGrpSpPr>
              <a:grpSpLocks/>
            </p:cNvGrpSpPr>
            <p:nvPr/>
          </p:nvGrpSpPr>
          <p:grpSpPr bwMode="auto">
            <a:xfrm>
              <a:off x="3744" y="1248"/>
              <a:ext cx="252" cy="323"/>
              <a:chOff x="4812" y="2532"/>
              <a:chExt cx="252" cy="323"/>
            </a:xfrm>
          </p:grpSpPr>
          <p:sp>
            <p:nvSpPr>
              <p:cNvPr id="30763" name="Freeform 216"/>
              <p:cNvSpPr>
                <a:spLocks/>
              </p:cNvSpPr>
              <p:nvPr/>
            </p:nvSpPr>
            <p:spPr bwMode="auto">
              <a:xfrm rot="3933909">
                <a:off x="4753" y="2639"/>
                <a:ext cx="311" cy="121"/>
              </a:xfrm>
              <a:custGeom>
                <a:avLst/>
                <a:gdLst>
                  <a:gd name="T0" fmla="*/ 0 w 480"/>
                  <a:gd name="T1" fmla="*/ 86 h 146"/>
                  <a:gd name="T2" fmla="*/ 52 w 480"/>
                  <a:gd name="T3" fmla="*/ 46 h 146"/>
                  <a:gd name="T4" fmla="*/ 73 w 480"/>
                  <a:gd name="T5" fmla="*/ 33 h 146"/>
                  <a:gd name="T6" fmla="*/ 181 w 480"/>
                  <a:gd name="T7" fmla="*/ 86 h 146"/>
                  <a:gd name="T8" fmla="*/ 249 w 480"/>
                  <a:gd name="T9" fmla="*/ 40 h 146"/>
                  <a:gd name="T10" fmla="*/ 280 w 480"/>
                  <a:gd name="T11" fmla="*/ 46 h 146"/>
                  <a:gd name="T12" fmla="*/ 285 w 480"/>
                  <a:gd name="T13" fmla="*/ 27 h 146"/>
                  <a:gd name="T14" fmla="*/ 311 w 480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0" h="146">
                    <a:moveTo>
                      <a:pt x="0" y="104"/>
                    </a:moveTo>
                    <a:cubicBezTo>
                      <a:pt x="63" y="146"/>
                      <a:pt x="42" y="88"/>
                      <a:pt x="80" y="56"/>
                    </a:cubicBezTo>
                    <a:cubicBezTo>
                      <a:pt x="89" y="48"/>
                      <a:pt x="101" y="45"/>
                      <a:pt x="112" y="40"/>
                    </a:cubicBezTo>
                    <a:cubicBezTo>
                      <a:pt x="169" y="59"/>
                      <a:pt x="220" y="89"/>
                      <a:pt x="280" y="104"/>
                    </a:cubicBezTo>
                    <a:cubicBezTo>
                      <a:pt x="331" y="91"/>
                      <a:pt x="324" y="62"/>
                      <a:pt x="384" y="48"/>
                    </a:cubicBezTo>
                    <a:cubicBezTo>
                      <a:pt x="400" y="50"/>
                      <a:pt x="416" y="60"/>
                      <a:pt x="432" y="56"/>
                    </a:cubicBezTo>
                    <a:cubicBezTo>
                      <a:pt x="440" y="53"/>
                      <a:pt x="434" y="38"/>
                      <a:pt x="440" y="32"/>
                    </a:cubicBezTo>
                    <a:cubicBezTo>
                      <a:pt x="450" y="18"/>
                      <a:pt x="467" y="12"/>
                      <a:pt x="480" y="0"/>
                    </a:cubicBezTo>
                  </a:path>
                </a:pathLst>
              </a:custGeom>
              <a:noFill/>
              <a:ln w="57150" cap="flat" cmpd="sng">
                <a:solidFill>
                  <a:srgbClr val="80004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64" name="Freeform 217"/>
              <p:cNvSpPr>
                <a:spLocks/>
              </p:cNvSpPr>
              <p:nvPr/>
            </p:nvSpPr>
            <p:spPr bwMode="auto">
              <a:xfrm>
                <a:off x="4812" y="2532"/>
                <a:ext cx="20" cy="52"/>
              </a:xfrm>
              <a:custGeom>
                <a:avLst/>
                <a:gdLst>
                  <a:gd name="T0" fmla="*/ 0 w 20"/>
                  <a:gd name="T1" fmla="*/ 52 h 52"/>
                  <a:gd name="T2" fmla="*/ 16 w 20"/>
                  <a:gd name="T3" fmla="*/ 12 h 52"/>
                  <a:gd name="T4" fmla="*/ 20 w 20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52">
                    <a:moveTo>
                      <a:pt x="0" y="52"/>
                    </a:moveTo>
                    <a:cubicBezTo>
                      <a:pt x="4" y="35"/>
                      <a:pt x="8" y="26"/>
                      <a:pt x="16" y="12"/>
                    </a:cubicBezTo>
                    <a:cubicBezTo>
                      <a:pt x="17" y="8"/>
                      <a:pt x="20" y="0"/>
                      <a:pt x="20" y="0"/>
                    </a:cubicBezTo>
                  </a:path>
                </a:pathLst>
              </a:custGeom>
              <a:noFill/>
              <a:ln w="7620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65" name="Freeform 218"/>
              <p:cNvSpPr>
                <a:spLocks/>
              </p:cNvSpPr>
              <p:nvPr/>
            </p:nvSpPr>
            <p:spPr bwMode="auto">
              <a:xfrm>
                <a:off x="5012" y="2812"/>
                <a:ext cx="52" cy="16"/>
              </a:xfrm>
              <a:custGeom>
                <a:avLst/>
                <a:gdLst>
                  <a:gd name="T0" fmla="*/ 0 w 52"/>
                  <a:gd name="T1" fmla="*/ 0 h 16"/>
                  <a:gd name="T2" fmla="*/ 40 w 52"/>
                  <a:gd name="T3" fmla="*/ 8 h 16"/>
                  <a:gd name="T4" fmla="*/ 52 w 52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6">
                    <a:moveTo>
                      <a:pt x="0" y="0"/>
                    </a:moveTo>
                    <a:cubicBezTo>
                      <a:pt x="10" y="1"/>
                      <a:pt x="28" y="2"/>
                      <a:pt x="40" y="8"/>
                    </a:cubicBezTo>
                    <a:cubicBezTo>
                      <a:pt x="44" y="10"/>
                      <a:pt x="52" y="16"/>
                      <a:pt x="52" y="16"/>
                    </a:cubicBezTo>
                  </a:path>
                </a:pathLst>
              </a:custGeom>
              <a:noFill/>
              <a:ln w="7620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58" name="Freeform 236"/>
            <p:cNvSpPr>
              <a:spLocks/>
            </p:cNvSpPr>
            <p:nvPr/>
          </p:nvSpPr>
          <p:spPr bwMode="auto">
            <a:xfrm>
              <a:off x="4944" y="2640"/>
              <a:ext cx="720" cy="48"/>
            </a:xfrm>
            <a:custGeom>
              <a:avLst/>
              <a:gdLst>
                <a:gd name="T0" fmla="*/ 0 w 880"/>
                <a:gd name="T1" fmla="*/ 0 h 272"/>
                <a:gd name="T2" fmla="*/ 183 w 880"/>
                <a:gd name="T3" fmla="*/ 31 h 272"/>
                <a:gd name="T4" fmla="*/ 439 w 880"/>
                <a:gd name="T5" fmla="*/ 24 h 272"/>
                <a:gd name="T6" fmla="*/ 615 w 880"/>
                <a:gd name="T7" fmla="*/ 16 h 272"/>
                <a:gd name="T8" fmla="*/ 674 w 880"/>
                <a:gd name="T9" fmla="*/ 17 h 272"/>
                <a:gd name="T10" fmla="*/ 700 w 880"/>
                <a:gd name="T11" fmla="*/ 25 h 272"/>
                <a:gd name="T12" fmla="*/ 713 w 880"/>
                <a:gd name="T13" fmla="*/ 34 h 272"/>
                <a:gd name="T14" fmla="*/ 720 w 880"/>
                <a:gd name="T15" fmla="*/ 48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0" h="272">
                  <a:moveTo>
                    <a:pt x="0" y="0"/>
                  </a:moveTo>
                  <a:cubicBezTo>
                    <a:pt x="58" y="72"/>
                    <a:pt x="127" y="156"/>
                    <a:pt x="224" y="176"/>
                  </a:cubicBezTo>
                  <a:cubicBezTo>
                    <a:pt x="349" y="169"/>
                    <a:pt x="420" y="152"/>
                    <a:pt x="536" y="136"/>
                  </a:cubicBezTo>
                  <a:cubicBezTo>
                    <a:pt x="607" y="112"/>
                    <a:pt x="677" y="102"/>
                    <a:pt x="752" y="88"/>
                  </a:cubicBezTo>
                  <a:cubicBezTo>
                    <a:pt x="776" y="90"/>
                    <a:pt x="802" y="84"/>
                    <a:pt x="824" y="96"/>
                  </a:cubicBezTo>
                  <a:cubicBezTo>
                    <a:pt x="840" y="105"/>
                    <a:pt x="849" y="125"/>
                    <a:pt x="856" y="144"/>
                  </a:cubicBezTo>
                  <a:cubicBezTo>
                    <a:pt x="861" y="160"/>
                    <a:pt x="872" y="192"/>
                    <a:pt x="872" y="192"/>
                  </a:cubicBezTo>
                  <a:cubicBezTo>
                    <a:pt x="880" y="261"/>
                    <a:pt x="880" y="234"/>
                    <a:pt x="880" y="272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759" name="Group 237"/>
            <p:cNvGrpSpPr>
              <a:grpSpLocks/>
            </p:cNvGrpSpPr>
            <p:nvPr/>
          </p:nvGrpSpPr>
          <p:grpSpPr bwMode="auto">
            <a:xfrm>
              <a:off x="4608" y="2352"/>
              <a:ext cx="252" cy="323"/>
              <a:chOff x="4812" y="2532"/>
              <a:chExt cx="252" cy="323"/>
            </a:xfrm>
          </p:grpSpPr>
          <p:sp>
            <p:nvSpPr>
              <p:cNvPr id="30760" name="Freeform 238"/>
              <p:cNvSpPr>
                <a:spLocks/>
              </p:cNvSpPr>
              <p:nvPr/>
            </p:nvSpPr>
            <p:spPr bwMode="auto">
              <a:xfrm rot="3933909">
                <a:off x="4753" y="2639"/>
                <a:ext cx="311" cy="121"/>
              </a:xfrm>
              <a:custGeom>
                <a:avLst/>
                <a:gdLst>
                  <a:gd name="T0" fmla="*/ 0 w 480"/>
                  <a:gd name="T1" fmla="*/ 86 h 146"/>
                  <a:gd name="T2" fmla="*/ 52 w 480"/>
                  <a:gd name="T3" fmla="*/ 46 h 146"/>
                  <a:gd name="T4" fmla="*/ 73 w 480"/>
                  <a:gd name="T5" fmla="*/ 33 h 146"/>
                  <a:gd name="T6" fmla="*/ 181 w 480"/>
                  <a:gd name="T7" fmla="*/ 86 h 146"/>
                  <a:gd name="T8" fmla="*/ 249 w 480"/>
                  <a:gd name="T9" fmla="*/ 40 h 146"/>
                  <a:gd name="T10" fmla="*/ 280 w 480"/>
                  <a:gd name="T11" fmla="*/ 46 h 146"/>
                  <a:gd name="T12" fmla="*/ 285 w 480"/>
                  <a:gd name="T13" fmla="*/ 27 h 146"/>
                  <a:gd name="T14" fmla="*/ 311 w 480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0" h="146">
                    <a:moveTo>
                      <a:pt x="0" y="104"/>
                    </a:moveTo>
                    <a:cubicBezTo>
                      <a:pt x="63" y="146"/>
                      <a:pt x="42" y="88"/>
                      <a:pt x="80" y="56"/>
                    </a:cubicBezTo>
                    <a:cubicBezTo>
                      <a:pt x="89" y="48"/>
                      <a:pt x="101" y="45"/>
                      <a:pt x="112" y="40"/>
                    </a:cubicBezTo>
                    <a:cubicBezTo>
                      <a:pt x="169" y="59"/>
                      <a:pt x="220" y="89"/>
                      <a:pt x="280" y="104"/>
                    </a:cubicBezTo>
                    <a:cubicBezTo>
                      <a:pt x="331" y="91"/>
                      <a:pt x="324" y="62"/>
                      <a:pt x="384" y="48"/>
                    </a:cubicBezTo>
                    <a:cubicBezTo>
                      <a:pt x="400" y="50"/>
                      <a:pt x="416" y="60"/>
                      <a:pt x="432" y="56"/>
                    </a:cubicBezTo>
                    <a:cubicBezTo>
                      <a:pt x="440" y="53"/>
                      <a:pt x="434" y="38"/>
                      <a:pt x="440" y="32"/>
                    </a:cubicBezTo>
                    <a:cubicBezTo>
                      <a:pt x="450" y="18"/>
                      <a:pt x="467" y="12"/>
                      <a:pt x="480" y="0"/>
                    </a:cubicBezTo>
                  </a:path>
                </a:pathLst>
              </a:custGeom>
              <a:noFill/>
              <a:ln w="57150" cap="flat" cmpd="sng">
                <a:solidFill>
                  <a:srgbClr val="80004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61" name="Freeform 239"/>
              <p:cNvSpPr>
                <a:spLocks/>
              </p:cNvSpPr>
              <p:nvPr/>
            </p:nvSpPr>
            <p:spPr bwMode="auto">
              <a:xfrm>
                <a:off x="4812" y="2532"/>
                <a:ext cx="20" cy="52"/>
              </a:xfrm>
              <a:custGeom>
                <a:avLst/>
                <a:gdLst>
                  <a:gd name="T0" fmla="*/ 0 w 20"/>
                  <a:gd name="T1" fmla="*/ 52 h 52"/>
                  <a:gd name="T2" fmla="*/ 16 w 20"/>
                  <a:gd name="T3" fmla="*/ 12 h 52"/>
                  <a:gd name="T4" fmla="*/ 20 w 20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52">
                    <a:moveTo>
                      <a:pt x="0" y="52"/>
                    </a:moveTo>
                    <a:cubicBezTo>
                      <a:pt x="4" y="35"/>
                      <a:pt x="8" y="26"/>
                      <a:pt x="16" y="12"/>
                    </a:cubicBezTo>
                    <a:cubicBezTo>
                      <a:pt x="17" y="8"/>
                      <a:pt x="20" y="0"/>
                      <a:pt x="20" y="0"/>
                    </a:cubicBezTo>
                  </a:path>
                </a:pathLst>
              </a:custGeom>
              <a:noFill/>
              <a:ln w="7620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62" name="Freeform 240"/>
              <p:cNvSpPr>
                <a:spLocks/>
              </p:cNvSpPr>
              <p:nvPr/>
            </p:nvSpPr>
            <p:spPr bwMode="auto">
              <a:xfrm>
                <a:off x="5012" y="2812"/>
                <a:ext cx="52" cy="16"/>
              </a:xfrm>
              <a:custGeom>
                <a:avLst/>
                <a:gdLst>
                  <a:gd name="T0" fmla="*/ 0 w 52"/>
                  <a:gd name="T1" fmla="*/ 0 h 16"/>
                  <a:gd name="T2" fmla="*/ 40 w 52"/>
                  <a:gd name="T3" fmla="*/ 8 h 16"/>
                  <a:gd name="T4" fmla="*/ 52 w 52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6">
                    <a:moveTo>
                      <a:pt x="0" y="0"/>
                    </a:moveTo>
                    <a:cubicBezTo>
                      <a:pt x="10" y="1"/>
                      <a:pt x="28" y="2"/>
                      <a:pt x="40" y="8"/>
                    </a:cubicBezTo>
                    <a:cubicBezTo>
                      <a:pt x="44" y="10"/>
                      <a:pt x="52" y="16"/>
                      <a:pt x="52" y="16"/>
                    </a:cubicBezTo>
                  </a:path>
                </a:pathLst>
              </a:custGeom>
              <a:noFill/>
              <a:ln w="7620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418034" name="Rectangle 242"/>
          <p:cNvSpPr>
            <a:spLocks noChangeArrowheads="1"/>
          </p:cNvSpPr>
          <p:nvPr/>
        </p:nvSpPr>
        <p:spPr bwMode="auto">
          <a:xfrm>
            <a:off x="0" y="1981200"/>
            <a:ext cx="41052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fr-FR" sz="2400" b="1">
                <a:solidFill>
                  <a:srgbClr val="191919"/>
                </a:solidFill>
              </a:rPr>
              <a:t>Les 3 trois étapes de la traduction : </a:t>
            </a:r>
            <a:r>
              <a:rPr lang="fr-FR" sz="2400" b="1">
                <a:solidFill>
                  <a:srgbClr val="FF0000"/>
                </a:solidFill>
              </a:rPr>
              <a:t>initiation, élongation et terminaison</a:t>
            </a:r>
            <a:endParaRPr lang="fr-FR" sz="2400">
              <a:solidFill>
                <a:srgbClr val="191919"/>
              </a:solidFill>
            </a:endParaRPr>
          </a:p>
        </p:txBody>
      </p:sp>
      <p:sp>
        <p:nvSpPr>
          <p:cNvPr id="418035" name="Rectangle 243"/>
          <p:cNvSpPr>
            <a:spLocks noChangeArrowheads="1"/>
          </p:cNvSpPr>
          <p:nvPr/>
        </p:nvSpPr>
        <p:spPr bwMode="auto">
          <a:xfrm>
            <a:off x="0" y="3595688"/>
            <a:ext cx="41052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fr-FR" sz="2400" b="1">
                <a:solidFill>
                  <a:srgbClr val="191919"/>
                </a:solidFill>
              </a:rPr>
              <a:t>Résultat de la traduction : </a:t>
            </a:r>
            <a:r>
              <a:rPr lang="fr-FR" sz="2400" b="1">
                <a:solidFill>
                  <a:srgbClr val="FF0000"/>
                </a:solidFill>
              </a:rPr>
              <a:t>une chaîne polypeptidique</a:t>
            </a:r>
            <a:endParaRPr lang="fr-FR" sz="24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5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nimBg="1" autoUpdateAnimBg="0"/>
      <p:bldP spid="418034" grpId="0" animBg="1" autoUpdateAnimBg="0"/>
      <p:bldP spid="41803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42888" y="33338"/>
            <a:ext cx="127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>
                <a:solidFill>
                  <a:srgbClr val="FF0080"/>
                </a:solidFill>
              </a:rPr>
              <a:t>Initiation</a:t>
            </a:r>
            <a:endParaRPr lang="fr-FR"/>
          </a:p>
        </p:txBody>
      </p:sp>
      <p:pic>
        <p:nvPicPr>
          <p:cNvPr id="31748" name="Picture 3" descr="17-17-TranslationInitiat-NL.jpg                                000A876Fimac hd                        BBBC845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57663" y="245586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GTP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5194300" y="2081213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GDP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4419600"/>
            <a:ext cx="495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2427288" y="1428750"/>
            <a:ext cx="817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/>
              <a:t>AUG</a:t>
            </a:r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2435225" y="971550"/>
            <a:ext cx="801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/>
              <a:t>UAC</a:t>
            </a: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1497013" y="1562100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200"/>
              <a:t>Meth</a:t>
            </a:r>
          </a:p>
        </p:txBody>
      </p:sp>
      <p:sp>
        <p:nvSpPr>
          <p:cNvPr id="31755" name="Rectangle 17"/>
          <p:cNvSpPr>
            <a:spLocks noChangeArrowheads="1"/>
          </p:cNvSpPr>
          <p:nvPr/>
        </p:nvSpPr>
        <p:spPr bwMode="auto">
          <a:xfrm>
            <a:off x="7516813" y="1485900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200"/>
              <a:t>Meth</a:t>
            </a:r>
          </a:p>
        </p:txBody>
      </p:sp>
      <p:sp>
        <p:nvSpPr>
          <p:cNvPr id="31756" name="Rectangle 19"/>
          <p:cNvSpPr>
            <a:spLocks noChangeArrowheads="1"/>
          </p:cNvSpPr>
          <p:nvPr/>
        </p:nvSpPr>
        <p:spPr bwMode="auto">
          <a:xfrm>
            <a:off x="3675063" y="1031875"/>
            <a:ext cx="831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400"/>
              <a:t>Anticodon</a:t>
            </a:r>
          </a:p>
        </p:txBody>
      </p:sp>
      <p:sp>
        <p:nvSpPr>
          <p:cNvPr id="31757" name="Rectangle 20"/>
          <p:cNvSpPr>
            <a:spLocks noChangeArrowheads="1"/>
          </p:cNvSpPr>
          <p:nvPr/>
        </p:nvSpPr>
        <p:spPr bwMode="auto">
          <a:xfrm>
            <a:off x="3638550" y="1489075"/>
            <a:ext cx="1271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400"/>
              <a:t>Codon de départ</a:t>
            </a:r>
          </a:p>
        </p:txBody>
      </p:sp>
      <p:sp>
        <p:nvSpPr>
          <p:cNvPr id="31758" name="Rectangle 21"/>
          <p:cNvSpPr>
            <a:spLocks noChangeArrowheads="1"/>
          </p:cNvSpPr>
          <p:nvPr/>
        </p:nvSpPr>
        <p:spPr bwMode="auto">
          <a:xfrm>
            <a:off x="2133600" y="481013"/>
            <a:ext cx="2971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1759" name="Rectangle 26"/>
          <p:cNvSpPr>
            <a:spLocks noChangeArrowheads="1"/>
          </p:cNvSpPr>
          <p:nvPr/>
        </p:nvSpPr>
        <p:spPr bwMode="auto">
          <a:xfrm>
            <a:off x="7038975" y="3757613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  P    A</a:t>
            </a:r>
          </a:p>
        </p:txBody>
      </p:sp>
      <p:sp>
        <p:nvSpPr>
          <p:cNvPr id="31760" name="Rectangle 29"/>
          <p:cNvSpPr>
            <a:spLocks noChangeArrowheads="1"/>
          </p:cNvSpPr>
          <p:nvPr/>
        </p:nvSpPr>
        <p:spPr bwMode="auto">
          <a:xfrm>
            <a:off x="1095375" y="3757613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  P    A</a:t>
            </a:r>
          </a:p>
        </p:txBody>
      </p:sp>
      <p:grpSp>
        <p:nvGrpSpPr>
          <p:cNvPr id="419872" name="Group 32"/>
          <p:cNvGrpSpPr>
            <a:grpSpLocks/>
          </p:cNvGrpSpPr>
          <p:nvPr/>
        </p:nvGrpSpPr>
        <p:grpSpPr bwMode="auto">
          <a:xfrm>
            <a:off x="0" y="4800600"/>
            <a:ext cx="3352800" cy="1968500"/>
            <a:chOff x="0" y="3024"/>
            <a:chExt cx="2112" cy="1240"/>
          </a:xfrm>
        </p:grpSpPr>
        <p:sp>
          <p:nvSpPr>
            <p:cNvPr id="31765" name="Rectangle 8"/>
            <p:cNvSpPr>
              <a:spLocks noChangeArrowheads="1"/>
            </p:cNvSpPr>
            <p:nvPr/>
          </p:nvSpPr>
          <p:spPr bwMode="auto">
            <a:xfrm>
              <a:off x="0" y="3496"/>
              <a:ext cx="2112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 b="1"/>
                <a:t>La petite partie du ribosome se fixe à l’ARNm puis, l’ARNt — a.a. se fixe au codon de départ (par liens H).</a:t>
              </a:r>
              <a:endParaRPr lang="fr-FR" sz="1800"/>
            </a:p>
          </p:txBody>
        </p:sp>
        <p:sp>
          <p:nvSpPr>
            <p:cNvPr id="31766" name="Rectangle 30"/>
            <p:cNvSpPr>
              <a:spLocks noChangeArrowheads="1"/>
            </p:cNvSpPr>
            <p:nvPr/>
          </p:nvSpPr>
          <p:spPr bwMode="auto">
            <a:xfrm>
              <a:off x="0" y="3024"/>
              <a:ext cx="218" cy="327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1</a:t>
              </a:r>
            </a:p>
          </p:txBody>
        </p:sp>
      </p:grpSp>
      <p:grpSp>
        <p:nvGrpSpPr>
          <p:cNvPr id="419873" name="Group 33"/>
          <p:cNvGrpSpPr>
            <a:grpSpLocks/>
          </p:cNvGrpSpPr>
          <p:nvPr/>
        </p:nvGrpSpPr>
        <p:grpSpPr bwMode="auto">
          <a:xfrm>
            <a:off x="5638800" y="4876800"/>
            <a:ext cx="3505200" cy="1709738"/>
            <a:chOff x="3552" y="3072"/>
            <a:chExt cx="2208" cy="1077"/>
          </a:xfrm>
        </p:grpSpPr>
        <p:sp>
          <p:nvSpPr>
            <p:cNvPr id="31763" name="Rectangle 13"/>
            <p:cNvSpPr>
              <a:spLocks noChangeArrowheads="1"/>
            </p:cNvSpPr>
            <p:nvPr/>
          </p:nvSpPr>
          <p:spPr bwMode="auto">
            <a:xfrm>
              <a:off x="3840" y="3208"/>
              <a:ext cx="1920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 b="1"/>
                <a:t>La grande partie du ribosome se fixe à son tour grâce à l’énergie de la GTP.</a:t>
              </a:r>
            </a:p>
            <a:p>
              <a:pPr algn="l"/>
              <a:r>
                <a:rPr lang="fr-FR" sz="1800" b="1"/>
                <a:t>Le ribosome est prêt pour l’élongation.</a:t>
              </a:r>
              <a:endParaRPr lang="fr-FR" sz="1800"/>
            </a:p>
          </p:txBody>
        </p:sp>
        <p:sp>
          <p:nvSpPr>
            <p:cNvPr id="31764" name="Rectangle 31"/>
            <p:cNvSpPr>
              <a:spLocks noChangeArrowheads="1"/>
            </p:cNvSpPr>
            <p:nvPr/>
          </p:nvSpPr>
          <p:spPr bwMode="auto">
            <a:xfrm>
              <a:off x="3552" y="3072"/>
              <a:ext cx="218" cy="327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2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pic>
        <p:nvPicPr>
          <p:cNvPr id="32771" name="Picture 2" descr="17-18-TranslationElongat-NL.jpg                                000A876Fimac hd                        BBBC845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57555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63513" y="33338"/>
            <a:ext cx="1562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>
                <a:solidFill>
                  <a:srgbClr val="FF0080"/>
                </a:solidFill>
              </a:rPr>
              <a:t>Élongation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410200" y="18510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800"/>
              <a:t>2 GTP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787775" y="4975225"/>
            <a:ext cx="569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800"/>
              <a:t>GTP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7410450" y="2166938"/>
            <a:ext cx="703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>
                <a:solidFill>
                  <a:srgbClr val="FF0000"/>
                </a:solidFill>
              </a:rPr>
              <a:t>L.P.</a:t>
            </a:r>
          </a:p>
        </p:txBody>
      </p:sp>
      <p:sp>
        <p:nvSpPr>
          <p:cNvPr id="32776" name="Rectangle 24"/>
          <p:cNvSpPr>
            <a:spLocks noChangeArrowheads="1"/>
          </p:cNvSpPr>
          <p:nvPr/>
        </p:nvSpPr>
        <p:spPr bwMode="auto">
          <a:xfrm>
            <a:off x="4562475" y="16240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2777" name="Rectangle 25"/>
          <p:cNvSpPr>
            <a:spLocks noChangeArrowheads="1"/>
          </p:cNvSpPr>
          <p:nvPr/>
        </p:nvSpPr>
        <p:spPr bwMode="auto">
          <a:xfrm>
            <a:off x="2428875" y="38338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2778" name="Rectangle 26"/>
          <p:cNvSpPr>
            <a:spLocks noChangeArrowheads="1"/>
          </p:cNvSpPr>
          <p:nvPr/>
        </p:nvSpPr>
        <p:spPr bwMode="auto">
          <a:xfrm>
            <a:off x="4562475" y="61198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2779" name="Rectangle 27"/>
          <p:cNvSpPr>
            <a:spLocks noChangeArrowheads="1"/>
          </p:cNvSpPr>
          <p:nvPr/>
        </p:nvSpPr>
        <p:spPr bwMode="auto">
          <a:xfrm>
            <a:off x="7000875" y="38338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2780" name="Rectangle 28"/>
          <p:cNvSpPr>
            <a:spLocks noChangeArrowheads="1"/>
          </p:cNvSpPr>
          <p:nvPr/>
        </p:nvSpPr>
        <p:spPr bwMode="auto">
          <a:xfrm>
            <a:off x="6048375" y="2379663"/>
            <a:ext cx="620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400"/>
              <a:t>2 GDP</a:t>
            </a:r>
          </a:p>
        </p:txBody>
      </p:sp>
      <p:sp>
        <p:nvSpPr>
          <p:cNvPr id="32781" name="Rectangle 29"/>
          <p:cNvSpPr>
            <a:spLocks noChangeArrowheads="1"/>
          </p:cNvSpPr>
          <p:nvPr/>
        </p:nvSpPr>
        <p:spPr bwMode="auto">
          <a:xfrm>
            <a:off x="3517900" y="4437063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1400"/>
              <a:t>GDP</a:t>
            </a:r>
          </a:p>
        </p:txBody>
      </p:sp>
      <p:sp>
        <p:nvSpPr>
          <p:cNvPr id="32782" name="Rectangle 32"/>
          <p:cNvSpPr>
            <a:spLocks noChangeArrowheads="1"/>
          </p:cNvSpPr>
          <p:nvPr/>
        </p:nvSpPr>
        <p:spPr bwMode="auto">
          <a:xfrm>
            <a:off x="990600" y="6553200"/>
            <a:ext cx="441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0" y="1938338"/>
            <a:ext cx="1524000" cy="1344612"/>
            <a:chOff x="0" y="1221"/>
            <a:chExt cx="960" cy="847"/>
          </a:xfrm>
        </p:grpSpPr>
        <p:sp>
          <p:nvSpPr>
            <p:cNvPr id="32796" name="Rectangle 38"/>
            <p:cNvSpPr>
              <a:spLocks noChangeArrowheads="1"/>
            </p:cNvSpPr>
            <p:nvPr/>
          </p:nvSpPr>
          <p:spPr bwMode="auto">
            <a:xfrm>
              <a:off x="0" y="1664"/>
              <a:ext cx="9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101600" indent="-101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sz="1800"/>
                <a:t>	L’ARNt libre est libéré.</a:t>
              </a:r>
            </a:p>
          </p:txBody>
        </p:sp>
        <p:sp>
          <p:nvSpPr>
            <p:cNvPr id="32797" name="Text Box 42"/>
            <p:cNvSpPr txBox="1">
              <a:spLocks noChangeArrowheads="1"/>
            </p:cNvSpPr>
            <p:nvPr/>
          </p:nvSpPr>
          <p:spPr bwMode="auto">
            <a:xfrm>
              <a:off x="17" y="1221"/>
              <a:ext cx="218" cy="327"/>
            </a:xfrm>
            <a:prstGeom prst="rect">
              <a:avLst/>
            </a:prstGeom>
            <a:solidFill>
              <a:srgbClr val="CEFF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4</a:t>
              </a:r>
            </a:p>
          </p:txBody>
        </p:sp>
      </p:grpSp>
      <p:grpSp>
        <p:nvGrpSpPr>
          <p:cNvPr id="420918" name="Group 54"/>
          <p:cNvGrpSpPr>
            <a:grpSpLocks/>
          </p:cNvGrpSpPr>
          <p:nvPr/>
        </p:nvGrpSpPr>
        <p:grpSpPr bwMode="auto">
          <a:xfrm>
            <a:off x="0" y="261938"/>
            <a:ext cx="3429000" cy="1443037"/>
            <a:chOff x="0" y="165"/>
            <a:chExt cx="2160" cy="909"/>
          </a:xfrm>
        </p:grpSpPr>
        <p:sp>
          <p:nvSpPr>
            <p:cNvPr id="32794" name="Rectangle 30"/>
            <p:cNvSpPr>
              <a:spLocks noChangeArrowheads="1"/>
            </p:cNvSpPr>
            <p:nvPr/>
          </p:nvSpPr>
          <p:spPr bwMode="auto">
            <a:xfrm>
              <a:off x="0" y="652"/>
              <a:ext cx="2160" cy="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/>
                <a:t>Le ribosome est prêt pour l’ajout d’un autre </a:t>
              </a:r>
              <a:r>
                <a:rPr lang="fr-FR" sz="1800" b="1">
                  <a:solidFill>
                    <a:srgbClr val="800040"/>
                  </a:solidFill>
                </a:rPr>
                <a:t>ARNt — a.a</a:t>
              </a:r>
              <a:r>
                <a:rPr lang="fr-FR" sz="1800"/>
                <a:t> .</a:t>
              </a:r>
            </a:p>
          </p:txBody>
        </p:sp>
        <p:sp>
          <p:nvSpPr>
            <p:cNvPr id="32795" name="Rectangle 43"/>
            <p:cNvSpPr>
              <a:spLocks noChangeArrowheads="1"/>
            </p:cNvSpPr>
            <p:nvPr/>
          </p:nvSpPr>
          <p:spPr bwMode="auto">
            <a:xfrm>
              <a:off x="1488" y="165"/>
              <a:ext cx="288" cy="327"/>
            </a:xfrm>
            <a:prstGeom prst="rect">
              <a:avLst/>
            </a:prstGeom>
            <a:solidFill>
              <a:srgbClr val="CEFF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5</a:t>
              </a: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6858000" y="33338"/>
            <a:ext cx="2286000" cy="1201737"/>
            <a:chOff x="4320" y="21"/>
            <a:chExt cx="1440" cy="757"/>
          </a:xfrm>
        </p:grpSpPr>
        <p:sp>
          <p:nvSpPr>
            <p:cNvPr id="32792" name="Rectangle 7"/>
            <p:cNvSpPr>
              <a:spLocks noChangeArrowheads="1"/>
            </p:cNvSpPr>
            <p:nvPr/>
          </p:nvSpPr>
          <p:spPr bwMode="auto">
            <a:xfrm>
              <a:off x="4368" y="356"/>
              <a:ext cx="1392" cy="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/>
                <a:t>Un </a:t>
              </a:r>
              <a:r>
                <a:rPr lang="fr-FR" sz="1800" b="1">
                  <a:solidFill>
                    <a:srgbClr val="800040"/>
                  </a:solidFill>
                </a:rPr>
                <a:t>ARNt — a.a</a:t>
              </a:r>
              <a:r>
                <a:rPr lang="fr-FR" sz="1800"/>
                <a:t> s’ajoute au site A.</a:t>
              </a:r>
            </a:p>
          </p:txBody>
        </p:sp>
        <p:sp>
          <p:nvSpPr>
            <p:cNvPr id="32793" name="Rectangle 44"/>
            <p:cNvSpPr>
              <a:spLocks noChangeArrowheads="1"/>
            </p:cNvSpPr>
            <p:nvPr/>
          </p:nvSpPr>
          <p:spPr bwMode="auto">
            <a:xfrm>
              <a:off x="4320" y="21"/>
              <a:ext cx="218" cy="327"/>
            </a:xfrm>
            <a:prstGeom prst="rect">
              <a:avLst/>
            </a:prstGeom>
            <a:solidFill>
              <a:srgbClr val="CEFF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1</a:t>
              </a:r>
            </a:p>
          </p:txBody>
        </p:sp>
      </p:grpSp>
      <p:grpSp>
        <p:nvGrpSpPr>
          <p:cNvPr id="420912" name="Group 48"/>
          <p:cNvGrpSpPr>
            <a:grpSpLocks/>
          </p:cNvGrpSpPr>
          <p:nvPr/>
        </p:nvGrpSpPr>
        <p:grpSpPr bwMode="auto">
          <a:xfrm>
            <a:off x="7391400" y="3690938"/>
            <a:ext cx="1752600" cy="2716212"/>
            <a:chOff x="4656" y="2325"/>
            <a:chExt cx="1104" cy="1711"/>
          </a:xfrm>
        </p:grpSpPr>
        <p:sp>
          <p:nvSpPr>
            <p:cNvPr id="32790" name="Rectangle 8"/>
            <p:cNvSpPr>
              <a:spLocks noChangeArrowheads="1"/>
            </p:cNvSpPr>
            <p:nvPr/>
          </p:nvSpPr>
          <p:spPr bwMode="auto">
            <a:xfrm>
              <a:off x="4656" y="3095"/>
              <a:ext cx="1104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/>
                <a:t>Formation du lien peptidique et transfert du polypeptide sur l’ARNt du site A.</a:t>
              </a:r>
            </a:p>
          </p:txBody>
        </p:sp>
        <p:sp>
          <p:nvSpPr>
            <p:cNvPr id="32791" name="Rectangle 45"/>
            <p:cNvSpPr>
              <a:spLocks noChangeArrowheads="1"/>
            </p:cNvSpPr>
            <p:nvPr/>
          </p:nvSpPr>
          <p:spPr bwMode="auto">
            <a:xfrm>
              <a:off x="5393" y="2325"/>
              <a:ext cx="218" cy="327"/>
            </a:xfrm>
            <a:prstGeom prst="rect">
              <a:avLst/>
            </a:prstGeom>
            <a:solidFill>
              <a:srgbClr val="CEFF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2</a:t>
              </a:r>
            </a:p>
          </p:txBody>
        </p:sp>
      </p:grpSp>
      <p:grpSp>
        <p:nvGrpSpPr>
          <p:cNvPr id="420914" name="Group 50"/>
          <p:cNvGrpSpPr>
            <a:grpSpLocks/>
          </p:cNvGrpSpPr>
          <p:nvPr/>
        </p:nvGrpSpPr>
        <p:grpSpPr bwMode="auto">
          <a:xfrm>
            <a:off x="0" y="4833938"/>
            <a:ext cx="3733800" cy="1797050"/>
            <a:chOff x="0" y="3045"/>
            <a:chExt cx="2352" cy="1132"/>
          </a:xfrm>
        </p:grpSpPr>
        <p:sp>
          <p:nvSpPr>
            <p:cNvPr id="32788" name="Rectangle 51"/>
            <p:cNvSpPr>
              <a:spLocks noChangeArrowheads="1"/>
            </p:cNvSpPr>
            <p:nvPr/>
          </p:nvSpPr>
          <p:spPr bwMode="auto">
            <a:xfrm>
              <a:off x="0" y="3582"/>
              <a:ext cx="2352" cy="5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 b="1">
                  <a:solidFill>
                    <a:srgbClr val="800040"/>
                  </a:solidFill>
                </a:rPr>
                <a:t>L’ARNt — vide</a:t>
              </a:r>
              <a:r>
                <a:rPr lang="fr-FR" sz="1800"/>
                <a:t> passe du site P au site E et </a:t>
              </a:r>
              <a:r>
                <a:rPr lang="fr-FR" sz="1800" b="1">
                  <a:solidFill>
                    <a:srgbClr val="800040"/>
                  </a:solidFill>
                </a:rPr>
                <a:t>l’ARNt — polypeptide</a:t>
              </a:r>
              <a:r>
                <a:rPr lang="fr-FR" sz="1800"/>
                <a:t> passe du site A au site P (en tirant l’ARNm avec lui). </a:t>
              </a:r>
            </a:p>
          </p:txBody>
        </p:sp>
        <p:sp>
          <p:nvSpPr>
            <p:cNvPr id="32789" name="Rectangle 52"/>
            <p:cNvSpPr>
              <a:spLocks noChangeArrowheads="1"/>
            </p:cNvSpPr>
            <p:nvPr/>
          </p:nvSpPr>
          <p:spPr bwMode="auto">
            <a:xfrm>
              <a:off x="17" y="3045"/>
              <a:ext cx="218" cy="327"/>
            </a:xfrm>
            <a:prstGeom prst="rect">
              <a:avLst/>
            </a:prstGeom>
            <a:solidFill>
              <a:srgbClr val="CEFF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8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42852"/>
            <a:ext cx="900115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AutoNum type="arabicPeriod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  :</a:t>
            </a:r>
          </a:p>
          <a:p>
            <a:pPr algn="just"/>
            <a:r>
              <a:rPr lang="fr-FR" sz="2400" dirty="0" smtClean="0"/>
              <a:t>- Les </a:t>
            </a:r>
            <a:r>
              <a:rPr lang="fr-FR" sz="2400" dirty="0"/>
              <a:t>ribosomes ont été décrits pour la première fois par Palade en 1953 au </a:t>
            </a:r>
            <a:r>
              <a:rPr lang="fr-FR" sz="2400" dirty="0" smtClean="0"/>
              <a:t>microscope électronique </a:t>
            </a:r>
            <a:r>
              <a:rPr lang="fr-FR" sz="2400" dirty="0"/>
              <a:t>à transmission (MET</a:t>
            </a:r>
            <a:r>
              <a:rPr lang="fr-FR" sz="2400" dirty="0" smtClean="0"/>
              <a:t>).</a:t>
            </a:r>
          </a:p>
          <a:p>
            <a:pPr algn="just"/>
            <a:r>
              <a:rPr lang="fr-FR" sz="2400" dirty="0" smtClean="0"/>
              <a:t>Ce </a:t>
            </a:r>
            <a:r>
              <a:rPr lang="fr-FR" sz="2400" dirty="0"/>
              <a:t>sont des constituants universels de tous les </a:t>
            </a:r>
            <a:r>
              <a:rPr lang="fr-FR" sz="2400" dirty="0" smtClean="0"/>
              <a:t>êtres vivants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procaryotes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eucaryotes) </a:t>
            </a:r>
            <a:r>
              <a:rPr lang="fr-FR" sz="2400" dirty="0" smtClean="0"/>
              <a:t>à </a:t>
            </a:r>
            <a:r>
              <a:rPr lang="fr-FR" sz="2400" dirty="0"/>
              <a:t>l’exception des Acaryotes (sans noyau).</a:t>
            </a:r>
            <a:endParaRPr lang="fr-F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Siège de synthèse de protéines</a:t>
            </a:r>
          </a:p>
          <a:p>
            <a:pPr fontAlgn="base"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Ribosomes = minuscules balles, dont le diamètre est inférieur à 30 nm. </a:t>
            </a:r>
          </a:p>
          <a:p>
            <a:pPr fontAlgn="base"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seule cellule peut en contenir des milliers. (selon type cellulaire)</a:t>
            </a:r>
          </a:p>
          <a:p>
            <a:pPr fontAlgn="base"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Chaque ribosome est constitué de </a:t>
            </a: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deux sous-unités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tailles différentes, avec  au moins 40 protéines différentes ainsi qu'un type d'ARN appelé ARN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ribosomique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Ces ribosomes contiennent  des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acides aminés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assemblées suivant une disposition précise pour former des protéines, </a:t>
            </a:r>
          </a:p>
          <a:p>
            <a:pPr fontAlgn="base">
              <a:buFontTx/>
              <a:buChar char="-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pic>
        <p:nvPicPr>
          <p:cNvPr id="33795" name="Picture 2" descr="17-19-TranslationTermin-NL.jpg                                 000A876Fimac hd                        BBBC845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96850" y="33338"/>
            <a:ext cx="178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>
                <a:solidFill>
                  <a:srgbClr val="FF0080"/>
                </a:solidFill>
              </a:rPr>
              <a:t>Terminaison</a:t>
            </a:r>
            <a:endParaRPr lang="fr-F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9624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981075" y="31480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3799" name="Rectangle 16"/>
          <p:cNvSpPr>
            <a:spLocks noChangeArrowheads="1"/>
          </p:cNvSpPr>
          <p:nvPr/>
        </p:nvSpPr>
        <p:spPr bwMode="auto">
          <a:xfrm>
            <a:off x="4333875" y="31480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3800" name="Rectangle 17"/>
          <p:cNvSpPr>
            <a:spLocks noChangeArrowheads="1"/>
          </p:cNvSpPr>
          <p:nvPr/>
        </p:nvSpPr>
        <p:spPr bwMode="auto">
          <a:xfrm rot="634125">
            <a:off x="7762875" y="1852613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/>
              <a:t>E  P  A</a:t>
            </a:r>
          </a:p>
        </p:txBody>
      </p:sp>
      <p:sp>
        <p:nvSpPr>
          <p:cNvPr id="33801" name="AutoShape 22"/>
          <p:cNvSpPr>
            <a:spLocks noChangeArrowheads="1"/>
          </p:cNvSpPr>
          <p:nvPr/>
        </p:nvSpPr>
        <p:spPr bwMode="auto">
          <a:xfrm rot="911416">
            <a:off x="2438400" y="838200"/>
            <a:ext cx="304800" cy="685800"/>
          </a:xfrm>
          <a:prstGeom prst="roundRect">
            <a:avLst>
              <a:gd name="adj" fmla="val 16667"/>
            </a:avLst>
          </a:prstGeom>
          <a:solidFill>
            <a:srgbClr val="FFEF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fr-FR"/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H="1">
            <a:off x="1905000" y="1600200"/>
            <a:ext cx="533400" cy="762000"/>
          </a:xfrm>
          <a:prstGeom prst="line">
            <a:avLst/>
          </a:prstGeom>
          <a:noFill/>
          <a:ln w="38100">
            <a:solidFill>
              <a:srgbClr val="94293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21915" name="Group 27"/>
          <p:cNvGrpSpPr>
            <a:grpSpLocks/>
          </p:cNvGrpSpPr>
          <p:nvPr/>
        </p:nvGrpSpPr>
        <p:grpSpPr bwMode="auto">
          <a:xfrm>
            <a:off x="0" y="3886200"/>
            <a:ext cx="2209800" cy="2214563"/>
            <a:chOff x="0" y="2448"/>
            <a:chExt cx="1392" cy="1395"/>
          </a:xfrm>
        </p:grpSpPr>
        <p:sp>
          <p:nvSpPr>
            <p:cNvPr id="33810" name="Rectangle 7"/>
            <p:cNvSpPr>
              <a:spLocks noChangeArrowheads="1"/>
            </p:cNvSpPr>
            <p:nvPr/>
          </p:nvSpPr>
          <p:spPr bwMode="auto">
            <a:xfrm>
              <a:off x="0" y="2902"/>
              <a:ext cx="1392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 b="1"/>
                <a:t>Le ribosome lit le codon d’arrêt.</a:t>
              </a:r>
            </a:p>
            <a:p>
              <a:pPr algn="l"/>
              <a:r>
                <a:rPr lang="fr-FR" sz="1800" b="1"/>
                <a:t>Une protéine de terminaison se lie au site A.</a:t>
              </a:r>
              <a:endParaRPr lang="fr-FR" sz="1800"/>
            </a:p>
          </p:txBody>
        </p:sp>
        <p:sp>
          <p:nvSpPr>
            <p:cNvPr id="33811" name="Rectangle 24"/>
            <p:cNvSpPr>
              <a:spLocks noChangeArrowheads="1"/>
            </p:cNvSpPr>
            <p:nvPr/>
          </p:nvSpPr>
          <p:spPr bwMode="auto">
            <a:xfrm>
              <a:off x="0" y="2448"/>
              <a:ext cx="218" cy="327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1</a:t>
              </a:r>
            </a:p>
          </p:txBody>
        </p:sp>
      </p:grpSp>
      <p:grpSp>
        <p:nvGrpSpPr>
          <p:cNvPr id="421916" name="Group 28"/>
          <p:cNvGrpSpPr>
            <a:grpSpLocks/>
          </p:cNvGrpSpPr>
          <p:nvPr/>
        </p:nvGrpSpPr>
        <p:grpSpPr bwMode="auto">
          <a:xfrm>
            <a:off x="3276600" y="4343400"/>
            <a:ext cx="3200400" cy="2174875"/>
            <a:chOff x="2064" y="2736"/>
            <a:chExt cx="2016" cy="1370"/>
          </a:xfrm>
        </p:grpSpPr>
        <p:sp>
          <p:nvSpPr>
            <p:cNvPr id="33808" name="Rectangle 10"/>
            <p:cNvSpPr>
              <a:spLocks noChangeArrowheads="1"/>
            </p:cNvSpPr>
            <p:nvPr/>
          </p:nvSpPr>
          <p:spPr bwMode="auto">
            <a:xfrm>
              <a:off x="2064" y="3165"/>
              <a:ext cx="2016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 b="1"/>
                <a:t>Le facteur de terminaison hydrolyse le lien qui relie le polypeptide à l’ARNt.</a:t>
              </a:r>
            </a:p>
            <a:p>
              <a:pPr algn="l"/>
              <a:r>
                <a:rPr lang="fr-FR" sz="1800" b="1"/>
                <a:t>Le polypeptide se détache ainsi que l’ARNt du site P.</a:t>
              </a:r>
            </a:p>
          </p:txBody>
        </p:sp>
        <p:sp>
          <p:nvSpPr>
            <p:cNvPr id="33809" name="Rectangle 25"/>
            <p:cNvSpPr>
              <a:spLocks noChangeArrowheads="1"/>
            </p:cNvSpPr>
            <p:nvPr/>
          </p:nvSpPr>
          <p:spPr bwMode="auto">
            <a:xfrm>
              <a:off x="2064" y="2736"/>
              <a:ext cx="218" cy="327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 b="1"/>
                <a:t>2</a:t>
              </a:r>
            </a:p>
          </p:txBody>
        </p:sp>
      </p:grpSp>
      <p:grpSp>
        <p:nvGrpSpPr>
          <p:cNvPr id="421917" name="Group 29"/>
          <p:cNvGrpSpPr>
            <a:grpSpLocks/>
          </p:cNvGrpSpPr>
          <p:nvPr/>
        </p:nvGrpSpPr>
        <p:grpSpPr bwMode="auto">
          <a:xfrm>
            <a:off x="7162800" y="4267200"/>
            <a:ext cx="1981200" cy="1544638"/>
            <a:chOff x="4512" y="2688"/>
            <a:chExt cx="1248" cy="973"/>
          </a:xfrm>
        </p:grpSpPr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4560" y="3066"/>
              <a:ext cx="1200" cy="5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/>
              <a:r>
                <a:rPr lang="fr-FR" sz="1800" b="1"/>
                <a:t>Les sous-unités du ribosome sont libérées.</a:t>
              </a:r>
            </a:p>
          </p:txBody>
        </p:sp>
        <p:sp>
          <p:nvSpPr>
            <p:cNvPr id="33807" name="Rectangle 26"/>
            <p:cNvSpPr>
              <a:spLocks noChangeArrowheads="1"/>
            </p:cNvSpPr>
            <p:nvPr/>
          </p:nvSpPr>
          <p:spPr bwMode="auto">
            <a:xfrm>
              <a:off x="4512" y="2688"/>
              <a:ext cx="218" cy="327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7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324600" cy="822325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100013" indent="1588" algn="l" eaLnBrk="1" hangingPunct="1">
              <a:defRPr/>
            </a:pPr>
            <a:r>
              <a:rPr lang="fr-FR" sz="2400" b="1" smtClean="0">
                <a:solidFill>
                  <a:schemeClr val="tx1"/>
                </a:solidFill>
              </a:rPr>
              <a:t>Un ARNm lu par plusieurs ribosomes en même temps signe une activité cellulaire intense.</a:t>
            </a:r>
            <a:endParaRPr lang="fr-FR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0" y="16002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fr-FR" sz="3200">
                <a:solidFill>
                  <a:srgbClr val="FF0080"/>
                </a:solidFill>
              </a:rPr>
              <a:t>Un polyribosome</a:t>
            </a:r>
            <a:endParaRPr lang="fr-CH" sz="3200" b="1">
              <a:solidFill>
                <a:srgbClr val="FF0080"/>
              </a:solidFill>
            </a:endParaRPr>
          </a:p>
        </p:txBody>
      </p:sp>
      <p:pic>
        <p:nvPicPr>
          <p:cNvPr id="35844" name="Picture 8" descr="17-20-Polyribosomes-NL.jpg                                     000A876Fimac hd                        BBBC845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0" y="5715000"/>
            <a:ext cx="434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fr-FR" sz="1400"/>
              <a:t>Campbell : 344  (2</a:t>
            </a:r>
            <a:r>
              <a:rPr lang="fr-FR" sz="1400" baseline="30000"/>
              <a:t>e</a:t>
            </a:r>
            <a:r>
              <a:rPr lang="fr-FR" sz="1400"/>
              <a:t>éd. française) — Figure 17.20</a:t>
            </a:r>
          </a:p>
        </p:txBody>
      </p:sp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4968875" y="4605338"/>
            <a:ext cx="104457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/>
              <a:t>ARNm</a:t>
            </a:r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 flipV="1">
            <a:off x="5715000" y="3886200"/>
            <a:ext cx="609600" cy="609600"/>
          </a:xfrm>
          <a:prstGeom prst="line">
            <a:avLst/>
          </a:prstGeom>
          <a:noFill/>
          <a:ln w="571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6762750" y="2624138"/>
            <a:ext cx="1643063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/>
              <a:t>Ribosomes</a:t>
            </a:r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H="1">
            <a:off x="7391400" y="3124200"/>
            <a:ext cx="76200" cy="1143000"/>
          </a:xfrm>
          <a:prstGeom prst="line">
            <a:avLst/>
          </a:prstGeom>
          <a:noFill/>
          <a:ln w="571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 flipH="1">
            <a:off x="6705600" y="3048000"/>
            <a:ext cx="609600" cy="838200"/>
          </a:xfrm>
          <a:prstGeom prst="line">
            <a:avLst/>
          </a:prstGeom>
          <a:noFill/>
          <a:ln w="571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1" name="AutoShape 16"/>
          <p:cNvSpPr>
            <a:spLocks noChangeArrowheads="1"/>
          </p:cNvSpPr>
          <p:nvPr/>
        </p:nvSpPr>
        <p:spPr bwMode="auto">
          <a:xfrm>
            <a:off x="0" y="304800"/>
            <a:ext cx="838200" cy="381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90500 h 21600"/>
              <a:gd name="T4" fmla="*/ 628650 w 21600"/>
              <a:gd name="T5" fmla="*/ 381000 h 21600"/>
              <a:gd name="T6" fmla="*/ 838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4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7493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333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524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7145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9050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362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819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276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733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fr-FR" sz="2400" b="1"/>
              <a:t>6.	</a:t>
            </a:r>
            <a:r>
              <a:rPr kumimoji="1" lang="fr-FR" sz="2400" b="1">
                <a:solidFill>
                  <a:srgbClr val="191919"/>
                </a:solidFill>
              </a:rPr>
              <a:t>Les deux populations de ribosomes sécrètent des protéines à destinée différente</a:t>
            </a:r>
          </a:p>
        </p:txBody>
      </p:sp>
      <p:pic>
        <p:nvPicPr>
          <p:cNvPr id="36867" name="Picture 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825"/>
            <a:ext cx="5029200" cy="329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114"/>
          <p:cNvSpPr>
            <a:spLocks noChangeArrowheads="1"/>
          </p:cNvSpPr>
          <p:nvPr/>
        </p:nvSpPr>
        <p:spPr bwMode="auto">
          <a:xfrm>
            <a:off x="104775" y="5683250"/>
            <a:ext cx="12684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101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sz="1800">
                <a:hlinkClick r:id="rId3"/>
              </a:rPr>
              <a:t>Un neurone</a:t>
            </a:r>
            <a:endParaRPr lang="fr-FR" sz="2800"/>
          </a:p>
        </p:txBody>
      </p:sp>
      <p:sp>
        <p:nvSpPr>
          <p:cNvPr id="36869" name="Line 116"/>
          <p:cNvSpPr>
            <a:spLocks noChangeShapeType="1"/>
          </p:cNvSpPr>
          <p:nvPr/>
        </p:nvSpPr>
        <p:spPr bwMode="auto">
          <a:xfrm flipV="1">
            <a:off x="3581400" y="198120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0" name="Line 117"/>
          <p:cNvSpPr>
            <a:spLocks noChangeShapeType="1"/>
          </p:cNvSpPr>
          <p:nvPr/>
        </p:nvSpPr>
        <p:spPr bwMode="auto">
          <a:xfrm flipH="1" flipV="1">
            <a:off x="4038600" y="1981200"/>
            <a:ext cx="685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Rectangle 120"/>
          <p:cNvSpPr>
            <a:spLocks noChangeArrowheads="1"/>
          </p:cNvSpPr>
          <p:nvPr/>
        </p:nvSpPr>
        <p:spPr bwMode="auto">
          <a:xfrm>
            <a:off x="5410200" y="1828800"/>
            <a:ext cx="3733800" cy="4549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3208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9685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616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32639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7211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41783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6355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50927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/>
              <a:t>Synthétise des protéines </a:t>
            </a:r>
            <a:r>
              <a:rPr lang="fr-FR" sz="2400" b="1">
                <a:solidFill>
                  <a:srgbClr val="FF0000"/>
                </a:solidFill>
              </a:rPr>
              <a:t>destinées à se dissoudre dans le cytosol</a:t>
            </a:r>
            <a:r>
              <a:rPr lang="fr-FR" sz="2400">
                <a:solidFill>
                  <a:srgbClr val="000000"/>
                </a:solidFill>
              </a:rPr>
              <a:t> pour y exercer leurs fonctions.</a:t>
            </a: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endParaRPr lang="fr-FR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/>
              <a:t>Synthétise des protéines </a:t>
            </a:r>
            <a:r>
              <a:rPr lang="fr-FR" sz="2400" b="1">
                <a:solidFill>
                  <a:srgbClr val="FF0000"/>
                </a:solidFill>
              </a:rPr>
              <a:t>destinées aux organites strictement intracellulaires</a:t>
            </a:r>
            <a:r>
              <a:rPr lang="fr-FR" sz="2400">
                <a:solidFill>
                  <a:srgbClr val="000000"/>
                </a:solidFill>
              </a:rPr>
              <a:t> comme les mitochondries, les chloroplastes, l’intérieur du noyau et les peroxysomes.</a:t>
            </a:r>
          </a:p>
        </p:txBody>
      </p:sp>
      <p:sp>
        <p:nvSpPr>
          <p:cNvPr id="36872" name="Rectangle 121"/>
          <p:cNvSpPr>
            <a:spLocks noChangeArrowheads="1"/>
          </p:cNvSpPr>
          <p:nvPr/>
        </p:nvSpPr>
        <p:spPr bwMode="auto">
          <a:xfrm>
            <a:off x="3833813" y="4683125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>
                <a:solidFill>
                  <a:srgbClr val="FF0000"/>
                </a:solidFill>
              </a:rPr>
              <a:t>500 nm</a:t>
            </a:r>
          </a:p>
        </p:txBody>
      </p:sp>
      <p:sp>
        <p:nvSpPr>
          <p:cNvPr id="36873" name="Rectangle 122"/>
          <p:cNvSpPr>
            <a:spLocks noChangeArrowheads="1"/>
          </p:cNvSpPr>
          <p:nvPr/>
        </p:nvSpPr>
        <p:spPr bwMode="auto">
          <a:xfrm>
            <a:off x="1016000" y="2460625"/>
            <a:ext cx="102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b="1">
                <a:solidFill>
                  <a:srgbClr val="FF0000"/>
                </a:solidFill>
              </a:rPr>
              <a:t>OYAU</a:t>
            </a:r>
          </a:p>
        </p:txBody>
      </p:sp>
      <p:sp>
        <p:nvSpPr>
          <p:cNvPr id="36874" name="AutoShape 124"/>
          <p:cNvSpPr>
            <a:spLocks noChangeArrowheads="1"/>
          </p:cNvSpPr>
          <p:nvPr/>
        </p:nvSpPr>
        <p:spPr bwMode="auto">
          <a:xfrm>
            <a:off x="0" y="1219200"/>
            <a:ext cx="838200" cy="381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90500 h 21600"/>
              <a:gd name="T4" fmla="*/ 628650 w 21600"/>
              <a:gd name="T5" fmla="*/ 381000 h 21600"/>
              <a:gd name="T6" fmla="*/ 838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5" name="Rectangle 125"/>
          <p:cNvSpPr>
            <a:spLocks noChangeArrowheads="1"/>
          </p:cNvSpPr>
          <p:nvPr/>
        </p:nvSpPr>
        <p:spPr bwMode="auto">
          <a:xfrm>
            <a:off x="914400" y="1143000"/>
            <a:ext cx="557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kumimoji="1" lang="fr-FR" sz="2400" b="1">
                <a:solidFill>
                  <a:srgbClr val="191919"/>
                </a:solidFill>
              </a:rPr>
              <a:t>La population de ribosomes libres du cytosol</a:t>
            </a:r>
          </a:p>
        </p:txBody>
      </p:sp>
    </p:spTree>
    <p:extLst>
      <p:ext uri="{BB962C8B-B14F-4D97-AF65-F5344CB8AC3E}">
        <p14:creationId xmlns:p14="http://schemas.microsoft.com/office/powerpoint/2010/main" val="339055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575"/>
            <a:ext cx="5029200" cy="329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-38100" y="4803775"/>
            <a:ext cx="16748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101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sz="2400" b="1">
                <a:hlinkClick r:id="rId3"/>
              </a:rPr>
              <a:t>Un neurone</a:t>
            </a:r>
            <a:endParaRPr lang="fr-FR" sz="2400" b="1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 flipV="1">
            <a:off x="2667000" y="1066800"/>
            <a:ext cx="16764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4343400" y="1066800"/>
            <a:ext cx="152400" cy="137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5486400" y="1208088"/>
            <a:ext cx="3657600" cy="41116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3208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9685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616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32639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7211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41783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6355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50927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/>
              <a:t>Synthétise des </a:t>
            </a:r>
            <a:r>
              <a:rPr lang="fr-FR" sz="2400" b="1">
                <a:solidFill>
                  <a:srgbClr val="FF0000"/>
                </a:solidFill>
              </a:rPr>
              <a:t>protéines du réseau intracellulaire de membranes</a:t>
            </a:r>
            <a:r>
              <a:rPr lang="fr-FR" sz="2400">
                <a:solidFill>
                  <a:srgbClr val="000000"/>
                </a:solidFill>
              </a:rPr>
              <a:t> (l’enveloppe nucléaire, le RE, l’appareil de Golgi, les lysosomes, les vacuoles et la membrane plasmique).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endParaRPr lang="fr-FR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 Narrow" panose="020B0606020202030204" pitchFamily="34" charset="0"/>
              <a:buAutoNum type="arabicPeriod"/>
            </a:pPr>
            <a:r>
              <a:rPr lang="fr-FR" sz="2400"/>
              <a:t>Synthétise les </a:t>
            </a:r>
            <a:r>
              <a:rPr lang="fr-FR" sz="2400" b="1">
                <a:solidFill>
                  <a:srgbClr val="FF0000"/>
                </a:solidFill>
              </a:rPr>
              <a:t>protéines qui doivent être sécrétées</a:t>
            </a:r>
            <a:r>
              <a:rPr lang="fr-FR" sz="2400"/>
              <a:t> à l’extérieur de la cellule (comme l’insuline).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3833813" y="3825875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sz="2000">
                <a:solidFill>
                  <a:srgbClr val="FF0000"/>
                </a:solidFill>
              </a:rPr>
              <a:t>500 nm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1016000" y="1603375"/>
            <a:ext cx="102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b="1">
                <a:solidFill>
                  <a:srgbClr val="FF0000"/>
                </a:solidFill>
              </a:rPr>
              <a:t>OYAU</a:t>
            </a:r>
          </a:p>
        </p:txBody>
      </p:sp>
      <p:sp>
        <p:nvSpPr>
          <p:cNvPr id="37897" name="AutoShape 12"/>
          <p:cNvSpPr>
            <a:spLocks noChangeArrowheads="1"/>
          </p:cNvSpPr>
          <p:nvPr/>
        </p:nvSpPr>
        <p:spPr bwMode="auto">
          <a:xfrm>
            <a:off x="0" y="228600"/>
            <a:ext cx="838200" cy="381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90500 h 21600"/>
              <a:gd name="T4" fmla="*/ 628650 w 21600"/>
              <a:gd name="T5" fmla="*/ 381000 h 21600"/>
              <a:gd name="T6" fmla="*/ 838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838200" y="228600"/>
            <a:ext cx="697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kumimoji="1" lang="fr-FR" sz="2400" b="1">
                <a:solidFill>
                  <a:srgbClr val="191919"/>
                </a:solidFill>
              </a:rPr>
              <a:t>La population de ribosomes liés aux membranes du REG</a:t>
            </a:r>
          </a:p>
        </p:txBody>
      </p:sp>
    </p:spTree>
    <p:extLst>
      <p:ext uri="{BB962C8B-B14F-4D97-AF65-F5344CB8AC3E}">
        <p14:creationId xmlns:p14="http://schemas.microsoft.com/office/powerpoint/2010/main" val="95989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 code génétique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190500">
              <a:spcBef>
                <a:spcPct val="20000"/>
              </a:spcBef>
              <a:buFont typeface="Monotype Sorts" charset="2"/>
              <a:buChar char=")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49338" indent="-285750">
              <a:spcBef>
                <a:spcPct val="20000"/>
              </a:spcBef>
              <a:buFont typeface="Monotype Sorts" charset="2"/>
              <a:buChar char=")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8438" indent="-228600">
              <a:spcBef>
                <a:spcPct val="20000"/>
              </a:spcBef>
              <a:buFont typeface="Monotype Sorts" charset="2"/>
              <a:buChar char=")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87538" indent="-228600">
              <a:spcBef>
                <a:spcPct val="20000"/>
              </a:spcBef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06638" indent="-228600">
              <a:spcBef>
                <a:spcPct val="20000"/>
              </a:spcBef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63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21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78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35438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2"/>
              <a:buChar char=")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fr-FR" sz="2000" b="1">
                <a:solidFill>
                  <a:srgbClr val="FF0000"/>
                </a:solidFill>
                <a:latin typeface="Arial" panose="020B0604020202020204" pitchFamily="34" charset="0"/>
              </a:rPr>
              <a:t>Code génétique</a:t>
            </a:r>
            <a:endParaRPr kumimoji="0" lang="fr-FR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fr-FR" sz="2000" b="1">
                <a:latin typeface="Arial" panose="020B0604020202020204" pitchFamily="34" charset="0"/>
              </a:rPr>
              <a:t>Ensemble des génons codant les acides aminés des protéines</a:t>
            </a:r>
          </a:p>
          <a:p>
            <a:pPr>
              <a:buFontTx/>
              <a:buNone/>
            </a:pPr>
            <a:r>
              <a:rPr kumimoji="0" lang="fr-FR" sz="2000" b="1">
                <a:latin typeface="Arial" panose="020B0604020202020204" pitchFamily="34" charset="0"/>
              </a:rPr>
              <a:t>Qualifié de </a:t>
            </a:r>
            <a:r>
              <a:rPr kumimoji="0" lang="fr-FR" sz="2000" b="1" u="sng">
                <a:latin typeface="Arial" panose="020B0604020202020204" pitchFamily="34" charset="0"/>
              </a:rPr>
              <a:t>code car il n'est pas directement lisible en protéine</a:t>
            </a:r>
            <a:endParaRPr kumimoji="0" lang="fr-FR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fr-FR" sz="2000" b="1">
                <a:latin typeface="Arial" panose="020B0604020202020204" pitchFamily="34" charset="0"/>
              </a:rPr>
              <a:t>Il faut le décrypter en ARNm puis en ARNt porteurs d'acides aminés</a:t>
            </a:r>
          </a:p>
          <a:p>
            <a:pPr>
              <a:buFontTx/>
              <a:buNone/>
            </a:pPr>
            <a:endParaRPr kumimoji="0" lang="fr-FR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fr-FR" sz="2000" b="1">
                <a:solidFill>
                  <a:srgbClr val="FF0000"/>
                </a:solidFill>
                <a:latin typeface="Arial" panose="020B0604020202020204" pitchFamily="34" charset="0"/>
              </a:rPr>
              <a:t>Le code génétique est quasiment universel</a:t>
            </a:r>
            <a:endParaRPr kumimoji="0" lang="fr-FR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fr-FR" sz="2000" b="1">
                <a:latin typeface="Arial" panose="020B0604020202020204" pitchFamily="34" charset="0"/>
              </a:rPr>
              <a:t>Presque tous les vivants (éléphant, chien, grenouille, lapin, etc.) ont les mêmes génons codant pour les mêmes acides aminés</a:t>
            </a:r>
          </a:p>
          <a:p>
            <a:pPr>
              <a:buFontTx/>
              <a:buNone/>
            </a:pPr>
            <a:endParaRPr kumimoji="0" lang="fr-FR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fr-FR" sz="2000" b="1">
                <a:solidFill>
                  <a:srgbClr val="FF0000"/>
                </a:solidFill>
                <a:latin typeface="Arial" panose="020B0604020202020204" pitchFamily="34" charset="0"/>
              </a:rPr>
              <a:t>Quelques exceptions</a:t>
            </a:r>
            <a:endParaRPr kumimoji="0" lang="fr-FR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kumimoji="0" lang="fr-FR" sz="2000" b="1" u="sng">
                <a:latin typeface="Arial" panose="020B0604020202020204" pitchFamily="34" charset="0"/>
              </a:rPr>
              <a:t>Certains unicellulaires</a:t>
            </a:r>
            <a:r>
              <a:rPr kumimoji="0" lang="fr-FR" sz="2000" b="1">
                <a:latin typeface="Arial" panose="020B0604020202020204" pitchFamily="34" charset="0"/>
              </a:rPr>
              <a:t> comme les paramécies, </a:t>
            </a:r>
            <a:r>
              <a:rPr kumimoji="0" lang="fr-FR" sz="2000" b="1" u="sng">
                <a:latin typeface="Arial" panose="020B0604020202020204" pitchFamily="34" charset="0"/>
              </a:rPr>
              <a:t>les mitochondries</a:t>
            </a:r>
            <a:r>
              <a:rPr kumimoji="0" lang="fr-FR" sz="2000" b="1">
                <a:latin typeface="Arial" panose="020B0604020202020204" pitchFamily="34" charset="0"/>
              </a:rPr>
              <a:t> et </a:t>
            </a:r>
            <a:r>
              <a:rPr kumimoji="0" lang="fr-FR" sz="2000" b="1" u="sng">
                <a:latin typeface="Arial" panose="020B0604020202020204" pitchFamily="34" charset="0"/>
              </a:rPr>
              <a:t>les chloroplastes</a:t>
            </a:r>
            <a:r>
              <a:rPr kumimoji="0" lang="fr-FR" sz="2000" b="1">
                <a:latin typeface="Arial" panose="020B0604020202020204" pitchFamily="34" charset="0"/>
              </a:rPr>
              <a:t> ont quelques génons qui ne codent pas les mêmes acides aminés</a:t>
            </a:r>
            <a:endParaRPr kumimoji="0" lang="fr-F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Une preuve expérimentale du code à trois lettres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4544" y="1417638"/>
            <a:ext cx="5400600" cy="5169173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ct val="50000"/>
              </a:spcBef>
            </a:pPr>
            <a:endParaRPr lang="fr-FR" sz="3600" b="1" dirty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fr-FR" dirty="0">
                <a:latin typeface="Comic Sans MS" panose="030F0702030302020204" pitchFamily="66" charset="0"/>
              </a:rPr>
              <a:t>Le système de correspondance entre ADN et.  Protéines, ou </a:t>
            </a:r>
            <a:r>
              <a:rPr lang="fr-FR" b="1" dirty="0">
                <a:latin typeface="Comic Sans MS" panose="030F0702030302020204" pitchFamily="66" charset="0"/>
              </a:rPr>
              <a:t>code génétique</a:t>
            </a:r>
            <a:r>
              <a:rPr lang="fr-FR" dirty="0">
                <a:latin typeface="Comic Sans MS" panose="030F0702030302020204" pitchFamily="66" charset="0"/>
              </a:rPr>
              <a:t> est d’abord un concept élaboré par F. Crick et G. </a:t>
            </a:r>
            <a:r>
              <a:rPr lang="fr-FR" dirty="0" err="1">
                <a:latin typeface="Comic Sans MS" panose="030F0702030302020204" pitchFamily="66" charset="0"/>
              </a:rPr>
              <a:t>Gamov</a:t>
            </a:r>
            <a:r>
              <a:rPr lang="fr-FR" dirty="0">
                <a:latin typeface="Comic Sans MS" panose="030F0702030302020204" pitchFamily="66" charset="0"/>
              </a:rPr>
              <a:t> avant d’être validé par l’expérience. </a:t>
            </a:r>
            <a:r>
              <a:rPr lang="fr-FR" b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L’étude du bactériophage T4 muté pour le gène </a:t>
            </a:r>
            <a:r>
              <a:rPr lang="fr-FR" i="1" dirty="0" err="1">
                <a:latin typeface="Comic Sans MS" panose="030F0702030302020204" pitchFamily="66" charset="0"/>
              </a:rPr>
              <a:t>rII</a:t>
            </a:r>
            <a:r>
              <a:rPr lang="fr-FR" dirty="0">
                <a:latin typeface="Comic Sans MS" panose="030F0702030302020204" pitchFamily="66" charset="0"/>
              </a:rPr>
              <a:t> a apporté la preuve expérimentale qu’un triplet de nucléotides code un acide aminé. L’addition ou la perte d’un ou deux nucléotides dans la séquence du gène </a:t>
            </a:r>
            <a:r>
              <a:rPr lang="fr-FR" i="1" dirty="0" err="1">
                <a:latin typeface="Comic Sans MS" panose="030F0702030302020204" pitchFamily="66" charset="0"/>
              </a:rPr>
              <a:t>rII</a:t>
            </a:r>
            <a:r>
              <a:rPr lang="fr-FR" i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entraîne la production d’une protéine non fonctionnelle alors que l’addition ou la perte de trois nucléotides permet de reformer une protéine active.</a:t>
            </a:r>
            <a:endParaRPr lang="fr-FR" dirty="0"/>
          </a:p>
        </p:txBody>
      </p:sp>
      <p:pic>
        <p:nvPicPr>
          <p:cNvPr id="2050" name="Picture 2" descr="Résultat de recherche d'images pour &quot;F. Crick et Gamow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0250"/>
            <a:ext cx="4143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11254" y="5157192"/>
            <a:ext cx="2540347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</a:t>
            </a: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3C4043"/>
                </a:solidFill>
                <a:effectLst/>
                <a:latin typeface="Roboto-Medium"/>
                <a:cs typeface="Arial" panose="020B0604020202020204" pitchFamily="34" charset="0"/>
                <a:hlinkClick r:id="rId4"/>
              </a:rPr>
              <a:t>Francis Crick </a:t>
            </a:r>
            <a:endParaRPr kumimoji="0" lang="fr-FR" sz="14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Résultat de recherche d'images pour &quot;F. Crick et Gamow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03329" y="5458261"/>
            <a:ext cx="8467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76269" y="5093127"/>
            <a:ext cx="91440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 </a:t>
            </a:r>
            <a:endParaRPr kumimoji="0" lang="fr-FR" sz="16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rgbClr val="3C4043"/>
                </a:solidFill>
                <a:effectLst/>
                <a:latin typeface="Roboto-Medium"/>
                <a:cs typeface="Arial" panose="020B0604020202020204" pitchFamily="34" charset="0"/>
                <a:hlinkClick r:id="rId6"/>
              </a:rPr>
              <a:t>George Gamow </a:t>
            </a:r>
            <a:endParaRPr kumimoji="0" lang="fr-FR" sz="16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 descr="Résultat de recherche d'images pour &quot;F. Crick et Gamow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668344" y="54403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4422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4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1961: le déchiffrage du code génétique</a:t>
            </a:r>
            <a:b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895" y="1628800"/>
            <a:ext cx="5445249" cy="4525963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latin typeface="Comic Sans MS" panose="030F0702030302020204" pitchFamily="66" charset="0"/>
              </a:rPr>
              <a:t>Nirenberg </a:t>
            </a:r>
            <a:r>
              <a:rPr lang="fr-FR" dirty="0">
                <a:latin typeface="Comic Sans MS" panose="030F0702030302020204" pitchFamily="66" charset="0"/>
              </a:rPr>
              <a:t>et </a:t>
            </a:r>
            <a:r>
              <a:rPr lang="fr-FR" b="1" dirty="0" err="1">
                <a:latin typeface="Comic Sans MS" panose="030F0702030302020204" pitchFamily="66" charset="0"/>
              </a:rPr>
              <a:t>Matthaei</a:t>
            </a:r>
            <a:r>
              <a:rPr lang="fr-FR" b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réalisent une expérience qui ouvre la voie au déchiffrage du code génétique. Ils mettent au point une méthode de synthèse protéique avec des extraits </a:t>
            </a:r>
            <a:r>
              <a:rPr lang="fr-FR" i="1" dirty="0">
                <a:latin typeface="Comic Sans MS" panose="030F0702030302020204" pitchFamily="66" charset="0"/>
              </a:rPr>
              <a:t>d’Escherichia coli</a:t>
            </a:r>
            <a:r>
              <a:rPr lang="fr-FR" dirty="0">
                <a:latin typeface="Comic Sans MS" panose="030F0702030302020204" pitchFamily="66" charset="0"/>
              </a:rPr>
              <a:t>, de l’ATP, les 20 acides aminés et un ARN messager synthétique. En utilisant un ARN de synthèse </a:t>
            </a:r>
            <a:r>
              <a:rPr lang="fr-FR" b="1" dirty="0">
                <a:latin typeface="Comic Sans MS" panose="030F0702030302020204" pitchFamily="66" charset="0"/>
              </a:rPr>
              <a:t>poly U</a:t>
            </a:r>
            <a:r>
              <a:rPr lang="fr-FR" dirty="0">
                <a:latin typeface="Comic Sans MS" panose="030F0702030302020204" pitchFamily="66" charset="0"/>
              </a:rPr>
              <a:t>, </a:t>
            </a:r>
            <a:r>
              <a:rPr lang="fr-FR" b="1" dirty="0">
                <a:latin typeface="Comic Sans MS" panose="030F0702030302020204" pitchFamily="66" charset="0"/>
              </a:rPr>
              <a:t>poly A</a:t>
            </a:r>
            <a:r>
              <a:rPr lang="fr-FR" dirty="0">
                <a:latin typeface="Comic Sans MS" panose="030F0702030302020204" pitchFamily="66" charset="0"/>
              </a:rPr>
              <a:t> ou </a:t>
            </a:r>
            <a:r>
              <a:rPr lang="fr-FR" b="1" dirty="0">
                <a:latin typeface="Comic Sans MS" panose="030F0702030302020204" pitchFamily="66" charset="0"/>
              </a:rPr>
              <a:t>poly C</a:t>
            </a:r>
            <a:r>
              <a:rPr lang="fr-FR" dirty="0">
                <a:latin typeface="Comic Sans MS" panose="030F0702030302020204" pitchFamily="66" charset="0"/>
              </a:rPr>
              <a:t>, ils obtiennent respectivement un polymère de phénylalanine, de </a:t>
            </a:r>
            <a:r>
              <a:rPr lang="fr-FR" sz="3100" dirty="0">
                <a:latin typeface="Comic Sans MS" panose="030F0702030302020204" pitchFamily="66" charset="0"/>
              </a:rPr>
              <a:t>lysine</a:t>
            </a:r>
            <a:r>
              <a:rPr lang="fr-FR" dirty="0">
                <a:latin typeface="Comic Sans MS" panose="030F0702030302020204" pitchFamily="66" charset="0"/>
              </a:rPr>
              <a:t> ou de proline. </a:t>
            </a:r>
            <a:r>
              <a:rPr lang="fr-FR" dirty="0" err="1">
                <a:latin typeface="Comic Sans MS" panose="030F0702030302020204" pitchFamily="66" charset="0"/>
              </a:rPr>
              <a:t>Khorona</a:t>
            </a:r>
            <a:r>
              <a:rPr lang="fr-FR" dirty="0">
                <a:latin typeface="Comic Sans MS" panose="030F0702030302020204" pitchFamily="66" charset="0"/>
              </a:rPr>
              <a:t> et son équipe finissent ensuite le déchiffrage du code avec des ARN messagers synthétiques.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Comic Sans MS" panose="030F0702030302020204" pitchFamily="66" charset="0"/>
              </a:rPr>
              <a:t>Le code génétique est entièrement décrypté en 1966.</a:t>
            </a:r>
          </a:p>
          <a:p>
            <a:endParaRPr lang="fr-FR" dirty="0"/>
          </a:p>
        </p:txBody>
      </p:sp>
      <p:pic>
        <p:nvPicPr>
          <p:cNvPr id="4" name="Picture 14" descr="[Marshall Nirenberg and Heinrich Matthaei]. 1962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1772816"/>
            <a:ext cx="2555776" cy="286367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847725"/>
            <a:ext cx="4953000" cy="5980113"/>
            <a:chOff x="2489" y="0"/>
            <a:chExt cx="3271" cy="4125"/>
          </a:xfrm>
        </p:grpSpPr>
        <p:pic>
          <p:nvPicPr>
            <p:cNvPr id="3" name="Picture 2" descr="17-04-GeneticCode-L.jpg                                        000A876Fimac hd                        BBBC8453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0"/>
              <a:ext cx="3271" cy="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496" y="3936"/>
              <a:ext cx="3264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fr-FR" sz="1200"/>
                <a:t>Campbell : 332  (2</a:t>
              </a:r>
              <a:r>
                <a:rPr lang="fr-FR" sz="1200" baseline="30000"/>
                <a:t>e</a:t>
              </a:r>
              <a:r>
                <a:rPr lang="fr-FR" sz="1200"/>
                <a:t>éd. Fr.) — Figure 17.4</a:t>
              </a:r>
            </a:p>
          </p:txBody>
        </p:sp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b="1"/>
              <a:t>(64) codons d’ARNm ont été identifiés par les chercheurs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0" y="4114800"/>
            <a:ext cx="3962400" cy="1609725"/>
            <a:chOff x="0" y="2592"/>
            <a:chExt cx="2496" cy="1014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2592"/>
              <a:ext cx="1344" cy="101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01600"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1 </a:t>
              </a:r>
              <a:r>
                <a:rPr lang="fr-FR">
                  <a:sym typeface="Symbol" panose="05050102010706020507" pitchFamily="18" charset="2"/>
                </a:rPr>
                <a:t>codon</a:t>
              </a:r>
              <a:r>
                <a:rPr lang="fr-FR"/>
                <a:t>  code la méthionine et sert de codon de départ</a:t>
              </a:r>
              <a:endParaRPr lang="fr-FR" sz="1800"/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72" cy="336"/>
            </a:xfrm>
            <a:prstGeom prst="rect">
              <a:avLst/>
            </a:prstGeom>
            <a:noFill/>
            <a:ln w="57150">
              <a:solidFill>
                <a:srgbClr val="FF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9" name="AutoShape 31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1362" y="3041"/>
              <a:ext cx="444" cy="7"/>
            </a:xfrm>
            <a:prstGeom prst="straightConnector1">
              <a:avLst/>
            </a:prstGeom>
            <a:noFill/>
            <a:ln w="571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0" y="1752600"/>
            <a:ext cx="3505200" cy="1244600"/>
            <a:chOff x="0" y="1104"/>
            <a:chExt cx="2208" cy="78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1104"/>
              <a:ext cx="1344" cy="7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01600"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/>
                <a:t>61 </a:t>
              </a:r>
              <a:r>
                <a:rPr lang="fr-FR">
                  <a:sym typeface="Symbol" panose="05050102010706020507" pitchFamily="18" charset="2"/>
                </a:rPr>
                <a:t>codons </a:t>
              </a:r>
              <a:r>
                <a:rPr lang="fr-FR"/>
                <a:t>codent un acide aminé</a:t>
              </a:r>
              <a:endParaRPr lang="fr-FR" sz="18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872" y="1248"/>
              <a:ext cx="336" cy="192"/>
            </a:xfrm>
            <a:prstGeom prst="rect">
              <a:avLst/>
            </a:prstGeom>
            <a:noFill/>
            <a:ln w="57150">
              <a:solidFill>
                <a:srgbClr val="FF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872" y="1632"/>
              <a:ext cx="336" cy="192"/>
            </a:xfrm>
            <a:prstGeom prst="rect">
              <a:avLst/>
            </a:prstGeom>
            <a:noFill/>
            <a:ln w="57150">
              <a:solidFill>
                <a:srgbClr val="FF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4" name="AutoShape 32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 flipV="1">
              <a:off x="1362" y="1344"/>
              <a:ext cx="492" cy="109"/>
            </a:xfrm>
            <a:prstGeom prst="straightConnector1">
              <a:avLst/>
            </a:prstGeom>
            <a:noFill/>
            <a:ln w="571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36"/>
            <p:cNvCxnSpPr>
              <a:cxnSpLocks noChangeShapeType="1"/>
              <a:stCxn id="11" idx="3"/>
              <a:endCxn id="13" idx="1"/>
            </p:cNvCxnSpPr>
            <p:nvPr/>
          </p:nvCxnSpPr>
          <p:spPr bwMode="auto">
            <a:xfrm>
              <a:off x="1362" y="1453"/>
              <a:ext cx="492" cy="275"/>
            </a:xfrm>
            <a:prstGeom prst="straightConnector1">
              <a:avLst/>
            </a:prstGeom>
            <a:noFill/>
            <a:ln w="571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4876800" y="1447800"/>
            <a:ext cx="4267200" cy="3435350"/>
            <a:chOff x="3072" y="912"/>
            <a:chExt cx="2688" cy="2164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848" y="912"/>
              <a:ext cx="912" cy="216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01600"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fr-FR" dirty="0"/>
                <a:t>3 </a:t>
              </a:r>
              <a:r>
                <a:rPr lang="fr-FR" dirty="0">
                  <a:sym typeface="Symbol" panose="05050102010706020507" pitchFamily="18" charset="2"/>
                </a:rPr>
                <a:t>codons</a:t>
              </a:r>
              <a:r>
                <a:rPr lang="fr-FR" dirty="0"/>
                <a:t> ne codent pas d’acides aminés et servent de codons d’arrêt</a:t>
              </a:r>
              <a:endParaRPr lang="fr-FR" sz="1800" dirty="0"/>
            </a:p>
          </p:txBody>
        </p:sp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3072" y="1200"/>
              <a:ext cx="1248" cy="432"/>
              <a:chOff x="3072" y="1200"/>
              <a:chExt cx="1248" cy="432"/>
            </a:xfrm>
          </p:grpSpPr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3072" y="1200"/>
                <a:ext cx="1248" cy="432"/>
              </a:xfrm>
              <a:prstGeom prst="rect">
                <a:avLst/>
              </a:prstGeom>
              <a:noFill/>
              <a:ln w="57150">
                <a:solidFill>
                  <a:srgbClr val="FF0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624" cy="240"/>
              </a:xfrm>
              <a:prstGeom prst="rect">
                <a:avLst/>
              </a:prstGeom>
              <a:solidFill>
                <a:srgbClr val="FF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cxnSp>
          <p:nvCxnSpPr>
            <p:cNvPr id="19" name="AutoShape 43"/>
            <p:cNvCxnSpPr>
              <a:cxnSpLocks noChangeShapeType="1"/>
              <a:stCxn id="21" idx="3"/>
              <a:endCxn id="17" idx="1"/>
            </p:cNvCxnSpPr>
            <p:nvPr/>
          </p:nvCxnSpPr>
          <p:spPr bwMode="auto">
            <a:xfrm>
              <a:off x="4320" y="1512"/>
              <a:ext cx="510" cy="251"/>
            </a:xfrm>
            <a:prstGeom prst="straightConnector1">
              <a:avLst/>
            </a:prstGeom>
            <a:noFill/>
            <a:ln w="57150">
              <a:solidFill>
                <a:srgbClr val="FF008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AutoShape 47"/>
          <p:cNvSpPr>
            <a:spLocks noChangeArrowheads="1"/>
          </p:cNvSpPr>
          <p:nvPr/>
        </p:nvSpPr>
        <p:spPr bwMode="auto">
          <a:xfrm>
            <a:off x="0" y="152400"/>
            <a:ext cx="6858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La traduction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traduction correspond à la transformation du message contenu dans l’ARNm en une chaîne polypeptidique. Les acteurs de la protéosynthèse sont les suivants : ARNm, </a:t>
            </a:r>
            <a:r>
              <a:rPr lang="fr-FR" dirty="0" err="1"/>
              <a:t>ARNt</a:t>
            </a:r>
            <a:r>
              <a:rPr lang="fr-FR" dirty="0"/>
              <a:t>, ARNr, acides aminés, enzymes et énergie</a:t>
            </a:r>
          </a:p>
        </p:txBody>
      </p:sp>
    </p:spTree>
    <p:extLst>
      <p:ext uri="{BB962C8B-B14F-4D97-AF65-F5344CB8AC3E}">
        <p14:creationId xmlns:p14="http://schemas.microsoft.com/office/powerpoint/2010/main" val="402615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6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polyriboso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83" y="4043"/>
            <a:ext cx="2133617" cy="28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520511"/>
            <a:ext cx="82868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Localisation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Liés ou libres: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Libres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hyaloplasme, entre fibrilles du cytoplasmes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Isolés, Sous unités inactives ou regroupé en un polyribosome actif dans lequel 5 à  20 ribosomes sont reliés par un ARNm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Présents aussi dans la matrice mitochondriale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mitoribosomes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ou celle des chloroplastes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plastoribosomes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Liés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Liés par leur grosse sous unités à la face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cytosolique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des membranes du REG ou celle de la membrane externe de l’enveloppe nucléaire.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4609" t="17708" r="26172" b="15625"/>
          <a:stretch>
            <a:fillRect/>
          </a:stretch>
        </p:blipFill>
        <p:spPr bwMode="auto">
          <a:xfrm>
            <a:off x="214282" y="142852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31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572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Analyse chimique: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071538" y="1214422"/>
          <a:ext cx="60960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Procaryotes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Eucaryotes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Eau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ARNr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Protéines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00034" y="378619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composition chimique varie aussi d’une sous unité à une autre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biogénèse des ribosomes se réalise dans le nucléole</a:t>
            </a:r>
            <a:endParaRPr lang="fr-FR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biogénèse des </a:t>
            </a:r>
            <a:r>
              <a:rPr lang="fr-F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400" dirty="0"/>
              <a:t>Chez les Eucaryotes, les ribosomes sont assemblés à l'intérieur du nucléole. Les ARN 18S</a:t>
            </a:r>
            <a:r>
              <a:rPr lang="fr-FR" sz="2400" dirty="0" smtClean="0"/>
              <a:t>, 5,8S </a:t>
            </a:r>
            <a:r>
              <a:rPr lang="fr-FR" sz="2400" dirty="0"/>
              <a:t>et 28S sont synthétisés dans le nucléole sous la forme d'un précurseur moléculaire </a:t>
            </a:r>
            <a:r>
              <a:rPr lang="fr-FR" sz="2400" dirty="0" smtClean="0"/>
              <a:t>de dimensions </a:t>
            </a:r>
            <a:r>
              <a:rPr lang="fr-FR" sz="2400" dirty="0"/>
              <a:t>bien supérieures ; l'ARN 5S est synthétisé en dehors du nucléole, dans </a:t>
            </a:r>
            <a:r>
              <a:rPr lang="fr-FR" sz="2400" dirty="0" smtClean="0"/>
              <a:t>le nucléoplasme</a:t>
            </a:r>
            <a:r>
              <a:rPr lang="fr-FR" sz="2400" dirty="0"/>
              <a:t>, et les protéines ribosomales sont renvoyées par le cytoplasme vers le noyau</a:t>
            </a:r>
            <a:r>
              <a:rPr lang="fr-FR" sz="2400" dirty="0" smtClean="0"/>
              <a:t>. Une </a:t>
            </a:r>
            <a:r>
              <a:rPr lang="fr-FR" sz="2400" dirty="0"/>
              <a:t>fois prêts, tous les composants migrent dans le nucléole où ils sont associés pour </a:t>
            </a:r>
            <a:r>
              <a:rPr lang="fr-FR" sz="2400" dirty="0" smtClean="0"/>
              <a:t>former les </a:t>
            </a:r>
            <a:r>
              <a:rPr lang="fr-FR" sz="2400" dirty="0"/>
              <a:t>sous-unités du ribosome. Celles-ci sont ensuite transférées séparément du noyau </a:t>
            </a:r>
            <a:r>
              <a:rPr lang="fr-FR" sz="2400" dirty="0" smtClean="0"/>
              <a:t>au cytoplasme</a:t>
            </a:r>
            <a:r>
              <a:rPr lang="fr-FR" sz="2400" dirty="0"/>
              <a:t>. Une fois parvenues dans le cytoplasme, les sous-unités sont regroupées </a:t>
            </a:r>
            <a:r>
              <a:rPr lang="fr-FR" sz="2400" dirty="0" smtClean="0"/>
              <a:t>en ribosomes </a:t>
            </a:r>
            <a:r>
              <a:rPr lang="fr-FR" sz="2400" dirty="0"/>
              <a:t>et commencent leur activité de synthèse en traduisant les messages qui arrivent </a:t>
            </a:r>
            <a:r>
              <a:rPr lang="fr-FR" sz="2400" dirty="0" smtClean="0"/>
              <a:t>du noyau </a:t>
            </a:r>
            <a:r>
              <a:rPr lang="fr-FR" sz="2400" dirty="0"/>
              <a:t>sous forme d'ARN messager.</a:t>
            </a:r>
          </a:p>
        </p:txBody>
      </p:sp>
    </p:spTree>
    <p:extLst>
      <p:ext uri="{BB962C8B-B14F-4D97-AF65-F5344CB8AC3E}">
        <p14:creationId xmlns:p14="http://schemas.microsoft.com/office/powerpoint/2010/main" val="13863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biogenèse des ribosomes chez S. cerevisi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" y="548680"/>
            <a:ext cx="8590057" cy="58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628800"/>
            <a:ext cx="8829675" cy="1657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1" y="4149080"/>
            <a:ext cx="6429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GA2-03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1401</Words>
  <Application>Microsoft Office PowerPoint</Application>
  <PresentationFormat>Affichage à l'écran (4:3)</PresentationFormat>
  <Paragraphs>171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Comic Sans MS</vt:lpstr>
      <vt:lpstr>Roboto-Medium</vt:lpstr>
      <vt:lpstr>Symbol</vt:lpstr>
      <vt:lpstr>Times</vt:lpstr>
      <vt:lpstr>Times New Roman</vt:lpstr>
      <vt:lpstr>Thème Office</vt:lpstr>
      <vt:lpstr>Chapitre 7: Ribosome et synthèse des protéines</vt:lpstr>
      <vt:lpstr>Présentation PowerPoint</vt:lpstr>
      <vt:lpstr>Présentation PowerPoint</vt:lpstr>
      <vt:lpstr>Présentation PowerPoint</vt:lpstr>
      <vt:lpstr>Présentation PowerPoint</vt:lpstr>
      <vt:lpstr>La biogénèse des ribosomes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rôles du ribosome</vt:lpstr>
      <vt:lpstr>Présentation PowerPoint</vt:lpstr>
      <vt:lpstr>Présentation PowerPoint</vt:lpstr>
      <vt:lpstr>Présentation PowerPoint</vt:lpstr>
      <vt:lpstr>Présentation PowerPoint</vt:lpstr>
      <vt:lpstr>Un ARNm lu par plusieurs ribosomes en même temps signe une activité cellulaire intense.</vt:lpstr>
      <vt:lpstr>Présentation PowerPoint</vt:lpstr>
      <vt:lpstr>Présentation PowerPoint</vt:lpstr>
      <vt:lpstr>Présentation PowerPoint</vt:lpstr>
      <vt:lpstr>Une preuve expérimentale du code à trois lettres</vt:lpstr>
      <vt:lpstr>1961: le déchiffrage du code génétique </vt:lpstr>
      <vt:lpstr>Présentation PowerPoint</vt:lpstr>
      <vt:lpstr>La traduction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ribosomes</dc:title>
  <dc:creator>azer</dc:creator>
  <cp:lastModifiedBy>250 G4</cp:lastModifiedBy>
  <cp:revision>20</cp:revision>
  <dcterms:created xsi:type="dcterms:W3CDTF">2019-11-19T09:36:29Z</dcterms:created>
  <dcterms:modified xsi:type="dcterms:W3CDTF">2024-01-14T22:36:31Z</dcterms:modified>
</cp:coreProperties>
</file>