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4" r:id="rId8"/>
    <p:sldId id="265" r:id="rId9"/>
    <p:sldId id="266" r:id="rId10"/>
    <p:sldId id="267" r:id="rId11"/>
    <p:sldId id="268"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2268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8635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49334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sng">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1/19/2024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5645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15197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6030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8665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4696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61222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1394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4951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5851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0000"/>
            <a:lum/>
          </a:blip>
          <a:srcRect/>
          <a:stretch>
            <a:fillRect l="-30000" r="-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79631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mtClean="0"/>
              <a:t>Chapitre </a:t>
            </a:r>
            <a:r>
              <a:rPr lang="fr-FR" smtClean="0"/>
              <a:t>4</a:t>
            </a:r>
            <a:endParaRPr lang="fr-FR" dirty="0"/>
          </a:p>
        </p:txBody>
      </p:sp>
      <p:sp>
        <p:nvSpPr>
          <p:cNvPr id="3" name="Rectangle 2"/>
          <p:cNvSpPr/>
          <p:nvPr/>
        </p:nvSpPr>
        <p:spPr>
          <a:xfrm>
            <a:off x="2558677" y="3677471"/>
            <a:ext cx="7750968" cy="923330"/>
          </a:xfrm>
          <a:prstGeom prst="rect">
            <a:avLst/>
          </a:prstGeom>
        </p:spPr>
        <p:txBody>
          <a:bodyPr wrap="none">
            <a:spAutoFit/>
          </a:bodyPr>
          <a:lstStyle/>
          <a:p>
            <a:r>
              <a:rPr lang="fr-FR" sz="5400" dirty="0">
                <a:solidFill>
                  <a:prstClr val="black"/>
                </a:solidFill>
              </a:rPr>
              <a:t>Croissance et reproduction</a:t>
            </a:r>
          </a:p>
        </p:txBody>
      </p:sp>
    </p:spTree>
    <p:extLst>
      <p:ext uri="{BB962C8B-B14F-4D97-AF65-F5344CB8AC3E}">
        <p14:creationId xmlns:p14="http://schemas.microsoft.com/office/powerpoint/2010/main" val="2789894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journals.asm.org/cms/10.1128/EC.4.2.225-229.2005/asset/05dbe326-2652-4e10-b0a9-ea1b9d3b727e/assets/graphic/zek0020524040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827" y="196267"/>
            <a:ext cx="7993814" cy="487680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754395" y="0"/>
            <a:ext cx="8763836" cy="369332"/>
          </a:xfrm>
          <a:prstGeom prst="rect">
            <a:avLst/>
          </a:prstGeom>
          <a:noFill/>
        </p:spPr>
        <p:txBody>
          <a:bodyPr wrap="square" rtlCol="0">
            <a:spAutoFit/>
          </a:bodyPr>
          <a:lstStyle/>
          <a:p>
            <a:endParaRPr lang="fr-FR" dirty="0">
              <a:solidFill>
                <a:prstClr val="black"/>
              </a:solidFill>
            </a:endParaRPr>
          </a:p>
        </p:txBody>
      </p:sp>
      <p:sp>
        <p:nvSpPr>
          <p:cNvPr id="5" name="ZoneTexte 4"/>
          <p:cNvSpPr txBox="1"/>
          <p:nvPr/>
        </p:nvSpPr>
        <p:spPr>
          <a:xfrm>
            <a:off x="2069432" y="6015790"/>
            <a:ext cx="7956885" cy="646331"/>
          </a:xfrm>
          <a:prstGeom prst="rect">
            <a:avLst/>
          </a:prstGeom>
          <a:noFill/>
        </p:spPr>
        <p:txBody>
          <a:bodyPr wrap="square" rtlCol="0">
            <a:spAutoFit/>
          </a:bodyPr>
          <a:lstStyle/>
          <a:p>
            <a:r>
              <a:rPr lang="fr-FR" dirty="0">
                <a:solidFill>
                  <a:prstClr val="black"/>
                </a:solidFill>
              </a:rPr>
              <a:t>A-</a:t>
            </a:r>
            <a:r>
              <a:rPr lang="fr-FR" dirty="0" err="1">
                <a:solidFill>
                  <a:prstClr val="black"/>
                </a:solidFill>
              </a:rPr>
              <a:t>Neurospora</a:t>
            </a:r>
            <a:r>
              <a:rPr lang="fr-FR" dirty="0">
                <a:solidFill>
                  <a:prstClr val="black"/>
                </a:solidFill>
              </a:rPr>
              <a:t> crassa  microscope </a:t>
            </a:r>
            <a:r>
              <a:rPr lang="fr-FR" dirty="0" err="1">
                <a:solidFill>
                  <a:prstClr val="black"/>
                </a:solidFill>
              </a:rPr>
              <a:t>confocale</a:t>
            </a:r>
            <a:r>
              <a:rPr lang="fr-FR" dirty="0">
                <a:solidFill>
                  <a:prstClr val="black"/>
                </a:solidFill>
              </a:rPr>
              <a:t> avec différant marqueurs (</a:t>
            </a:r>
            <a:r>
              <a:rPr lang="fr-FR" dirty="0" err="1">
                <a:solidFill>
                  <a:prstClr val="black"/>
                </a:solidFill>
              </a:rPr>
              <a:t>harris</a:t>
            </a:r>
            <a:r>
              <a:rPr lang="fr-FR" dirty="0">
                <a:solidFill>
                  <a:prstClr val="black"/>
                </a:solidFill>
              </a:rPr>
              <a:t> et al,, 2020) </a:t>
            </a:r>
          </a:p>
        </p:txBody>
      </p:sp>
    </p:spTree>
    <p:extLst>
      <p:ext uri="{BB962C8B-B14F-4D97-AF65-F5344CB8AC3E}">
        <p14:creationId xmlns:p14="http://schemas.microsoft.com/office/powerpoint/2010/main" val="3819560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Les ramifications</a:t>
            </a:r>
            <a:endParaRPr lang="fr-FR" b="1" dirty="0">
              <a:solidFill>
                <a:srgbClr val="FF0000"/>
              </a:solidFill>
            </a:endParaRPr>
          </a:p>
        </p:txBody>
      </p:sp>
      <p:sp>
        <p:nvSpPr>
          <p:cNvPr id="3" name="Espace réservé du contenu 2"/>
          <p:cNvSpPr>
            <a:spLocks noGrp="1"/>
          </p:cNvSpPr>
          <p:nvPr>
            <p:ph idx="1"/>
          </p:nvPr>
        </p:nvSpPr>
        <p:spPr/>
        <p:txBody>
          <a:bodyPr/>
          <a:lstStyle/>
          <a:p>
            <a:r>
              <a:rPr lang="fr-FR" dirty="0"/>
              <a:t>Des ramifications surviennent lorsque trop de matériel est apporté à l'apex. la ramification des filaments est nécessaire pour la colonisation et l'utilisation optimale du substrat. Une ramification apparaît quand un nouveau point de croissance est initié dans la paroi latérale (accumulation de vésicules). L’apparition de ramifications implique probablement les enzymes lytiques puisque la ramification apparaît au travers d’une paroi rigide et mature.</a:t>
            </a:r>
          </a:p>
        </p:txBody>
      </p:sp>
    </p:spTree>
    <p:extLst>
      <p:ext uri="{BB962C8B-B14F-4D97-AF65-F5344CB8AC3E}">
        <p14:creationId xmlns:p14="http://schemas.microsoft.com/office/powerpoint/2010/main" val="2518523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effectLst>
                  <a:outerShdw blurRad="38100" dist="38100" dir="2700000" algn="tl">
                    <a:srgbClr val="000000">
                      <a:alpha val="43137"/>
                    </a:srgbClr>
                  </a:outerShdw>
                </a:effectLst>
              </a:rPr>
              <a:t>La croissance des champignons filamenteux</a:t>
            </a:r>
          </a:p>
        </p:txBody>
      </p:sp>
      <p:sp>
        <p:nvSpPr>
          <p:cNvPr id="3" name="Espace réservé du contenu 2"/>
          <p:cNvSpPr>
            <a:spLocks noGrp="1"/>
          </p:cNvSpPr>
          <p:nvPr>
            <p:ph idx="1"/>
          </p:nvPr>
        </p:nvSpPr>
        <p:spPr/>
        <p:txBody>
          <a:bodyPr/>
          <a:lstStyle/>
          <a:p>
            <a:r>
              <a:rPr lang="fr-FR" dirty="0"/>
              <a:t>La croissance des champignons filamenteux se fait par élongation des filaments mycéliens. Plus l'hyphe est allongé, plus le mycète peut absorber de nutriments dans le milieu. La croissance des filaments permet la dissémination du champignon et sa pénétration dans les substrats</a:t>
            </a:r>
            <a:r>
              <a:rPr lang="fr-FR" dirty="0" smtClean="0"/>
              <a:t>.</a:t>
            </a:r>
          </a:p>
          <a:p>
            <a:r>
              <a:rPr lang="fr-FR" dirty="0"/>
              <a:t>La croissance fongique ne se déroule pas seulement en surface du milieu de culture, mais aussi en profondeur et en hauteur.</a:t>
            </a:r>
          </a:p>
        </p:txBody>
      </p:sp>
    </p:spTree>
    <p:extLst>
      <p:ext uri="{BB962C8B-B14F-4D97-AF65-F5344CB8AC3E}">
        <p14:creationId xmlns:p14="http://schemas.microsoft.com/office/powerpoint/2010/main" val="2779339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52650" y="285583"/>
            <a:ext cx="7886700" cy="4351338"/>
          </a:xfrm>
        </p:spPr>
        <p:txBody>
          <a:bodyPr/>
          <a:lstStyle/>
          <a:p>
            <a:r>
              <a:rPr lang="fr-FR" dirty="0"/>
              <a:t>Le champignon rayonne autours de la semence ce qui forme un thalle plus +/- circulaire. Une spore déposée sur un milieu de culture solide (gélosé) produit, après quelques heures, une (ou plusieurs) hyphe(s) qui s’allonge d’abord de manière exponentielle, puis de façon linéaire lorsqu’une vitesse maximale de croissance, qui varie selon les espèces de 20 à 100 µm min-1 , est atteinte.</a:t>
            </a:r>
          </a:p>
        </p:txBody>
      </p:sp>
      <p:pic>
        <p:nvPicPr>
          <p:cNvPr id="4" name="Espace réservé du conten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970" y="3352800"/>
            <a:ext cx="3631030" cy="3505200"/>
          </a:xfrm>
          <a:prstGeom prst="rect">
            <a:avLst/>
          </a:prstGeom>
        </p:spPr>
      </p:pic>
      <p:pic>
        <p:nvPicPr>
          <p:cNvPr id="5" name="Picture 2" descr="4.6 Morphological differentiation of fungal colo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623" y="3967163"/>
            <a:ext cx="48768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034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11705" y="1"/>
            <a:ext cx="9144000" cy="4154905"/>
          </a:xfrm>
          <a:prstGeom prst="rect">
            <a:avLst/>
          </a:prstGeom>
        </p:spPr>
      </p:pic>
      <p:pic>
        <p:nvPicPr>
          <p:cNvPr id="4" name="Espace réservé du conten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970" y="3834064"/>
            <a:ext cx="3631030" cy="3023936"/>
          </a:xfrm>
          <a:prstGeom prst="rect">
            <a:avLst/>
          </a:prstGeom>
        </p:spPr>
      </p:pic>
      <p:pic>
        <p:nvPicPr>
          <p:cNvPr id="5" name="Picture 2" descr="4.6 Morphological differentiation of fungal colon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154906"/>
            <a:ext cx="5512970" cy="270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167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2650" y="1"/>
            <a:ext cx="7886700" cy="1325563"/>
          </a:xfrm>
        </p:spPr>
        <p:txBody>
          <a:bodyPr/>
          <a:lstStyle/>
          <a:p>
            <a:r>
              <a:rPr lang="fr-FR" b="1" dirty="0">
                <a:solidFill>
                  <a:srgbClr val="FF0000"/>
                </a:solidFill>
                <a:effectLst>
                  <a:outerShdw blurRad="38100" dist="38100" dir="2700000" algn="tl">
                    <a:srgbClr val="000000">
                      <a:alpha val="43137"/>
                    </a:srgbClr>
                  </a:outerShdw>
                </a:effectLst>
              </a:rPr>
              <a:t>- La croissance du thalle :</a:t>
            </a:r>
          </a:p>
        </p:txBody>
      </p:sp>
      <p:sp>
        <p:nvSpPr>
          <p:cNvPr id="3" name="Espace réservé du contenu 2"/>
          <p:cNvSpPr>
            <a:spLocks noGrp="1"/>
          </p:cNvSpPr>
          <p:nvPr>
            <p:ph idx="1"/>
          </p:nvPr>
        </p:nvSpPr>
        <p:spPr>
          <a:xfrm>
            <a:off x="1524000" y="1086268"/>
            <a:ext cx="9144000" cy="4896017"/>
          </a:xfrm>
        </p:spPr>
        <p:txBody>
          <a:bodyPr>
            <a:normAutofit/>
          </a:bodyPr>
          <a:lstStyle/>
          <a:p>
            <a:r>
              <a:rPr lang="fr-FR" dirty="0"/>
              <a:t>Chez les champignons, elle se fait uniquement à l’extrémité des filaments. Elle est qualifiée de « </a:t>
            </a:r>
            <a:r>
              <a:rPr lang="fr-FR" dirty="0">
                <a:solidFill>
                  <a:srgbClr val="FF0000"/>
                </a:solidFill>
              </a:rPr>
              <a:t>croissance apicale </a:t>
            </a:r>
            <a:r>
              <a:rPr lang="fr-FR" dirty="0" smtClean="0">
                <a:solidFill>
                  <a:srgbClr val="FF0000"/>
                </a:solidFill>
              </a:rPr>
              <a:t>».</a:t>
            </a:r>
          </a:p>
          <a:p>
            <a:r>
              <a:rPr lang="fr-FR" dirty="0"/>
              <a:t>Les filaments mycéliens croissent par leur apex. L’élongation résulte d’un flux cytoplasmique qui oriente des vésicules sécrétrices (avec précurseurs de la paroi) vers l’apex</a:t>
            </a:r>
            <a:r>
              <a:rPr lang="fr-FR" dirty="0" smtClean="0"/>
              <a:t>.</a:t>
            </a:r>
          </a:p>
          <a:p>
            <a:endParaRPr lang="fr-FR" dirty="0" smtClean="0">
              <a:solidFill>
                <a:srgbClr val="FF0000"/>
              </a:solidFill>
            </a:endParaRPr>
          </a:p>
        </p:txBody>
      </p:sp>
      <p:pic>
        <p:nvPicPr>
          <p:cNvPr id="4" name="Image 3"/>
          <p:cNvPicPr>
            <a:picLocks noChangeAspect="1"/>
          </p:cNvPicPr>
          <p:nvPr/>
        </p:nvPicPr>
        <p:blipFill>
          <a:blip r:embed="rId2"/>
          <a:stretch>
            <a:fillRect/>
          </a:stretch>
        </p:blipFill>
        <p:spPr>
          <a:xfrm>
            <a:off x="3071562" y="3534276"/>
            <a:ext cx="6305550" cy="3543300"/>
          </a:xfrm>
          <a:prstGeom prst="rect">
            <a:avLst/>
          </a:prstGeom>
        </p:spPr>
      </p:pic>
    </p:spTree>
    <p:extLst>
      <p:ext uri="{BB962C8B-B14F-4D97-AF65-F5344CB8AC3E}">
        <p14:creationId xmlns:p14="http://schemas.microsoft.com/office/powerpoint/2010/main" val="2010583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5 Proposed participation of the endosomal pathway in coupling endocytosis and exocytosis. Green arrows indicate exocytosis. Blue arrows indicate endocytosis. Figure produced by E. Sánchez-L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902" y="283242"/>
            <a:ext cx="8625044" cy="3857163"/>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3"/>
          <p:cNvSpPr txBox="1">
            <a:spLocks/>
          </p:cNvSpPr>
          <p:nvPr/>
        </p:nvSpPr>
        <p:spPr>
          <a:xfrm>
            <a:off x="1641904" y="4414086"/>
            <a:ext cx="8851043" cy="23075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FF0000"/>
                </a:solidFill>
              </a:rPr>
              <a:t>Exocytose : </a:t>
            </a:r>
            <a:r>
              <a:rPr lang="fr-FR" dirty="0">
                <a:solidFill>
                  <a:prstClr val="black"/>
                </a:solidFill>
              </a:rPr>
              <a:t>les précurseurs se déversent à l'extérieur de la membrane plasmique. </a:t>
            </a:r>
          </a:p>
          <a:p>
            <a:r>
              <a:rPr lang="fr-FR" dirty="0">
                <a:solidFill>
                  <a:srgbClr val="FF0000"/>
                </a:solidFill>
              </a:rPr>
              <a:t>Extension de la paroi plus </a:t>
            </a:r>
            <a:r>
              <a:rPr lang="fr-FR" dirty="0">
                <a:solidFill>
                  <a:prstClr val="black"/>
                </a:solidFill>
              </a:rPr>
              <a:t>fine à l’extrémité du filament. </a:t>
            </a:r>
          </a:p>
          <a:p>
            <a:r>
              <a:rPr lang="fr-FR" dirty="0">
                <a:solidFill>
                  <a:srgbClr val="FF0000"/>
                </a:solidFill>
              </a:rPr>
              <a:t>Formation d‘un dôme apical</a:t>
            </a:r>
            <a:r>
              <a:rPr lang="fr-FR" dirty="0">
                <a:solidFill>
                  <a:prstClr val="black"/>
                </a:solidFill>
              </a:rPr>
              <a:t> qui se distend puis se rigidifie</a:t>
            </a:r>
          </a:p>
          <a:p>
            <a:endParaRPr lang="fr-FR" dirty="0">
              <a:solidFill>
                <a:prstClr val="black"/>
              </a:solidFill>
            </a:endParaRPr>
          </a:p>
        </p:txBody>
      </p:sp>
    </p:spTree>
    <p:extLst>
      <p:ext uri="{BB962C8B-B14F-4D97-AF65-F5344CB8AC3E}">
        <p14:creationId xmlns:p14="http://schemas.microsoft.com/office/powerpoint/2010/main" val="2818207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effectLst>
                  <a:outerShdw blurRad="38100" dist="38100" dir="2700000" algn="tl">
                    <a:srgbClr val="000000">
                      <a:alpha val="43137"/>
                    </a:srgbClr>
                  </a:outerShdw>
                </a:effectLst>
              </a:rPr>
              <a:t>Croissance apicale </a:t>
            </a:r>
            <a:endParaRPr lang="fr-FR" dirty="0"/>
          </a:p>
        </p:txBody>
      </p:sp>
      <p:sp>
        <p:nvSpPr>
          <p:cNvPr id="3" name="Espace réservé du contenu 2"/>
          <p:cNvSpPr>
            <a:spLocks noGrp="1"/>
          </p:cNvSpPr>
          <p:nvPr>
            <p:ph idx="1"/>
          </p:nvPr>
        </p:nvSpPr>
        <p:spPr/>
        <p:txBody>
          <a:bodyPr/>
          <a:lstStyle/>
          <a:p>
            <a:r>
              <a:rPr lang="fr-FR" b="1" dirty="0">
                <a:solidFill>
                  <a:srgbClr val="FF0000"/>
                </a:solidFill>
                <a:effectLst>
                  <a:outerShdw blurRad="38100" dist="38100" dir="2700000" algn="tl">
                    <a:srgbClr val="000000">
                      <a:alpha val="43137"/>
                    </a:srgbClr>
                  </a:outerShdw>
                </a:effectLst>
              </a:rPr>
              <a:t>L'apex </a:t>
            </a:r>
            <a:r>
              <a:rPr lang="fr-FR" b="1" dirty="0">
                <a:effectLst>
                  <a:outerShdw blurRad="38100" dist="38100" dir="2700000" algn="tl">
                    <a:srgbClr val="000000">
                      <a:alpha val="43137"/>
                    </a:srgbClr>
                  </a:outerShdw>
                </a:effectLst>
              </a:rPr>
              <a:t>est structurellement et fonctionnellement très différent du reste de l’hyphe. </a:t>
            </a:r>
          </a:p>
          <a:p>
            <a:r>
              <a:rPr lang="fr-FR" b="1" dirty="0">
                <a:effectLst>
                  <a:outerShdw blurRad="38100" dist="38100" dir="2700000" algn="tl">
                    <a:srgbClr val="000000">
                      <a:alpha val="43137"/>
                    </a:srgbClr>
                  </a:outerShdw>
                </a:effectLst>
              </a:rPr>
              <a:t>- </a:t>
            </a:r>
            <a:r>
              <a:rPr lang="fr-FR" b="1" dirty="0">
                <a:solidFill>
                  <a:srgbClr val="FF0000"/>
                </a:solidFill>
                <a:effectLst>
                  <a:outerShdw blurRad="38100" dist="38100" dir="2700000" algn="tl">
                    <a:srgbClr val="000000">
                      <a:alpha val="43137"/>
                    </a:srgbClr>
                  </a:outerShdw>
                </a:effectLst>
              </a:rPr>
              <a:t>Cytoplasme plus dense. </a:t>
            </a:r>
          </a:p>
          <a:p>
            <a:r>
              <a:rPr lang="fr-FR" b="1" dirty="0">
                <a:effectLst>
                  <a:outerShdw blurRad="38100" dist="38100" dir="2700000" algn="tl">
                    <a:srgbClr val="000000">
                      <a:alpha val="43137"/>
                    </a:srgbClr>
                  </a:outerShdw>
                </a:effectLst>
              </a:rPr>
              <a:t>- L’épaisseur de la paroi de l’apex est </a:t>
            </a:r>
            <a:r>
              <a:rPr lang="fr-FR" b="1" dirty="0">
                <a:solidFill>
                  <a:srgbClr val="FF0000"/>
                </a:solidFill>
                <a:effectLst>
                  <a:outerShdw blurRad="38100" dist="38100" dir="2700000" algn="tl">
                    <a:srgbClr val="000000">
                      <a:alpha val="43137"/>
                    </a:srgbClr>
                  </a:outerShdw>
                </a:effectLst>
              </a:rPr>
              <a:t>moins importante. </a:t>
            </a:r>
          </a:p>
          <a:p>
            <a:r>
              <a:rPr lang="fr-FR" b="1" dirty="0">
                <a:effectLst>
                  <a:outerShdw blurRad="38100" dist="38100" dir="2700000" algn="tl">
                    <a:srgbClr val="000000">
                      <a:alpha val="43137"/>
                    </a:srgbClr>
                  </a:outerShdw>
                </a:effectLst>
              </a:rPr>
              <a:t>–Accumulation de </a:t>
            </a:r>
            <a:r>
              <a:rPr lang="fr-FR" b="1" dirty="0">
                <a:solidFill>
                  <a:srgbClr val="FF0000"/>
                </a:solidFill>
                <a:effectLst>
                  <a:outerShdw blurRad="38100" dist="38100" dir="2700000" algn="tl">
                    <a:srgbClr val="000000">
                      <a:alpha val="43137"/>
                    </a:srgbClr>
                  </a:outerShdw>
                </a:effectLst>
              </a:rPr>
              <a:t>«APICAL VESICULAR CLUSTERS (AVC: amas de vésicule apicales) » </a:t>
            </a:r>
            <a:r>
              <a:rPr lang="fr-FR" b="1" dirty="0">
                <a:effectLst>
                  <a:outerShdw blurRad="38100" dist="38100" dir="2700000" algn="tl">
                    <a:srgbClr val="000000">
                      <a:alpha val="43137"/>
                    </a:srgbClr>
                  </a:outerShdw>
                </a:effectLst>
              </a:rPr>
              <a:t>= vésicules qui jouent un rôle essentiel dans la croissance.</a:t>
            </a:r>
          </a:p>
          <a:p>
            <a:endParaRPr lang="fr-FR" dirty="0"/>
          </a:p>
        </p:txBody>
      </p:sp>
    </p:spTree>
    <p:extLst>
      <p:ext uri="{BB962C8B-B14F-4D97-AF65-F5344CB8AC3E}">
        <p14:creationId xmlns:p14="http://schemas.microsoft.com/office/powerpoint/2010/main" val="2014683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err="1">
                <a:solidFill>
                  <a:srgbClr val="FF0000"/>
                </a:solidFill>
                <a:effectLst>
                  <a:outerShdw blurRad="38100" dist="38100" dir="2700000" algn="tl">
                    <a:srgbClr val="000000">
                      <a:alpha val="43137"/>
                    </a:srgbClr>
                  </a:outerShdw>
                </a:effectLst>
              </a:rPr>
              <a:t>R</a:t>
            </a:r>
            <a:r>
              <a:rPr lang="fr-FR" b="1" dirty="0" err="1" smtClean="0">
                <a:solidFill>
                  <a:srgbClr val="FF0000"/>
                </a:solidFill>
                <a:effectLst>
                  <a:outerShdw blurRad="38100" dist="38100" dir="2700000" algn="tl">
                    <a:srgbClr val="000000">
                      <a:alpha val="43137"/>
                    </a:srgbClr>
                  </a:outerShdw>
                </a:effectLst>
              </a:rPr>
              <a:t>oles</a:t>
            </a:r>
            <a:r>
              <a:rPr lang="fr-FR" b="1" dirty="0" smtClean="0">
                <a:solidFill>
                  <a:srgbClr val="FF0000"/>
                </a:solidFill>
                <a:effectLst>
                  <a:outerShdw blurRad="38100" dist="38100" dir="2700000" algn="tl">
                    <a:srgbClr val="000000">
                      <a:alpha val="43137"/>
                    </a:srgbClr>
                  </a:outerShdw>
                </a:effectLst>
              </a:rPr>
              <a:t> des Apical </a:t>
            </a:r>
            <a:r>
              <a:rPr lang="fr-FR" b="1" dirty="0" err="1">
                <a:solidFill>
                  <a:srgbClr val="FF0000"/>
                </a:solidFill>
                <a:effectLst>
                  <a:outerShdw blurRad="38100" dist="38100" dir="2700000" algn="tl">
                    <a:srgbClr val="000000">
                      <a:alpha val="43137"/>
                    </a:srgbClr>
                  </a:outerShdw>
                </a:effectLst>
              </a:rPr>
              <a:t>V</a:t>
            </a:r>
            <a:r>
              <a:rPr lang="fr-FR" b="1" dirty="0" err="1" smtClean="0">
                <a:solidFill>
                  <a:srgbClr val="FF0000"/>
                </a:solidFill>
                <a:effectLst>
                  <a:outerShdw blurRad="38100" dist="38100" dir="2700000" algn="tl">
                    <a:srgbClr val="000000">
                      <a:alpha val="43137"/>
                    </a:srgbClr>
                  </a:outerShdw>
                </a:effectLst>
              </a:rPr>
              <a:t>esicular</a:t>
            </a:r>
            <a:r>
              <a:rPr lang="fr-FR" b="1" dirty="0" smtClean="0">
                <a:solidFill>
                  <a:srgbClr val="FF0000"/>
                </a:solidFill>
                <a:effectLst>
                  <a:outerShdw blurRad="38100" dist="38100" dir="2700000" algn="tl">
                    <a:srgbClr val="000000">
                      <a:alpha val="43137"/>
                    </a:srgbClr>
                  </a:outerShdw>
                </a:effectLst>
              </a:rPr>
              <a:t> Clusters (AVC: amas de vésicule apicales) »</a:t>
            </a:r>
            <a:endParaRPr lang="fr-FR" dirty="0"/>
          </a:p>
        </p:txBody>
      </p:sp>
      <p:sp>
        <p:nvSpPr>
          <p:cNvPr id="3" name="Espace réservé du contenu 2"/>
          <p:cNvSpPr>
            <a:spLocks noGrp="1"/>
          </p:cNvSpPr>
          <p:nvPr>
            <p:ph idx="1"/>
          </p:nvPr>
        </p:nvSpPr>
        <p:spPr>
          <a:xfrm>
            <a:off x="2152650" y="2210636"/>
            <a:ext cx="7886700" cy="4351338"/>
          </a:xfrm>
        </p:spPr>
        <p:txBody>
          <a:bodyPr>
            <a:normAutofit/>
          </a:bodyPr>
          <a:lstStyle/>
          <a:p>
            <a:r>
              <a:rPr lang="fr-FR" sz="3200" dirty="0"/>
              <a:t>•</a:t>
            </a:r>
            <a:r>
              <a:rPr lang="fr-FR" sz="3200" dirty="0"/>
              <a:t>Aussi appelé </a:t>
            </a:r>
            <a:r>
              <a:rPr lang="fr-FR" sz="3200" dirty="0" err="1"/>
              <a:t>spitzenkörper</a:t>
            </a:r>
            <a:r>
              <a:rPr lang="fr-FR" sz="3200" dirty="0"/>
              <a:t> </a:t>
            </a:r>
            <a:endParaRPr lang="fr-FR" sz="3200" dirty="0"/>
          </a:p>
          <a:p>
            <a:r>
              <a:rPr lang="fr-FR" sz="3200" dirty="0"/>
              <a:t>- </a:t>
            </a:r>
            <a:r>
              <a:rPr lang="fr-FR" sz="3200" dirty="0"/>
              <a:t>Si l’hyphe arrêt croissance </a:t>
            </a:r>
            <a:endParaRPr lang="fr-FR" sz="3200" dirty="0"/>
          </a:p>
          <a:p>
            <a:r>
              <a:rPr lang="fr-FR" sz="3200" dirty="0"/>
              <a:t>– </a:t>
            </a:r>
            <a:r>
              <a:rPr lang="fr-FR" sz="3200" dirty="0">
                <a:solidFill>
                  <a:srgbClr val="FF0000"/>
                </a:solidFill>
              </a:rPr>
              <a:t>AVC</a:t>
            </a:r>
            <a:r>
              <a:rPr lang="fr-FR" sz="3200" dirty="0"/>
              <a:t> disparaissent </a:t>
            </a:r>
            <a:endParaRPr lang="fr-FR" sz="3200" dirty="0"/>
          </a:p>
          <a:p>
            <a:r>
              <a:rPr lang="fr-FR" sz="3200" dirty="0"/>
              <a:t>- </a:t>
            </a:r>
            <a:r>
              <a:rPr lang="fr-FR" sz="3200" dirty="0"/>
              <a:t>Si l’hyphe recroit </a:t>
            </a:r>
            <a:endParaRPr lang="fr-FR" sz="3200" dirty="0"/>
          </a:p>
          <a:p>
            <a:r>
              <a:rPr lang="fr-FR" sz="3200" dirty="0"/>
              <a:t>– </a:t>
            </a:r>
            <a:r>
              <a:rPr lang="fr-FR" sz="3200" dirty="0">
                <a:solidFill>
                  <a:srgbClr val="FF0000"/>
                </a:solidFill>
              </a:rPr>
              <a:t>AVC </a:t>
            </a:r>
            <a:r>
              <a:rPr lang="fr-FR" sz="3200" dirty="0"/>
              <a:t>réapparaissent</a:t>
            </a:r>
          </a:p>
          <a:p>
            <a:r>
              <a:rPr lang="fr-FR" sz="3200" dirty="0"/>
              <a:t>- </a:t>
            </a:r>
            <a:r>
              <a:rPr lang="fr-FR" sz="3200" dirty="0"/>
              <a:t>La position de </a:t>
            </a:r>
            <a:r>
              <a:rPr lang="fr-FR" sz="3200" dirty="0">
                <a:solidFill>
                  <a:srgbClr val="FF0000"/>
                </a:solidFill>
              </a:rPr>
              <a:t>l’AVC</a:t>
            </a:r>
            <a:r>
              <a:rPr lang="fr-FR" sz="3200" dirty="0"/>
              <a:t> est lié à la direction de croissance</a:t>
            </a:r>
          </a:p>
        </p:txBody>
      </p:sp>
    </p:spTree>
    <p:extLst>
      <p:ext uri="{BB962C8B-B14F-4D97-AF65-F5344CB8AC3E}">
        <p14:creationId xmlns:p14="http://schemas.microsoft.com/office/powerpoint/2010/main" val="3665578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effectLst>
                  <a:outerShdw blurRad="38100" dist="38100" dir="2700000" algn="tl">
                    <a:srgbClr val="000000">
                      <a:alpha val="43137"/>
                    </a:srgbClr>
                  </a:outerShdw>
                </a:effectLst>
              </a:rPr>
              <a:t>Croissance apicale </a:t>
            </a:r>
            <a:endParaRPr lang="fr-FR" dirty="0"/>
          </a:p>
        </p:txBody>
      </p:sp>
      <p:sp>
        <p:nvSpPr>
          <p:cNvPr id="3" name="Espace réservé du contenu 2"/>
          <p:cNvSpPr>
            <a:spLocks noGrp="1"/>
          </p:cNvSpPr>
          <p:nvPr>
            <p:ph idx="1"/>
          </p:nvPr>
        </p:nvSpPr>
        <p:spPr>
          <a:xfrm>
            <a:off x="2152650" y="2101515"/>
            <a:ext cx="8178466" cy="4507832"/>
          </a:xfrm>
        </p:spPr>
        <p:txBody>
          <a:bodyPr>
            <a:normAutofit/>
          </a:bodyPr>
          <a:lstStyle/>
          <a:p>
            <a:r>
              <a:rPr lang="fr-FR" dirty="0"/>
              <a:t>Les vésicules contiennent: </a:t>
            </a:r>
            <a:endParaRPr lang="fr-FR" dirty="0" smtClean="0"/>
          </a:p>
          <a:p>
            <a:r>
              <a:rPr lang="fr-FR" dirty="0" smtClean="0"/>
              <a:t>- </a:t>
            </a:r>
            <a:r>
              <a:rPr lang="fr-FR" dirty="0"/>
              <a:t>Précurseurs de paroi (ex. </a:t>
            </a:r>
            <a:r>
              <a:rPr lang="fr-FR" dirty="0">
                <a:solidFill>
                  <a:srgbClr val="FF0000"/>
                </a:solidFill>
              </a:rPr>
              <a:t>N-</a:t>
            </a:r>
            <a:r>
              <a:rPr lang="fr-FR" dirty="0" err="1">
                <a:solidFill>
                  <a:srgbClr val="FF0000"/>
                </a:solidFill>
              </a:rPr>
              <a:t>acétylglucosamine</a:t>
            </a:r>
            <a:r>
              <a:rPr lang="fr-FR" dirty="0">
                <a:solidFill>
                  <a:srgbClr val="FF0000"/>
                </a:solidFill>
              </a:rPr>
              <a:t>, les sous-unités de la </a:t>
            </a:r>
            <a:r>
              <a:rPr lang="fr-FR" dirty="0" smtClean="0">
                <a:solidFill>
                  <a:srgbClr val="FF0000"/>
                </a:solidFill>
              </a:rPr>
              <a:t>chitine</a:t>
            </a:r>
            <a:r>
              <a:rPr lang="fr-FR" dirty="0" smtClean="0"/>
              <a:t>). </a:t>
            </a:r>
          </a:p>
          <a:p>
            <a:r>
              <a:rPr lang="fr-FR" dirty="0" smtClean="0"/>
              <a:t>- </a:t>
            </a:r>
            <a:r>
              <a:rPr lang="fr-FR" dirty="0"/>
              <a:t>Enzymes lytiques de paroi (ex. </a:t>
            </a:r>
            <a:r>
              <a:rPr lang="fr-FR" dirty="0" err="1">
                <a:solidFill>
                  <a:srgbClr val="FF0000"/>
                </a:solidFill>
              </a:rPr>
              <a:t>chitinase</a:t>
            </a:r>
            <a:r>
              <a:rPr lang="fr-FR" dirty="0">
                <a:solidFill>
                  <a:srgbClr val="FF0000"/>
                </a:solidFill>
              </a:rPr>
              <a:t>, </a:t>
            </a:r>
            <a:r>
              <a:rPr lang="fr-FR" dirty="0" err="1">
                <a:solidFill>
                  <a:srgbClr val="FF0000"/>
                </a:solidFill>
              </a:rPr>
              <a:t>glucanase</a:t>
            </a:r>
            <a:r>
              <a:rPr lang="fr-FR" dirty="0"/>
              <a:t>) pour casser et séparer les composants de la paroi. </a:t>
            </a:r>
            <a:endParaRPr lang="fr-FR" dirty="0" smtClean="0"/>
          </a:p>
          <a:p>
            <a:r>
              <a:rPr lang="fr-FR" dirty="0" smtClean="0"/>
              <a:t>– </a:t>
            </a:r>
            <a:r>
              <a:rPr lang="fr-FR" dirty="0"/>
              <a:t>Enzymes de synthèse de la paroi (ex. </a:t>
            </a:r>
            <a:r>
              <a:rPr lang="fr-FR" dirty="0" err="1">
                <a:solidFill>
                  <a:srgbClr val="FF0000"/>
                </a:solidFill>
              </a:rPr>
              <a:t>chitin</a:t>
            </a:r>
            <a:r>
              <a:rPr lang="fr-FR" dirty="0">
                <a:solidFill>
                  <a:srgbClr val="FF0000"/>
                </a:solidFill>
              </a:rPr>
              <a:t> </a:t>
            </a:r>
            <a:r>
              <a:rPr lang="fr-FR" dirty="0" err="1">
                <a:solidFill>
                  <a:srgbClr val="FF0000"/>
                </a:solidFill>
              </a:rPr>
              <a:t>synthase</a:t>
            </a:r>
            <a:r>
              <a:rPr lang="fr-FR" dirty="0">
                <a:solidFill>
                  <a:srgbClr val="FF0000"/>
                </a:solidFill>
              </a:rPr>
              <a:t>, </a:t>
            </a:r>
            <a:r>
              <a:rPr lang="fr-FR" dirty="0" err="1">
                <a:solidFill>
                  <a:srgbClr val="FF0000"/>
                </a:solidFill>
              </a:rPr>
              <a:t>glucan</a:t>
            </a:r>
            <a:r>
              <a:rPr lang="fr-FR" dirty="0">
                <a:solidFill>
                  <a:srgbClr val="FF0000"/>
                </a:solidFill>
              </a:rPr>
              <a:t> </a:t>
            </a:r>
            <a:r>
              <a:rPr lang="fr-FR" dirty="0" err="1">
                <a:solidFill>
                  <a:srgbClr val="FF0000"/>
                </a:solidFill>
              </a:rPr>
              <a:t>synthase</a:t>
            </a:r>
            <a:r>
              <a:rPr lang="fr-FR" dirty="0"/>
              <a:t>) pour assembler les nouveaux composants de la paroi et ainsi accroitre la taille de la paroi.</a:t>
            </a:r>
          </a:p>
        </p:txBody>
      </p:sp>
    </p:spTree>
    <p:extLst>
      <p:ext uri="{BB962C8B-B14F-4D97-AF65-F5344CB8AC3E}">
        <p14:creationId xmlns:p14="http://schemas.microsoft.com/office/powerpoint/2010/main" val="3523061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501</Words>
  <Application>Microsoft Office PowerPoint</Application>
  <PresentationFormat>Grand écran</PresentationFormat>
  <Paragraphs>32</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Calibri Light</vt:lpstr>
      <vt:lpstr>1_Thème Office</vt:lpstr>
      <vt:lpstr>Chapitre 4</vt:lpstr>
      <vt:lpstr>La croissance des champignons filamenteux</vt:lpstr>
      <vt:lpstr>Présentation PowerPoint</vt:lpstr>
      <vt:lpstr>Présentation PowerPoint</vt:lpstr>
      <vt:lpstr>- La croissance du thalle :</vt:lpstr>
      <vt:lpstr>Présentation PowerPoint</vt:lpstr>
      <vt:lpstr>Croissance apicale </vt:lpstr>
      <vt:lpstr>Roles des Apical Vesicular Clusters (AVC: amas de vésicule apicales) »</vt:lpstr>
      <vt:lpstr>Croissance apicale </vt:lpstr>
      <vt:lpstr>Présentation PowerPoint</vt:lpstr>
      <vt:lpstr>Les ramifications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4</dc:title>
  <dc:creator>250 G4</dc:creator>
  <cp:lastModifiedBy>250 G4</cp:lastModifiedBy>
  <cp:revision>1</cp:revision>
  <dcterms:created xsi:type="dcterms:W3CDTF">2024-01-19T11:47:37Z</dcterms:created>
  <dcterms:modified xsi:type="dcterms:W3CDTF">2024-01-19T11:47:46Z</dcterms:modified>
</cp:coreProperties>
</file>