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0" r:id="rId8"/>
    <p:sldId id="265" r:id="rId9"/>
    <p:sldId id="274" r:id="rId10"/>
    <p:sldId id="27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9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7" autoAdjust="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F978-8A0B-4A42-A96A-4C1B2CD6C884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BCCD-B6F6-4883-93AC-F7E561E265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F978-8A0B-4A42-A96A-4C1B2CD6C884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BCCD-B6F6-4883-93AC-F7E561E265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F978-8A0B-4A42-A96A-4C1B2CD6C884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BCCD-B6F6-4883-93AC-F7E561E265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F978-8A0B-4A42-A96A-4C1B2CD6C884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BCCD-B6F6-4883-93AC-F7E561E265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F978-8A0B-4A42-A96A-4C1B2CD6C884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BCCD-B6F6-4883-93AC-F7E561E265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F978-8A0B-4A42-A96A-4C1B2CD6C884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BCCD-B6F6-4883-93AC-F7E561E265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F978-8A0B-4A42-A96A-4C1B2CD6C884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BCCD-B6F6-4883-93AC-F7E561E265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F978-8A0B-4A42-A96A-4C1B2CD6C884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BCCD-B6F6-4883-93AC-F7E561E265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F978-8A0B-4A42-A96A-4C1B2CD6C884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BCCD-B6F6-4883-93AC-F7E561E265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F978-8A0B-4A42-A96A-4C1B2CD6C884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BCCD-B6F6-4883-93AC-F7E561E2658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BF978-8A0B-4A42-A96A-4C1B2CD6C884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24BBCCD-B6F6-4883-93AC-F7E561E2658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3BF978-8A0B-4A42-A96A-4C1B2CD6C884}" type="datetimeFigureOut">
              <a:rPr lang="fr-FR" smtClean="0"/>
              <a:pPr/>
              <a:t>19/01/2024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4BBCCD-B6F6-4883-93AC-F7E561E26586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/>
            <a:r>
              <a:rPr lang="fr-FR" sz="2400" i="1" dirty="0" smtClean="0"/>
              <a:t>Centre Universitaire de Tipaza</a:t>
            </a:r>
            <a:endParaRPr lang="fr-FR" sz="2400" i="1" dirty="0" smtClean="0"/>
          </a:p>
          <a:p>
            <a:pPr algn="ctr"/>
            <a:endParaRPr lang="fr-FR" sz="2400" i="1" dirty="0" smtClean="0"/>
          </a:p>
          <a:p>
            <a:pPr algn="ctr"/>
            <a:r>
              <a:rPr lang="fr-FR" sz="2400" i="1" dirty="0" smtClean="0"/>
              <a:t>Cours 6 de</a:t>
            </a:r>
          </a:p>
          <a:p>
            <a:pPr algn="ctr"/>
            <a:r>
              <a:rPr lang="fr-FR" sz="2400" i="1" dirty="0" smtClean="0"/>
              <a:t>Microbiologie Générale</a:t>
            </a:r>
          </a:p>
          <a:p>
            <a:pPr algn="ctr"/>
            <a:endParaRPr lang="fr-FR" sz="2400" i="1" dirty="0" smtClean="0"/>
          </a:p>
          <a:p>
            <a:pPr algn="ctr"/>
            <a:r>
              <a:rPr lang="fr-FR" sz="2400" b="1" dirty="0" smtClean="0"/>
              <a:t>NOTIONS DE MYCOLOGIE </a:t>
            </a:r>
          </a:p>
          <a:p>
            <a:pPr algn="ctr"/>
            <a:r>
              <a:rPr lang="fr-FR" sz="2400" b="1" i="1" dirty="0" smtClean="0"/>
              <a:t>(Les mycètes )</a:t>
            </a:r>
          </a:p>
          <a:p>
            <a:pPr algn="ctr"/>
            <a:endParaRPr lang="fr-FR" sz="2400" i="1" dirty="0" smtClean="0"/>
          </a:p>
          <a:p>
            <a:pPr algn="ctr"/>
            <a:r>
              <a:rPr lang="fr-FR" sz="2400" i="1" dirty="0" smtClean="0"/>
              <a:t>Préparé par</a:t>
            </a:r>
          </a:p>
          <a:p>
            <a:pPr algn="ctr"/>
            <a:r>
              <a:rPr lang="fr-FR" sz="2400" i="1" dirty="0" smtClean="0"/>
              <a:t>Mme DEBIB Aicha </a:t>
            </a:r>
            <a:endParaRPr lang="fr-FR" sz="2400" dirty="0" smtClean="0"/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fr-FR" dirty="0" smtClean="0"/>
              <a:t> </a:t>
            </a:r>
            <a:r>
              <a:rPr lang="fr-FR" b="1" dirty="0" smtClean="0"/>
              <a:t>B.2. Cytologie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785926"/>
            <a:ext cx="4038600" cy="4434840"/>
          </a:xfrm>
        </p:spPr>
        <p:txBody>
          <a:bodyPr>
            <a:normAutofit fontScale="85000" lnSpcReduction="20000"/>
          </a:bodyPr>
          <a:lstStyle/>
          <a:p>
            <a:r>
              <a:rPr lang="fr-FR" b="1" dirty="0" smtClean="0"/>
              <a:t>1) Paroi fongique</a:t>
            </a:r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Elle est majoritairement composée de:</a:t>
            </a:r>
          </a:p>
          <a:p>
            <a:pPr>
              <a:buNone/>
            </a:pPr>
            <a:r>
              <a:rPr lang="fr-FR" dirty="0" smtClean="0"/>
              <a:t>      - </a:t>
            </a:r>
            <a:r>
              <a:rPr lang="fr-FR" dirty="0" err="1" smtClean="0"/>
              <a:t>microfibrilles</a:t>
            </a:r>
            <a:r>
              <a:rPr lang="fr-FR" dirty="0" smtClean="0"/>
              <a:t> de </a:t>
            </a:r>
            <a:r>
              <a:rPr lang="fr-FR" b="1" dirty="0" err="1" smtClean="0"/>
              <a:t>glucanes</a:t>
            </a:r>
            <a:endParaRPr lang="fr-FR" b="1" dirty="0" smtClean="0"/>
          </a:p>
          <a:p>
            <a:pPr>
              <a:buNone/>
            </a:pPr>
            <a:r>
              <a:rPr lang="fr-FR" b="1" dirty="0" smtClean="0"/>
              <a:t>       - </a:t>
            </a:r>
            <a:r>
              <a:rPr lang="fr-FR" dirty="0" smtClean="0"/>
              <a:t>de </a:t>
            </a:r>
            <a:r>
              <a:rPr lang="fr-FR" b="1" dirty="0" smtClean="0"/>
              <a:t>chitine</a:t>
            </a:r>
            <a:r>
              <a:rPr lang="fr-FR" dirty="0" smtClean="0"/>
              <a:t>, un polyoside très résistant. </a:t>
            </a:r>
          </a:p>
          <a:p>
            <a:pPr>
              <a:buNone/>
            </a:pPr>
            <a:r>
              <a:rPr lang="fr-FR" dirty="0" smtClean="0"/>
              <a:t>       - La paroi est souvent recouverte de </a:t>
            </a:r>
            <a:r>
              <a:rPr lang="fr-FR" b="1" dirty="0" err="1" smtClean="0"/>
              <a:t>mannoprotéines</a:t>
            </a:r>
            <a:r>
              <a:rPr lang="fr-FR" dirty="0" smtClean="0"/>
              <a:t>,</a:t>
            </a:r>
          </a:p>
          <a:p>
            <a:pPr>
              <a:buNone/>
            </a:pPr>
            <a:r>
              <a:rPr lang="fr-FR" dirty="0" smtClean="0"/>
              <a:t>      - Des </a:t>
            </a:r>
            <a:r>
              <a:rPr lang="fr-FR" b="1" dirty="0" smtClean="0"/>
              <a:t>glycoprotéines </a:t>
            </a:r>
            <a:r>
              <a:rPr lang="fr-FR" dirty="0" smtClean="0"/>
              <a:t>peuvent aussi être présentes et permettre l'adhérence. Celles-ci sont souvent immunogènes.</a:t>
            </a:r>
          </a:p>
          <a:p>
            <a:endParaRPr lang="fr-FR" dirty="0"/>
          </a:p>
        </p:txBody>
      </p:sp>
      <p:pic>
        <p:nvPicPr>
          <p:cNvPr id="5" name="Espace réservé du contenu 4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714488"/>
            <a:ext cx="4857752" cy="33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1.2.Classification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920085"/>
            <a:ext cx="4495800" cy="4434840"/>
          </a:xfrm>
        </p:spPr>
        <p:txBody>
          <a:bodyPr>
            <a:normAutofit/>
          </a:bodyPr>
          <a:lstStyle/>
          <a:p>
            <a:r>
              <a:rPr lang="fr-FR" dirty="0" smtClean="0"/>
              <a:t>Le règne des mycète possède 4 embranchements. La classification est basée sur la composition des parois, sur la structure des filaments et des organes reproducteurs. </a:t>
            </a:r>
          </a:p>
          <a:p>
            <a:endParaRPr lang="fr-FR" dirty="0"/>
          </a:p>
        </p:txBody>
      </p:sp>
      <p:pic>
        <p:nvPicPr>
          <p:cNvPr id="5" name="Espace réservé du contenu 4" descr="classification_mycetes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143116"/>
            <a:ext cx="44958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571470" y="1071547"/>
          <a:ext cx="8072495" cy="5214975"/>
        </p:xfrm>
        <a:graphic>
          <a:graphicData uri="http://schemas.openxmlformats.org/drawingml/2006/table">
            <a:tbl>
              <a:tblPr/>
              <a:tblGrid>
                <a:gridCol w="1614499"/>
                <a:gridCol w="1614499"/>
                <a:gridCol w="1614499"/>
                <a:gridCol w="1614499"/>
                <a:gridCol w="1614499"/>
              </a:tblGrid>
              <a:tr h="64324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 dirty="0">
                          <a:solidFill>
                            <a:srgbClr val="FF8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Caractéristiques des différents mycètes 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80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Ascomycètes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Deutéromycètes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Basidiomycètes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Zygomycètes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956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Nombre d’espèces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30 000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25 000 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25 000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1 500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Reproduction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asexuée, sexuée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asexuée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asexuée, sexuée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asexuée, sexuée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Spores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ascospores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conidies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basidiospores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Zygospores</a:t>
                      </a: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Mycélium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septé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septé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septé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Siphon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92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Exemple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>
                          <a:solidFill>
                            <a:srgbClr val="69ED1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Lichens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Tuber Mélanosporum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Penicillium camemberti 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 i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Coprinus comatus</a:t>
                      </a:r>
                      <a:endParaRPr lang="fr-FR" sz="16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 dirty="0">
                          <a:solidFill>
                            <a:srgbClr val="69ED1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Mycorhizes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75"/>
                        </a:spcAft>
                      </a:pPr>
                      <a:r>
                        <a:rPr lang="fr-FR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Rhizopus</a:t>
                      </a:r>
                      <a:r>
                        <a:rPr lang="fr-FR" sz="1600" b="1" i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fr-FR" sz="1600" b="1" i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stolonifera</a:t>
                      </a:r>
                      <a:endParaRPr lang="fr-FR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7150" marR="57150" marT="57150" marB="571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1.2.1.Les Deutéromycètes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•          Les champignons de l’embranchement des “Deutéromycètes” sont des mycètes qui se reproduisent uniquement de façon asexuée. 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•          Leurs spores spécialisées se nomme : </a:t>
            </a:r>
            <a:r>
              <a:rPr lang="fr-FR" b="1" dirty="0" smtClean="0"/>
              <a:t>Les conidies.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•          Le mycélium est </a:t>
            </a:r>
            <a:r>
              <a:rPr lang="fr-FR" dirty="0" err="1" smtClean="0"/>
              <a:t>septé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pic>
        <p:nvPicPr>
          <p:cNvPr id="5" name="Espace réservé du contenu 4" descr="C:\Users\Public\Pictures\Sample Pictures\Penicillium-Roqueforti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637371"/>
            <a:ext cx="2971800" cy="300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Importance pour les humains: 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a) </a:t>
            </a:r>
            <a:r>
              <a:rPr lang="fr-FR" b="1" dirty="0" smtClean="0"/>
              <a:t>Penicillium</a:t>
            </a:r>
            <a:r>
              <a:rPr lang="fr-FR" dirty="0" smtClean="0"/>
              <a:t>:           La pénicilline est un antibiotique qu’on a d’abord obtenu à partir d’une espèce de moisissure, le Penicillium. La pénicilline est un antibiotique Bactériostatique qui </a:t>
            </a:r>
            <a:r>
              <a:rPr lang="fr-FR" b="1" dirty="0" smtClean="0"/>
              <a:t>bloque </a:t>
            </a:r>
            <a:r>
              <a:rPr lang="fr-FR" dirty="0" smtClean="0"/>
              <a:t>la synthèse des </a:t>
            </a:r>
            <a:r>
              <a:rPr lang="fr-FR" b="1" dirty="0" smtClean="0"/>
              <a:t>parois </a:t>
            </a:r>
            <a:r>
              <a:rPr lang="fr-FR" dirty="0" smtClean="0"/>
              <a:t>bactériennes. Il existe plusieurs types de Pénicilline subdivisées en 2 groupes, les pénicillines naturelles (Pénicilline F et K) et les pénicillines synthétiques (Pénicilline G, V, Ampicilline). La découverte de la </a:t>
            </a:r>
            <a:r>
              <a:rPr lang="fr-FR" dirty="0" err="1" smtClean="0"/>
              <a:t>Penicilline</a:t>
            </a:r>
            <a:r>
              <a:rPr lang="fr-FR" dirty="0" smtClean="0"/>
              <a:t> est dût à Mr Fleming (1928)</a:t>
            </a:r>
          </a:p>
          <a:p>
            <a:r>
              <a:rPr lang="fr-FR" dirty="0" smtClean="0"/>
              <a:t> </a:t>
            </a:r>
          </a:p>
          <a:p>
            <a:r>
              <a:rPr lang="fr-FR" dirty="0" smtClean="0"/>
              <a:t>B)</a:t>
            </a:r>
            <a:r>
              <a:rPr lang="fr-FR" b="1" dirty="0" smtClean="0"/>
              <a:t> Cyclosporine</a:t>
            </a:r>
            <a:r>
              <a:rPr lang="fr-FR" dirty="0" smtClean="0"/>
              <a:t>:       On donne ce médicament à un patient à la suite d’une transplantation pour contrôler le système immunitaire et éviter le rejet du nouvel organe. </a:t>
            </a:r>
          </a:p>
          <a:p>
            <a:r>
              <a:rPr lang="fr-FR" dirty="0" smtClean="0"/>
              <a:t> </a:t>
            </a:r>
          </a:p>
          <a:p>
            <a:r>
              <a:rPr lang="fr-FR" dirty="0" smtClean="0"/>
              <a:t>C) </a:t>
            </a:r>
            <a:r>
              <a:rPr lang="fr-FR" dirty="0" err="1" smtClean="0"/>
              <a:t>Camenbert</a:t>
            </a:r>
            <a:r>
              <a:rPr lang="fr-FR" dirty="0" smtClean="0"/>
              <a:t>:            </a:t>
            </a:r>
            <a:r>
              <a:rPr lang="fr-FR" i="1" dirty="0" smtClean="0"/>
              <a:t>Penicillium </a:t>
            </a:r>
            <a:r>
              <a:rPr lang="fr-FR" i="1" dirty="0" err="1" smtClean="0"/>
              <a:t>camemberti</a:t>
            </a:r>
            <a:r>
              <a:rPr lang="fr-FR" i="1" dirty="0" smtClean="0"/>
              <a:t> </a:t>
            </a:r>
            <a:r>
              <a:rPr lang="fr-FR" dirty="0" smtClean="0"/>
              <a:t>. Production d'une mycotoxine : l'acide </a:t>
            </a:r>
            <a:r>
              <a:rPr lang="fr-FR" dirty="0" err="1" smtClean="0"/>
              <a:t>cyclopiazonique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pic>
        <p:nvPicPr>
          <p:cNvPr id="4" name="Image 3" descr="camenbert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9550" y="285728"/>
            <a:ext cx="13144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1.2.2.Zygomycètes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472518" cy="4434840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Ce sont la plupart des moisissures. Essentiellement saprophytes, quelques Zygomycètes peuvent intervenir dans les </a:t>
            </a:r>
            <a:r>
              <a:rPr lang="fr-FR" b="1" dirty="0" smtClean="0"/>
              <a:t>mycorhizes </a:t>
            </a:r>
            <a:r>
              <a:rPr lang="fr-FR" dirty="0" smtClean="0"/>
              <a:t>(du grec </a:t>
            </a:r>
            <a:r>
              <a:rPr lang="fr-FR" i="1" dirty="0" err="1" smtClean="0"/>
              <a:t>myco</a:t>
            </a:r>
            <a:r>
              <a:rPr lang="fr-FR" dirty="0" smtClean="0"/>
              <a:t> ; champignon et </a:t>
            </a:r>
            <a:r>
              <a:rPr lang="fr-FR" i="1" dirty="0" err="1" smtClean="0"/>
              <a:t>rhiza</a:t>
            </a:r>
            <a:r>
              <a:rPr lang="fr-FR" dirty="0" smtClean="0"/>
              <a:t> ; racine).. </a:t>
            </a:r>
          </a:p>
          <a:p>
            <a:r>
              <a:rPr lang="fr-FR" dirty="0" smtClean="0"/>
              <a:t> </a:t>
            </a:r>
            <a:r>
              <a:rPr lang="fr-FR" b="1" dirty="0" smtClean="0"/>
              <a:t>Reproduction</a:t>
            </a:r>
            <a:r>
              <a:rPr lang="fr-FR" dirty="0" smtClean="0"/>
              <a:t>:         </a:t>
            </a:r>
          </a:p>
          <a:p>
            <a:pPr>
              <a:buNone/>
            </a:pPr>
            <a:r>
              <a:rPr lang="fr-FR" dirty="0" smtClean="0"/>
              <a:t>  - Asexuée:         Lorsque les condition sont abondante</a:t>
            </a:r>
          </a:p>
          <a:p>
            <a:pPr>
              <a:buNone/>
            </a:pPr>
            <a:r>
              <a:rPr lang="fr-FR" dirty="0" smtClean="0"/>
              <a:t>  - Sexuée:           lorsque les ressources sont limités.</a:t>
            </a:r>
          </a:p>
          <a:p>
            <a:r>
              <a:rPr lang="fr-FR" b="1" dirty="0" smtClean="0"/>
              <a:t>zygospores</a:t>
            </a:r>
            <a:r>
              <a:rPr lang="fr-FR" dirty="0" smtClean="0"/>
              <a:t>:    structures </a:t>
            </a:r>
            <a:r>
              <a:rPr lang="fr-FR" dirty="0" err="1" smtClean="0"/>
              <a:t>dipoloïdes</a:t>
            </a:r>
            <a:r>
              <a:rPr lang="fr-FR" dirty="0" smtClean="0"/>
              <a:t> qui se développent suite à la fusion des noyaux de deux hyphes haploïdes de types </a:t>
            </a:r>
            <a:r>
              <a:rPr lang="fr-FR" dirty="0" err="1" smtClean="0"/>
              <a:t>sexuelsopposés</a:t>
            </a:r>
            <a:r>
              <a:rPr lang="fr-FR" dirty="0" smtClean="0"/>
              <a:t>                                                                                    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Mycélium</a:t>
            </a:r>
            <a:r>
              <a:rPr lang="fr-FR" dirty="0" smtClean="0"/>
              <a:t> 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 </a:t>
            </a:r>
            <a:r>
              <a:rPr lang="fr-FR" b="1" dirty="0" smtClean="0"/>
              <a:t>Mycélium</a:t>
            </a:r>
            <a:r>
              <a:rPr lang="fr-FR" dirty="0" smtClean="0"/>
              <a:t>       Le mycélium d’une moisissure du pain comme </a:t>
            </a:r>
            <a:r>
              <a:rPr lang="fr-FR" dirty="0" err="1" smtClean="0"/>
              <a:t>Rhizopus</a:t>
            </a:r>
            <a:r>
              <a:rPr lang="fr-FR" dirty="0" smtClean="0"/>
              <a:t> </a:t>
            </a:r>
            <a:r>
              <a:rPr lang="fr-FR" dirty="0" err="1" smtClean="0"/>
              <a:t>stolonifera</a:t>
            </a:r>
            <a:r>
              <a:rPr lang="fr-FR" dirty="0" smtClean="0"/>
              <a:t> se compose de deux formes d’hyphes.</a:t>
            </a:r>
          </a:p>
          <a:p>
            <a:r>
              <a:rPr lang="fr-FR" dirty="0" smtClean="0"/>
              <a:t> Stolons:           hyphes horizontaux qui s’étendent sur la surface du pain</a:t>
            </a:r>
          </a:p>
          <a:p>
            <a:r>
              <a:rPr lang="fr-FR" dirty="0" smtClean="0"/>
              <a:t> Rhizoïdes       hyphes qui s’infiltrent dans la mie de pain et y encre le mycélium. Les rhizoïdes sécrètent des enzymes qui digèrent d’abord la nourriture et absorbent ensuite les nutriments digérés.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yclevitale_moisissur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64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fr-FR" b="1" dirty="0" smtClean="0"/>
              <a:t>Ascomycètes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214422"/>
            <a:ext cx="8229600" cy="3429024"/>
          </a:xfrm>
        </p:spPr>
        <p:txBody>
          <a:bodyPr/>
          <a:lstStyle/>
          <a:p>
            <a:r>
              <a:rPr lang="fr-FR" dirty="0" smtClean="0"/>
              <a:t>Se caractérisent par la façon qu'ils ont de générer leurs spores à l'intérieur de petits sacs appelés "asques". Souvent en forme d'assiettes ou de bâtonnets. </a:t>
            </a:r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929066"/>
            <a:ext cx="7572428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. Définition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 sont des cellules eucaryotes. Ils se distinguent des plantes par l’absence de chloroplastes et des cellules animales, par la présence d’une paroi cellulaire. Les mycètes sont des </a:t>
            </a:r>
            <a:r>
              <a:rPr lang="fr-FR" dirty="0" err="1" smtClean="0"/>
              <a:t>chimioorganotrophes</a:t>
            </a:r>
            <a:r>
              <a:rPr lang="fr-FR" dirty="0" smtClean="0"/>
              <a:t>. On regroupe, sous le terme des mycètes, l’ensemble des champignons microscopiques :</a:t>
            </a:r>
          </a:p>
          <a:p>
            <a:pPr lvl="0"/>
            <a:r>
              <a:rPr lang="fr-FR" dirty="0" smtClean="0"/>
              <a:t>Les levures.</a:t>
            </a:r>
          </a:p>
          <a:p>
            <a:pPr lvl="0"/>
            <a:r>
              <a:rPr lang="fr-FR" dirty="0" smtClean="0"/>
              <a:t> Les moisissures.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20"/>
            <a:ext cx="4071966" cy="318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l_fi" descr="http://www2.csdm.qc.ca/fseguin/classe/fseguin.3aj/0405/terre/levures/images/levure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496"/>
            <a:ext cx="35719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214282" y="5857892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moisissures (pluricellulaires)                                 Les levures (unicellulaires)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857496"/>
            <a:ext cx="18954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0"/>
            <a:ext cx="27527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0"/>
            <a:ext cx="2713025" cy="235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A. Les levures :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2714644"/>
          </a:xfrm>
        </p:spPr>
        <p:txBody>
          <a:bodyPr/>
          <a:lstStyle/>
          <a:p>
            <a:r>
              <a:rPr lang="fr-FR" b="1" dirty="0" smtClean="0"/>
              <a:t>A.1. Morphologie :</a:t>
            </a:r>
            <a:endParaRPr lang="fr-FR" dirty="0" smtClean="0"/>
          </a:p>
          <a:p>
            <a:r>
              <a:rPr lang="fr-FR" dirty="0" smtClean="0"/>
              <a:t>Les levures sont unicellulaires. La cellule (thalle) a une taille très variable selon les espèces. Elles sont observables à l’état frais. Les levures se reproduisent par bourgeonnement, se sépare ou reste accroché pour former des filaments (</a:t>
            </a:r>
            <a:r>
              <a:rPr lang="fr-FR" dirty="0" err="1" smtClean="0"/>
              <a:t>Pseudomycélium</a:t>
            </a:r>
            <a:r>
              <a:rPr lang="fr-FR" dirty="0" smtClean="0"/>
              <a:t>).</a:t>
            </a:r>
            <a:endParaRPr lang="fr-FR" dirty="0"/>
          </a:p>
        </p:txBody>
      </p:sp>
      <p:sp>
        <p:nvSpPr>
          <p:cNvPr id="2050" name="AutoShape 2" descr="data:image/jpeg;base64,/9j/4AAQSkZJRgABAQAAAQABAAD/2wCEAAkGBhQSERQUEhQVFRQVFxcXGBgYGB0XHRoXGBQVFxcYFxcYHCYeFxokHBQUHy8gIycpLCwsFx4xNTAqNSYrLCkBCQoKDgwOGg8PGiwkHyQsLCwpLCwsLCwsLCwsLCksLCwsLCwsLCwsLCwsLCwsLCwsLCwsLCwsLCwsLCwsLCwsLP/AABEIAMIBBAMBIgACEQEDEQH/xAAaAAABBQEAAAAAAAAAAAAAAAABAAIDBAUG/8QAPRAAAgECBQIEBAMGBAYDAAAAAQIAAxEEEiExQQVREyJhcQYygZEUQqEjUmKxwfByktHxFRYzQ4LhRLLS/8QAFwEBAQEBAAAAAAAAAAAAAAAAAQACA//EACURAQEBAAICAgEDBQAAAAAAAAABESExAkESYVEiMnEDE0Kh8f/aAAwDAQACEQMRAD8AcFjykSxwi6UgIQkIhEcAARQlowmWA2pfYb+sdUS3N+8YTaNMVp14gY0wgyWnLHYbCuXuWGT/AEjBHq0keVEIWVcXixTW9rnYAck8RK1XTOyITrl1JHvYGSXAseqSslR+6N91291tLdAhtrgjcHf6cEe0DAMGXvHERASwabkjlWJY5ZYtHJIsXhc9NlHIk8UcWq/wquHDeFXQAakk8k73nU/8iYaqhamAAdiBv2+k5itgQxuND3EudM6nXofKdBx/6hthvjvMo9Q+HmwbBSbq23/qMIj+o9QqYhwanHEjeEhoFYQIgYo4NKHLFeFYLWR8VkjCvY2zZVv/AImCn9DNWlhRTo2QagBUUDtyJW6zgTVw9RBuRdfcG4/UTR6WFrrTrNchUIyDSz839QYK9LIwKsAcu4Hzan1uR63imp0vpf7PTudzrFLj25b5enDLHQII9RGOpCIiG0YxmgTGRkwMYwmQHNATGXkeIr5FLHYf3pEJwY9RMV8XXAVrUxmFwoDMbfxW0EkodbZdKiEeov8AyOsk2QkeFjMNiFcXU3lgCBVcThSbEC5XUfTWR0q2YjKMzOdPrrNFY04Bg2ehve5S9jfunH0gs3pWxPTnIsG1HzfXYeusvU8LairqCrpfNfQ5hx7WjMNi8rgtSrBxfdWFmv8ANaxvL2JrOtI1aqsq3sruMt2Y5RZDqx17RHtWx1amHtmUEgG1xyL2tGBZTweCSpUZTTLuzFmGRfltoWdtibfpJafSFtmw7mnqfKTdDbix2+kMa2VPaOEgoYzXLUXI/wChHdTyJaYRWGgQxQiQOEfnkV44SOkWgMV4pAojFEYIoYhHWkkeIxS01LOQFAuSeBMjo9bEVqhqpejh20Cndz++e0PUMOcVi6WH/wC2o8WpfYgGyg+l9fpNvpmMStijQph6lKj8xAAHMKZUFR0vYUa9XLoWGa19za3vBL+MxuJZr4egy09huL25t6xTOj5MRRHGBIc01GgaRM0cxkLtNA1jGwExWiKIgrUM6lTsRaGOBkFz4YxAOJvVVWKoQFI8uYDym3Yy9hH/ABNat+JUC98ihdFAG+kw2p3IYGzDkTV6Z8S1KWjKpHcrf79pnbO2r470za/SalHz5bC+ltiJepuGW45nTVuqLXogeGp4DA+UC+p9NJzFMKGYJ8oOkb9CbnKRZIpjBDBL9LrFVRZXYexMq9SY11Idib8nUg8EX7GRiPUyxr5VW6finOZSctfLlPYg6Zh3FvtL/hWGVbg7X2ubakCVcTg1qW4YagjQg+hjqPUHSwqgsB+ddGt6iQzemjS6ZTq0QpDeIDYsxuSeCvYekoKjKzU33WbOC6lhjZjVyKOLHNMrF4oVq71ALKdr9pbzwpLJyjhgJhMQV4YIhJDFeCG8gVobQRD9YEgI8QAQgSTP6eQmOrswvejTKjvZmBH3Imj07GhKT0qCinnJdm1UtVZtEJGuWNqYNXZWzFHW4DW4O4YdtjNLB4Wmnmq1TV/gVcoJ4zsd5k5fTX6f03EFAWqqL7AXAA7C/F7xTIxfUnqNmLEcAKbADgCCZ2r+343vXO3iJjRAWm4aaTInkjGRPNMmM0CmBogYgVMcWgAlDqtQ+SmuhqEi/IUDX67Sqk1Y/wCJKDYXduyDMR720EtJjD+ejVA75L//AFJMmwnTvDQJTXzd5YShUUvnYEhlVQLDMTA7IjpUVZc1N7qex/Q9j6GTUaQUaSJ3FMmoALro9tnHIPBPY8TSxFEWV11VwGHsdYHtVURwEq4zqtOkbM12P5RqftJcD1SnVNhoZBNaESWthysYIos0dn7xgEJkgagnaHbQRWikiiENoL6SRWhivDaCNhAh5iA0iiEVuYo60EyOo9UfOKNFQ1VtddlF7XY/05jv+EVQ9mxbl+QiKq31uBmBvK3w/hkb8XWqtlIqVFG9xlAy7fT7mbPR8AGU4miGxCqmi8BibELyTK0K/TupnOKdYggnKHtlsdvONrfxD7Q9U6/RoVGpO5LqbFUBcj3tpJsZhRUDtUXwzYjLtY5TvyZr1OjJh8gTDgF1VnY8eUZt9uZmxqX8uep/EdBhfPb0IIP2MU7GhhsPUGY06Y7c6cRTK+U/Dib6RXiERm4aY0haTGVMdWyU3c/lUn7TTKviOo00Ni2vYAk/YSbCYunU+RgT22P2Osk+HcC1lVFDVn8zk6WvyT+gE1cXhQ5sy2ts3Nx2PIlyuIo5LSl1PCklKii5pm9hypFmA/vianhnY6H+/wBIaQ7w7P7as4auCadWkQSBof8AWI4XxFYlQ1RiddvseJHSwyi5F1vvl2PqRtf7S8mFQ2vWceyAn7ky0fG+lHqnlppSp3aox0QebzEbCW/iBThsNRoqQaoAQnezG5a3e17S5g/Cw5LUlY1CLeLUN2A/hA0SY3XKh/Z1TqtOojN6LmAJ+l7y3aZ45FZOlmmMtJQ1Q6vUYZiW5AvtbvK2H6G1WrrYjU575SpA4011m9QqlSVyFr6XUbam9zLlbo6oisGyspzHMdLew7eseWbUPQMYa9KpTqa1KJtm7gi6kyvia60xd2AHrJvhdBSo4zFsT4bEBS35ggOv6mc9gsAMTmxGJvk+ZE4AvozDYk+sJ7bu4sUvijDs1vEA4zWOX/NawlzqWL8JAwGYtYKByTsb9pHTxudlUIUpG2hGjA6EW2A95q4/4ZQYe9DRkYMqfl3vZb7X102vJmc8MXDdRqKf2uUjkLuP6GbOJw+WxBurAFT3B2mLSxCuPIrOVuGsNAeRfv6S9ifiSiiUqLh6bItiXUhbliQA4uNjFTlJHRCxAINx37j0ikgiihMkzuo9bSkwSxdzsqjMT9BI1x+KOowth/FUVT9tZFgMOVfEn/uFwLncJkBW3oST9pq9Ow4/C+IBVZywRdSSz31ZV2yCQVU63lIFek9G+zGzJ/nXb6gTUHcagw4OoxZlroFUCxzj9LQDpy0rtRN6J43Ck/u9ge0KZzwq4bCtRrtUpgMtQguv8Q2cfyImjh8LWo1TVQViGDEJSpgjM3sR/KQk29pPSxzqLBmA9CRDk2S/R+H6BUer+Ixx8NAAVo5ru5BuM1jZRe32j/8AmR0qOatMVVYk9iATt6iVqmILbkxoMzhmZjQPxf8AuYRAPXf+UMoLFMrJ+IwgIjCIx3tuZ0ioEyp1XDl6FUDcobfz/pGt1miDY1Uv73/lL2ExCP8AIwYehv8AeaohdHxpRc6uVSotNmsLk5SLL7b/AGlk5rmrUOjHyjsL8CZuAPgMaJHkcnwmOwvqUPY9puphiFIqW01J9ffmU5Z8uLT61AGnnHBX9ZSdfMZq1yBQUc1HzAW/Kux+szX1MPbX+MJT2koqGRiOAkDveSKwtqLg6Eb3HIMYohECno9PcLbDVkAtYJWuLei1FBuO2YX9TAnw3UqEHF4iktPlKRLlvS5AAkQe0cahlyeO8QfH/Uh+D8KkuSkpVAB2LAEnuZK2EHhqvFgMt73PGkxOsM+Jz4ekAbAZmY2C63HudNp1PTStWwXV0UFuLcc25iLeB6bXyHN4KGy5RrbXNe5W1mMt4hD4FRi1y3lX31J0krrTUlqzL/hXUn2toJidQ66atTQWVdFUcD+phVJZdsZfwxibYFFG+Zs3fMXOb63EsVsXTVSap8t7EWuWPC27mQYEmhWYWASqSyEjRah3B99xLNfpdYLSrOtJkpMrso0ZmJP5TpYaRg8u0OEwWVRUoK6023pOCv1S+x9BpLyuGFxNnquMclCTmudFtYDTWZ+PwOS1QfK51HAb0kZd4qpCIWEBiEWJweYiolvEXQg7Ot75T2I4MudPZywNOqadrBly+Ya7W495CrWMfub894Hi9tEdPNXxDWuylyFW/mZSPmNttZd6xXoYfDsa/h4dcmWmpNrsNrDecd1n4oxQYYfDVLVH1Zhui7XudieJB0rA0fFCuWr1Dcl3JbY6+Zv9pUSZl1sUaqsilSCCNxrePyyXE9KWllemAEY2sNr9xxMj4j6r4CWTzVHOVB3Y/wBBuYK/me0+L6tSpECpVVL7XNr/AElzDurqGVgynkG4/SZHRegrRCvVXxKz6sx1JPax2X0m9Q6flQsAF5sOfUgbQpneIhDEyX2imC5nqfUBRS51JNlA3Ldh/rG/8rMyeNjGFyLrRB0A3F1G/wBYKXw6yVkqVaviqlstxbnU+u281Op11NZnY6nudLcWE6RXipOgYagMOXpoj1WsLZfLTHY937xYGn4tcIVXNfQqLaa327Wh6Zh6zVGCqFpVHWyXIbRfnCjfN3Paa2Ip08IGCHNiHFib3yLzr3mqJt4/2xcThla6sLi5/Qx1CmU2a4G2Yk/YGA9ogsydTVKxJJJLMeT27AcSIC0NNfWw/rDaOC3RAkWKxaUlLuwVRvJpztSj+Kx2Rv8ApUAGYcFjr+gEg1MJ1+jUIALC/wC8pUH2JmjbS4j0qU6gdPC/Zpa7EWUXGnqPeQYamUYoxv8AunuOJGc9JQIhE6xESSLC9NIdymoqENuAQQAOfaan4RaSNmI8RwBYG9he5JI5PaZ5vEDJdXYl0sbfeUMM6K9vmb0lioNLbCD/AIlRp1ESml2IOZiePSSTVArqQwuDxJMLimpjKfOvF97e/P1hp9OR2LU6jKNyDt9JBTeRl4aqdWoEjxA4t2W/2jOq9X8fIiIUpJr5tye8z82kTVJYNk5kFt4rTOf4hwwbKa9MH3/nNCmwYAqQR3Gv8ogYiIiIVF95JhfCqhg9d7Zq7va5t5VJRQPtOtwlVkW5oI4VDS7aFrsSZzfQsIFptRdRmou2W/7rMWVh7g/pOqw1BqjBFsdLtbS1+WPAgz5WS5U/UQhw91UKpdQqg3tYC84CtVD9QdmF0w6KB/ifUn3tYTuurYlSVp07eHSBF/3m/MZxnTa1M43FgFXDIjAA/mClct++0G5xk/Eb2DqZ3Z1JBby5ToQTtofTWbnTcJZXU62R7k78Sh0Lppd/EdKSEGm2YliT5bEAcm4E2Op1PApOGI8WsSAALWW+ptx/tDy6Hj3HOIdBftFGM1tIpnltY+IgmHpikhVq7WB5CL2PqZlYfqTIBmooxHMhp0spuSWY7k6mOY8mah8s6xfqfEWINwgWkCLEgC9veZtTELTBZ2AvyTuf6w2Mz8LhBWx2WpqqquUe+9vWLNvr0vUMSr/KQRLA2l3q/RadOk1RLKUYAja9+JTpareI+yENoQsIkiExvhil+2xrEXYORb/wFpuKsy0oeFjDfRMSoF+1RBt9V/lJY1cE76Kw0zKQFswLb6+w01l/Gpn89spGtrcXkOCw5pi1MedtGYmwHqO+kvMpJddwqeY+t9PaV6Xhf1RmOusjOsfXbWR3ghtFaC8V4pXxVEt+awt9zNXB/DQpoa7WJAAUNt6yky3icO2jOSBxeATUupvbKFVd5EotpHAWiJiTTpOfNI4ypUBZlw1LRsu7sNSo9BzOgJBBsbm0wOmYdjhaSo2VmZy5JsL+I97n6ARvDP22+m9IoKqhaShSDuBf7CaGI6OlJQ1EZVvZhxc8gcSxRosqUqlgM2hU6aAEFxb+suY9MuGRTu7Zv/FRYE++kKfG35dsNoBHPGySQEXBIBI0+nb2lur1YrTIutNLebKLXHOY72lGYfxi58KnRXevUVD/AIRq33taHB29RVD1MexILU8GpsLXBqa2uba29BOk6d0SnTVPBpqh824sSBuSP9ZLhsGiihRQkFEuRe12ve57AcToOkYVAouD4dLMWcnc3vb1l/LNvrx/6hxWPbDuKdNEDBQSxu1iRrYGY+IrMzFnYsx5P9OwhxmM8V6lU6BiSP8ACNpjnrasbU1ao3ZR239vczMjpbnDQilJcbUP/wAd/wDPT/8A3FIABEViWot7XB+scyRVNCzEqeJUxqpRJTwQGdhub7KPSbwEzMWWw9fx1+VwEqc2A+VvpNaIl6hgVq3StdiTf5joRzoY2j0Hw8ooYh1Y7K5zKbe+o+hmymCVmLghgRe/pbUiRYHBCrUSpUUih5lUlwrEBhmd9PKDsB6SZ2mYOsxJSooWoOxurAcqf6ScrJMbTGbMtgqtdANwL2Gu/aWOrYfJUYdj/Y/WDfamBBXpq62Ydj7EbEesaWjc0hLi1hARozkcBrage3f1lmvjlVPCp3CXuSdWdu7GZYeNYyxbJ1EjVLm8F5HeG0QkvHCRgxywR8frxI49GMUFZ8oJPAvMDDUHxmarUdkwwvlVTYvbkka2PYSx8XVSMMwGmdlT6MwB/S82MF0x6vh0aKLlpBSzteyk8D1tJfbGw3SKHiZUoZSBdWuysT6G9zNjA9MYv4dNA7qCxQkDMCQGIvpe5FxNPC9PJxQAdMtPNmY+i2GX6yLqVX8LhauJDZqzr+HpHhqlRrEjvYa/SF6Ut34q1bHfhytOooeqB5cNTa5vfQ1nFxTT03PaVKmFxuIqZ6+LWm5ufDRPKqjZe5HuZBhEXCUgFYGvUuzMbFr21Pe5m50ugKFMu61BUqqDmL3uL6DXb2kuJxFIZkGWsQCPzbA+okdHHI9whzAbkbfeX/ibBBhRZgSAreXvba8mxyYdcJTSjbOSC3BBtreWm+qoETO63hM3guNfCcN9Nj+k0QukcdrGQjewBw/hlzVprmUAk6m3bL3lHqnWBXApUQVoLuds5/0mWuCS9yBLQOlhC8mZ48xFWpAi3BFpzuEwpp1KtK5sCLW0uhW6++t/tOkIlPqGBz2dP+og0/iW98p/oZLFVKFwCFc39IpoYHEqVuapQ3N10Fj21gmcDBx2Dw9DKq0jUY/Lcl3Y8mwICTVwVAghCbqbWBNypP5SeR77SBaQ1CkZ1IPtfv8A6TcxFTMKSp4fkA0QW82Zfqx1mpy1bnLNqJY2gFMHQjQy91NLVXHZjKYlD5TKhwuHeif2ZBQ/kOoHsePaaVKorAg2S9r+XNtKqmHPIcXuNRcTTVzUOaq4IK5gFRSNjlG595m4rEF2LE3JJJPrI2YxhMh/AExlobwERARAxEwXiBEIEaI4CSECPWACOCwJwkdXEEFQFLMx0A7AXJPpaPIlPGtmemo/Kcx1toOLjvJH4vCvWot4lPKpIsb3II1BtxNzo3W1WmKdQmmdCSBcMQLXuNZF1DqJZQAnhhrWG9x3JkGmkGpmctgPhN7s5tsBqfc8Tn/jPGGq2FNgtKnWUBBsoYMoJ9bkayxn7SHG1aYQ+OVFMixLG3694qfGXhKMMrVSgVLVGUNUI1CjUhe17Wm86ipURKNHKiXVSdbkbnXiYHQ+rYd7KKwcA3vYEn3HJ9ZvN1VUUrQBBO9RtxffKOJMfCouuuDVyjUU1CE92/NMkUxcyVm4H9+8ZCNWgRCRDaKSJRJIxY6SAiK9oYgIFDUwiMbkaxSQQzLfyv5DD4YspVXKIGDvkAzMy/lJIuO03+k4FLeIQRTUZyWsNtdfrb7TlGqOtRqtJsrMSW7NryI7rfVMViaD0iwUFSLKLXNja8flcXl4S3N4Ydf4hrYmrUOGQFSx/aNou/5QNW+mkA6ZWPz4pgeyooA+95P0dB+HUILZRlI2sQACD9ZodH6TY1a1VwFAOQBrg20Nxx6TXTPlduqNDB4pW8lRaygXs6hTb/EugP0l7D4rPcFSjjdT/MHYj1ElFVM1M2Lanyrye2nuJtJ0Q1CFYWcbdx2EhLN5YhjDvJHWxIPFx9owwVmcGGNJjmjCIsheOCwhZIFlpkNyyQLEDCBLVhCFRHWhAhpNtFhPDRyaiFwSNjsN9B3jobR1Yk6l1Dx6uYLkRRZR6DvIzFCIIrTlzhTi8c6t5qeHAsp2zNqWPtedSsxuhKExmNVr3YI4tyCtv5iOqd6163Q6DuKdPIHG1VTlAsLkgb2413gwtRh+zcgsOR+YcESz0p6lFn+VmrgDXTIoFvLLFVBUQEWzJfbXS9jcwq8e8qrbWACPY6XjeJasCOMBhvJEY4QDmEGSG0EN4oI0GKK3pFBpQBtJA0iBjhJqxC+DsxqU7An5lPyt79m9Zo4FlNwAVLWuCB/sZWVo/PLcWS9t7CUWBugsdeAu++ssVOpU8MD5hUrEWAGtieWM5g1uLt94wN2Eto+PjPsqnqbnc+5jISY1paLDTEBATHR0YeFhgMIMNWHCG0AMQMtOHZYRFeESWDaKC8JMlhRBYTCZasEyj1LCEVExFMXdBlZf36Z3X35EugxweWmTFqm6VUFRAGvdR3Gm1uNZrYGkTfMAoVCWsLccznaQKPnpmxO44PuJarddZl8IvTUfmVSLn35kPhNnKEfLFE/6QE6yVgmGMMN5asOtEDG3hDS1YeYDGg8w5pLBKxRpMUDlZw3Ed2iimq70eIjFFJAIOYooegB3/vvA8MUhTBHrtFFIk0fBFEjzHNFFBHQjf+/WGKQIbQCGKKEwxRQQwCKKRU+rORRqkEghG29jOBwlFfwwewzanNbW9++8UUvP9p/pT9V/h3Hw1UJw6kkk+pvNVzFFN1ku8HaKKYMAnWOXmKKaUHiEbRRQ9E1zrDFFNwP/2Q=="/>
          <p:cNvSpPr>
            <a:spLocks noChangeAspect="1" noChangeArrowheads="1"/>
          </p:cNvSpPr>
          <p:nvPr/>
        </p:nvSpPr>
        <p:spPr bwMode="auto">
          <a:xfrm>
            <a:off x="0" y="-839788"/>
            <a:ext cx="247650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2" name="Picture 4" descr="http://www.musee-afrappier.qc.ca/images/site/large/saccharomyces-cerevisiae-mauve-lallem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714752"/>
            <a:ext cx="3428992" cy="2838447"/>
          </a:xfrm>
          <a:prstGeom prst="rect">
            <a:avLst/>
          </a:prstGeom>
          <a:noFill/>
        </p:spPr>
      </p:pic>
      <p:pic>
        <p:nvPicPr>
          <p:cNvPr id="2054" name="Picture 6" descr="http://www.tendancesbiere.fr/wp-content/uploads/2011/02/ingredients_lev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643314"/>
            <a:ext cx="38100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r>
              <a:rPr lang="fr-FR" b="1" dirty="0" smtClean="0"/>
              <a:t>A.2. Structure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fr-FR" dirty="0" smtClean="0"/>
          </a:p>
          <a:p>
            <a:r>
              <a:rPr lang="fr-FR" b="1" dirty="0" smtClean="0"/>
              <a:t>Membrane cytoplasmique : </a:t>
            </a:r>
            <a:r>
              <a:rPr lang="fr-FR" dirty="0" smtClean="0"/>
              <a:t>Riche en dérivés du cholestérol.</a:t>
            </a:r>
          </a:p>
          <a:p>
            <a:r>
              <a:rPr lang="fr-FR" b="1" dirty="0" smtClean="0"/>
              <a:t>Cytosol : </a:t>
            </a:r>
            <a:r>
              <a:rPr lang="fr-FR" dirty="0" smtClean="0"/>
              <a:t>Contient tous les éléments.</a:t>
            </a:r>
          </a:p>
          <a:p>
            <a:r>
              <a:rPr lang="fr-FR" b="1" dirty="0" smtClean="0"/>
              <a:t>Noyau : </a:t>
            </a:r>
            <a:r>
              <a:rPr lang="fr-FR" dirty="0" smtClean="0"/>
              <a:t>Contient les chromosomes qui sont présents par paires. Ils sont constitués d’ADN.</a:t>
            </a:r>
          </a:p>
          <a:p>
            <a:r>
              <a:rPr lang="fr-FR" dirty="0" smtClean="0"/>
              <a:t> </a:t>
            </a:r>
            <a:r>
              <a:rPr lang="fr-FR" b="1" dirty="0" smtClean="0"/>
              <a:t>Paroi : </a:t>
            </a:r>
            <a:r>
              <a:rPr lang="fr-FR" dirty="0" smtClean="0"/>
              <a:t>Structure rigide donnant la forme caractéristique de la cellule.</a:t>
            </a:r>
          </a:p>
          <a:p>
            <a:endParaRPr lang="fr-FR" dirty="0"/>
          </a:p>
        </p:txBody>
      </p:sp>
      <p:pic>
        <p:nvPicPr>
          <p:cNvPr id="5" name="Espace réservé du contenu 4" descr="http://croissbact.free.fr/Images/shemlevure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14554"/>
            <a:ext cx="4429156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fr-FR" dirty="0" smtClean="0"/>
              <a:t>La paroi des levures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Elle est composée de :</a:t>
            </a:r>
          </a:p>
          <a:p>
            <a:pPr lvl="0">
              <a:buNone/>
            </a:pPr>
            <a:endParaRPr lang="fr-FR" dirty="0" smtClean="0"/>
          </a:p>
          <a:p>
            <a:pPr lvl="0"/>
            <a:r>
              <a:rPr lang="fr-FR" dirty="0" smtClean="0"/>
              <a:t>70à 80% de polysaccharides antigéniques (</a:t>
            </a:r>
            <a:r>
              <a:rPr lang="fr-FR" dirty="0" err="1" smtClean="0"/>
              <a:t>mannane</a:t>
            </a:r>
            <a:r>
              <a:rPr lang="fr-FR" dirty="0" smtClean="0"/>
              <a:t>, glucose et chitine).</a:t>
            </a:r>
          </a:p>
          <a:p>
            <a:pPr lvl="0">
              <a:buNone/>
            </a:pPr>
            <a:endParaRPr lang="fr-FR" dirty="0" smtClean="0"/>
          </a:p>
          <a:p>
            <a:pPr lvl="0"/>
            <a:r>
              <a:rPr lang="fr-FR" dirty="0" smtClean="0"/>
              <a:t> 10-20% de phosphates (</a:t>
            </a:r>
            <a:r>
              <a:rPr lang="fr-FR" dirty="0" err="1" smtClean="0"/>
              <a:t>mannoprotéines</a:t>
            </a:r>
            <a:r>
              <a:rPr lang="fr-FR" dirty="0" smtClean="0"/>
              <a:t>).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Lipides : 7 à 10% </a:t>
            </a:r>
          </a:p>
          <a:p>
            <a:pPr lvl="0"/>
            <a:endParaRPr lang="fr-FR" dirty="0" smtClean="0"/>
          </a:p>
          <a:p>
            <a:pPr lvl="0"/>
            <a:r>
              <a:rPr lang="fr-FR" dirty="0" smtClean="0"/>
              <a:t>Sels minéraux : 5%</a:t>
            </a:r>
            <a:endParaRPr lang="fr-FR" dirty="0"/>
          </a:p>
        </p:txBody>
      </p:sp>
      <p:pic>
        <p:nvPicPr>
          <p:cNvPr id="5" name="Picture 2" descr="http://www.microbiologie-medicale.fr/mycologie/ultrastructurelevure_clip_image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214554"/>
            <a:ext cx="4929222" cy="2798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err="1" smtClean="0"/>
              <a:t>B.Les</a:t>
            </a:r>
            <a:r>
              <a:rPr lang="fr-FR" b="1" dirty="0" smtClean="0"/>
              <a:t> moisissures :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614866" cy="443484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Ils sont immobiles, pluricellulaires, mais les cellules sont fusionnées avec plusieurs noyaux</a:t>
            </a:r>
          </a:p>
          <a:p>
            <a:r>
              <a:rPr lang="fr-FR" dirty="0" smtClean="0"/>
              <a:t>Leur paroi est riche en cellulose et en chitine.</a:t>
            </a:r>
          </a:p>
          <a:p>
            <a:r>
              <a:rPr lang="fr-FR" dirty="0" smtClean="0"/>
              <a:t>Le cytosol est limité par la membrane plasmique et contient tous les organites caractéristiques des cellules eucaryotes ainsi que plusieurs noyaux.</a:t>
            </a:r>
          </a:p>
          <a:p>
            <a:r>
              <a:rPr lang="fr-FR" dirty="0" smtClean="0"/>
              <a:t>L’élément structurale de base est appelé hyphe (filament mycélien) et l’ensemble des hyphes forment le mycélium ou thalle pluricellulaire.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071678"/>
            <a:ext cx="407193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thalle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493652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 thalle de la très grande majorité des espèces est constitue par de nombreux filaments très fins et ramifiés dont l'ensemble forme un </a:t>
            </a:r>
            <a:r>
              <a:rPr lang="fr-FR" sz="2400" b="1" dirty="0" smtClean="0"/>
              <a:t>mycélium</a:t>
            </a:r>
            <a:r>
              <a:rPr lang="fr-FR" sz="2400" dirty="0" smtClean="0"/>
              <a:t>. Ces filaments peuvent être cloisonnés par des septum, on les appelle </a:t>
            </a:r>
            <a:r>
              <a:rPr lang="fr-FR" sz="2400" b="1" dirty="0" smtClean="0"/>
              <a:t>hyphes (</a:t>
            </a:r>
            <a:r>
              <a:rPr lang="fr-FR" sz="2400" b="1" dirty="0" err="1" smtClean="0"/>
              <a:t>septé</a:t>
            </a:r>
            <a:r>
              <a:rPr lang="fr-FR" sz="2400" b="1" dirty="0" smtClean="0"/>
              <a:t>)</a:t>
            </a:r>
            <a:r>
              <a:rPr lang="fr-FR" sz="2400" dirty="0" smtClean="0"/>
              <a:t>, ou non cloisonnés, ce sont alors des </a:t>
            </a:r>
            <a:r>
              <a:rPr lang="fr-FR" sz="2400" b="1" dirty="0" smtClean="0"/>
              <a:t>siphons </a:t>
            </a:r>
            <a:r>
              <a:rPr lang="fr-FR" sz="2400" dirty="0" smtClean="0"/>
              <a:t>ou </a:t>
            </a:r>
            <a:r>
              <a:rPr lang="fr-FR" sz="2400" dirty="0" err="1" smtClean="0"/>
              <a:t>coenocytes</a:t>
            </a:r>
            <a:endParaRPr lang="fr-FR" sz="2400" dirty="0"/>
          </a:p>
        </p:txBody>
      </p:sp>
      <p:pic>
        <p:nvPicPr>
          <p:cNvPr id="4" name="Image 3" descr="C:\Users\Public\Pictures\Sample Pictures\myco-sept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14818"/>
            <a:ext cx="2571768" cy="188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C:\Users\Public\Pictures\Sample Pictures\myco-siph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000504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1357290" y="6072206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Hyphes (</a:t>
            </a:r>
            <a:r>
              <a:rPr lang="fr-FR" dirty="0" err="1" smtClean="0"/>
              <a:t>septé</a:t>
            </a:r>
            <a:r>
              <a:rPr lang="fr-FR" dirty="0" smtClean="0"/>
              <a:t>)                                      siphons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481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2205" y="20831"/>
            <a:ext cx="35147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C:\Users\Public\Pictures\Sample Pictures\hyphes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071678"/>
            <a:ext cx="864399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vers le bas 4"/>
          <p:cNvSpPr/>
          <p:nvPr/>
        </p:nvSpPr>
        <p:spPr>
          <a:xfrm>
            <a:off x="7072330" y="1285860"/>
            <a:ext cx="484632" cy="71438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2143108" y="1142984"/>
            <a:ext cx="484632" cy="71438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766</TotalTime>
  <Words>551</Words>
  <Application>Microsoft Office PowerPoint</Application>
  <PresentationFormat>Affichage à l'écran (4:3)</PresentationFormat>
  <Paragraphs>108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Constantia</vt:lpstr>
      <vt:lpstr>Times New Roman</vt:lpstr>
      <vt:lpstr>Wingdings</vt:lpstr>
      <vt:lpstr>Wingdings 2</vt:lpstr>
      <vt:lpstr>Débit</vt:lpstr>
      <vt:lpstr>Présentation PowerPoint</vt:lpstr>
      <vt:lpstr>. Définition </vt:lpstr>
      <vt:lpstr>Présentation PowerPoint</vt:lpstr>
      <vt:lpstr>A. Les levures : </vt:lpstr>
      <vt:lpstr>A.2. Structure :</vt:lpstr>
      <vt:lpstr>La paroi des levures </vt:lpstr>
      <vt:lpstr>B.Les moisissures : </vt:lpstr>
      <vt:lpstr>Le thalle </vt:lpstr>
      <vt:lpstr>Présentation PowerPoint</vt:lpstr>
      <vt:lpstr> B.2. Cytologie</vt:lpstr>
      <vt:lpstr>1.2.Classification </vt:lpstr>
      <vt:lpstr>Présentation PowerPoint</vt:lpstr>
      <vt:lpstr>1.2.1.Les Deutéromycètes </vt:lpstr>
      <vt:lpstr>Importance pour les humains:  </vt:lpstr>
      <vt:lpstr>1.2.2.Zygomycètes </vt:lpstr>
      <vt:lpstr>Mycélium </vt:lpstr>
      <vt:lpstr>Présentation PowerPoint</vt:lpstr>
      <vt:lpstr>Ascomycètes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Acer</dc:creator>
  <cp:lastModifiedBy>250 G4</cp:lastModifiedBy>
  <cp:revision>63</cp:revision>
  <dcterms:created xsi:type="dcterms:W3CDTF">2013-04-14T19:38:32Z</dcterms:created>
  <dcterms:modified xsi:type="dcterms:W3CDTF">2024-01-19T11:00:39Z</dcterms:modified>
</cp:coreProperties>
</file>