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3" r:id="rId3"/>
    <p:sldId id="337" r:id="rId4"/>
    <p:sldId id="282" r:id="rId5"/>
    <p:sldId id="290" r:id="rId6"/>
    <p:sldId id="275" r:id="rId7"/>
    <p:sldId id="276" r:id="rId8"/>
    <p:sldId id="277" r:id="rId9"/>
    <p:sldId id="355" r:id="rId10"/>
    <p:sldId id="354" r:id="rId11"/>
    <p:sldId id="356" r:id="rId12"/>
    <p:sldId id="278" r:id="rId13"/>
    <p:sldId id="279" r:id="rId14"/>
    <p:sldId id="280" r:id="rId15"/>
    <p:sldId id="351" r:id="rId16"/>
    <p:sldId id="310" r:id="rId17"/>
    <p:sldId id="31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E37DD-4E07-41C1-A6AA-A9D56B9B49DA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747C1-0EC3-4E0A-8309-4BECD451F9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96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3A0FD4-E83D-472F-8D3F-912697F75F27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864C0A-E90C-463B-AE83-46C481C84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5943" y="7937"/>
            <a:ext cx="3524283" cy="2917007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Ministère de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l’Enseignement Supérieur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de la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Recherche Scientifique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Centre universitaire </a:t>
            </a:r>
            <a:r>
              <a:rPr lang="fr-F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Moresli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Abdeallah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 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Sciences </a:t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Département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Sciences de la Nature et de la Vie</a:t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Spécialité : Microbiologie(L3)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2636912"/>
            <a:ext cx="3384376" cy="12241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Cours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"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Algologie-Mycologie-Virologie "</a:t>
            </a:r>
            <a:endParaRPr lang="fr-FR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AutoShape 2" descr="المركز الجامعي مرسلي عبد الله – تيباز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المركز الجامعي مرسلي عبد الله – تيباز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Pollution de l&amp;#39;air : des micro-algues pour purifier l&amp;#39;air dans les éco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5" y="4077072"/>
            <a:ext cx="2619375" cy="181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9" y="1946178"/>
            <a:ext cx="2466975" cy="170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ZoneTexte 26"/>
          <p:cNvSpPr txBox="1"/>
          <p:nvPr/>
        </p:nvSpPr>
        <p:spPr>
          <a:xfrm>
            <a:off x="1187624" y="633076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Année académique 2021-2022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1547"/>
            <a:ext cx="3312368" cy="13783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49" y="-21596"/>
            <a:ext cx="9160049" cy="6268675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1642166" y="1074736"/>
            <a:ext cx="5254631" cy="4702720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Cours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" Algologie-Mycologie-Virologie"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Dr </a:t>
            </a:r>
            <a:r>
              <a:rPr lang="fr-FR" sz="2400" b="1" dirty="0" err="1" smtClean="0">
                <a:solidFill>
                  <a:schemeClr val="tx1"/>
                </a:solidFill>
                <a:latin typeface="Arial Black" pitchFamily="34" charset="0"/>
              </a:rPr>
              <a:t>Debib</a:t>
            </a:r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 Aicha</a:t>
            </a:r>
            <a:endParaRPr lang="fr-FR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27" y="3470138"/>
            <a:ext cx="2395997" cy="13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957262"/>
            <a:ext cx="80295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5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87" y="2780928"/>
            <a:ext cx="7560840" cy="2238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764704"/>
            <a:ext cx="80867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5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764705"/>
            <a:ext cx="3168351" cy="309634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L’agar</a:t>
            </a:r>
            <a:endParaRPr lang="fr-FR" dirty="0"/>
          </a:p>
          <a:p>
            <a:r>
              <a:rPr lang="fr-FR" sz="1900" dirty="0"/>
              <a:t>Gélifiant dans l’agroalimentaire(60%) sous forme de </a:t>
            </a:r>
            <a:r>
              <a:rPr lang="fr-FR" sz="1900" dirty="0" err="1"/>
              <a:t>nappages,ou</a:t>
            </a:r>
            <a:r>
              <a:rPr lang="fr-FR" sz="1900" dirty="0"/>
              <a:t> de matrice pour les confiseries</a:t>
            </a:r>
          </a:p>
          <a:p>
            <a:pPr marL="68580" indent="0">
              <a:buNone/>
            </a:pPr>
            <a:endParaRPr lang="fr-FR" sz="1900" dirty="0"/>
          </a:p>
          <a:p>
            <a:r>
              <a:rPr lang="fr-FR" sz="1900" dirty="0"/>
              <a:t>Outils de laboratoire(milieux de culture)</a:t>
            </a:r>
          </a:p>
          <a:p>
            <a:pPr marL="68580" indent="0">
              <a:buNone/>
            </a:pPr>
            <a:endParaRPr lang="fr-FR" sz="1900" dirty="0"/>
          </a:p>
          <a:p>
            <a:r>
              <a:rPr lang="fr-FR" sz="1900" dirty="0"/>
              <a:t>Composant pour l’industrie pharmaceutique pour l’enrobage de médicament,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84956"/>
            <a:ext cx="2016224" cy="24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98284"/>
            <a:ext cx="1876425" cy="22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378904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L’algine</a:t>
            </a:r>
            <a:endParaRPr lang="fr-FR" dirty="0"/>
          </a:p>
          <a:p>
            <a:r>
              <a:rPr lang="fr-FR" dirty="0"/>
              <a:t>-</a:t>
            </a:r>
            <a:r>
              <a:rPr lang="fr-FR" dirty="0" smtClean="0"/>
              <a:t>Autre extrait gélifiant à de multiples usages. Agit comme épaississant et agent pour la mise en </a:t>
            </a:r>
            <a:r>
              <a:rPr lang="fr-FR" dirty="0" err="1" smtClean="0"/>
              <a:t>suspension,la</a:t>
            </a:r>
            <a:r>
              <a:rPr lang="fr-FR" dirty="0" smtClean="0"/>
              <a:t> stabilisation et la prise </a:t>
            </a:r>
            <a:r>
              <a:rPr lang="fr-FR" dirty="0" err="1" smtClean="0"/>
              <a:t>engelée</a:t>
            </a:r>
            <a:r>
              <a:rPr lang="fr-FR" dirty="0" smtClean="0"/>
              <a:t> sans inhiber le gout</a:t>
            </a:r>
            <a:r>
              <a:rPr lang="fr-FR" dirty="0"/>
              <a:t>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61" y="3487500"/>
            <a:ext cx="2600325" cy="291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/>
              <a:t>En Agriculture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152" y="1457532"/>
            <a:ext cx="3816424" cy="2105571"/>
          </a:xfrm>
        </p:spPr>
        <p:txBody>
          <a:bodyPr>
            <a:normAutofit fontScale="77500" lnSpcReduction="20000"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Il existe plusieurs algues qui sont utilisés comme Engrais naturels pour usage agricole et jardinage</a:t>
            </a:r>
            <a:r>
              <a:rPr lang="fr-FR" sz="1800" dirty="0">
                <a:solidFill>
                  <a:schemeClr val="tx1"/>
                </a:solidFill>
              </a:rPr>
              <a:t>.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Le Maërl (</a:t>
            </a:r>
            <a:r>
              <a:rPr lang="fr-FR" sz="1800" dirty="0" err="1" smtClean="0">
                <a:solidFill>
                  <a:schemeClr val="tx1"/>
                </a:solidFill>
              </a:rPr>
              <a:t>Phymatolithon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calcareum</a:t>
            </a:r>
            <a:r>
              <a:rPr lang="fr-FR" sz="1800" dirty="0" smtClean="0">
                <a:solidFill>
                  <a:schemeClr val="tx1"/>
                </a:solidFill>
              </a:rPr>
              <a:t>), une algue rouge calcifiée, était utilisé pour l’amendement des sols acides.</a:t>
            </a:r>
          </a:p>
          <a:p>
            <a:pPr marL="68580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Le Goémon (herbe de mer), utilisé depuis très longtemps comme engrais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4143"/>
            <a:ext cx="24860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25" y="1698918"/>
            <a:ext cx="14668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32530" y="4293096"/>
            <a:ext cx="539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Les algues sont aussi utilisées en Nutrition animale:</a:t>
            </a:r>
          </a:p>
          <a:p>
            <a:r>
              <a:rPr lang="fr-FR" b="1" dirty="0" smtClean="0"/>
              <a:t> </a:t>
            </a:r>
            <a:r>
              <a:rPr lang="fr-FR" sz="1400" dirty="0"/>
              <a:t>Farine ou tourteaux (à partir du Goémon)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489618"/>
            <a:ext cx="19907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/>
              <a:t>En industrie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6777317" cy="1321372"/>
          </a:xfrm>
        </p:spPr>
        <p:txBody>
          <a:bodyPr>
            <a:normAutofit fontScale="92500"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Certaines algues peuvent être utilisés dans la fabrication de plastique biodégradables</a:t>
            </a:r>
            <a:r>
              <a:rPr lang="fr-FR" sz="1400" dirty="0">
                <a:solidFill>
                  <a:schemeClr val="tx1"/>
                </a:solidFill>
              </a:rPr>
              <a:t>.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Les algues sont également utilisées comme biocarburants, à </a:t>
            </a:r>
            <a:r>
              <a:rPr lang="fr-FR" sz="1400" dirty="0" err="1" smtClean="0">
                <a:solidFill>
                  <a:schemeClr val="tx1"/>
                </a:solidFill>
              </a:rPr>
              <a:t>ttre</a:t>
            </a:r>
            <a:r>
              <a:rPr lang="fr-FR" sz="1400" dirty="0" smtClean="0">
                <a:solidFill>
                  <a:schemeClr val="tx1"/>
                </a:solidFill>
              </a:rPr>
              <a:t> d’exemple l’utilisation la micro algue </a:t>
            </a:r>
            <a:r>
              <a:rPr lang="fr-FR" sz="1400" dirty="0" err="1" smtClean="0">
                <a:solidFill>
                  <a:schemeClr val="tx1"/>
                </a:solidFill>
              </a:rPr>
              <a:t>Euglena</a:t>
            </a:r>
            <a:r>
              <a:rPr lang="fr-FR" sz="1400" dirty="0" smtClean="0">
                <a:solidFill>
                  <a:schemeClr val="tx1"/>
                </a:solidFill>
              </a:rPr>
              <a:t> dans la fabrication d’un biodiesel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2708920"/>
            <a:ext cx="48965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Utilisation </a:t>
            </a:r>
            <a:r>
              <a:rPr lang="fr-FR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diverses</a:t>
            </a:r>
          </a:p>
          <a:p>
            <a:endParaRPr lang="fr-FR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300" dirty="0" smtClean="0"/>
              <a:t>Certaines algues peuvent être utilisés en médecine</a:t>
            </a:r>
            <a:endParaRPr lang="fr-FR" sz="1300" dirty="0"/>
          </a:p>
          <a:p>
            <a:pPr marL="285750" indent="-285750">
              <a:buFont typeface="Arial" pitchFamily="34" charset="0"/>
              <a:buChar char="•"/>
            </a:pPr>
            <a:endParaRPr lang="fr-FR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300" dirty="0" smtClean="0"/>
              <a:t>Les algues sont utilisés en beauté et en cosmétique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300" dirty="0"/>
              <a:t>Les algues entrent dans la fabrication d’un certains nombres d’objets (câbles, manches de couteaux et des coupes papiers )</a:t>
            </a:r>
            <a:r>
              <a:rPr lang="fr-FR" sz="1300" dirty="0" smtClean="0"/>
              <a:t>. </a:t>
            </a:r>
            <a:endParaRPr lang="fr-FR" sz="1300" dirty="0"/>
          </a:p>
          <a:p>
            <a:pPr marL="285750" indent="-285750">
              <a:buFont typeface="Arial" pitchFamily="34" charset="0"/>
              <a:buChar char="•"/>
            </a:pPr>
            <a:endParaRPr lang="fr-FR" sz="13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300" dirty="0" smtClean="0"/>
              <a:t>Des </a:t>
            </a:r>
            <a:r>
              <a:rPr lang="fr-FR" sz="1300" dirty="0"/>
              <a:t>recherches sont menées sur la capacité des algues à produire des molécules </a:t>
            </a:r>
            <a:r>
              <a:rPr lang="fr-FR" sz="1300" dirty="0" err="1"/>
              <a:t>antifouling</a:t>
            </a:r>
            <a:r>
              <a:rPr lang="fr-FR" sz="1300" dirty="0"/>
              <a:t> (peinture antisalissure contenant des biocides destinés à empêcher les organismes aquatiques de se fixer sur la coque des navires)</a:t>
            </a:r>
          </a:p>
          <a:p>
            <a:endParaRPr lang="fr-FR" sz="13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15716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9"/>
            <a:ext cx="8856984" cy="51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024744" cy="1143000"/>
          </a:xfrm>
        </p:spPr>
        <p:txBody>
          <a:bodyPr/>
          <a:lstStyle/>
          <a:p>
            <a:pPr algn="ctr"/>
            <a:r>
              <a:rPr lang="fr-FR" b="1" dirty="0"/>
              <a:t>Nuisibilité des Algues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3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692696"/>
            <a:ext cx="8100392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</a:rPr>
              <a:t>Certaines algues microscopiques (</a:t>
            </a:r>
            <a:r>
              <a:rPr lang="fr-FR" sz="1600" dirty="0" err="1">
                <a:solidFill>
                  <a:schemeClr val="tx1"/>
                </a:solidFill>
              </a:rPr>
              <a:t>dinoflagellées</a:t>
            </a:r>
            <a:r>
              <a:rPr lang="fr-FR" sz="1600" dirty="0">
                <a:solidFill>
                  <a:schemeClr val="tx1"/>
                </a:solidFill>
              </a:rPr>
              <a:t>) peuvent être toxiques pour l’homme et les mollusques, pouvant causant des troubles </a:t>
            </a:r>
            <a:r>
              <a:rPr lang="fr-FR" sz="1600" dirty="0" err="1">
                <a:solidFill>
                  <a:schemeClr val="tx1"/>
                </a:solidFill>
              </a:rPr>
              <a:t>gasto-entériques</a:t>
            </a:r>
            <a:r>
              <a:rPr lang="fr-FR" sz="1600" dirty="0">
                <a:solidFill>
                  <a:schemeClr val="tx1"/>
                </a:solidFill>
              </a:rPr>
              <a:t> graves.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La </a:t>
            </a:r>
            <a:r>
              <a:rPr lang="fr-FR" sz="1600" dirty="0">
                <a:solidFill>
                  <a:schemeClr val="tx1"/>
                </a:solidFill>
              </a:rPr>
              <a:t>prolifération de certaines algues notamment les algues vertes peuvent entrainer l’apparition de Marré verte (important dépôt d’algues laissé par la mer sur la zone littorale</a:t>
            </a:r>
            <a:r>
              <a:rPr lang="fr-FR" sz="1600" dirty="0" smtClean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En formant un voile, elles gênent le passage de la lumière, ce qui provoque une incidence sur les autre </a:t>
            </a:r>
            <a:r>
              <a:rPr lang="fr-FR" sz="1600" dirty="0" err="1" smtClean="0">
                <a:solidFill>
                  <a:schemeClr val="tx1"/>
                </a:solidFill>
              </a:rPr>
              <a:t>sêtres</a:t>
            </a:r>
            <a:r>
              <a:rPr lang="fr-FR" sz="1600" dirty="0" smtClean="0">
                <a:solidFill>
                  <a:schemeClr val="tx1"/>
                </a:solidFill>
              </a:rPr>
              <a:t> vivants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</a:rPr>
              <a:t>•</a:t>
            </a:r>
            <a:r>
              <a:rPr lang="fr-FR" sz="1600" dirty="0" smtClean="0">
                <a:solidFill>
                  <a:schemeClr val="tx1"/>
                </a:solidFill>
              </a:rPr>
              <a:t>Certaines peuvent produire des toxines conduisant à </a:t>
            </a:r>
            <a:r>
              <a:rPr lang="fr-FR" sz="1600" dirty="0" err="1" smtClean="0">
                <a:solidFill>
                  <a:schemeClr val="tx1"/>
                </a:solidFill>
              </a:rPr>
              <a:t>lamortalité</a:t>
            </a:r>
            <a:r>
              <a:rPr lang="fr-FR" sz="1600" dirty="0" smtClean="0">
                <a:solidFill>
                  <a:schemeClr val="tx1"/>
                </a:solidFill>
              </a:rPr>
              <a:t> des poissons et à l’interdiction de la baignade.</a:t>
            </a:r>
            <a:endParaRPr lang="fr-F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</a:endParaRPr>
          </a:p>
          <a:p>
            <a:pPr marL="68580" indent="0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848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024744" cy="1143000"/>
          </a:xfrm>
        </p:spPr>
        <p:txBody>
          <a:bodyPr/>
          <a:lstStyle/>
          <a:p>
            <a:pPr algn="ctr"/>
            <a:r>
              <a:rPr lang="fr-FR" b="1" dirty="0"/>
              <a:t>HABITAT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64704"/>
            <a:ext cx="7128793" cy="54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98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08721"/>
            <a:ext cx="6777317" cy="936103"/>
          </a:xfrm>
        </p:spPr>
        <p:txBody>
          <a:bodyPr>
            <a:normAutofit/>
          </a:bodyPr>
          <a:lstStyle/>
          <a:p>
            <a:r>
              <a:rPr lang="fr-FR" sz="1800" dirty="0"/>
              <a:t>La plupart des algues: développement en milieu aquatique d'eau douce, saline ou saumâtre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959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4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692697"/>
            <a:ext cx="6777317" cy="864095"/>
          </a:xfrm>
        </p:spPr>
        <p:txBody>
          <a:bodyPr/>
          <a:lstStyle/>
          <a:p>
            <a:r>
              <a:rPr lang="fr-FR" sz="1800" dirty="0"/>
              <a:t>D'autres sont des </a:t>
            </a:r>
            <a:r>
              <a:rPr lang="fr-FR" sz="1800" dirty="0" err="1"/>
              <a:t>endosymbiotes</a:t>
            </a:r>
            <a:r>
              <a:rPr lang="fr-FR" sz="1800" dirty="0"/>
              <a:t> de protozoaires, de plantes, de mollusques ou de vers</a:t>
            </a:r>
            <a:r>
              <a:rPr lang="fr-FR" sz="1800" b="1" i="1" dirty="0"/>
              <a:t>.</a:t>
            </a:r>
            <a:endParaRPr lang="fr-FR" sz="18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25623" y="1599183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2">
                    <a:lumMod val="50000"/>
                  </a:schemeClr>
                </a:solidFill>
              </a:rPr>
              <a:t>Lichens</a:t>
            </a:r>
          </a:p>
          <a:p>
            <a:r>
              <a:rPr lang="fr-FR" b="1" dirty="0">
                <a:solidFill>
                  <a:schemeClr val="tx2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Des algues vivent en symbiose avec des champignons pour former les lichens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6" y="2780928"/>
            <a:ext cx="7378402" cy="36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024744" cy="1143000"/>
          </a:xfrm>
        </p:spPr>
        <p:txBody>
          <a:bodyPr/>
          <a:lstStyle/>
          <a:p>
            <a:pPr algn="ctr"/>
            <a:r>
              <a:rPr lang="fr-FR" dirty="0"/>
              <a:t>Utilisation des Algues</a:t>
            </a:r>
          </a:p>
        </p:txBody>
      </p:sp>
    </p:spTree>
    <p:extLst>
      <p:ext uri="{BB962C8B-B14F-4D97-AF65-F5344CB8AC3E}">
        <p14:creationId xmlns:p14="http://schemas.microsoft.com/office/powerpoint/2010/main" val="26390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Utilisation agroalimentaire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2232248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Les algues sont utilisées en </a:t>
            </a:r>
            <a:r>
              <a:rPr lang="fr-FR" sz="1600" b="1" dirty="0" smtClean="0"/>
              <a:t>alimentation humaines</a:t>
            </a:r>
            <a:r>
              <a:rPr lang="fr-FR" dirty="0" smtClean="0"/>
              <a:t>, </a:t>
            </a:r>
            <a:r>
              <a:rPr lang="fr-FR" sz="1800" dirty="0"/>
              <a:t>une cinquantaines d’</a:t>
            </a:r>
            <a:r>
              <a:rPr lang="fr-FR" sz="1800" dirty="0" err="1"/>
              <a:t>espéces</a:t>
            </a:r>
            <a:r>
              <a:rPr lang="fr-FR" sz="1800" dirty="0"/>
              <a:t> sont comestibles, elles sont consommées directement comme sorte de légumes (Ex: la laitue de mer «</a:t>
            </a:r>
            <a:r>
              <a:rPr lang="fr-FR" sz="1800" dirty="0" err="1"/>
              <a:t>Ulval</a:t>
            </a:r>
            <a:r>
              <a:rPr lang="fr-FR" sz="1800" dirty="0"/>
              <a:t> </a:t>
            </a:r>
            <a:r>
              <a:rPr lang="fr-FR" sz="1800" dirty="0" err="1"/>
              <a:t>actuca</a:t>
            </a:r>
            <a:r>
              <a:rPr lang="fr-FR" sz="1800" dirty="0"/>
              <a:t>»); avec un gout d’iode. Elle peuvent </a:t>
            </a:r>
            <a:r>
              <a:rPr lang="fr-FR" sz="1800" dirty="0" smtClean="0"/>
              <a:t>être </a:t>
            </a:r>
            <a:r>
              <a:rPr lang="fr-FR" sz="1800" dirty="0"/>
              <a:t>consommés soit fraiches ou séchées. Elle contiennent généralement des protéines, des sels minéraux, source d’oligo-éléments et de vitamines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016224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13402"/>
            <a:ext cx="25431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91942"/>
            <a:ext cx="2304256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4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 smtClean="0"/>
              <a:t>Utilisation agroalimentaire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2617516"/>
          </a:xfrm>
        </p:spPr>
        <p:txBody>
          <a:bodyPr>
            <a:normAutofit/>
          </a:bodyPr>
          <a:lstStyle/>
          <a:p>
            <a:r>
              <a:rPr lang="fr-FR" dirty="0" smtClean="0"/>
              <a:t>• </a:t>
            </a:r>
            <a:r>
              <a:rPr lang="fr-FR" b="1" dirty="0"/>
              <a:t>Les </a:t>
            </a:r>
            <a:r>
              <a:rPr lang="fr-FR" b="1" dirty="0" err="1"/>
              <a:t>carraghénanes</a:t>
            </a:r>
            <a:endParaRPr lang="fr-FR" dirty="0"/>
          </a:p>
          <a:p>
            <a:r>
              <a:rPr lang="fr-FR" sz="1800" dirty="0" smtClean="0"/>
              <a:t>Polysaccharides </a:t>
            </a:r>
            <a:r>
              <a:rPr lang="fr-FR" sz="1800" dirty="0"/>
              <a:t>extrait d'algues rouges (</a:t>
            </a:r>
            <a:r>
              <a:rPr lang="fr-FR" sz="1800" dirty="0" err="1"/>
              <a:t>Chondrus</a:t>
            </a:r>
            <a:r>
              <a:rPr lang="fr-FR" sz="1800" dirty="0"/>
              <a:t>) servant d'agent d'épaississement et de stabilisation dans l'industrie alimentaire.</a:t>
            </a:r>
          </a:p>
          <a:p>
            <a:r>
              <a:rPr lang="fr-FR" sz="1800" dirty="0"/>
              <a:t>pouvoir gélifiant particulièrement élevé dans les laits et les viandes; ils sont utilisés dans les préparations lactées(crème dessert, glace, laits chocolatés, flans..)et les conserves(alimentations pour animaux).</a:t>
            </a:r>
          </a:p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2099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48" y="3950965"/>
            <a:ext cx="3381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443037"/>
            <a:ext cx="6343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8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6348</TotalTime>
  <Words>525</Words>
  <Application>Microsoft Office PowerPoint</Application>
  <PresentationFormat>Affichage à l'écran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Wingdings 2</vt:lpstr>
      <vt:lpstr>Austin</vt:lpstr>
      <vt:lpstr>Ministère de l’Enseignement Supérieur et de la Recherche Scientifique Centre universitaire Moresli Abdeallah Institut  des Sciences  Département de Sciences de la Nature et de la Vie Spécialité : Microbiologie(L3)  </vt:lpstr>
      <vt:lpstr>HABITAT</vt:lpstr>
      <vt:lpstr>Présentation PowerPoint</vt:lpstr>
      <vt:lpstr>Présentation PowerPoint</vt:lpstr>
      <vt:lpstr>Présentation PowerPoint</vt:lpstr>
      <vt:lpstr>Utilisation des Algues</vt:lpstr>
      <vt:lpstr>Utilisation agroalimentaire </vt:lpstr>
      <vt:lpstr>Utilisation agroalimentaire </vt:lpstr>
      <vt:lpstr>Présentation PowerPoint</vt:lpstr>
      <vt:lpstr>Présentation PowerPoint</vt:lpstr>
      <vt:lpstr>Présentation PowerPoint</vt:lpstr>
      <vt:lpstr>Présentation PowerPoint</vt:lpstr>
      <vt:lpstr>En Agriculture </vt:lpstr>
      <vt:lpstr>En industrie </vt:lpstr>
      <vt:lpstr>Présentation PowerPoint</vt:lpstr>
      <vt:lpstr>Nuisibilité des Algues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Ministère de l’enseignement supérieur et de la recherche scientifique centre universitaire Moresli Abdeallah institut  des Sciences  Département de Sciences de la Nature et de la Vie</dc:title>
  <dc:creator>home</dc:creator>
  <cp:lastModifiedBy>250 G4</cp:lastModifiedBy>
  <cp:revision>70</cp:revision>
  <dcterms:created xsi:type="dcterms:W3CDTF">2021-10-18T11:56:08Z</dcterms:created>
  <dcterms:modified xsi:type="dcterms:W3CDTF">2024-01-19T14:37:22Z</dcterms:modified>
</cp:coreProperties>
</file>