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4" r:id="rId2"/>
    <p:sldId id="405" r:id="rId3"/>
    <p:sldId id="406" r:id="rId4"/>
    <p:sldId id="407" r:id="rId5"/>
    <p:sldId id="288" r:id="rId6"/>
    <p:sldId id="257" r:id="rId7"/>
    <p:sldId id="258" r:id="rId8"/>
    <p:sldId id="286" r:id="rId9"/>
    <p:sldId id="285" r:id="rId10"/>
    <p:sldId id="284" r:id="rId11"/>
    <p:sldId id="408" r:id="rId12"/>
    <p:sldId id="259" r:id="rId13"/>
    <p:sldId id="260" r:id="rId14"/>
    <p:sldId id="283" r:id="rId15"/>
    <p:sldId id="261" r:id="rId16"/>
    <p:sldId id="264" r:id="rId17"/>
    <p:sldId id="282" r:id="rId18"/>
    <p:sldId id="265" r:id="rId19"/>
    <p:sldId id="266" r:id="rId20"/>
    <p:sldId id="281" r:id="rId21"/>
    <p:sldId id="267" r:id="rId22"/>
    <p:sldId id="270" r:id="rId23"/>
    <p:sldId id="280" r:id="rId24"/>
    <p:sldId id="271" r:id="rId25"/>
    <p:sldId id="268" r:id="rId26"/>
    <p:sldId id="269" r:id="rId27"/>
    <p:sldId id="262" r:id="rId28"/>
    <p:sldId id="279" r:id="rId29"/>
    <p:sldId id="263" r:id="rId30"/>
    <p:sldId id="287" r:id="rId31"/>
    <p:sldId id="409" r:id="rId32"/>
    <p:sldId id="276" r:id="rId33"/>
    <p:sldId id="273" r:id="rId34"/>
    <p:sldId id="278" r:id="rId35"/>
    <p:sldId id="274" r:id="rId36"/>
    <p:sldId id="275" r:id="rId37"/>
    <p:sldId id="27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>
      <p:cViewPr varScale="1">
        <p:scale>
          <a:sx n="68" d="100"/>
          <a:sy n="68" d="100"/>
        </p:scale>
        <p:origin x="174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0CA-12FE-43B9-A6E8-28A190AC58E3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5A7E-718C-4DE0-803C-7E9286AD9C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0CA-12FE-43B9-A6E8-28A190AC58E3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5A7E-718C-4DE0-803C-7E9286AD9C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0CA-12FE-43B9-A6E8-28A190AC58E3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5A7E-718C-4DE0-803C-7E9286AD9C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0CA-12FE-43B9-A6E8-28A190AC58E3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5A7E-718C-4DE0-803C-7E9286AD9C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0CA-12FE-43B9-A6E8-28A190AC58E3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5A7E-718C-4DE0-803C-7E9286AD9C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0CA-12FE-43B9-A6E8-28A190AC58E3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5A7E-718C-4DE0-803C-7E9286AD9C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0CA-12FE-43B9-A6E8-28A190AC58E3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5A7E-718C-4DE0-803C-7E9286AD9C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0CA-12FE-43B9-A6E8-28A190AC58E3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5A7E-718C-4DE0-803C-7E9286AD9C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0CA-12FE-43B9-A6E8-28A190AC58E3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5A7E-718C-4DE0-803C-7E9286AD9C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0CA-12FE-43B9-A6E8-28A190AC58E3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5A7E-718C-4DE0-803C-7E9286AD9C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930CA-12FE-43B9-A6E8-28A190AC58E3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45A7E-718C-4DE0-803C-7E9286AD9C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30CA-12FE-43B9-A6E8-28A190AC58E3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45A7E-718C-4DE0-803C-7E9286AD9C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allery.egypt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gallery.egyptson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gallery.egypt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gallery.egypt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gallery.egypt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gallery.egypt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gallery.egypt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gallery.egyptsons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gallery.egyptsons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gallery.egyptsons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D6580C-75A5-CA2D-D87F-4D4D923E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9073008" cy="67413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DZ" sz="4000" b="1" dirty="0"/>
              <a:t>المركز الجامعي تيبازة</a:t>
            </a:r>
            <a:br>
              <a:rPr lang="ar-DZ" sz="4000" b="1" dirty="0"/>
            </a:br>
            <a:r>
              <a:rPr lang="ar-DZ" sz="4000" b="1" dirty="0"/>
              <a:t>مقياس تاريخ واثار المشرق الإسلامي</a:t>
            </a:r>
            <a:br>
              <a:rPr lang="ar-DZ" sz="4000" b="1" dirty="0"/>
            </a:br>
            <a:r>
              <a:rPr lang="ar-DZ" sz="4000" b="1" dirty="0"/>
              <a:t> الأستاذة </a:t>
            </a:r>
            <a:r>
              <a:rPr lang="ar-DZ" sz="4000" b="1" dirty="0" err="1"/>
              <a:t>حمدوش</a:t>
            </a:r>
            <a:r>
              <a:rPr lang="ar-DZ" sz="4000" b="1" dirty="0"/>
              <a:t> زهيرة</a:t>
            </a:r>
            <a:br>
              <a:rPr lang="ar-DZ" sz="4000" b="1" dirty="0"/>
            </a:br>
            <a:r>
              <a:rPr lang="ar-DZ" sz="4000" b="1" dirty="0"/>
              <a:t> السنة الثانية اثار  </a:t>
            </a:r>
            <a:br>
              <a:rPr lang="ar-DZ" sz="4000" b="1" dirty="0"/>
            </a:br>
            <a:r>
              <a:rPr lang="ar-DZ" sz="4000" b="1" dirty="0"/>
              <a:t>الاثار الفاطمية بالمشرق الإسلامي</a:t>
            </a:r>
            <a:br>
              <a:rPr lang="ar-DZ" sz="4000" b="1" dirty="0"/>
            </a:br>
            <a:endParaRPr lang="fr-FR" sz="4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B12431-AD74-3BA1-F106-C9DC04193D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20" y="279850"/>
            <a:ext cx="1352913" cy="11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1795A73-7F10-E371-26DA-093DB33B75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960" y="381000"/>
            <a:ext cx="1352915" cy="117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997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الجامع الأزهر</a:t>
            </a:r>
            <a:endParaRPr lang="en-US" dirty="0">
              <a:cs typeface="Traditional Arabic" pitchFamily="2" charset="-78"/>
            </a:endParaRPr>
          </a:p>
        </p:txBody>
      </p:sp>
      <p:pic>
        <p:nvPicPr>
          <p:cNvPr id="5" name="Espace réservé du contenu 4" descr="مسجد الأزهر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083778"/>
            <a:ext cx="5256584" cy="551473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العمارة الاسلامية فى مصرفى العصور المختلفة واشهر المبانى الجزء الثانى ...">
            <a:extLst>
              <a:ext uri="{FF2B5EF4-FFF2-40B4-BE49-F238E27FC236}">
                <a16:creationId xmlns:a16="http://schemas.microsoft.com/office/drawing/2014/main" id="{61711181-F519-2520-A834-BF4E4C7DDF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6984776" cy="68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65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الجامع الأزهر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dirty="0">
                <a:cs typeface="Traditional Arabic" pitchFamily="2" charset="-78"/>
              </a:rPr>
              <a:t>		</a:t>
            </a:r>
            <a:endParaRPr lang="ar-DZ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pic>
        <p:nvPicPr>
          <p:cNvPr id="6" name="Image 5" descr="http://gallery.egyptsons.com/data/media/15/azhar_2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037330" cy="476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://gallery.egyptsons.com/data/media/15/alazhar.JPG">
            <a:hlinkClick r:id="rId2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4761865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2482" y="116632"/>
            <a:ext cx="4863574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DZ" u="sng" dirty="0">
                <a:cs typeface="Traditional Arabic" pitchFamily="2" charset="-78"/>
              </a:rPr>
              <a:t>جامع الحاكم</a:t>
            </a:r>
            <a:endParaRPr lang="en-US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pic>
        <p:nvPicPr>
          <p:cNvPr id="7170" name="Picture 2" descr="يوسف الدبيسي أمام منارة جامع الحاكم بأمر الله في القاهرة عام 1961 ...">
            <a:extLst>
              <a:ext uri="{FF2B5EF4-FFF2-40B4-BE49-F238E27FC236}">
                <a16:creationId xmlns:a16="http://schemas.microsoft.com/office/drawing/2014/main" id="{C847B3B6-2DE7-4C0F-A482-1FF4AB8D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9" y="1988840"/>
            <a:ext cx="547666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5076056" y="116632"/>
            <a:ext cx="3862264" cy="662473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2200" b="1" dirty="0">
                <a:solidFill>
                  <a:srgbClr val="FF0000"/>
                </a:solidFill>
                <a:cs typeface="Traditional Arabic" pitchFamily="2" charset="-78"/>
              </a:rPr>
              <a:t>2- جامع </a:t>
            </a:r>
            <a:r>
              <a:rPr lang="ar-SA" sz="2200" b="1" dirty="0" err="1">
                <a:solidFill>
                  <a:srgbClr val="FF0000"/>
                </a:solidFill>
                <a:cs typeface="Traditional Arabic" pitchFamily="2" charset="-78"/>
              </a:rPr>
              <a:t>الحاكم (380 </a:t>
            </a:r>
            <a:r>
              <a:rPr lang="ar-SA" sz="2200" b="1" dirty="0">
                <a:solidFill>
                  <a:srgbClr val="FF0000"/>
                </a:solidFill>
                <a:cs typeface="Traditional Arabic" pitchFamily="2" charset="-78"/>
              </a:rPr>
              <a:t>– 403 هـ</a:t>
            </a:r>
            <a:r>
              <a:rPr lang="ar-SA" sz="2200" b="1" dirty="0" err="1">
                <a:solidFill>
                  <a:srgbClr val="FF0000"/>
                </a:solidFill>
                <a:cs typeface="Traditional Arabic" pitchFamily="2" charset="-78"/>
              </a:rPr>
              <a:t>) </a:t>
            </a:r>
            <a:r>
              <a:rPr lang="ar-SA" sz="2200" b="1" dirty="0">
                <a:solidFill>
                  <a:srgbClr val="FF0000"/>
                </a:solidFill>
                <a:cs typeface="Traditional Arabic" pitchFamily="2" charset="-78"/>
              </a:rPr>
              <a:t>( </a:t>
            </a:r>
            <a:r>
              <a:rPr lang="ar-SA" sz="2200" b="1" dirty="0" err="1">
                <a:solidFill>
                  <a:srgbClr val="FF0000"/>
                </a:solidFill>
                <a:cs typeface="Traditional Arabic" pitchFamily="2" charset="-78"/>
              </a:rPr>
              <a:t>990 </a:t>
            </a:r>
            <a:r>
              <a:rPr lang="ar-SA" sz="2200" b="1" dirty="0">
                <a:solidFill>
                  <a:srgbClr val="FF0000"/>
                </a:solidFill>
                <a:cs typeface="Traditional Arabic" pitchFamily="2" charset="-78"/>
              </a:rPr>
              <a:t>– 1013 م</a:t>
            </a:r>
            <a:r>
              <a:rPr lang="ar-SA" sz="2200" b="1" dirty="0" err="1">
                <a:solidFill>
                  <a:srgbClr val="FF0000"/>
                </a:solidFill>
                <a:cs typeface="Traditional Arabic" pitchFamily="2" charset="-78"/>
              </a:rPr>
              <a:t>):</a:t>
            </a:r>
            <a:r>
              <a:rPr lang="ar-SA" sz="2200" b="1" dirty="0">
                <a:solidFill>
                  <a:srgbClr val="FF0000"/>
                </a:solidFill>
                <a:cs typeface="Traditional Arabic" pitchFamily="2" charset="-78"/>
              </a:rPr>
              <a:t> </a:t>
            </a:r>
            <a:r>
              <a:rPr lang="ar-DZ" sz="2200" b="1" dirty="0">
                <a:cs typeface="Traditional Arabic" pitchFamily="2" charset="-78"/>
              </a:rPr>
              <a:t>	</a:t>
            </a:r>
          </a:p>
          <a:p>
            <a:pPr algn="just" rtl="1">
              <a:buNone/>
            </a:pPr>
            <a:r>
              <a:rPr lang="ar-DZ" sz="2200" b="1" dirty="0">
                <a:cs typeface="Traditional Arabic" pitchFamily="2" charset="-78"/>
              </a:rPr>
              <a:t> </a:t>
            </a:r>
            <a:r>
              <a:rPr lang="ar-SA" sz="2200" b="1" dirty="0">
                <a:cs typeface="Traditional Arabic" pitchFamily="2" charset="-78"/>
              </a:rPr>
              <a:t>بدأ في بنائه في عهد العزيز بالله و قد تم في عهد ابنه الحاكم بأمر الله</a:t>
            </a:r>
            <a:r>
              <a:rPr lang="ar-DZ" sz="2200" b="1" dirty="0">
                <a:cs typeface="Traditional Arabic" pitchFamily="2" charset="-78"/>
              </a:rPr>
              <a:t>، المسجد عرف تغييرات وتجديدات في فترات لاحقة، كما استغل فيما بين القرنين 18-19 لأغراض مختلفة منها اقامة الحامية الفرنسية اثناء حملتهم، ثم ورشات لصناعة الزجاج والنسيج، ثم متحفا ثم بنيت فيه مدرسة.</a:t>
            </a:r>
          </a:p>
          <a:p>
            <a:pPr algn="just" rtl="1">
              <a:buNone/>
            </a:pPr>
            <a:r>
              <a:rPr lang="ar-DZ" sz="2200" b="1" dirty="0">
                <a:cs typeface="Traditional Arabic" pitchFamily="2" charset="-78"/>
              </a:rPr>
              <a:t>المسجد مستطيل 120×113م</a:t>
            </a:r>
          </a:p>
          <a:p>
            <a:pPr algn="just" rtl="1">
              <a:buNone/>
            </a:pPr>
            <a:r>
              <a:rPr lang="ar-DZ" sz="2200" b="1" dirty="0">
                <a:cs typeface="Traditional Arabic" pitchFamily="2" charset="-78"/>
              </a:rPr>
              <a:t> بيت الصلاة لها مخطط شبيه بمخطط جامع الأزهر</a:t>
            </a:r>
          </a:p>
          <a:p>
            <a:pPr algn="just" rtl="1">
              <a:buNone/>
            </a:pPr>
            <a:r>
              <a:rPr lang="ar-DZ" sz="2200" b="1" dirty="0">
                <a:cs typeface="Traditional Arabic" pitchFamily="2" charset="-78"/>
              </a:rPr>
              <a:t> يتشكل من 17 </a:t>
            </a:r>
            <a:r>
              <a:rPr lang="ar-DZ" sz="2200" b="1" dirty="0" err="1">
                <a:cs typeface="Traditional Arabic" pitchFamily="2" charset="-78"/>
              </a:rPr>
              <a:t>اسكوبا</a:t>
            </a:r>
            <a:r>
              <a:rPr lang="ar-DZ" sz="2200" b="1" dirty="0">
                <a:cs typeface="Traditional Arabic" pitchFamily="2" charset="-78"/>
              </a:rPr>
              <a:t> وخمس بلاطات موازية،</a:t>
            </a:r>
          </a:p>
          <a:p>
            <a:pPr algn="just" rtl="1">
              <a:buNone/>
            </a:pPr>
            <a:r>
              <a:rPr lang="ar-DZ" sz="2200" b="1" dirty="0">
                <a:cs typeface="Traditional Arabic" pitchFamily="2" charset="-78"/>
              </a:rPr>
              <a:t>الصحن مستطيل تلف </a:t>
            </a:r>
            <a:r>
              <a:rPr lang="ar-DZ" sz="2200" b="1" dirty="0" err="1">
                <a:cs typeface="Traditional Arabic" pitchFamily="2" charset="-78"/>
              </a:rPr>
              <a:t>به</a:t>
            </a:r>
            <a:r>
              <a:rPr lang="ar-DZ" sz="2200" b="1" dirty="0">
                <a:cs typeface="Traditional Arabic" pitchFamily="2" charset="-78"/>
              </a:rPr>
              <a:t> ثلاث مجنبات</a:t>
            </a:r>
          </a:p>
          <a:p>
            <a:pPr algn="just" rtl="1">
              <a:buNone/>
            </a:pPr>
            <a:r>
              <a:rPr lang="ar-DZ" sz="2200" b="1" dirty="0">
                <a:cs typeface="Traditional Arabic" pitchFamily="2" charset="-78"/>
              </a:rPr>
              <a:t>واجهته كان يتوسطها مدخل بارز، </a:t>
            </a:r>
            <a:r>
              <a:rPr lang="ar-SA" sz="2200" b="1" dirty="0">
                <a:cs typeface="Traditional Arabic" pitchFamily="2" charset="-78"/>
              </a:rPr>
              <a:t>و هو اول مثال من هذا النوع للمداخل التذكارية</a:t>
            </a:r>
            <a:r>
              <a:rPr lang="ar-DZ" sz="2200" b="1" dirty="0">
                <a:cs typeface="Traditional Arabic" pitchFamily="2" charset="-78"/>
              </a:rPr>
              <a:t> </a:t>
            </a:r>
            <a:r>
              <a:rPr lang="ar-SA" sz="2200" b="1" dirty="0">
                <a:cs typeface="Traditional Arabic" pitchFamily="2" charset="-78"/>
              </a:rPr>
              <a:t>أخذ الفاطميون فكرته من مسجد "المهدية" في تونس</a:t>
            </a:r>
            <a:r>
              <a:rPr lang="ar-DZ" sz="2200" b="1" dirty="0">
                <a:cs typeface="Traditional Arabic" pitchFamily="2" charset="-78"/>
              </a:rPr>
              <a:t>، وفي ركني الواجهة توجد </a:t>
            </a:r>
            <a:r>
              <a:rPr lang="ar-DZ" sz="2200" b="1" dirty="0" err="1">
                <a:cs typeface="Traditional Arabic" pitchFamily="2" charset="-78"/>
              </a:rPr>
              <a:t>مناراتان.</a:t>
            </a:r>
            <a:endParaRPr lang="ar-DZ" sz="2200" b="1" dirty="0"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23928" y="-14560"/>
            <a:ext cx="4762872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جامع الحاكم</a:t>
            </a:r>
            <a:endParaRPr lang="en-US" dirty="0">
              <a:cs typeface="Traditional Arabic" pitchFamily="2" charset="-78"/>
            </a:endParaRPr>
          </a:p>
        </p:txBody>
      </p:sp>
      <p:pic>
        <p:nvPicPr>
          <p:cNvPr id="9" name="Espace réservé du contenu 8" descr="جامع الحاك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0545" y="1052736"/>
            <a:ext cx="5544616" cy="5530532"/>
          </a:xfrm>
        </p:spPr>
      </p:pic>
      <p:pic>
        <p:nvPicPr>
          <p:cNvPr id="8194" name="Picture 2" descr="Voir les détails de l’image associée. Minaret of the mosque of al-Hakim, Cairo | K.A.C. Creswell | V&amp;A ...">
            <a:extLst>
              <a:ext uri="{FF2B5EF4-FFF2-40B4-BE49-F238E27FC236}">
                <a16:creationId xmlns:a16="http://schemas.microsoft.com/office/drawing/2014/main" id="{38728BC4-2B26-F05C-A7DA-C2099835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1" y="2636912"/>
            <a:ext cx="2600325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«الأعلى للآثار»: أعمال ترميم وتطوير جامع الحاكم بأمر الله تكلفت 85 ...">
            <a:extLst>
              <a:ext uri="{FF2B5EF4-FFF2-40B4-BE49-F238E27FC236}">
                <a16:creationId xmlns:a16="http://schemas.microsoft.com/office/drawing/2014/main" id="{D5AE89A5-12A2-CA28-48A6-5CB5B39D9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32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9687" y="1199332"/>
            <a:ext cx="2088232" cy="352839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dirty="0">
                <a:cs typeface="Traditional Arabic" pitchFamily="2" charset="-78"/>
              </a:rPr>
              <a:t>		</a:t>
            </a:r>
            <a:endParaRPr lang="ar-DZ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pic>
        <p:nvPicPr>
          <p:cNvPr id="7" name="Image 6" descr="http://gallery.egyptsons.com/data/media/15/alhakem_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761865" cy="323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http://gallery.egyptsons.com/data/media/15/hakim.jpg">
            <a:hlinkClick r:id="rId2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5151" y="3428999"/>
            <a:ext cx="4639338" cy="323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مسجد الحاكم بأمر الله.. تحفة تاريخية في قلب «المُعز»|فيديو وصور | بوابة ...">
            <a:extLst>
              <a:ext uri="{FF2B5EF4-FFF2-40B4-BE49-F238E27FC236}">
                <a16:creationId xmlns:a16="http://schemas.microsoft.com/office/drawing/2014/main" id="{F2AA75AD-0A0D-1E26-ABFA-0ADD83D9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" y="94774"/>
            <a:ext cx="5600700" cy="315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ئذنة جامع الحاكم بأمر الله... - شارع المعز لدين الله الفاطمى">
            <a:extLst>
              <a:ext uri="{FF2B5EF4-FFF2-40B4-BE49-F238E27FC236}">
                <a16:creationId xmlns:a16="http://schemas.microsoft.com/office/drawing/2014/main" id="{FAF2F051-A8C2-F3FD-42F9-78C41AF9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68" y="288129"/>
            <a:ext cx="3841601" cy="27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SA" b="1" dirty="0">
                <a:cs typeface="Traditional Arabic" pitchFamily="2" charset="-78"/>
              </a:rPr>
              <a:t>جامع الجيوشي</a:t>
            </a:r>
            <a:endParaRPr lang="en-US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57321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 rtl="1">
              <a:buNone/>
            </a:pPr>
            <a:r>
              <a:rPr lang="ar-SA" b="1" dirty="0">
                <a:solidFill>
                  <a:srgbClr val="FF0000"/>
                </a:solidFill>
                <a:cs typeface="Traditional Arabic" pitchFamily="2" charset="-78"/>
              </a:rPr>
              <a:t>جامع </a:t>
            </a:r>
            <a:r>
              <a:rPr lang="ar-SA" b="1" dirty="0" err="1">
                <a:solidFill>
                  <a:srgbClr val="FF0000"/>
                </a:solidFill>
                <a:cs typeface="Traditional Arabic" pitchFamily="2" charset="-78"/>
              </a:rPr>
              <a:t>الجيوشي </a:t>
            </a:r>
            <a:r>
              <a:rPr lang="ar-SA" b="1" dirty="0">
                <a:solidFill>
                  <a:srgbClr val="FF0000"/>
                </a:solidFill>
                <a:cs typeface="Traditional Arabic" pitchFamily="2" charset="-78"/>
              </a:rPr>
              <a:t>(4</a:t>
            </a:r>
            <a:r>
              <a:rPr lang="ar-DZ" b="1" dirty="0">
                <a:solidFill>
                  <a:srgbClr val="FF0000"/>
                </a:solidFill>
                <a:cs typeface="Traditional Arabic" pitchFamily="2" charset="-78"/>
              </a:rPr>
              <a:t>7</a:t>
            </a:r>
            <a:r>
              <a:rPr lang="ar-SA" b="1" dirty="0">
                <a:solidFill>
                  <a:srgbClr val="FF0000"/>
                </a:solidFill>
                <a:cs typeface="Traditional Arabic" pitchFamily="2" charset="-78"/>
              </a:rPr>
              <a:t>8 هـ</a:t>
            </a:r>
            <a:r>
              <a:rPr lang="en-US" b="1" dirty="0">
                <a:solidFill>
                  <a:srgbClr val="FF0000"/>
                </a:solidFill>
                <a:cs typeface="Traditional Arabic" pitchFamily="2" charset="-78"/>
              </a:rPr>
              <a:t> </a:t>
            </a:r>
            <a:r>
              <a:rPr lang="ar-DZ" b="1" dirty="0">
                <a:solidFill>
                  <a:srgbClr val="FF0000"/>
                </a:solidFill>
                <a:cs typeface="Traditional Arabic" pitchFamily="2" charset="-78"/>
              </a:rPr>
              <a:t>/</a:t>
            </a:r>
            <a:r>
              <a:rPr lang="ar-DZ" b="1" dirty="0" err="1">
                <a:solidFill>
                  <a:srgbClr val="FF0000"/>
                </a:solidFill>
                <a:cs typeface="Traditional Arabic" pitchFamily="2" charset="-78"/>
              </a:rPr>
              <a:t>1085م):</a:t>
            </a:r>
            <a:endParaRPr lang="ar-DZ" dirty="0">
              <a:solidFill>
                <a:srgbClr val="FF0000"/>
              </a:solidFill>
              <a:cs typeface="Traditional Arabic" pitchFamily="2" charset="-78"/>
            </a:endParaRPr>
          </a:p>
          <a:p>
            <a:pPr algn="just" rtl="1"/>
            <a:r>
              <a:rPr lang="ar-SA" sz="3600" b="1" dirty="0">
                <a:cs typeface="Traditional Arabic" pitchFamily="2" charset="-78"/>
              </a:rPr>
              <a:t>هو زاوية صغيرة تقع علي حافة جبل المقطم خلف القلعة</a:t>
            </a:r>
            <a:endParaRPr lang="ar-DZ" sz="3600" b="1" dirty="0" err="1">
              <a:cs typeface="Traditional Arabic" pitchFamily="2" charset="-78"/>
            </a:endParaRPr>
          </a:p>
          <a:p>
            <a:pPr algn="just" rtl="1"/>
            <a:r>
              <a:rPr lang="ar-SA" sz="3600" b="1" dirty="0">
                <a:cs typeface="Traditional Arabic" pitchFamily="2" charset="-78"/>
              </a:rPr>
              <a:t> </a:t>
            </a:r>
            <a:r>
              <a:rPr lang="ar-DZ" sz="3600" b="1" dirty="0">
                <a:cs typeface="Traditional Arabic" pitchFamily="2" charset="-78"/>
              </a:rPr>
              <a:t>المسجد مستطيل الشكل 22×17م</a:t>
            </a:r>
          </a:p>
          <a:p>
            <a:pPr algn="just" rtl="1"/>
            <a:r>
              <a:rPr lang="ar-DZ" sz="3600" b="1" dirty="0">
                <a:cs typeface="Traditional Arabic" pitchFamily="2" charset="-78"/>
              </a:rPr>
              <a:t> يتكون من بيت الصلاة: يتشكل من بلاطتين متوازيتين تقطعها ثلاث </a:t>
            </a:r>
            <a:r>
              <a:rPr lang="ar-DZ" sz="3600" b="1" dirty="0" err="1">
                <a:cs typeface="Traditional Arabic" pitchFamily="2" charset="-78"/>
              </a:rPr>
              <a:t>اساكيب</a:t>
            </a:r>
            <a:r>
              <a:rPr lang="ar-DZ" sz="3600" b="1" dirty="0">
                <a:cs typeface="Traditional Arabic" pitchFamily="2" charset="-78"/>
              </a:rPr>
              <a:t> </a:t>
            </a:r>
          </a:p>
          <a:p>
            <a:pPr algn="just" rtl="1"/>
            <a:r>
              <a:rPr lang="ar-DZ" sz="3600" b="1" dirty="0">
                <a:cs typeface="Traditional Arabic" pitchFamily="2" charset="-78"/>
              </a:rPr>
              <a:t>تتقدم المحراب قبة</a:t>
            </a:r>
          </a:p>
          <a:p>
            <a:pPr algn="just" rtl="1"/>
            <a:r>
              <a:rPr lang="ar-DZ" sz="3600" b="1" dirty="0">
                <a:cs typeface="Traditional Arabic" pitchFamily="2" charset="-78"/>
              </a:rPr>
              <a:t> الصحن مستطيل 6×4,5م تنفتح </a:t>
            </a:r>
            <a:r>
              <a:rPr lang="ar-DZ" sz="3600" b="1" dirty="0" err="1">
                <a:cs typeface="Traditional Arabic" pitchFamily="2" charset="-78"/>
              </a:rPr>
              <a:t>عليع</a:t>
            </a:r>
            <a:r>
              <a:rPr lang="ar-DZ" sz="3600" b="1" dirty="0">
                <a:cs typeface="Traditional Arabic" pitchFamily="2" charset="-78"/>
              </a:rPr>
              <a:t> غرفتان في الجانبين </a:t>
            </a:r>
          </a:p>
          <a:p>
            <a:pPr algn="just" rtl="1"/>
            <a:r>
              <a:rPr lang="ar-DZ" sz="3600" b="1" dirty="0">
                <a:cs typeface="Traditional Arabic" pitchFamily="2" charset="-78"/>
              </a:rPr>
              <a:t>وفي الخلف يوجد ممر بارز على جانبيه قاعة صغيرة من كل جانب واحدة منها تفضي الى سطح المسجد</a:t>
            </a:r>
          </a:p>
          <a:p>
            <a:pPr algn="just" rtl="1"/>
            <a:r>
              <a:rPr lang="ar-DZ" sz="3600" b="1" dirty="0">
                <a:cs typeface="Traditional Arabic" pitchFamily="2" charset="-78"/>
              </a:rPr>
              <a:t> والمئذنة التي ترتفع فوق المدخل،</a:t>
            </a:r>
            <a:r>
              <a:rPr lang="ar-SA" sz="3600" b="1" dirty="0">
                <a:cs typeface="Traditional Arabic" pitchFamily="2" charset="-78"/>
              </a:rPr>
              <a:t> </a:t>
            </a:r>
            <a:r>
              <a:rPr lang="ar-DZ" sz="3600" b="1" dirty="0">
                <a:cs typeface="Traditional Arabic" pitchFamily="2" charset="-78"/>
              </a:rPr>
              <a:t>و</a:t>
            </a:r>
            <a:r>
              <a:rPr lang="ar-SA" sz="3600" b="1" dirty="0">
                <a:cs typeface="Traditional Arabic" pitchFamily="2" charset="-78"/>
              </a:rPr>
              <a:t>هي تتكون من برج مربع ينتهي من أعلاه بشرفة حافتها مكونة من </a:t>
            </a:r>
            <a:r>
              <a:rPr lang="ar-SA" sz="3600" b="1" dirty="0" err="1">
                <a:cs typeface="Traditional Arabic" pitchFamily="2" charset="-78"/>
              </a:rPr>
              <a:t>المقرنص</a:t>
            </a:r>
            <a:r>
              <a:rPr lang="ar-DZ" sz="3600" b="1" dirty="0">
                <a:cs typeface="Traditional Arabic" pitchFamily="2" charset="-78"/>
              </a:rPr>
              <a:t>ات</a:t>
            </a:r>
            <a:r>
              <a:rPr lang="ar-SA" sz="3600" b="1" dirty="0">
                <a:cs typeface="Traditional Arabic" pitchFamily="2" charset="-78"/>
              </a:rPr>
              <a:t> استخدمت فيها لأول مرة </a:t>
            </a:r>
            <a:r>
              <a:rPr lang="ar-DZ" sz="3600" b="1" dirty="0">
                <a:cs typeface="Traditional Arabic" pitchFamily="2" charset="-78"/>
              </a:rPr>
              <a:t>بمصر</a:t>
            </a:r>
          </a:p>
          <a:p>
            <a:pPr algn="just" rtl="1"/>
            <a:r>
              <a:rPr lang="ar-DZ" sz="3600" b="1" dirty="0">
                <a:cs typeface="Traditional Arabic" pitchFamily="2" charset="-78"/>
              </a:rPr>
              <a:t> </a:t>
            </a:r>
            <a:r>
              <a:rPr lang="ar-SA" sz="3600" b="1" dirty="0">
                <a:cs typeface="Traditional Arabic" pitchFamily="2" charset="-78"/>
              </a:rPr>
              <a:t>ثم يعلو</a:t>
            </a:r>
            <a:r>
              <a:rPr lang="ar-DZ" sz="3600" b="1" dirty="0">
                <a:cs typeface="Traditional Arabic" pitchFamily="2" charset="-78"/>
              </a:rPr>
              <a:t>ها برج مربع، ثم </a:t>
            </a:r>
            <a:r>
              <a:rPr lang="ar-DZ" sz="3600" b="1" dirty="0" err="1">
                <a:cs typeface="Traditional Arabic" pitchFamily="2" charset="-78"/>
              </a:rPr>
              <a:t>جوسق</a:t>
            </a:r>
            <a:r>
              <a:rPr lang="ar-DZ" sz="3600" b="1" dirty="0">
                <a:cs typeface="Traditional Arabic" pitchFamily="2" charset="-78"/>
              </a:rPr>
              <a:t> مثمن.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جامع الجيوشي</a:t>
            </a:r>
            <a:endParaRPr lang="en-US" dirty="0">
              <a:cs typeface="Traditional Arabic" pitchFamily="2" charset="-78"/>
            </a:endParaRPr>
          </a:p>
        </p:txBody>
      </p:sp>
      <p:pic>
        <p:nvPicPr>
          <p:cNvPr id="8" name="Espace réservé du contenu 7" descr="مسجد الجيوشي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2235" y="1184008"/>
            <a:ext cx="3329965" cy="512471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جامع الجيوشي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dirty="0">
                <a:cs typeface="Traditional Arabic" pitchFamily="2" charset="-78"/>
              </a:rPr>
              <a:t>		</a:t>
            </a:r>
            <a:endParaRPr lang="ar-DZ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pic>
        <p:nvPicPr>
          <p:cNvPr id="6" name="Image 5" descr="http://gallery.egyptsons.com/data/media/15/guoushy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761865" cy="317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://gallery.egyptsons.com/data/media/15/gueyoushy.jpg">
            <a:hlinkClick r:id="rId2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908720"/>
            <a:ext cx="548194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SA" b="1" dirty="0">
                <a:cs typeface="Traditional Arabic" pitchFamily="2" charset="-78"/>
              </a:rPr>
              <a:t>جامع </a:t>
            </a:r>
            <a:r>
              <a:rPr lang="ar-DZ" b="1" dirty="0">
                <a:cs typeface="Traditional Arabic" pitchFamily="2" charset="-78"/>
              </a:rPr>
              <a:t>الأقمر</a:t>
            </a:r>
            <a:endParaRPr lang="en-US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57321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ctr" rtl="1">
              <a:buNone/>
            </a:pPr>
            <a:r>
              <a:rPr lang="ar-SA" b="1" dirty="0">
                <a:solidFill>
                  <a:srgbClr val="FF0000"/>
                </a:solidFill>
                <a:cs typeface="Traditional Arabic" pitchFamily="2" charset="-78"/>
              </a:rPr>
              <a:t>جامع </a:t>
            </a:r>
            <a:r>
              <a:rPr lang="ar-SA" b="1" dirty="0" err="1">
                <a:solidFill>
                  <a:srgbClr val="FF0000"/>
                </a:solidFill>
                <a:cs typeface="Traditional Arabic" pitchFamily="2" charset="-78"/>
              </a:rPr>
              <a:t>الأقمر </a:t>
            </a:r>
            <a:r>
              <a:rPr lang="ar-SA" b="1" dirty="0">
                <a:solidFill>
                  <a:srgbClr val="FF0000"/>
                </a:solidFill>
                <a:cs typeface="Traditional Arabic" pitchFamily="2" charset="-78"/>
              </a:rPr>
              <a:t>(519 </a:t>
            </a:r>
            <a:r>
              <a:rPr lang="ar-SA" b="1" dirty="0" err="1">
                <a:solidFill>
                  <a:srgbClr val="FF0000"/>
                </a:solidFill>
                <a:cs typeface="Traditional Arabic" pitchFamily="2" charset="-78"/>
              </a:rPr>
              <a:t>هـ </a:t>
            </a:r>
            <a:r>
              <a:rPr lang="ar-SA" b="1" dirty="0">
                <a:solidFill>
                  <a:srgbClr val="FF0000"/>
                </a:solidFill>
                <a:cs typeface="Traditional Arabic" pitchFamily="2" charset="-78"/>
              </a:rPr>
              <a:t>/ 1125 م</a:t>
            </a:r>
            <a:r>
              <a:rPr lang="ar-SA" b="1" dirty="0" err="1">
                <a:solidFill>
                  <a:srgbClr val="FF0000"/>
                </a:solidFill>
                <a:cs typeface="Traditional Arabic" pitchFamily="2" charset="-78"/>
              </a:rPr>
              <a:t>):</a:t>
            </a:r>
            <a:endParaRPr lang="ar-DZ" b="1" dirty="0">
              <a:solidFill>
                <a:srgbClr val="FF0000"/>
              </a:solidFill>
              <a:cs typeface="Traditional Arabic" pitchFamily="2" charset="-78"/>
            </a:endParaRPr>
          </a:p>
          <a:p>
            <a:pPr algn="just" rtl="1"/>
            <a:r>
              <a:rPr lang="ar-SA" b="1" dirty="0">
                <a:cs typeface="Traditional Arabic" pitchFamily="2" charset="-78"/>
              </a:rPr>
              <a:t>يقع هذا الجامع بشارع المعز لدين الله (النحاسين سابقاً)</a:t>
            </a:r>
            <a:endParaRPr lang="ar-DZ" b="1" dirty="0">
              <a:cs typeface="Traditional Arabic" pitchFamily="2" charset="-78"/>
            </a:endParaRPr>
          </a:p>
          <a:p>
            <a:pPr algn="just" rtl="1"/>
            <a:r>
              <a:rPr lang="ar-SA" b="1" dirty="0">
                <a:cs typeface="Traditional Arabic" pitchFamily="2" charset="-78"/>
              </a:rPr>
              <a:t> يعتبر جامع الأقمر من أجمل المساجد الفاطمية عل</a:t>
            </a:r>
            <a:r>
              <a:rPr lang="ar-DZ" b="1" dirty="0">
                <a:cs typeface="Traditional Arabic" pitchFamily="2" charset="-78"/>
              </a:rPr>
              <a:t>ى</a:t>
            </a:r>
            <a:r>
              <a:rPr lang="ar-SA" b="1" dirty="0">
                <a:cs typeface="Traditional Arabic" pitchFamily="2" charset="-78"/>
              </a:rPr>
              <a:t> الإطلاق</a:t>
            </a:r>
            <a:r>
              <a:rPr lang="ar-DZ" b="1" dirty="0" err="1">
                <a:cs typeface="Traditional Arabic" pitchFamily="2" charset="-78"/>
              </a:rPr>
              <a:t>،</a:t>
            </a:r>
            <a:r>
              <a:rPr lang="ar-SA" b="1" dirty="0">
                <a:cs typeface="Traditional Arabic" pitchFamily="2" charset="-78"/>
              </a:rPr>
              <a:t> و يمتاز بجمال زخرفة واجهته التي تعتبر أول واجهة مزخرفة في المساجد المصرية</a:t>
            </a:r>
            <a:r>
              <a:rPr lang="ar-DZ" b="1" dirty="0" err="1">
                <a:cs typeface="Traditional Arabic" pitchFamily="2" charset="-78"/>
              </a:rPr>
              <a:t>.</a:t>
            </a:r>
            <a:endParaRPr lang="ar-DZ" b="1" dirty="0">
              <a:cs typeface="Traditional Arabic" pitchFamily="2" charset="-78"/>
            </a:endParaRPr>
          </a:p>
          <a:p>
            <a:pPr algn="just" rtl="1"/>
            <a:r>
              <a:rPr lang="ar-DZ" b="1" dirty="0">
                <a:cs typeface="Traditional Arabic" pitchFamily="2" charset="-78"/>
              </a:rPr>
              <a:t>المسجد من الخارج غير منتظم الاضلاع القبلي 2,5م الشمالي 20م الشرقي 37,5م، والغربي 31م</a:t>
            </a:r>
          </a:p>
          <a:p>
            <a:pPr algn="just" rtl="1"/>
            <a:r>
              <a:rPr lang="ar-DZ" b="1" dirty="0">
                <a:cs typeface="Traditional Arabic" pitchFamily="2" charset="-78"/>
              </a:rPr>
              <a:t> أما من الداخل فهو مستطيل 28×17,5م</a:t>
            </a:r>
          </a:p>
          <a:p>
            <a:pPr algn="just" rtl="1"/>
            <a:r>
              <a:rPr lang="ar-DZ" b="1" dirty="0">
                <a:cs typeface="Traditional Arabic" pitchFamily="2" charset="-78"/>
              </a:rPr>
              <a:t> يتكون من بيت الصلاة عمقها 12,5م</a:t>
            </a:r>
          </a:p>
          <a:p>
            <a:pPr algn="just" rtl="1"/>
            <a:r>
              <a:rPr lang="ar-DZ" b="1" dirty="0">
                <a:cs typeface="Traditional Arabic" pitchFamily="2" charset="-78"/>
              </a:rPr>
              <a:t> وهو مشكل من ثلاث بلاطات موازية وخمسة عمودية، تغطي البعض منها قباب </a:t>
            </a:r>
            <a:r>
              <a:rPr lang="ar-SA" b="1" dirty="0">
                <a:cs typeface="Traditional Arabic" pitchFamily="2" charset="-78"/>
              </a:rPr>
              <a:t>منخفضة محمولة علي مثلثات كروية، و يظهر هنا حلقة جديدة في كيفية تطور تغطية الأروقة في المساجد في مصر</a:t>
            </a:r>
            <a:r>
              <a:rPr lang="ar-DZ" b="1" dirty="0">
                <a:cs typeface="Traditional Arabic" pitchFamily="2" charset="-78"/>
              </a:rPr>
              <a:t>، الصحن مربع 10×</a:t>
            </a:r>
            <a:r>
              <a:rPr lang="ar-DZ" b="1" dirty="0" err="1">
                <a:cs typeface="Traditional Arabic" pitchFamily="2" charset="-78"/>
              </a:rPr>
              <a:t>10م</a:t>
            </a:r>
            <a:r>
              <a:rPr lang="ar-DZ" b="1" dirty="0">
                <a:cs typeface="Traditional Arabic" pitchFamily="2" charset="-78"/>
              </a:rPr>
              <a:t>، يلتف حوله رواق مغطى </a:t>
            </a:r>
            <a:r>
              <a:rPr lang="ar-DZ" b="1" dirty="0" err="1">
                <a:cs typeface="Traditional Arabic" pitchFamily="2" charset="-78"/>
              </a:rPr>
              <a:t>بقباب.</a:t>
            </a:r>
            <a:r>
              <a:rPr lang="ar-DZ" b="1" dirty="0">
                <a:cs typeface="Traditional Arabic" pitchFamily="2" charset="-78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1795A73-7F10-E371-26DA-093DB33B75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960" y="381000"/>
            <a:ext cx="1352915" cy="117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مدينة القاهرة الفاطمية">
            <a:extLst>
              <a:ext uri="{FF2B5EF4-FFF2-40B4-BE49-F238E27FC236}">
                <a16:creationId xmlns:a16="http://schemas.microsoft.com/office/drawing/2014/main" id="{E82CF5AC-F335-B1A9-5004-1E91FBA66E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B12431-AD74-3BA1-F106-C9DC04193D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20" y="279850"/>
            <a:ext cx="1352913" cy="11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3618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32040" y="0"/>
            <a:ext cx="3765104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جامع الأقمر</a:t>
            </a:r>
            <a:endParaRPr lang="en-US" dirty="0">
              <a:cs typeface="Traditional Arabic" pitchFamily="2" charset="-78"/>
            </a:endParaRPr>
          </a:p>
        </p:txBody>
      </p:sp>
      <p:pic>
        <p:nvPicPr>
          <p:cNvPr id="9" name="Espace réservé du contenu 8" descr="جامع الأقم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7852" y="1020338"/>
            <a:ext cx="3024336" cy="5815332"/>
          </a:xfrm>
        </p:spPr>
      </p:pic>
      <p:pic>
        <p:nvPicPr>
          <p:cNvPr id="9218" name="Picture 2" descr="Résultat d’images pour جامع الاقمر">
            <a:extLst>
              <a:ext uri="{FF2B5EF4-FFF2-40B4-BE49-F238E27FC236}">
                <a16:creationId xmlns:a16="http://schemas.microsoft.com/office/drawing/2014/main" id="{2A4BEDB9-4977-3BCE-8DFE-4A2A4AF8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4464496" cy="33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ésultat d’images pour جامع الاقمر">
            <a:extLst>
              <a:ext uri="{FF2B5EF4-FFF2-40B4-BE49-F238E27FC236}">
                <a16:creationId xmlns:a16="http://schemas.microsoft.com/office/drawing/2014/main" id="{1615C13C-F82E-0E77-F31F-148B9253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93505"/>
            <a:ext cx="3210247" cy="369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ésultat d’images pour جامع الاقمر">
            <a:extLst>
              <a:ext uri="{FF2B5EF4-FFF2-40B4-BE49-F238E27FC236}">
                <a16:creationId xmlns:a16="http://schemas.microsoft.com/office/drawing/2014/main" id="{6D2ED128-CCF3-845F-7924-3EAB86027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03" y="4751230"/>
            <a:ext cx="3024336" cy="22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جامع الأقمر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dirty="0">
                <a:cs typeface="Traditional Arabic" pitchFamily="2" charset="-78"/>
              </a:rPr>
              <a:t>		</a:t>
            </a:r>
            <a:endParaRPr lang="ar-DZ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pic>
        <p:nvPicPr>
          <p:cNvPr id="7" name="Image 6" descr="http://gallery.egyptsons.com/data/media/15/alakmar2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08720"/>
            <a:ext cx="490588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http://gallery.egyptsons.com/data/media/15/alakmar.jpg">
            <a:hlinkClick r:id="rId2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573016"/>
            <a:ext cx="3960440" cy="310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DZ" b="1" dirty="0">
                <a:cs typeface="Traditional Arabic" pitchFamily="2" charset="-78"/>
              </a:rPr>
              <a:t>مشهد السيدة رقية</a:t>
            </a:r>
            <a:endParaRPr lang="en-US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57321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en-US" sz="4000" b="1" dirty="0">
                <a:cs typeface="Traditional Arabic" pitchFamily="2" charset="-78"/>
              </a:rPr>
              <a:t> </a:t>
            </a:r>
            <a:r>
              <a:rPr lang="ar-SA" sz="4000" b="1" dirty="0">
                <a:solidFill>
                  <a:srgbClr val="FF0000"/>
                </a:solidFill>
                <a:cs typeface="Traditional Arabic" pitchFamily="2" charset="-78"/>
              </a:rPr>
              <a:t>مشهد السيدة </a:t>
            </a:r>
            <a:r>
              <a:rPr lang="ar-SA" sz="4000" b="1" dirty="0" err="1">
                <a:solidFill>
                  <a:srgbClr val="FF0000"/>
                </a:solidFill>
                <a:cs typeface="Traditional Arabic" pitchFamily="2" charset="-78"/>
              </a:rPr>
              <a:t>رقية </a:t>
            </a:r>
            <a:r>
              <a:rPr lang="ar-SA" sz="4000" b="1" dirty="0">
                <a:solidFill>
                  <a:srgbClr val="FF0000"/>
                </a:solidFill>
                <a:cs typeface="Traditional Arabic" pitchFamily="2" charset="-78"/>
              </a:rPr>
              <a:t>(527 </a:t>
            </a:r>
            <a:r>
              <a:rPr lang="ar-SA" sz="4000" b="1" dirty="0" err="1">
                <a:solidFill>
                  <a:srgbClr val="FF0000"/>
                </a:solidFill>
                <a:cs typeface="Traditional Arabic" pitchFamily="2" charset="-78"/>
              </a:rPr>
              <a:t>هـ ):</a:t>
            </a:r>
            <a:endParaRPr lang="en-US" sz="4000" dirty="0">
              <a:solidFill>
                <a:srgbClr val="FF0000"/>
              </a:solidFill>
              <a:cs typeface="Traditional Arabic" pitchFamily="2" charset="-78"/>
            </a:endParaRPr>
          </a:p>
          <a:p>
            <a:pPr algn="just" rtl="1"/>
            <a:r>
              <a:rPr lang="ar-SA" sz="4000" b="1" dirty="0">
                <a:cs typeface="Traditional Arabic" pitchFamily="2" charset="-78"/>
              </a:rPr>
              <a:t>المشهد </a:t>
            </a:r>
            <a:r>
              <a:rPr lang="ar-DZ" sz="4000" b="1" dirty="0">
                <a:cs typeface="Traditional Arabic" pitchFamily="2" charset="-78"/>
              </a:rPr>
              <a:t>مستطيل الشكل يتشكل من بيت الصلاة مكون من بلاطة موازية لجدار القبلة يقطعها عقدان يشكلان ثلاث مساحات مربعة الوسطى منها غطيت بقبة وفي اسفلها يوجد ضريح السيدة رقية </a:t>
            </a:r>
            <a:r>
              <a:rPr lang="ar-DZ" sz="4000" b="1" dirty="0" err="1">
                <a:cs typeface="Traditional Arabic" pitchFamily="2" charset="-78"/>
              </a:rPr>
              <a:t>يتقدمها</a:t>
            </a:r>
            <a:r>
              <a:rPr lang="ar-DZ" sz="4000" b="1" dirty="0">
                <a:cs typeface="Traditional Arabic" pitchFamily="2" charset="-78"/>
              </a:rPr>
              <a:t> ضريح، وخلف بيت الصلاة يوجد رواق عرضي </a:t>
            </a:r>
            <a:r>
              <a:rPr lang="ar-DZ" sz="4000" b="1" dirty="0" err="1">
                <a:cs typeface="Traditional Arabic" pitchFamily="2" charset="-78"/>
              </a:rPr>
              <a:t>بها</a:t>
            </a:r>
            <a:r>
              <a:rPr lang="ar-DZ" sz="4000" b="1" dirty="0">
                <a:cs typeface="Traditional Arabic" pitchFamily="2" charset="-78"/>
              </a:rPr>
              <a:t> محرابان ستوسطهما مدخل بيت الصلاة وخلف هذا الرواق يوجد صحن يشرف عليه رواق من كل جهاته الاربع، يتم الدخول اليه عبر باب فتح في محور مع المحراب.</a:t>
            </a:r>
            <a:endParaRPr lang="en-US" sz="4000" b="1" dirty="0"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مشهد السيدة رقية</a:t>
            </a:r>
            <a:endParaRPr lang="en-US" dirty="0">
              <a:cs typeface="Traditional Arabic" pitchFamily="2" charset="-78"/>
            </a:endParaRPr>
          </a:p>
        </p:txBody>
      </p:sp>
      <p:pic>
        <p:nvPicPr>
          <p:cNvPr id="9" name="Espace réservé du contenu 8" descr="مسجد السيدة رقي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124744"/>
            <a:ext cx="3456663" cy="543265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مشهد السيدة رقية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dirty="0">
                <a:cs typeface="Traditional Arabic" pitchFamily="2" charset="-78"/>
              </a:rPr>
              <a:t>		</a:t>
            </a:r>
            <a:endParaRPr lang="ar-DZ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pic>
        <p:nvPicPr>
          <p:cNvPr id="7" name="Image 6" descr="http://gallery.egyptsons.com/data/media/15/rokaya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08720"/>
            <a:ext cx="613001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http://gallery.egyptsons.com/data/media/15/mashhadelsayedarokaya.JPG">
            <a:hlinkClick r:id="rId2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2592266" cy="38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DZ" b="1" dirty="0">
                <a:cs typeface="Traditional Arabic" pitchFamily="2" charset="-78"/>
              </a:rPr>
              <a:t>المشهد الحسيني</a:t>
            </a:r>
            <a:endParaRPr lang="en-US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57321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3600" b="1" dirty="0">
                <a:cs typeface="Traditional Arabic" pitchFamily="2" charset="-78"/>
              </a:rPr>
              <a:t>المشهد </a:t>
            </a:r>
            <a:r>
              <a:rPr lang="ar-SA" sz="3600" b="1" dirty="0" err="1">
                <a:cs typeface="Traditional Arabic" pitchFamily="2" charset="-78"/>
              </a:rPr>
              <a:t>الحسيني </a:t>
            </a:r>
            <a:r>
              <a:rPr lang="ar-SA" sz="3600" b="1" dirty="0">
                <a:cs typeface="Traditional Arabic" pitchFamily="2" charset="-78"/>
              </a:rPr>
              <a:t>(549 </a:t>
            </a:r>
            <a:r>
              <a:rPr lang="ar-SA" sz="3600" b="1" dirty="0" err="1">
                <a:cs typeface="Traditional Arabic" pitchFamily="2" charset="-78"/>
              </a:rPr>
              <a:t>هـ </a:t>
            </a:r>
            <a:r>
              <a:rPr lang="ar-SA" sz="3600" b="1" dirty="0">
                <a:cs typeface="Traditional Arabic" pitchFamily="2" charset="-78"/>
              </a:rPr>
              <a:t>- 1154 م</a:t>
            </a:r>
            <a:r>
              <a:rPr lang="ar-SA" sz="3600" b="1" dirty="0" err="1">
                <a:cs typeface="Traditional Arabic" pitchFamily="2" charset="-78"/>
              </a:rPr>
              <a:t>):</a:t>
            </a:r>
            <a:endParaRPr lang="ar-DZ" sz="3600" b="1" dirty="0">
              <a:cs typeface="Traditional Arabic" pitchFamily="2" charset="-78"/>
            </a:endParaRPr>
          </a:p>
          <a:p>
            <a:pPr algn="just" rtl="1"/>
            <a:r>
              <a:rPr lang="ar-SA" sz="3600" b="1" dirty="0">
                <a:cs typeface="Traditional Arabic" pitchFamily="2" charset="-78"/>
              </a:rPr>
              <a:t>دفن </a:t>
            </a:r>
            <a:r>
              <a:rPr lang="ar-SA" sz="3600" b="1" dirty="0" err="1">
                <a:cs typeface="Traditional Arabic" pitchFamily="2" charset="-78"/>
              </a:rPr>
              <a:t>به</a:t>
            </a:r>
            <a:r>
              <a:rPr lang="ar-SA" sz="3600" b="1" dirty="0">
                <a:cs typeface="Traditional Arabic" pitchFamily="2" charset="-78"/>
              </a:rPr>
              <a:t> رأس الإمام الحسين بن علي بن أبي طالب بعد نقله من عسقلان إلي القاهرة و ذلك بعد إنشاء قبة المشهد الذي أنشئ خصيصاً له</a:t>
            </a:r>
            <a:r>
              <a:rPr lang="en-US" sz="3600" b="1" dirty="0">
                <a:cs typeface="Traditional Arabic" pitchFamily="2" charset="-78"/>
              </a:rPr>
              <a:t>.</a:t>
            </a:r>
            <a:r>
              <a:rPr lang="ar-DZ" sz="3600" b="1" dirty="0">
                <a:cs typeface="Traditional Arabic" pitchFamily="2" charset="-78"/>
              </a:rPr>
              <a:t>في عهد الخليفة الفاطمي الظافر </a:t>
            </a:r>
            <a:r>
              <a:rPr lang="ar-DZ" sz="3600" b="1" dirty="0" err="1">
                <a:cs typeface="Traditional Arabic" pitchFamily="2" charset="-78"/>
              </a:rPr>
              <a:t>بامر</a:t>
            </a:r>
            <a:r>
              <a:rPr lang="ar-DZ" sz="3600" b="1" dirty="0">
                <a:cs typeface="Traditional Arabic" pitchFamily="2" charset="-78"/>
              </a:rPr>
              <a:t> الله،</a:t>
            </a:r>
            <a:r>
              <a:rPr lang="en-US" sz="3600" b="1" dirty="0">
                <a:cs typeface="Traditional Arabic" pitchFamily="2" charset="-78"/>
              </a:rPr>
              <a:t> </a:t>
            </a:r>
            <a:r>
              <a:rPr lang="ar-SA" sz="3600" b="1" dirty="0">
                <a:cs typeface="Traditional Arabic" pitchFamily="2" charset="-78"/>
              </a:rPr>
              <a:t>تم إنشاء منارة عل</a:t>
            </a:r>
            <a:r>
              <a:rPr lang="ar-DZ" sz="3600" b="1" dirty="0">
                <a:cs typeface="Traditional Arabic" pitchFamily="2" charset="-78"/>
              </a:rPr>
              <a:t>ى</a:t>
            </a:r>
            <a:r>
              <a:rPr lang="ar-SA" sz="3600" b="1" dirty="0">
                <a:cs typeface="Traditional Arabic" pitchFamily="2" charset="-78"/>
              </a:rPr>
              <a:t> باب المشهد و هي حافلة بالزخارف </a:t>
            </a:r>
            <a:r>
              <a:rPr lang="ar-SA" sz="3600" b="1" dirty="0" err="1">
                <a:cs typeface="Traditional Arabic" pitchFamily="2" charset="-78"/>
              </a:rPr>
              <a:t>الجصية</a:t>
            </a:r>
            <a:r>
              <a:rPr lang="ar-SA" sz="3600" b="1" dirty="0">
                <a:cs typeface="Traditional Arabic" pitchFamily="2" charset="-78"/>
              </a:rPr>
              <a:t> فوق الباب المعروف بالباب الأخضر و الباقي منها قاعدتها المربعة عليها لوحتان </a:t>
            </a:r>
            <a:r>
              <a:rPr lang="ar-SA" sz="3600" b="1" dirty="0" err="1">
                <a:cs typeface="Traditional Arabic" pitchFamily="2" charset="-78"/>
              </a:rPr>
              <a:t>تذكاريتنان</a:t>
            </a:r>
            <a:r>
              <a:rPr lang="en-US" sz="3600" b="1" dirty="0">
                <a:cs typeface="Traditional Arabic" pitchFamily="2" charset="-78"/>
              </a:rPr>
              <a:t>.</a:t>
            </a:r>
            <a:endParaRPr lang="ar-DZ" sz="3600" b="1" dirty="0">
              <a:cs typeface="Traditional Arabic" pitchFamily="2" charset="-78"/>
            </a:endParaRPr>
          </a:p>
          <a:p>
            <a:pPr algn="just" rtl="1"/>
            <a:r>
              <a:rPr lang="ar-DZ" sz="3600" b="1" dirty="0">
                <a:cs typeface="Traditional Arabic" pitchFamily="2" charset="-78"/>
              </a:rPr>
              <a:t>كان المبنى في شكل ضريح حتى جاء </a:t>
            </a:r>
            <a:r>
              <a:rPr lang="ar-DZ" sz="3600" b="1" dirty="0" err="1">
                <a:cs typeface="Traditional Arabic" pitchFamily="2" charset="-78"/>
              </a:rPr>
              <a:t>صلاصح</a:t>
            </a:r>
            <a:r>
              <a:rPr lang="ar-DZ" sz="3600" b="1" dirty="0">
                <a:cs typeface="Traditional Arabic" pitchFamily="2" charset="-78"/>
              </a:rPr>
              <a:t> الدين وبنى خلفه مدرسة حيث المسجد الآن.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المشهد الحسيني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dirty="0">
                <a:cs typeface="Traditional Arabic" pitchFamily="2" charset="-78"/>
              </a:rPr>
              <a:t>		</a:t>
            </a:r>
            <a:endParaRPr lang="ar-DZ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pic>
        <p:nvPicPr>
          <p:cNvPr id="6" name="Image 5" descr="http://gallery.egyptsons.com/data/media/15/hussein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176464" cy="569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://gallery.egyptsons.com/data/media/15/elhussein.jpg">
            <a:hlinkClick r:id="rId2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908720"/>
            <a:ext cx="4761865" cy="35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DZ" u="sng" dirty="0">
                <a:cs typeface="Traditional Arabic" pitchFamily="2" charset="-78"/>
              </a:rPr>
              <a:t>جامع الصالح طلائع</a:t>
            </a:r>
            <a:endParaRPr lang="en-US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57321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SA" b="1" dirty="0">
                <a:cs typeface="Traditional Arabic" pitchFamily="2" charset="-78"/>
              </a:rPr>
              <a:t>2- جامع الصالح </a:t>
            </a:r>
            <a:r>
              <a:rPr lang="ar-SA" b="1" dirty="0" err="1">
                <a:cs typeface="Traditional Arabic" pitchFamily="2" charset="-78"/>
              </a:rPr>
              <a:t>طلائع </a:t>
            </a:r>
            <a:r>
              <a:rPr lang="ar-SA" b="1" dirty="0">
                <a:cs typeface="Traditional Arabic" pitchFamily="2" charset="-78"/>
              </a:rPr>
              <a:t>(555 </a:t>
            </a:r>
            <a:r>
              <a:rPr lang="ar-SA" b="1" dirty="0" err="1">
                <a:cs typeface="Traditional Arabic" pitchFamily="2" charset="-78"/>
              </a:rPr>
              <a:t>هـ </a:t>
            </a:r>
            <a:r>
              <a:rPr lang="ar-SA" b="1" dirty="0">
                <a:cs typeface="Traditional Arabic" pitchFamily="2" charset="-78"/>
              </a:rPr>
              <a:t>- 1160 م</a:t>
            </a:r>
            <a:r>
              <a:rPr lang="ar-SA" b="1" dirty="0" err="1">
                <a:cs typeface="Traditional Arabic" pitchFamily="2" charset="-78"/>
              </a:rPr>
              <a:t>):</a:t>
            </a:r>
            <a:r>
              <a:rPr lang="ar-SA" b="1" dirty="0">
                <a:cs typeface="Traditional Arabic" pitchFamily="2" charset="-78"/>
              </a:rPr>
              <a:t> </a:t>
            </a:r>
            <a:r>
              <a:rPr lang="ar-DZ" b="1" dirty="0">
                <a:cs typeface="Traditional Arabic" pitchFamily="2" charset="-78"/>
              </a:rPr>
              <a:t>	</a:t>
            </a:r>
          </a:p>
          <a:p>
            <a:pPr algn="just" rtl="1"/>
            <a:r>
              <a:rPr lang="ar-DZ" b="1" dirty="0">
                <a:cs typeface="Traditional Arabic" pitchFamily="2" charset="-78"/>
              </a:rPr>
              <a:t> </a:t>
            </a:r>
            <a:r>
              <a:rPr lang="ar-SA" dirty="0">
                <a:cs typeface="Traditional Arabic" pitchFamily="2" charset="-78"/>
              </a:rPr>
              <a:t>أنشأه الصالح طلائع</a:t>
            </a:r>
            <a:r>
              <a:rPr lang="ar-DZ" dirty="0" err="1">
                <a:cs typeface="Traditional Arabic" pitchFamily="2" charset="-78"/>
              </a:rPr>
              <a:t>،</a:t>
            </a:r>
            <a:r>
              <a:rPr lang="ar-DZ" dirty="0">
                <a:cs typeface="Traditional Arabic" pitchFamily="2" charset="-78"/>
              </a:rPr>
              <a:t> </a:t>
            </a:r>
            <a:r>
              <a:rPr lang="ar-SA" dirty="0">
                <a:cs typeface="Traditional Arabic" pitchFamily="2" charset="-78"/>
              </a:rPr>
              <a:t>و يقع في ميدان باب </a:t>
            </a:r>
            <a:r>
              <a:rPr lang="ar-SA" dirty="0" err="1">
                <a:cs typeface="Traditional Arabic" pitchFamily="2" charset="-78"/>
              </a:rPr>
              <a:t>زويلة</a:t>
            </a:r>
            <a:r>
              <a:rPr lang="ar-SA" dirty="0">
                <a:cs typeface="Traditional Arabic" pitchFamily="2" charset="-78"/>
              </a:rPr>
              <a:t> في مواجهة أحد أبواب القاهرة الفاطمية</a:t>
            </a:r>
            <a:r>
              <a:rPr lang="ar-DZ" dirty="0" err="1">
                <a:cs typeface="Traditional Arabic" pitchFamily="2" charset="-78"/>
              </a:rPr>
              <a:t>،</a:t>
            </a:r>
            <a:r>
              <a:rPr lang="ar-DZ" dirty="0">
                <a:cs typeface="Traditional Arabic" pitchFamily="2" charset="-78"/>
              </a:rPr>
              <a:t> </a:t>
            </a:r>
            <a:r>
              <a:rPr lang="ar-SA" dirty="0">
                <a:cs typeface="Traditional Arabic" pitchFamily="2" charset="-78"/>
              </a:rPr>
              <a:t>و جامع الصالح طلائع هو آخر أثر للفاطميين في مصر</a:t>
            </a:r>
            <a:r>
              <a:rPr lang="ar-DZ" dirty="0" err="1">
                <a:cs typeface="Traditional Arabic" pitchFamily="2" charset="-78"/>
              </a:rPr>
              <a:t>،</a:t>
            </a:r>
            <a:r>
              <a:rPr lang="ar-SA" dirty="0">
                <a:cs typeface="Traditional Arabic" pitchFamily="2" charset="-78"/>
              </a:rPr>
              <a:t> و قد بني مرتفع عن سطح الأرض بنحو أربعة أمتار</a:t>
            </a:r>
            <a:r>
              <a:rPr lang="ar-DZ" dirty="0" err="1">
                <a:cs typeface="Traditional Arabic" pitchFamily="2" charset="-78"/>
              </a:rPr>
              <a:t>،</a:t>
            </a:r>
            <a:r>
              <a:rPr lang="ar-DZ" dirty="0">
                <a:cs typeface="Traditional Arabic" pitchFamily="2" charset="-78"/>
              </a:rPr>
              <a:t> </a:t>
            </a:r>
            <a:r>
              <a:rPr lang="ar-SA" dirty="0">
                <a:cs typeface="Traditional Arabic" pitchFamily="2" charset="-78"/>
              </a:rPr>
              <a:t>و الواجهة مكونة من خمسة عقود مثلثة الشكل، كما أن للمسجد ثلاث مداخل محورية</a:t>
            </a:r>
            <a:r>
              <a:rPr lang="ar-DZ" dirty="0" err="1">
                <a:cs typeface="Traditional Arabic" pitchFamily="2" charset="-78"/>
              </a:rPr>
              <a:t>.</a:t>
            </a:r>
            <a:endParaRPr lang="en-US" dirty="0">
              <a:cs typeface="Traditional Arabic" pitchFamily="2" charset="-78"/>
            </a:endParaRPr>
          </a:p>
          <a:p>
            <a:pPr algn="just" rtl="1"/>
            <a:r>
              <a:rPr lang="ar-SA" dirty="0">
                <a:cs typeface="Traditional Arabic" pitchFamily="2" charset="-78"/>
              </a:rPr>
              <a:t>يتكون المسجد من </a:t>
            </a:r>
            <a:r>
              <a:rPr lang="ar-DZ" dirty="0">
                <a:cs typeface="Traditional Arabic" pitchFamily="2" charset="-78"/>
              </a:rPr>
              <a:t>شكل </a:t>
            </a:r>
            <a:r>
              <a:rPr lang="ar-SA" dirty="0">
                <a:cs typeface="Traditional Arabic" pitchFamily="2" charset="-78"/>
              </a:rPr>
              <a:t>مستطيل </a:t>
            </a:r>
            <a:r>
              <a:rPr lang="ar-DZ" dirty="0">
                <a:cs typeface="Traditional Arabic" pitchFamily="2" charset="-78"/>
              </a:rPr>
              <a:t>5×</a:t>
            </a:r>
            <a:r>
              <a:rPr lang="ar-DZ" dirty="0" err="1">
                <a:cs typeface="Traditional Arabic" pitchFamily="2" charset="-78"/>
              </a:rPr>
              <a:t>27م</a:t>
            </a:r>
            <a:r>
              <a:rPr lang="ar-DZ" dirty="0">
                <a:cs typeface="Traditional Arabic" pitchFamily="2" charset="-78"/>
              </a:rPr>
              <a:t>، بيت الصلاة عمقها 26×</a:t>
            </a:r>
            <a:r>
              <a:rPr lang="ar-DZ" dirty="0" err="1">
                <a:cs typeface="Traditional Arabic" pitchFamily="2" charset="-78"/>
              </a:rPr>
              <a:t>13م</a:t>
            </a:r>
            <a:r>
              <a:rPr lang="ar-DZ" dirty="0">
                <a:cs typeface="Traditional Arabic" pitchFamily="2" charset="-78"/>
              </a:rPr>
              <a:t>، يتكون من ثلاث بلاطات موازية تقطعها سبع بلاطات، خلفها </a:t>
            </a:r>
            <a:r>
              <a:rPr lang="ar-SA" dirty="0">
                <a:cs typeface="Traditional Arabic" pitchFamily="2" charset="-78"/>
              </a:rPr>
              <a:t>صحن مكشوف</a:t>
            </a:r>
            <a:r>
              <a:rPr lang="ar-DZ" dirty="0">
                <a:cs typeface="Traditional Arabic" pitchFamily="2" charset="-78"/>
              </a:rPr>
              <a:t> مستطيل غير منتظم طوله 23,</a:t>
            </a:r>
            <a:r>
              <a:rPr lang="ar-DZ" dirty="0" err="1">
                <a:cs typeface="Traditional Arabic" pitchFamily="2" charset="-78"/>
              </a:rPr>
              <a:t>40م</a:t>
            </a:r>
            <a:r>
              <a:rPr lang="ar-DZ" dirty="0">
                <a:cs typeface="Traditional Arabic" pitchFamily="2" charset="-78"/>
              </a:rPr>
              <a:t> وعرضه بين 18 و 18,</a:t>
            </a:r>
            <a:r>
              <a:rPr lang="ar-DZ" dirty="0" err="1">
                <a:cs typeface="Traditional Arabic" pitchFamily="2" charset="-78"/>
              </a:rPr>
              <a:t>70م</a:t>
            </a:r>
            <a:r>
              <a:rPr lang="ar-DZ" dirty="0">
                <a:cs typeface="Traditional Arabic" pitchFamily="2" charset="-78"/>
              </a:rPr>
              <a:t>، يحف </a:t>
            </a:r>
            <a:r>
              <a:rPr lang="ar-DZ" dirty="0" err="1">
                <a:cs typeface="Traditional Arabic" pitchFamily="2" charset="-78"/>
              </a:rPr>
              <a:t>به</a:t>
            </a:r>
            <a:r>
              <a:rPr lang="ar-DZ" dirty="0">
                <a:cs typeface="Traditional Arabic" pitchFamily="2" charset="-78"/>
              </a:rPr>
              <a:t> رواق من ثلاث واجهات، وللمسجد ثلاثة </a:t>
            </a:r>
            <a:r>
              <a:rPr lang="ar-DZ" dirty="0" err="1">
                <a:cs typeface="Traditional Arabic" pitchFamily="2" charset="-78"/>
              </a:rPr>
              <a:t>أبواب.</a:t>
            </a:r>
            <a:endParaRPr lang="ar-DZ" dirty="0"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جامع الصالح طلائع</a:t>
            </a:r>
            <a:endParaRPr lang="en-US" dirty="0">
              <a:cs typeface="Traditional Arabic" pitchFamily="2" charset="-78"/>
            </a:endParaRPr>
          </a:p>
        </p:txBody>
      </p:sp>
      <p:pic>
        <p:nvPicPr>
          <p:cNvPr id="8" name="Espace réservé du contenu 7" descr="مسجد الصالح طلائ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6791" y="955958"/>
            <a:ext cx="3477417" cy="556938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جامع الصالح طلائع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dirty="0">
                <a:cs typeface="Traditional Arabic" pitchFamily="2" charset="-78"/>
              </a:rPr>
              <a:t>		</a:t>
            </a:r>
            <a:endParaRPr lang="ar-DZ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pic>
        <p:nvPicPr>
          <p:cNvPr id="6" name="Image 5" descr="http://gallery.egyptsons.com/data/media/15/saleh_talae3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76186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://gallery.egyptsons.com/data/media/15/salehtalae3.JPG">
            <a:hlinkClick r:id="rId2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908720"/>
            <a:ext cx="533792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44082-F282-76FA-E58A-52B442068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13575-784E-C133-C3C2-55EFF906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976" y="-32077"/>
            <a:ext cx="4186808" cy="566936"/>
          </a:xfrm>
        </p:spPr>
        <p:txBody>
          <a:bodyPr>
            <a:normAutofit fontScale="90000"/>
          </a:bodyPr>
          <a:lstStyle/>
          <a:p>
            <a:r>
              <a:rPr lang="ar-DZ" dirty="0">
                <a:solidFill>
                  <a:srgbClr val="FF0000"/>
                </a:solidFill>
              </a:rPr>
              <a:t>القاهرة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050" name="Picture 2" descr="احتفالات عاشوراء في مصر الفاطمية .. كيف كان وضع المسلمين السُنَّة خلالها">
            <a:extLst>
              <a:ext uri="{FF2B5EF4-FFF2-40B4-BE49-F238E27FC236}">
                <a16:creationId xmlns:a16="http://schemas.microsoft.com/office/drawing/2014/main" id="{45FC4D4E-8253-59C8-B192-59AC27F3F2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85412" cy="701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84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/>
              <a:t>العمارة العسكرية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/>
              <a:t>السور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8C6C1-114C-FBA9-76C8-9B196777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/>
              <a:t>الابواب</a:t>
            </a:r>
            <a:endParaRPr lang="fr-FR" dirty="0"/>
          </a:p>
        </p:txBody>
      </p:sp>
      <p:pic>
        <p:nvPicPr>
          <p:cNvPr id="5122" name="Picture 2" descr="تخطيط المدينة الفاطمية - YouTube">
            <a:extLst>
              <a:ext uri="{FF2B5EF4-FFF2-40B4-BE49-F238E27FC236}">
                <a16:creationId xmlns:a16="http://schemas.microsoft.com/office/drawing/2014/main" id="{59BD256C-6AFF-FEA8-CD75-081BC03550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4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DZ" u="sng" dirty="0">
                <a:cs typeface="Traditional Arabic" pitchFamily="2" charset="-78"/>
              </a:rPr>
              <a:t>باب النصر</a:t>
            </a:r>
            <a:endParaRPr lang="en-US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57321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DZ" b="1" dirty="0">
                <a:cs typeface="Traditional Arabic" pitchFamily="2" charset="-78"/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0628" y="1000108"/>
            <a:ext cx="4143372" cy="58578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SA" sz="4800" b="1" dirty="0">
                <a:cs typeface="Traditional Arabic" pitchFamily="2" charset="-78"/>
              </a:rPr>
              <a:t>يتكون باب النصر من برجين قائمين مربعين أمام المدخل</a:t>
            </a:r>
            <a:endParaRPr lang="ar-DZ" sz="4800" b="1" dirty="0">
              <a:cs typeface="Traditional Arabic" pitchFamily="2" charset="-78"/>
            </a:endParaRPr>
          </a:p>
          <a:p>
            <a:pPr algn="just" rtl="1"/>
            <a:r>
              <a:rPr lang="ar-SA" sz="4800" b="1" dirty="0">
                <a:cs typeface="Traditional Arabic" pitchFamily="2" charset="-78"/>
              </a:rPr>
              <a:t> و يؤدي المدخل إلي ساحة مغطاة بقبو متقاطع</a:t>
            </a:r>
            <a:endParaRPr lang="ar-DZ" sz="4800" b="1" dirty="0">
              <a:cs typeface="Traditional Arabic" pitchFamily="2" charset="-78"/>
            </a:endParaRPr>
          </a:p>
          <a:p>
            <a:pPr algn="just" rtl="1"/>
            <a:r>
              <a:rPr lang="ar-SA" sz="4800" b="1" dirty="0">
                <a:cs typeface="Traditional Arabic" pitchFamily="2" charset="-78"/>
              </a:rPr>
              <a:t> و يحلي المدخل رسوم تمثل الآلات الحربية </a:t>
            </a:r>
            <a:endParaRPr lang="ar-DZ" sz="4800" b="1" dirty="0">
              <a:cs typeface="Traditional Arabic" pitchFamily="2" charset="-78"/>
            </a:endParaRPr>
          </a:p>
        </p:txBody>
      </p:sp>
      <p:pic>
        <p:nvPicPr>
          <p:cNvPr id="6" name="Image 5" descr="http://gallery.egyptsons.com/data/media/15/babelnasr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761865" cy="524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DZ" u="sng" dirty="0">
                <a:cs typeface="Traditional Arabic" pitchFamily="2" charset="-78"/>
              </a:rPr>
              <a:t>باب الفتوح</a:t>
            </a:r>
            <a:endParaRPr lang="en-US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57321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 rtl="1">
              <a:buNone/>
            </a:pPr>
            <a:r>
              <a:rPr lang="ar-DZ" b="1" dirty="0">
                <a:cs typeface="Traditional Arabic" pitchFamily="2" charset="-78"/>
              </a:rPr>
              <a:t>	</a:t>
            </a:r>
          </a:p>
          <a:p>
            <a:pPr algn="just" rtl="1"/>
            <a:r>
              <a:rPr lang="ar-DZ" b="1" dirty="0">
                <a:cs typeface="Traditional Arabic" pitchFamily="2" charset="-78"/>
              </a:rPr>
              <a:t> </a:t>
            </a:r>
            <a:r>
              <a:rPr lang="ar-SA" sz="4800" b="1" dirty="0">
                <a:cs typeface="Traditional Arabic" pitchFamily="2" charset="-78"/>
              </a:rPr>
              <a:t>يتكون باب الفتوح من برجين مستديرين قائمين أمام المدخل</a:t>
            </a:r>
            <a:r>
              <a:rPr lang="ar-DZ" sz="4800" b="1" dirty="0" err="1">
                <a:cs typeface="Traditional Arabic" pitchFamily="2" charset="-78"/>
              </a:rPr>
              <a:t>،</a:t>
            </a:r>
            <a:r>
              <a:rPr lang="ar-SA" sz="4800" b="1" dirty="0">
                <a:cs typeface="Traditional Arabic" pitchFamily="2" charset="-78"/>
              </a:rPr>
              <a:t> و يؤدي المدخل إلي ساحة مغطاة بقبة منخفضة محمولة عل</a:t>
            </a:r>
            <a:r>
              <a:rPr lang="ar-DZ" sz="4800" b="1" dirty="0">
                <a:cs typeface="Traditional Arabic" pitchFamily="2" charset="-78"/>
              </a:rPr>
              <a:t>ى</a:t>
            </a:r>
            <a:r>
              <a:rPr lang="ar-SA" sz="4800" b="1" dirty="0">
                <a:cs typeface="Traditional Arabic" pitchFamily="2" charset="-78"/>
              </a:rPr>
              <a:t> أربعة مثلثات كروية</a:t>
            </a:r>
            <a:r>
              <a:rPr lang="ar-DZ" sz="4800" b="1" dirty="0" err="1">
                <a:cs typeface="Traditional Arabic" pitchFamily="2" charset="-78"/>
              </a:rPr>
              <a:t>.</a:t>
            </a:r>
            <a:endParaRPr lang="ar-DZ" sz="4800" b="1" dirty="0">
              <a:cs typeface="Traditional Arabic" pitchFamily="2" charset="-78"/>
            </a:endParaRPr>
          </a:p>
          <a:p>
            <a:pPr algn="just" rtl="1"/>
            <a:r>
              <a:rPr lang="ar-SA" sz="4800" b="1" dirty="0">
                <a:cs typeface="Traditional Arabic" pitchFamily="2" charset="-78"/>
              </a:rPr>
              <a:t>و يربط بابا النصر و الفتوح سور المدينة الشمالي</a:t>
            </a:r>
            <a:r>
              <a:rPr lang="ar-DZ" sz="4800" b="1" dirty="0" err="1">
                <a:cs typeface="Traditional Arabic" pitchFamily="2" charset="-78"/>
              </a:rPr>
              <a:t>،</a:t>
            </a:r>
            <a:r>
              <a:rPr lang="ar-SA" sz="4800" b="1" dirty="0">
                <a:cs typeface="Traditional Arabic" pitchFamily="2" charset="-78"/>
              </a:rPr>
              <a:t> و </a:t>
            </a:r>
            <a:r>
              <a:rPr lang="ar-SA" sz="4800" b="1" dirty="0" err="1">
                <a:cs typeface="Traditional Arabic" pitchFamily="2" charset="-78"/>
              </a:rPr>
              <a:t>يشتمل</a:t>
            </a:r>
            <a:r>
              <a:rPr lang="ar-SA" sz="4800" b="1" dirty="0">
                <a:cs typeface="Traditional Arabic" pitchFamily="2" charset="-78"/>
              </a:rPr>
              <a:t> باطنه في الثلث العلوي منه عل</a:t>
            </a:r>
            <a:r>
              <a:rPr lang="ar-DZ" sz="4800" b="1" dirty="0">
                <a:cs typeface="Traditional Arabic" pitchFamily="2" charset="-78"/>
              </a:rPr>
              <a:t>ى</a:t>
            </a:r>
            <a:r>
              <a:rPr lang="ar-SA" sz="4800" b="1" dirty="0">
                <a:cs typeface="Traditional Arabic" pitchFamily="2" charset="-78"/>
              </a:rPr>
              <a:t> سراديب مقببة </a:t>
            </a:r>
            <a:r>
              <a:rPr lang="ar-SA" sz="4800" b="1" dirty="0" err="1">
                <a:cs typeface="Traditional Arabic" pitchFamily="2" charset="-78"/>
              </a:rPr>
              <a:t>بها</a:t>
            </a:r>
            <a:r>
              <a:rPr lang="ar-SA" sz="4800" b="1" dirty="0">
                <a:cs typeface="Traditional Arabic" pitchFamily="2" charset="-78"/>
              </a:rPr>
              <a:t> أبراج تساعد عل</a:t>
            </a:r>
            <a:r>
              <a:rPr lang="ar-DZ" sz="4800" b="1" dirty="0">
                <a:cs typeface="Traditional Arabic" pitchFamily="2" charset="-78"/>
              </a:rPr>
              <a:t>ى</a:t>
            </a:r>
            <a:r>
              <a:rPr lang="ar-SA" sz="4800" b="1" dirty="0">
                <a:cs typeface="Traditional Arabic" pitchFamily="2" charset="-78"/>
              </a:rPr>
              <a:t> الدفاع عن المدينة</a:t>
            </a:r>
            <a:r>
              <a:rPr lang="en-US" sz="4800" b="1" dirty="0">
                <a:cs typeface="Traditional Arabic" pitchFamily="2" charset="-78"/>
              </a:rPr>
              <a:t>.</a:t>
            </a:r>
          </a:p>
          <a:p>
            <a:pPr algn="just" rtl="1"/>
            <a:endParaRPr lang="en-US" sz="4800" dirty="0"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DZ" u="sng" dirty="0">
                <a:cs typeface="Traditional Arabic" pitchFamily="2" charset="-78"/>
              </a:rPr>
              <a:t>باب الفتوح</a:t>
            </a:r>
            <a:endParaRPr lang="en-US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pic>
        <p:nvPicPr>
          <p:cNvPr id="8" name="Espace réservé du contenu 7" descr="باب الفتوح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1372" y="1376528"/>
            <a:ext cx="5608939" cy="5148816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DZ" u="sng" dirty="0">
                <a:cs typeface="Traditional Arabic" pitchFamily="2" charset="-78"/>
              </a:rPr>
              <a:t>باب الفتوح</a:t>
            </a:r>
            <a:endParaRPr lang="en-US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57321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DZ" b="1" dirty="0">
                <a:cs typeface="Traditional Arabic" pitchFamily="2" charset="-78"/>
              </a:rPr>
              <a:t>	</a:t>
            </a:r>
          </a:p>
        </p:txBody>
      </p:sp>
      <p:pic>
        <p:nvPicPr>
          <p:cNvPr id="6" name="Image 5" descr="http://gallery.egyptsons.com/data/media/15/babelfetouh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820891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DZ" b="1" u="sng" dirty="0">
                <a:cs typeface="Traditional Arabic" pitchFamily="2" charset="-78"/>
              </a:rPr>
              <a:t>باب </a:t>
            </a:r>
            <a:r>
              <a:rPr lang="ar-DZ" b="1" u="sng" dirty="0" err="1">
                <a:cs typeface="Traditional Arabic" pitchFamily="2" charset="-78"/>
              </a:rPr>
              <a:t>زويلة</a:t>
            </a:r>
            <a:endParaRPr lang="en-US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57321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ar-DZ" b="1" dirty="0">
                <a:cs typeface="Traditional Arabic" pitchFamily="2" charset="-78"/>
              </a:rPr>
              <a:t>	</a:t>
            </a:r>
          </a:p>
        </p:txBody>
      </p:sp>
      <p:pic>
        <p:nvPicPr>
          <p:cNvPr id="7" name="Image 6" descr="http://gallery.egyptsons.com/data/media/15/babzwela2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4752528" cy="555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48064" y="1412776"/>
            <a:ext cx="3600400" cy="48965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DZ" sz="3600" b="1" dirty="0">
                <a:cs typeface="Traditional Arabic" pitchFamily="2" charset="-78"/>
              </a:rPr>
              <a:t>يقع </a:t>
            </a:r>
            <a:r>
              <a:rPr lang="ar-SA" sz="3600" b="1" dirty="0">
                <a:cs typeface="Traditional Arabic" pitchFamily="2" charset="-78"/>
              </a:rPr>
              <a:t>باب </a:t>
            </a:r>
            <a:r>
              <a:rPr lang="ar-SA" sz="3600" b="1" dirty="0" err="1">
                <a:cs typeface="Traditional Arabic" pitchFamily="2" charset="-78"/>
              </a:rPr>
              <a:t>زيولة</a:t>
            </a:r>
            <a:r>
              <a:rPr lang="ar-SA" sz="3600" b="1" dirty="0">
                <a:cs typeface="Traditional Arabic" pitchFamily="2" charset="-78"/>
              </a:rPr>
              <a:t> في الجنوب</a:t>
            </a:r>
            <a:r>
              <a:rPr lang="ar-DZ" sz="3600" b="1" dirty="0" err="1">
                <a:cs typeface="Traditional Arabic" pitchFamily="2" charset="-78"/>
              </a:rPr>
              <a:t>،</a:t>
            </a:r>
            <a:r>
              <a:rPr lang="ar-SA" sz="3600" b="1" dirty="0">
                <a:cs typeface="Traditional Arabic" pitchFamily="2" charset="-78"/>
              </a:rPr>
              <a:t> و هو أقرب الشبه في تصميمه إلي باب الفتوح و يعلو برجيه المستديرين مئذنتا جامع المؤيد المجاور له و يتصل باب </a:t>
            </a:r>
            <a:r>
              <a:rPr lang="ar-SA" sz="3600" b="1" dirty="0" err="1">
                <a:cs typeface="Traditional Arabic" pitchFamily="2" charset="-78"/>
              </a:rPr>
              <a:t>زويلة</a:t>
            </a:r>
            <a:r>
              <a:rPr lang="ar-SA" sz="3600" b="1" dirty="0">
                <a:cs typeface="Traditional Arabic" pitchFamily="2" charset="-78"/>
              </a:rPr>
              <a:t> من الشرق قسم هام من سور بدر الجمالي</a:t>
            </a:r>
            <a:r>
              <a:rPr lang="en-US" b="1" dirty="0">
                <a:cs typeface="Traditional Arabic" pitchFamily="2" charset="-78"/>
              </a:rPr>
              <a:t>.</a:t>
            </a:r>
            <a:endParaRPr lang="ar-DZ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DZ" b="1" u="sng" dirty="0">
                <a:cs typeface="Traditional Arabic" pitchFamily="2" charset="-78"/>
              </a:rPr>
              <a:t>باب </a:t>
            </a:r>
            <a:r>
              <a:rPr lang="ar-DZ" b="1" u="sng" dirty="0" err="1">
                <a:cs typeface="Traditional Arabic" pitchFamily="2" charset="-78"/>
              </a:rPr>
              <a:t>زويلة</a:t>
            </a:r>
            <a:endParaRPr lang="en-US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pic>
        <p:nvPicPr>
          <p:cNvPr id="9" name="Espace réservé du contenu 8" descr="باب زويل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491" y="1600200"/>
            <a:ext cx="6373018" cy="4708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صور.. ننشر مخطط تطوير قلب القاهرة التاريخية.. تشمل ميادين الحسين ...">
            <a:extLst>
              <a:ext uri="{FF2B5EF4-FFF2-40B4-BE49-F238E27FC236}">
                <a16:creationId xmlns:a16="http://schemas.microsoft.com/office/drawing/2014/main" id="{53434275-CC5D-4CDA-DE57-C1B2B255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5"/>
            <a:ext cx="9084911" cy="628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46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الجامع الأزهر</a:t>
            </a:r>
            <a:endParaRPr lang="en-US" dirty="0">
              <a:cs typeface="Traditional Arabic" pitchFamily="2" charset="-78"/>
            </a:endParaRPr>
          </a:p>
        </p:txBody>
      </p:sp>
      <p:pic>
        <p:nvPicPr>
          <p:cNvPr id="8" name="Espace réservé du contenu 7" descr="جامع الأزه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06793" y="405576"/>
            <a:ext cx="5591468" cy="68857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9087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الآثار الاسلامية خلال </a:t>
            </a:r>
            <a:r>
              <a:rPr lang="ar-DZ">
                <a:cs typeface="Traditional Arabic" pitchFamily="2" charset="-78"/>
              </a:rPr>
              <a:t>العهد الفاطمي</a:t>
            </a:r>
            <a:endParaRPr lang="en-US" dirty="0"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8863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dirty="0">
                <a:cs typeface="Traditional Arabic" pitchFamily="2" charset="-78"/>
              </a:rPr>
              <a:t>		</a:t>
            </a:r>
            <a:r>
              <a:rPr lang="ar-DZ" b="1" dirty="0" err="1">
                <a:solidFill>
                  <a:srgbClr val="FF0000"/>
                </a:solidFill>
                <a:cs typeface="Traditional Arabic" pitchFamily="2" charset="-78"/>
              </a:rPr>
              <a:t>العمارة :</a:t>
            </a:r>
            <a:endParaRPr lang="ar-DZ" b="1" dirty="0">
              <a:solidFill>
                <a:srgbClr val="FF0000"/>
              </a:solidFill>
              <a:cs typeface="Traditional Arabic" pitchFamily="2" charset="-78"/>
            </a:endParaRPr>
          </a:p>
          <a:p>
            <a:pPr algn="r" rtl="1">
              <a:buNone/>
            </a:pPr>
            <a:r>
              <a:rPr lang="ar-DZ" b="1" dirty="0" err="1">
                <a:solidFill>
                  <a:srgbClr val="FF0000"/>
                </a:solidFill>
                <a:cs typeface="Traditional Arabic" pitchFamily="2" charset="-78"/>
              </a:rPr>
              <a:t>المدن:</a:t>
            </a:r>
            <a:endParaRPr lang="ar-DZ" b="1" dirty="0">
              <a:solidFill>
                <a:srgbClr val="FF0000"/>
              </a:solidFill>
              <a:cs typeface="Traditional Arabic" pitchFamily="2" charset="-78"/>
            </a:endParaRPr>
          </a:p>
          <a:p>
            <a:pPr algn="r" rtl="1">
              <a:buNone/>
            </a:pPr>
            <a:r>
              <a:rPr lang="ar-DZ" b="1" dirty="0">
                <a:solidFill>
                  <a:srgbClr val="FF0000"/>
                </a:solidFill>
                <a:cs typeface="Traditional Arabic" pitchFamily="2" charset="-78"/>
              </a:rPr>
              <a:t>	</a:t>
            </a:r>
            <a:r>
              <a:rPr lang="ar-DZ" b="1" dirty="0">
                <a:cs typeface="Traditional Arabic" pitchFamily="2" charset="-78"/>
              </a:rPr>
              <a:t>المهدية/     القاهرة</a:t>
            </a:r>
          </a:p>
          <a:p>
            <a:pPr algn="r" rtl="1">
              <a:buNone/>
            </a:pPr>
            <a:r>
              <a:rPr lang="ar-DZ" b="1" dirty="0">
                <a:solidFill>
                  <a:srgbClr val="FF0000"/>
                </a:solidFill>
                <a:cs typeface="Traditional Arabic" pitchFamily="2" charset="-78"/>
              </a:rPr>
              <a:t>	</a:t>
            </a:r>
            <a:r>
              <a:rPr lang="ar-DZ" b="1" dirty="0">
                <a:cs typeface="Traditional Arabic" pitchFamily="2" charset="-78"/>
              </a:rPr>
              <a:t>الجامع الأزهر/ جامع الحاكم/ جامع الجيوشي/جامع الأقمر/ جامع الصالح طلائع/مشهد السيدة رقية/ المشهد الحسيني</a:t>
            </a:r>
            <a:r>
              <a:rPr lang="fr-FR" b="1" dirty="0">
                <a:cs typeface="Traditional Arabic" pitchFamily="2" charset="-78"/>
              </a:rPr>
              <a:t> </a:t>
            </a:r>
            <a:r>
              <a:rPr lang="ar-DZ" b="1" dirty="0">
                <a:cs typeface="Traditional Arabic" pitchFamily="2" charset="-78"/>
              </a:rPr>
              <a:t>/ باب </a:t>
            </a:r>
            <a:r>
              <a:rPr lang="ar-DZ" b="1" dirty="0" err="1">
                <a:cs typeface="Traditional Arabic" pitchFamily="2" charset="-78"/>
              </a:rPr>
              <a:t>النصر </a:t>
            </a:r>
            <a:r>
              <a:rPr lang="ar-DZ" b="1" dirty="0">
                <a:cs typeface="Traditional Arabic" pitchFamily="2" charset="-78"/>
              </a:rPr>
              <a:t>/ باب </a:t>
            </a:r>
            <a:r>
              <a:rPr lang="ar-DZ" b="1" dirty="0" err="1">
                <a:cs typeface="Traditional Arabic" pitchFamily="2" charset="-78"/>
              </a:rPr>
              <a:t>الفتوح </a:t>
            </a:r>
            <a:r>
              <a:rPr lang="ar-DZ" b="1" dirty="0">
                <a:cs typeface="Traditional Arabic" pitchFamily="2" charset="-78"/>
              </a:rPr>
              <a:t>/ باب </a:t>
            </a:r>
            <a:r>
              <a:rPr lang="ar-DZ" b="1" dirty="0" err="1">
                <a:cs typeface="Traditional Arabic" pitchFamily="2" charset="-78"/>
              </a:rPr>
              <a:t>زويلة</a:t>
            </a:r>
            <a:endParaRPr lang="fr-FR" b="1" dirty="0">
              <a:cs typeface="Traditional Arabic" pitchFamily="2" charset="-78"/>
            </a:endParaRPr>
          </a:p>
          <a:p>
            <a:pPr algn="r" rtl="1">
              <a:buNone/>
            </a:pPr>
            <a:endParaRPr lang="ar-DZ" b="1" dirty="0">
              <a:solidFill>
                <a:srgbClr val="FF0000"/>
              </a:solidFill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rtl="1"/>
            <a:r>
              <a:rPr lang="ar-SA" u="sng" dirty="0">
                <a:cs typeface="Traditional Arabic" pitchFamily="2" charset="-78"/>
              </a:rPr>
              <a:t>الجامع الأزهر</a:t>
            </a:r>
            <a:endParaRPr lang="en-US" dirty="0">
              <a:solidFill>
                <a:srgbClr val="FF0000"/>
              </a:solidFill>
              <a:cs typeface="Traditional Arabic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57321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ctr" rtl="1">
              <a:buNone/>
            </a:pPr>
            <a:r>
              <a:rPr lang="ar-SA" b="1" dirty="0">
                <a:cs typeface="Traditional Arabic" pitchFamily="2" charset="-78"/>
              </a:rPr>
              <a:t>الجامع </a:t>
            </a:r>
            <a:r>
              <a:rPr lang="ar-SA" b="1" dirty="0" err="1">
                <a:cs typeface="Traditional Arabic" pitchFamily="2" charset="-78"/>
              </a:rPr>
              <a:t>الأزهر </a:t>
            </a:r>
            <a:r>
              <a:rPr lang="ar-SA" b="1" dirty="0">
                <a:cs typeface="Traditional Arabic" pitchFamily="2" charset="-78"/>
              </a:rPr>
              <a:t>(359-361 هـ</a:t>
            </a:r>
            <a:r>
              <a:rPr lang="ar-SA" b="1" dirty="0" err="1">
                <a:cs typeface="Traditional Arabic" pitchFamily="2" charset="-78"/>
              </a:rPr>
              <a:t>) (970 </a:t>
            </a:r>
            <a:r>
              <a:rPr lang="ar-SA" b="1" dirty="0">
                <a:cs typeface="Traditional Arabic" pitchFamily="2" charset="-78"/>
              </a:rPr>
              <a:t>– 972 م</a:t>
            </a:r>
            <a:r>
              <a:rPr lang="ar-SA" b="1" dirty="0" err="1">
                <a:cs typeface="Traditional Arabic" pitchFamily="2" charset="-78"/>
              </a:rPr>
              <a:t>)</a:t>
            </a:r>
            <a:r>
              <a:rPr lang="ar-DZ" b="1" dirty="0" err="1">
                <a:cs typeface="Traditional Arabic" pitchFamily="2" charset="-78"/>
              </a:rPr>
              <a:t>:</a:t>
            </a:r>
            <a:endParaRPr lang="ar-DZ" b="1" dirty="0">
              <a:cs typeface="Traditional Arabic" pitchFamily="2" charset="-78"/>
            </a:endParaRPr>
          </a:p>
          <a:p>
            <a:pPr algn="just" rtl="1">
              <a:buNone/>
            </a:pPr>
            <a:r>
              <a:rPr lang="ar-DZ" b="1" dirty="0">
                <a:cs typeface="Traditional Arabic" pitchFamily="2" charset="-78"/>
              </a:rPr>
              <a:t>	 </a:t>
            </a:r>
            <a:r>
              <a:rPr lang="ar-SA" dirty="0">
                <a:cs typeface="Traditional Arabic" pitchFamily="2" charset="-78"/>
              </a:rPr>
              <a:t>يقع هذا الجامع في ميدان الأزهر</a:t>
            </a:r>
            <a:r>
              <a:rPr lang="ar-DZ" dirty="0">
                <a:cs typeface="Traditional Arabic" pitchFamily="2" charset="-78"/>
              </a:rPr>
              <a:t>،</a:t>
            </a:r>
            <a:r>
              <a:rPr lang="ar-SA" dirty="0">
                <a:cs typeface="Traditional Arabic" pitchFamily="2" charset="-78"/>
              </a:rPr>
              <a:t> وهو أول أثر فاطمي في مصر</a:t>
            </a:r>
            <a:r>
              <a:rPr lang="ar-DZ" dirty="0" err="1">
                <a:cs typeface="Traditional Arabic" pitchFamily="2" charset="-78"/>
              </a:rPr>
              <a:t>،</a:t>
            </a:r>
            <a:r>
              <a:rPr lang="ar-SA" dirty="0">
                <a:cs typeface="Traditional Arabic" pitchFamily="2" charset="-78"/>
              </a:rPr>
              <a:t> أنشأه القائد الفاطمي جوهر الصقلي بأمر من الخليفة المعز</a:t>
            </a:r>
            <a:r>
              <a:rPr lang="ar-DZ" dirty="0" err="1">
                <a:cs typeface="Traditional Arabic" pitchFamily="2" charset="-78"/>
              </a:rPr>
              <a:t>.</a:t>
            </a:r>
            <a:endParaRPr lang="ar-DZ" dirty="0">
              <a:cs typeface="Traditional Arabic" pitchFamily="2" charset="-78"/>
            </a:endParaRPr>
          </a:p>
          <a:p>
            <a:pPr algn="just" rtl="1">
              <a:buNone/>
            </a:pPr>
            <a:r>
              <a:rPr lang="ar-DZ" dirty="0">
                <a:cs typeface="Traditional Arabic" pitchFamily="2" charset="-78"/>
              </a:rPr>
              <a:t>عرف هذا المسجد تجديدات </a:t>
            </a:r>
            <a:r>
              <a:rPr lang="ar-DZ" dirty="0" err="1">
                <a:cs typeface="Traditional Arabic" pitchFamily="2" charset="-78"/>
              </a:rPr>
              <a:t>وتوسيعات</a:t>
            </a:r>
            <a:r>
              <a:rPr lang="ar-DZ" dirty="0">
                <a:cs typeface="Traditional Arabic" pitchFamily="2" charset="-78"/>
              </a:rPr>
              <a:t> عديدة في الفترات اللاحقة، وقد كان مخططه في العهد الفاطمي </a:t>
            </a:r>
          </a:p>
          <a:p>
            <a:pPr algn="just" rtl="1">
              <a:buNone/>
            </a:pPr>
            <a:r>
              <a:rPr lang="ar-DZ" dirty="0">
                <a:cs typeface="Traditional Arabic" pitchFamily="2" charset="-78"/>
              </a:rPr>
              <a:t>يتشكل من مساحة مستطيلة 88×70م</a:t>
            </a:r>
          </a:p>
          <a:p>
            <a:pPr algn="just" rtl="1">
              <a:buNone/>
            </a:pPr>
            <a:r>
              <a:rPr lang="ar-DZ" dirty="0">
                <a:cs typeface="Traditional Arabic" pitchFamily="2" charset="-78"/>
              </a:rPr>
              <a:t>الصحن مستطيل 59×43م تحف </a:t>
            </a:r>
            <a:r>
              <a:rPr lang="ar-DZ" dirty="0" err="1">
                <a:cs typeface="Traditional Arabic" pitchFamily="2" charset="-78"/>
              </a:rPr>
              <a:t>به</a:t>
            </a:r>
            <a:r>
              <a:rPr lang="ar-DZ" dirty="0">
                <a:cs typeface="Traditional Arabic" pitchFamily="2" charset="-78"/>
              </a:rPr>
              <a:t> </a:t>
            </a:r>
            <a:r>
              <a:rPr lang="ar-DZ" dirty="0" err="1">
                <a:cs typeface="Traditional Arabic" pitchFamily="2" charset="-78"/>
              </a:rPr>
              <a:t>مجنبت</a:t>
            </a:r>
            <a:r>
              <a:rPr lang="ar-SA" dirty="0">
                <a:cs typeface="Traditional Arabic" pitchFamily="2" charset="-78"/>
              </a:rPr>
              <a:t>ا</a:t>
            </a:r>
            <a:r>
              <a:rPr lang="ar-DZ" dirty="0">
                <a:cs typeface="Traditional Arabic" pitchFamily="2" charset="-78"/>
              </a:rPr>
              <a:t>ن شرقية وغربية قبل </a:t>
            </a:r>
            <a:r>
              <a:rPr lang="ar-DZ" dirty="0" err="1">
                <a:cs typeface="Traditional Arabic" pitchFamily="2" charset="-78"/>
              </a:rPr>
              <a:t>ان</a:t>
            </a:r>
            <a:r>
              <a:rPr lang="ar-DZ" dirty="0">
                <a:cs typeface="Traditional Arabic" pitchFamily="2" charset="-78"/>
              </a:rPr>
              <a:t> يضاف </a:t>
            </a:r>
            <a:r>
              <a:rPr lang="ar-DZ" dirty="0" err="1">
                <a:cs typeface="Traditional Arabic" pitchFamily="2" charset="-78"/>
              </a:rPr>
              <a:t>اليه</a:t>
            </a:r>
            <a:r>
              <a:rPr lang="ar-DZ" dirty="0">
                <a:cs typeface="Traditional Arabic" pitchFamily="2" charset="-78"/>
              </a:rPr>
              <a:t> رواق داخلي يحف </a:t>
            </a:r>
            <a:r>
              <a:rPr lang="ar-DZ" dirty="0" err="1">
                <a:cs typeface="Traditional Arabic" pitchFamily="2" charset="-78"/>
              </a:rPr>
              <a:t>به</a:t>
            </a:r>
            <a:r>
              <a:rPr lang="ar-DZ" dirty="0">
                <a:cs typeface="Traditional Arabic" pitchFamily="2" charset="-78"/>
              </a:rPr>
              <a:t> من </a:t>
            </a:r>
            <a:r>
              <a:rPr lang="ar-DZ" dirty="0" err="1">
                <a:cs typeface="Traditional Arabic" pitchFamily="2" charset="-78"/>
              </a:rPr>
              <a:t>اربع</a:t>
            </a:r>
            <a:r>
              <a:rPr lang="ar-DZ" dirty="0">
                <a:cs typeface="Traditional Arabic" pitchFamily="2" charset="-78"/>
              </a:rPr>
              <a:t> جهات.</a:t>
            </a:r>
          </a:p>
          <a:p>
            <a:pPr algn="just" rtl="1">
              <a:buNone/>
            </a:pPr>
            <a:r>
              <a:rPr lang="ar-DZ" dirty="0">
                <a:cs typeface="Traditional Arabic" pitchFamily="2" charset="-78"/>
              </a:rPr>
              <a:t> عمق بيت الصلاة 25م </a:t>
            </a:r>
            <a:r>
              <a:rPr lang="ar-DZ" dirty="0" err="1">
                <a:cs typeface="Traditional Arabic" pitchFamily="2" charset="-78"/>
              </a:rPr>
              <a:t>يتالف</a:t>
            </a:r>
            <a:r>
              <a:rPr lang="ar-DZ" dirty="0">
                <a:cs typeface="Traditional Arabic" pitchFamily="2" charset="-78"/>
              </a:rPr>
              <a:t> من خمسة بلاطات موازية يقطعها 19 </a:t>
            </a:r>
            <a:r>
              <a:rPr lang="ar-DZ" dirty="0" err="1">
                <a:cs typeface="Traditional Arabic" pitchFamily="2" charset="-78"/>
              </a:rPr>
              <a:t>اسكوبا</a:t>
            </a:r>
            <a:r>
              <a:rPr lang="ar-DZ" dirty="0">
                <a:cs typeface="Traditional Arabic" pitchFamily="2" charset="-78"/>
              </a:rPr>
              <a:t>.</a:t>
            </a:r>
          </a:p>
          <a:p>
            <a:pPr algn="just" rtl="1">
              <a:buNone/>
            </a:pPr>
            <a:r>
              <a:rPr lang="ar-SA" dirty="0">
                <a:cs typeface="Traditional Arabic" pitchFamily="2" charset="-78"/>
              </a:rPr>
              <a:t>وليس للجامع مئذنة ترجع إل</a:t>
            </a:r>
            <a:r>
              <a:rPr lang="ar-DZ" dirty="0">
                <a:cs typeface="Traditional Arabic" pitchFamily="2" charset="-78"/>
              </a:rPr>
              <a:t>ى</a:t>
            </a:r>
            <a:r>
              <a:rPr lang="ar-SA" dirty="0">
                <a:cs typeface="Traditional Arabic" pitchFamily="2" charset="-78"/>
              </a:rPr>
              <a:t> العصر الفاطمي والمآذن الحالية تنسب</a:t>
            </a:r>
            <a:endParaRPr lang="ar-DZ" dirty="0">
              <a:cs typeface="Traditional Arabic" pitchFamily="2" charset="-78"/>
            </a:endParaRPr>
          </a:p>
          <a:p>
            <a:pPr algn="just" rtl="1">
              <a:buNone/>
            </a:pPr>
            <a:r>
              <a:rPr lang="ar-SA" dirty="0">
                <a:cs typeface="Traditional Arabic" pitchFamily="2" charset="-78"/>
              </a:rPr>
              <a:t> للسلطان </a:t>
            </a:r>
            <a:r>
              <a:rPr lang="ar-SA" dirty="0" err="1">
                <a:cs typeface="Traditional Arabic" pitchFamily="2" charset="-78"/>
              </a:rPr>
              <a:t>قايتباي</a:t>
            </a:r>
            <a:r>
              <a:rPr lang="ar-SA" dirty="0">
                <a:cs typeface="Traditional Arabic" pitchFamily="2" charset="-78"/>
              </a:rPr>
              <a:t> والسلطان الغوري وللأمير عبد الرحمن كتخدا أحد أمراء القرن الثامن عشر</a:t>
            </a:r>
            <a:r>
              <a:rPr lang="en-US" dirty="0">
                <a:cs typeface="Traditional Arabic" pitchFamily="2" charset="-78"/>
              </a:rPr>
              <a:t>.</a:t>
            </a:r>
            <a:endParaRPr lang="ar-DZ" b="1" dirty="0"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الجامع الأزهر</a:t>
            </a:r>
            <a:endParaRPr lang="en-US" dirty="0">
              <a:cs typeface="Traditional Arabic" pitchFamily="2" charset="-78"/>
            </a:endParaRPr>
          </a:p>
        </p:txBody>
      </p:sp>
      <p:pic>
        <p:nvPicPr>
          <p:cNvPr id="8" name="Espace réservé du contenu 7" descr="جامع الأزه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06793" y="405576"/>
            <a:ext cx="5591468" cy="688578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DZ" dirty="0">
                <a:cs typeface="Traditional Arabic" pitchFamily="2" charset="-78"/>
              </a:rPr>
              <a:t> الجامع الأزهر</a:t>
            </a:r>
            <a:endParaRPr lang="en-US" dirty="0">
              <a:cs typeface="Traditional Arabic" pitchFamily="2" charset="-78"/>
            </a:endParaRPr>
          </a:p>
        </p:txBody>
      </p:sp>
      <p:pic>
        <p:nvPicPr>
          <p:cNvPr id="5" name="Espace réservé du contenu 4" descr="مخطط جامع الأزهر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066532"/>
            <a:ext cx="5688631" cy="55645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1045</Words>
  <Application>Microsoft Office PowerPoint</Application>
  <PresentationFormat>Affichage à l'écran (4:3)</PresentationFormat>
  <Paragraphs>94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Traditional Arabic</vt:lpstr>
      <vt:lpstr>Thème Office</vt:lpstr>
      <vt:lpstr>المركز الجامعي تيبازة مقياس تاريخ واثار المشرق الإسلامي  الأستاذة حمدوش زهيرة  السنة الثانية اثار   الاثار الفاطمية بالمشرق الإسلامي </vt:lpstr>
      <vt:lpstr>Présentation PowerPoint</vt:lpstr>
      <vt:lpstr>القاهرة</vt:lpstr>
      <vt:lpstr>Présentation PowerPoint</vt:lpstr>
      <vt:lpstr> الجامع الأزهر</vt:lpstr>
      <vt:lpstr> الآثار الاسلامية خلال العهد الفاطمي</vt:lpstr>
      <vt:lpstr>الجامع الأزهر</vt:lpstr>
      <vt:lpstr> الجامع الأزهر</vt:lpstr>
      <vt:lpstr> الجامع الأزهر</vt:lpstr>
      <vt:lpstr> الجامع الأزهر</vt:lpstr>
      <vt:lpstr>Présentation PowerPoint</vt:lpstr>
      <vt:lpstr> الجامع الأزهر</vt:lpstr>
      <vt:lpstr>جامع الحاكم</vt:lpstr>
      <vt:lpstr> جامع الحاكم</vt:lpstr>
      <vt:lpstr>Présentation PowerPoint</vt:lpstr>
      <vt:lpstr>جامع الجيوشي</vt:lpstr>
      <vt:lpstr> جامع الجيوشي</vt:lpstr>
      <vt:lpstr> جامع الجيوشي</vt:lpstr>
      <vt:lpstr>جامع الأقمر</vt:lpstr>
      <vt:lpstr> جامع الأقمر</vt:lpstr>
      <vt:lpstr> جامع الأقمر</vt:lpstr>
      <vt:lpstr>مشهد السيدة رقية</vt:lpstr>
      <vt:lpstr> مشهد السيدة رقية</vt:lpstr>
      <vt:lpstr> مشهد السيدة رقية</vt:lpstr>
      <vt:lpstr>المشهد الحسيني</vt:lpstr>
      <vt:lpstr> المشهد الحسيني</vt:lpstr>
      <vt:lpstr>جامع الصالح طلائع</vt:lpstr>
      <vt:lpstr> جامع الصالح طلائع</vt:lpstr>
      <vt:lpstr> جامع الصالح طلائع</vt:lpstr>
      <vt:lpstr>العمارة العسكرية</vt:lpstr>
      <vt:lpstr>الابواب</vt:lpstr>
      <vt:lpstr>باب النصر</vt:lpstr>
      <vt:lpstr>باب الفتوح</vt:lpstr>
      <vt:lpstr>باب الفتوح</vt:lpstr>
      <vt:lpstr>باب الفتوح</vt:lpstr>
      <vt:lpstr>باب زويلة</vt:lpstr>
      <vt:lpstr>باب زويلة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Sarisoft</dc:creator>
  <cp:lastModifiedBy>amine dahdouh</cp:lastModifiedBy>
  <cp:revision>17</cp:revision>
  <dcterms:created xsi:type="dcterms:W3CDTF">2013-05-01T20:33:32Z</dcterms:created>
  <dcterms:modified xsi:type="dcterms:W3CDTF">2025-01-13T21:47:30Z</dcterms:modified>
</cp:coreProperties>
</file>