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5">
  <p:sldMasterIdLst>
    <p:sldMasterId id="2147483861" r:id="rId1"/>
  </p:sldMasterIdLst>
  <p:notesMasterIdLst>
    <p:notesMasterId r:id="rId47"/>
  </p:notesMasterIdLst>
  <p:sldIdLst>
    <p:sldId id="520" r:id="rId2"/>
    <p:sldId id="516" r:id="rId3"/>
    <p:sldId id="517" r:id="rId4"/>
    <p:sldId id="277" r:id="rId5"/>
    <p:sldId id="518" r:id="rId6"/>
    <p:sldId id="292" r:id="rId7"/>
    <p:sldId id="294" r:id="rId8"/>
    <p:sldId id="293" r:id="rId9"/>
    <p:sldId id="278" r:id="rId10"/>
    <p:sldId id="287" r:id="rId11"/>
    <p:sldId id="286" r:id="rId12"/>
    <p:sldId id="288" r:id="rId13"/>
    <p:sldId id="519" r:id="rId14"/>
    <p:sldId id="515" r:id="rId15"/>
    <p:sldId id="504" r:id="rId16"/>
    <p:sldId id="505" r:id="rId17"/>
    <p:sldId id="502" r:id="rId18"/>
    <p:sldId id="500" r:id="rId19"/>
    <p:sldId id="501" r:id="rId20"/>
    <p:sldId id="506" r:id="rId21"/>
    <p:sldId id="507" r:id="rId22"/>
    <p:sldId id="508" r:id="rId23"/>
    <p:sldId id="509" r:id="rId24"/>
    <p:sldId id="510" r:id="rId25"/>
    <p:sldId id="511" r:id="rId26"/>
    <p:sldId id="512" r:id="rId27"/>
    <p:sldId id="513" r:id="rId28"/>
    <p:sldId id="514" r:id="rId29"/>
    <p:sldId id="521" r:id="rId30"/>
    <p:sldId id="265" r:id="rId31"/>
    <p:sldId id="266" r:id="rId32"/>
    <p:sldId id="267" r:id="rId33"/>
    <p:sldId id="499" r:id="rId34"/>
    <p:sldId id="522" r:id="rId35"/>
    <p:sldId id="530" r:id="rId36"/>
    <p:sldId id="523" r:id="rId37"/>
    <p:sldId id="531" r:id="rId38"/>
    <p:sldId id="524" r:id="rId39"/>
    <p:sldId id="525" r:id="rId40"/>
    <p:sldId id="526" r:id="rId41"/>
    <p:sldId id="497" r:id="rId42"/>
    <p:sldId id="498" r:id="rId43"/>
    <p:sldId id="527" r:id="rId44"/>
    <p:sldId id="528" r:id="rId45"/>
    <p:sldId id="529" r:id="rId46"/>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1558" autoAdjust="0"/>
    <p:restoredTop sz="94624" autoAdjust="0"/>
  </p:normalViewPr>
  <p:slideViewPr>
    <p:cSldViewPr>
      <p:cViewPr>
        <p:scale>
          <a:sx n="60" d="100"/>
          <a:sy n="60" d="100"/>
        </p:scale>
        <p:origin x="-1452" y="-198"/>
      </p:cViewPr>
      <p:guideLst>
        <p:guide orient="horz" pos="2160"/>
        <p:guide pos="2880"/>
      </p:guideLst>
    </p:cSldViewPr>
  </p:slideViewPr>
  <p:outlineViewPr>
    <p:cViewPr>
      <p:scale>
        <a:sx n="33" d="100"/>
        <a:sy n="33" d="100"/>
      </p:scale>
      <p:origin x="0" y="14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F60908-9207-4271-9AB2-A35D2433E394}" type="datetimeFigureOut">
              <a:rPr lang="ar-DZ" smtClean="0"/>
              <a:pPr/>
              <a:t>19-05-1445</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A1B42F5-3E62-4ED6-99C0-44BC4F1D29CB}" type="slidenum">
              <a:rPr lang="ar-DZ" smtClean="0"/>
              <a:pPr/>
              <a:t>‹N°›</a:t>
            </a:fld>
            <a:endParaRPr lang="ar-DZ"/>
          </a:p>
        </p:txBody>
      </p:sp>
    </p:spTree>
    <p:extLst>
      <p:ext uri="{BB962C8B-B14F-4D97-AF65-F5344CB8AC3E}">
        <p14:creationId xmlns:p14="http://schemas.microsoft.com/office/powerpoint/2010/main" xmlns="" val="19743733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6F83540B-620B-DFBC-3908-6B9D65B4CCC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A8D91C30-1ACB-439B-B45E-2AE0B47A51F3}" type="slidenum">
              <a:rPr lang="fr-FR" altLang="fr-FR">
                <a:latin typeface="Arial" panose="020B0604020202020204" pitchFamily="34" charset="0"/>
              </a:rPr>
              <a:pPr eaLnBrk="1" hangingPunct="1"/>
              <a:t>30</a:t>
            </a:fld>
            <a:endParaRPr lang="fr-FR" altLang="fr-FR">
              <a:latin typeface="Arial" panose="020B0604020202020204" pitchFamily="34" charset="0"/>
            </a:endParaRPr>
          </a:p>
        </p:txBody>
      </p:sp>
      <p:sp>
        <p:nvSpPr>
          <p:cNvPr id="53251" name="Rectangle 2">
            <a:extLst>
              <a:ext uri="{FF2B5EF4-FFF2-40B4-BE49-F238E27FC236}">
                <a16:creationId xmlns:a16="http://schemas.microsoft.com/office/drawing/2014/main" xmlns="" id="{8B08B7E4-C539-7E1B-0FC6-B889B96104B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7AA1AC95-5999-552A-B4A0-3D0862E7408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fr-FR"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9639C342-771B-CEC4-667B-7DD842661B4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D255F135-A977-4076-AC64-BB58846AD151}" type="slidenum">
              <a:rPr lang="fr-FR" altLang="fr-FR">
                <a:latin typeface="Arial" panose="020B0604020202020204" pitchFamily="34" charset="0"/>
              </a:rPr>
              <a:pPr eaLnBrk="1" hangingPunct="1"/>
              <a:t>31</a:t>
            </a:fld>
            <a:endParaRPr lang="fr-FR" altLang="fr-FR">
              <a:latin typeface="Arial" panose="020B0604020202020204" pitchFamily="34" charset="0"/>
            </a:endParaRPr>
          </a:p>
        </p:txBody>
      </p:sp>
      <p:sp>
        <p:nvSpPr>
          <p:cNvPr id="54275" name="Rectangle 2">
            <a:extLst>
              <a:ext uri="{FF2B5EF4-FFF2-40B4-BE49-F238E27FC236}">
                <a16:creationId xmlns:a16="http://schemas.microsoft.com/office/drawing/2014/main" xmlns="" id="{ADF3D7E1-F980-94A8-10DE-E3485D83804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xmlns="" id="{CDDC05FE-EE7B-7522-9E1E-CA5ED70A184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EE957CC2-855A-65FB-D0B4-69AFD714005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E24CA781-862F-4A5C-8874-33858E900464}" type="slidenum">
              <a:rPr lang="fr-FR" altLang="fr-FR">
                <a:latin typeface="Arial" panose="020B0604020202020204" pitchFamily="34" charset="0"/>
              </a:rPr>
              <a:pPr eaLnBrk="1" hangingPunct="1"/>
              <a:t>32</a:t>
            </a:fld>
            <a:endParaRPr lang="fr-FR" altLang="fr-FR">
              <a:latin typeface="Arial" panose="020B0604020202020204" pitchFamily="34" charset="0"/>
            </a:endParaRPr>
          </a:p>
        </p:txBody>
      </p:sp>
      <p:sp>
        <p:nvSpPr>
          <p:cNvPr id="55299" name="Rectangle 2">
            <a:extLst>
              <a:ext uri="{FF2B5EF4-FFF2-40B4-BE49-F238E27FC236}">
                <a16:creationId xmlns:a16="http://schemas.microsoft.com/office/drawing/2014/main" xmlns="" id="{3ADE51A0-9E1F-6B79-DBFE-C29A07B2EE5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CF6C41A9-4A23-1307-39D3-9DACA2875B9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48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3">
            <a:extLst>
              <a:ext uri="{FF2B5EF4-FFF2-40B4-BE49-F238E27FC236}">
                <a16:creationId xmlns:a16="http://schemas.microsoft.com/office/drawing/2014/main" xmlns="" id="{1C14B686-C877-5623-FB9F-0A7611722F93}"/>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24">
            <a:extLst>
              <a:ext uri="{FF2B5EF4-FFF2-40B4-BE49-F238E27FC236}">
                <a16:creationId xmlns:a16="http://schemas.microsoft.com/office/drawing/2014/main" xmlns="" id="{6F61B0E4-C53D-1038-F3D4-015D508C595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25">
            <a:extLst>
              <a:ext uri="{FF2B5EF4-FFF2-40B4-BE49-F238E27FC236}">
                <a16:creationId xmlns:a16="http://schemas.microsoft.com/office/drawing/2014/main" xmlns="" id="{BF58BAFB-F852-1414-FBCB-1BFE2E5FA73C}"/>
              </a:ext>
            </a:extLst>
          </p:cNvPr>
          <p:cNvSpPr>
            <a:spLocks noGrp="1" noChangeArrowheads="1"/>
          </p:cNvSpPr>
          <p:nvPr>
            <p:ph type="sldNum" sz="quarter" idx="12"/>
          </p:nvPr>
        </p:nvSpPr>
        <p:spPr>
          <a:ln/>
        </p:spPr>
        <p:txBody>
          <a:bodyPr/>
          <a:lstStyle>
            <a:lvl1pPr>
              <a:defRPr/>
            </a:lvl1pPr>
          </a:lstStyle>
          <a:p>
            <a:fld id="{861D2906-43BA-42B4-A801-BE537DB83963}" type="slidenum">
              <a:rPr lang="fr-FR" altLang="fr-FR"/>
              <a:pPr/>
              <a:t>‹N°›</a:t>
            </a:fld>
            <a:endParaRPr lang="fr-FR" altLang="fr-FR"/>
          </a:p>
        </p:txBody>
      </p:sp>
    </p:spTree>
    <p:extLst>
      <p:ext uri="{BB962C8B-B14F-4D97-AF65-F5344CB8AC3E}">
        <p14:creationId xmlns:p14="http://schemas.microsoft.com/office/powerpoint/2010/main" xmlns="" val="8582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94D751-6FC6-41EB-8D11-0DB6F22C0871}" type="datetimeFigureOut">
              <a:rPr lang="ar-DZ" smtClean="0"/>
              <a:pPr/>
              <a:t>19-05-1445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4D751-6FC6-41EB-8D11-0DB6F22C0871}" type="datetimeFigureOut">
              <a:rPr lang="ar-DZ" smtClean="0"/>
              <a:pPr/>
              <a:t>19-05-1445</a:t>
            </a:fld>
            <a:endParaRPr lang="ar-DZ"/>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E28E4-2EAE-49D3-BBC2-4C6A23F42719}" type="slidenum">
              <a:rPr lang="ar-DZ" smtClean="0"/>
              <a:pPr/>
              <a:t>‹N°›</a:t>
            </a:fld>
            <a:endParaRPr lang="ar-DZ"/>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e/e9/Ribat_of_Monastir,_Tunisia.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doi.org/10.4000/anisl.5422" TargetMode="Externa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books.openedition.org/pumi/docannexe/image/25278/img-1.jpg"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8/8a/Monastir_Ribat.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7/74/Le_Ribat_de_Monastir_15,_mai_201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dz/url?sa=i&amp;rct=j&amp;q=&amp;esrc=s&amp;source=images&amp;cd=&amp;docid=OehQ1n8nZDtzIM&amp;tbnid=dxXYGgVQfaPW_M:&amp;ved=0CAYQjRw&amp;url=http://fr.wikipedia.org/wiki/Ribat_de_Monastir&amp;ei=lsQpU-eaCYaZ0QXil4DADw&amp;psig=AFQjCNHK7jDYLk0rVdQQBekLjJgFco8-NA&amp;ust=139533241578973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143116"/>
            <a:ext cx="6329378" cy="1857388"/>
          </a:xfrm>
          <a:solidFill>
            <a:srgbClr val="00B0F0"/>
          </a:solidFill>
        </p:spPr>
        <p:txBody>
          <a:bodyPr>
            <a:normAutofit/>
          </a:bodyPr>
          <a:lstStyle/>
          <a:p>
            <a:r>
              <a:rPr lang="ar-SA" sz="6000" b="1" dirty="0" err="1" smtClean="0"/>
              <a:t>أثارالدولة</a:t>
            </a:r>
            <a:r>
              <a:rPr lang="ar-SA" sz="6000" b="1" dirty="0" smtClean="0"/>
              <a:t> الفاطمية</a:t>
            </a:r>
            <a:endParaRPr lang="fr-FR"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980728"/>
          </a:xfrm>
          <a:solidFill>
            <a:srgbClr val="00B0F0"/>
          </a:solidFill>
        </p:spPr>
        <p:style>
          <a:lnRef idx="3">
            <a:schemeClr val="lt1"/>
          </a:lnRef>
          <a:fillRef idx="1">
            <a:schemeClr val="accent1"/>
          </a:fillRef>
          <a:effectRef idx="1">
            <a:schemeClr val="accent1"/>
          </a:effectRef>
          <a:fontRef idx="minor">
            <a:schemeClr val="lt1"/>
          </a:fontRef>
        </p:style>
        <p:txBody>
          <a:bodyPr/>
          <a:lstStyle/>
          <a:p>
            <a:pPr rtl="1"/>
            <a:r>
              <a:rPr lang="ar-DZ" u="sng" dirty="0">
                <a:solidFill>
                  <a:schemeClr val="bg1"/>
                </a:solidFill>
                <a:cs typeface="Traditional Arabic" pitchFamily="2" charset="-78"/>
              </a:rPr>
              <a:t>رباط سوس</a:t>
            </a:r>
            <a:endParaRPr lang="en-US" dirty="0">
              <a:solidFill>
                <a:schemeClr val="bg1"/>
              </a:solidFill>
              <a:cs typeface="Traditional Arabic" pitchFamily="2" charset="-78"/>
            </a:endParaRPr>
          </a:p>
        </p:txBody>
      </p:sp>
      <p:pic>
        <p:nvPicPr>
          <p:cNvPr id="6" name="Image 5"/>
          <p:cNvPicPr/>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372200" y="0"/>
            <a:ext cx="2771800" cy="6858000"/>
          </a:xfrm>
        </p:spPr>
        <p:style>
          <a:lnRef idx="1">
            <a:schemeClr val="dk1"/>
          </a:lnRef>
          <a:fillRef idx="3">
            <a:schemeClr val="dk1"/>
          </a:fillRef>
          <a:effectRef idx="2">
            <a:schemeClr val="dk1"/>
          </a:effectRef>
          <a:fontRef idx="minor">
            <a:schemeClr val="lt1"/>
          </a:fontRef>
        </p:style>
        <p:txBody>
          <a:bodyPr/>
          <a:lstStyle/>
          <a:p>
            <a:pPr rtl="1"/>
            <a:r>
              <a:rPr lang="ar-DZ" u="sng" dirty="0">
                <a:cs typeface="Traditional Arabic" pitchFamily="2" charset="-78"/>
              </a:rPr>
              <a:t>رباط سوس</a:t>
            </a:r>
            <a:endParaRPr lang="en-US" dirty="0">
              <a:solidFill>
                <a:srgbClr val="FF0000"/>
              </a:solidFill>
              <a:cs typeface="Traditional Arabic" pitchFamily="2" charset="-78"/>
            </a:endParaRPr>
          </a:p>
        </p:txBody>
      </p:sp>
      <p:pic>
        <p:nvPicPr>
          <p:cNvPr id="8" name="Image 7"/>
          <p:cNvPicPr/>
          <p:nvPr/>
        </p:nvPicPr>
        <p:blipFill>
          <a:blip r:embed="rId2" cstate="print"/>
          <a:srcRect/>
          <a:stretch>
            <a:fillRect/>
          </a:stretch>
        </p:blipFill>
        <p:spPr bwMode="auto">
          <a:xfrm>
            <a:off x="0" y="0"/>
            <a:ext cx="6516216"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88640"/>
            <a:ext cx="8784976" cy="792088"/>
          </a:xfrm>
          <a:solidFill>
            <a:srgbClr val="00B0F0"/>
          </a:solidFill>
        </p:spPr>
        <p:style>
          <a:lnRef idx="3">
            <a:schemeClr val="lt1"/>
          </a:lnRef>
          <a:fillRef idx="1">
            <a:schemeClr val="accent1"/>
          </a:fillRef>
          <a:effectRef idx="1">
            <a:schemeClr val="accent1"/>
          </a:effectRef>
          <a:fontRef idx="minor">
            <a:schemeClr val="lt1"/>
          </a:fontRef>
        </p:style>
        <p:txBody>
          <a:bodyPr>
            <a:normAutofit/>
          </a:bodyPr>
          <a:lstStyle/>
          <a:p>
            <a:pPr rtl="1"/>
            <a:r>
              <a:rPr lang="ar-DZ" u="sng" dirty="0">
                <a:cs typeface="Traditional Arabic" pitchFamily="2" charset="-78"/>
              </a:rPr>
              <a:t>رباط سوس</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51520" y="1052736"/>
            <a:ext cx="8686800" cy="5573216"/>
          </a:xfrm>
          <a:solidFill>
            <a:schemeClr val="accent4">
              <a:lumMod val="40000"/>
              <a:lumOff val="60000"/>
            </a:schemeClr>
          </a:solidFill>
        </p:spPr>
        <p:txBody>
          <a:bodyPr>
            <a:normAutofit/>
          </a:bodyPr>
          <a:lstStyle/>
          <a:p>
            <a:pPr algn="ctr" rtl="1">
              <a:buNone/>
            </a:pPr>
            <a:r>
              <a:rPr lang="ar-DZ" b="1" dirty="0">
                <a:cs typeface="Traditional Arabic" pitchFamily="2" charset="-78"/>
              </a:rPr>
              <a:t>	</a:t>
            </a:r>
          </a:p>
        </p:txBody>
      </p:sp>
      <p:pic>
        <p:nvPicPr>
          <p:cNvPr id="7" name="Image 6"/>
          <p:cNvPicPr/>
          <p:nvPr/>
        </p:nvPicPr>
        <p:blipFill>
          <a:blip r:embed="rId2" cstate="print"/>
          <a:srcRect/>
          <a:stretch>
            <a:fillRect/>
          </a:stretch>
        </p:blipFill>
        <p:spPr bwMode="auto">
          <a:xfrm>
            <a:off x="1828800" y="1372834"/>
            <a:ext cx="5486400" cy="41123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14800" cy="1143000"/>
          </a:xfrm>
          <a:solidFill>
            <a:srgbClr val="00B0F0"/>
          </a:solidFill>
        </p:spPr>
        <p:txBody>
          <a:bodyPr/>
          <a:lstStyle/>
          <a:p>
            <a:r>
              <a:rPr lang="ar-SA" b="1" dirty="0" smtClean="0"/>
              <a:t>رباط سوس</a:t>
            </a:r>
            <a:endParaRPr lang="fr-FR" b="1" dirty="0"/>
          </a:p>
        </p:txBody>
      </p:sp>
      <p:pic>
        <p:nvPicPr>
          <p:cNvPr id="4" name="Espace réservé du contenu 3"/>
          <p:cNvPicPr>
            <a:picLocks noGrp="1"/>
          </p:cNvPicPr>
          <p:nvPr>
            <p:ph idx="1"/>
          </p:nvPr>
        </p:nvPicPr>
        <p:blipFill>
          <a:blip r:embed="rId2"/>
          <a:srcRect/>
          <a:stretch>
            <a:fillRect/>
          </a:stretch>
        </p:blipFill>
        <p:spPr bwMode="auto">
          <a:xfrm>
            <a:off x="0" y="3000372"/>
            <a:ext cx="4786314" cy="3857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E:\ملفات الدروس\دروس عروض\محاضرات 2021\صور المطبوعة\مخطط رباط سوس عن كريزويل.png"/>
          <p:cNvPicPr/>
          <p:nvPr/>
        </p:nvPicPr>
        <p:blipFill>
          <a:blip r:embed="rId3"/>
          <a:srcRect/>
          <a:stretch>
            <a:fillRect/>
          </a:stretch>
        </p:blipFill>
        <p:spPr bwMode="auto">
          <a:xfrm>
            <a:off x="4572000" y="0"/>
            <a:ext cx="4572000"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a:solidFill>
            <a:srgbClr val="92D050"/>
          </a:solidFill>
        </p:spPr>
        <p:txBody>
          <a:bodyPr/>
          <a:lstStyle/>
          <a:p>
            <a:r>
              <a:rPr lang="ar-DZ" dirty="0"/>
              <a:t>رباط ابي </a:t>
            </a:r>
            <a:r>
              <a:rPr lang="ar-DZ" dirty="0" err="1"/>
              <a:t>فتاتة</a:t>
            </a:r>
            <a:endParaRPr lang="en-US" dirty="0"/>
          </a:p>
        </p:txBody>
      </p:sp>
      <p:sp>
        <p:nvSpPr>
          <p:cNvPr id="3" name="Espace réservé du contenu 2"/>
          <p:cNvSpPr>
            <a:spLocks noGrp="1"/>
          </p:cNvSpPr>
          <p:nvPr>
            <p:ph idx="1"/>
          </p:nvPr>
        </p:nvSpPr>
        <p:spPr>
          <a:xfrm>
            <a:off x="467544" y="1484784"/>
            <a:ext cx="8229600" cy="4709160"/>
          </a:xfrm>
          <a:blipFill>
            <a:blip r:embed="rId2"/>
            <a:tile tx="0" ty="0" sx="100000" sy="100000" flip="none" algn="tl"/>
          </a:blipFill>
        </p:spPr>
        <p:txBody>
          <a:bodyPr>
            <a:normAutofit/>
          </a:bodyPr>
          <a:lstStyle/>
          <a:p>
            <a:pPr algn="r">
              <a:buNone/>
            </a:pPr>
            <a:r>
              <a:rPr lang="ar-DZ" sz="6000" dirty="0"/>
              <a:t>بني بين سنة 223-</a:t>
            </a:r>
            <a:r>
              <a:rPr lang="ar-DZ" sz="6000" dirty="0" err="1"/>
              <a:t>226هـ</a:t>
            </a:r>
            <a:r>
              <a:rPr lang="ar-DZ" sz="6000" dirty="0"/>
              <a:t> </a:t>
            </a:r>
          </a:p>
          <a:p>
            <a:pPr algn="r">
              <a:buNone/>
            </a:pPr>
            <a:r>
              <a:rPr lang="ar-DZ" sz="6000" dirty="0"/>
              <a:t>وهو مماثل من حيث التخطيط لرباط سوس</a:t>
            </a:r>
            <a:endParaRPr lang="en-US"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a:solidFill>
            <a:srgbClr val="00B0F0"/>
          </a:solidFill>
        </p:spPr>
        <p:txBody>
          <a:bodyPr>
            <a:normAutofit/>
          </a:bodyPr>
          <a:lstStyle/>
          <a:p>
            <a:pPr algn="ctr"/>
            <a:r>
              <a:rPr lang="ar-DZ" dirty="0" smtClean="0"/>
              <a:t>جامع القيروان</a:t>
            </a:r>
            <a:endParaRPr lang="fr-FR" dirty="0"/>
          </a:p>
        </p:txBody>
      </p:sp>
      <p:sp>
        <p:nvSpPr>
          <p:cNvPr id="3" name="Espace réservé du contenu 2"/>
          <p:cNvSpPr>
            <a:spLocks noGrp="1"/>
          </p:cNvSpPr>
          <p:nvPr>
            <p:ph idx="1"/>
          </p:nvPr>
        </p:nvSpPr>
        <p:spPr>
          <a:xfrm>
            <a:off x="642910" y="1071546"/>
            <a:ext cx="7929586" cy="5214950"/>
          </a:xfrm>
        </p:spPr>
        <p:txBody>
          <a:bodyPr>
            <a:normAutofit fontScale="32500" lnSpcReduction="20000"/>
          </a:bodyPr>
          <a:lstStyle/>
          <a:p>
            <a:pPr algn="r" rtl="1">
              <a:lnSpc>
                <a:spcPct val="120000"/>
              </a:lnSpc>
            </a:pPr>
            <a:r>
              <a:rPr lang="ar-DZ" sz="7000" b="1" dirty="0" smtClean="0">
                <a:solidFill>
                  <a:srgbClr val="C00000"/>
                </a:solidFill>
              </a:rPr>
              <a:t>عقبة بن نافع</a:t>
            </a:r>
          </a:p>
          <a:p>
            <a:pPr algn="r" rtl="1">
              <a:lnSpc>
                <a:spcPct val="120000"/>
              </a:lnSpc>
            </a:pPr>
            <a:r>
              <a:rPr lang="ar-DZ" sz="7000" b="1" dirty="0" smtClean="0"/>
              <a:t>بني سنة 50هـ</a:t>
            </a:r>
            <a:endParaRPr lang="ar-SA" sz="7000" b="1" dirty="0" smtClean="0"/>
          </a:p>
          <a:p>
            <a:pPr algn="r" rtl="1">
              <a:lnSpc>
                <a:spcPct val="120000"/>
              </a:lnSpc>
            </a:pPr>
            <a:r>
              <a:rPr lang="ar-DZ" sz="7000" b="1" dirty="0" smtClean="0">
                <a:solidFill>
                  <a:srgbClr val="C00000"/>
                </a:solidFill>
              </a:rPr>
              <a:t>حسان بن </a:t>
            </a:r>
            <a:r>
              <a:rPr lang="ar-DZ" sz="7000" b="1" dirty="0" err="1" smtClean="0">
                <a:solidFill>
                  <a:srgbClr val="C00000"/>
                </a:solidFill>
              </a:rPr>
              <a:t>النعمان</a:t>
            </a:r>
            <a:r>
              <a:rPr lang="ar-DZ" sz="7000" b="1" dirty="0" smtClean="0">
                <a:solidFill>
                  <a:srgbClr val="C00000"/>
                </a:solidFill>
              </a:rPr>
              <a:t> </a:t>
            </a:r>
            <a:endParaRPr lang="ar-DZ" sz="7000" b="1" dirty="0" smtClean="0"/>
          </a:p>
          <a:p>
            <a:pPr algn="r" rtl="1">
              <a:lnSpc>
                <a:spcPct val="120000"/>
              </a:lnSpc>
            </a:pPr>
            <a:r>
              <a:rPr lang="ar-DZ" sz="7000" b="1" dirty="0" smtClean="0"/>
              <a:t>97-84ه وسعه </a:t>
            </a:r>
            <a:r>
              <a:rPr lang="ar-DZ" sz="7000" b="1" dirty="0" err="1" smtClean="0"/>
              <a:t>واصبح</a:t>
            </a:r>
            <a:endParaRPr lang="ar-DZ" sz="7000" b="1" dirty="0" smtClean="0"/>
          </a:p>
          <a:p>
            <a:pPr algn="r" rtl="1">
              <a:lnSpc>
                <a:spcPct val="120000"/>
              </a:lnSpc>
            </a:pPr>
            <a:r>
              <a:rPr lang="ar-DZ" sz="7000" b="1" dirty="0" smtClean="0"/>
              <a:t>4اساكيب ولم يكن له صحن</a:t>
            </a:r>
          </a:p>
          <a:p>
            <a:pPr algn="r" rtl="1">
              <a:lnSpc>
                <a:spcPct val="120000"/>
              </a:lnSpc>
            </a:pPr>
            <a:r>
              <a:rPr lang="ar-DZ" sz="7000" b="1" dirty="0" smtClean="0">
                <a:solidFill>
                  <a:srgbClr val="C00000"/>
                </a:solidFill>
              </a:rPr>
              <a:t>بشر بن صفوان </a:t>
            </a:r>
            <a:endParaRPr lang="ar-SA" sz="7000" b="1" dirty="0" smtClean="0">
              <a:solidFill>
                <a:srgbClr val="C00000"/>
              </a:solidFill>
            </a:endParaRPr>
          </a:p>
          <a:p>
            <a:pPr algn="r" rtl="1">
              <a:lnSpc>
                <a:spcPct val="120000"/>
              </a:lnSpc>
            </a:pPr>
            <a:r>
              <a:rPr lang="ar-DZ" sz="7000" b="1" dirty="0" smtClean="0"/>
              <a:t>105 وسعه </a:t>
            </a:r>
            <a:r>
              <a:rPr lang="ar-DZ" sz="7000" b="1" dirty="0" err="1" smtClean="0"/>
              <a:t>واضاف</a:t>
            </a:r>
            <a:r>
              <a:rPr lang="ar-DZ" sz="7000" b="1" dirty="0" smtClean="0"/>
              <a:t> له:</a:t>
            </a:r>
          </a:p>
          <a:p>
            <a:pPr algn="r" rtl="1">
              <a:lnSpc>
                <a:spcPct val="120000"/>
              </a:lnSpc>
            </a:pPr>
            <a:r>
              <a:rPr lang="ar-DZ" sz="7000" b="1" dirty="0" err="1" smtClean="0"/>
              <a:t>بنى</a:t>
            </a:r>
            <a:r>
              <a:rPr lang="ar-DZ" sz="7000" b="1" dirty="0" smtClean="0"/>
              <a:t> الصحن </a:t>
            </a:r>
            <a:r>
              <a:rPr lang="ar-DZ" sz="7000" b="1" dirty="0" err="1" smtClean="0"/>
              <a:t>وماجلا</a:t>
            </a:r>
            <a:r>
              <a:rPr lang="ar-DZ" sz="7000" b="1" dirty="0" smtClean="0"/>
              <a:t> </a:t>
            </a:r>
            <a:r>
              <a:rPr lang="ar-DZ" sz="7000" b="1" dirty="0" err="1" smtClean="0"/>
              <a:t>به</a:t>
            </a:r>
            <a:endParaRPr lang="ar-DZ" sz="7000" b="1" dirty="0" smtClean="0"/>
          </a:p>
          <a:p>
            <a:pPr algn="r" rtl="1">
              <a:lnSpc>
                <a:spcPct val="120000"/>
              </a:lnSpc>
            </a:pPr>
            <a:r>
              <a:rPr lang="ar-DZ" sz="7000" b="1" dirty="0" err="1" smtClean="0"/>
              <a:t>اضاف</a:t>
            </a:r>
            <a:r>
              <a:rPr lang="ar-DZ" sz="7000" b="1" dirty="0" smtClean="0"/>
              <a:t> ثلاثة </a:t>
            </a:r>
            <a:r>
              <a:rPr lang="ar-DZ" sz="7000" b="1" dirty="0" err="1" smtClean="0"/>
              <a:t>اساكيب</a:t>
            </a:r>
            <a:r>
              <a:rPr lang="ar-DZ" sz="7000" b="1" dirty="0" smtClean="0"/>
              <a:t> </a:t>
            </a:r>
          </a:p>
          <a:p>
            <a:pPr algn="r" rtl="1">
              <a:lnSpc>
                <a:spcPct val="120000"/>
              </a:lnSpc>
            </a:pPr>
            <a:r>
              <a:rPr lang="ar-DZ" sz="7000" b="1" dirty="0" err="1" smtClean="0"/>
              <a:t>بنى</a:t>
            </a:r>
            <a:r>
              <a:rPr lang="ar-DZ" sz="7000" b="1" dirty="0" smtClean="0"/>
              <a:t> مئذنة في منتصف الجدار الشمالي داخل الصحن</a:t>
            </a:r>
          </a:p>
          <a:p>
            <a:pPr algn="r" rtl="1">
              <a:lnSpc>
                <a:spcPct val="120000"/>
              </a:lnSpc>
            </a:pPr>
            <a:r>
              <a:rPr lang="ar-DZ" sz="7000" b="1" dirty="0" smtClean="0">
                <a:solidFill>
                  <a:srgbClr val="C00000"/>
                </a:solidFill>
              </a:rPr>
              <a:t>يزيد بن حاتم </a:t>
            </a:r>
          </a:p>
          <a:p>
            <a:pPr algn="r" rtl="1">
              <a:lnSpc>
                <a:spcPct val="120000"/>
              </a:lnSpc>
            </a:pPr>
            <a:r>
              <a:rPr lang="ar-DZ" sz="7000" b="1" dirty="0" smtClean="0"/>
              <a:t>جدده سنة 157</a:t>
            </a:r>
            <a:endParaRPr lang="fr-FR" sz="7000" b="1" dirty="0" smtClean="0"/>
          </a:p>
          <a:p>
            <a:pPr algn="r" rtl="1"/>
            <a:endParaRPr lang="ar-DZ"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pPr algn="ctr"/>
            <a:r>
              <a:rPr lang="ar-DZ" dirty="0" smtClean="0"/>
              <a:t>جامع القيروان في العهد </a:t>
            </a:r>
            <a:r>
              <a:rPr lang="ar-DZ" dirty="0" err="1" smtClean="0"/>
              <a:t>الاغلبي</a:t>
            </a:r>
            <a:endParaRPr lang="fr-FR" dirty="0"/>
          </a:p>
        </p:txBody>
      </p:sp>
      <p:sp>
        <p:nvSpPr>
          <p:cNvPr id="3" name="Espace réservé du contenu 2"/>
          <p:cNvSpPr>
            <a:spLocks noGrp="1"/>
          </p:cNvSpPr>
          <p:nvPr>
            <p:ph idx="1"/>
          </p:nvPr>
        </p:nvSpPr>
        <p:spPr/>
        <p:txBody>
          <a:bodyPr>
            <a:normAutofit/>
          </a:bodyPr>
          <a:lstStyle/>
          <a:p>
            <a:pPr algn="r" rtl="1"/>
            <a:r>
              <a:rPr lang="ar-DZ" b="1" dirty="0" smtClean="0">
                <a:solidFill>
                  <a:srgbClr val="FF0000"/>
                </a:solidFill>
              </a:rPr>
              <a:t>زيادة بن الاغلب221هـ</a:t>
            </a:r>
            <a:r>
              <a:rPr lang="ar-DZ" b="1" dirty="0" smtClean="0"/>
              <a:t> </a:t>
            </a:r>
          </a:p>
          <a:p>
            <a:pPr algn="r" rtl="1">
              <a:buNone/>
            </a:pPr>
            <a:r>
              <a:rPr lang="ar-DZ" b="1" dirty="0" smtClean="0"/>
              <a:t>- </a:t>
            </a:r>
            <a:r>
              <a:rPr lang="ar-DZ" b="1" dirty="0" err="1" smtClean="0"/>
              <a:t>اعاد</a:t>
            </a:r>
            <a:r>
              <a:rPr lang="ar-DZ" b="1" dirty="0" smtClean="0"/>
              <a:t> بنائه</a:t>
            </a:r>
          </a:p>
          <a:p>
            <a:pPr algn="r" rtl="1"/>
            <a:r>
              <a:rPr lang="ar-DZ" b="1" dirty="0" err="1" smtClean="0">
                <a:solidFill>
                  <a:srgbClr val="FF0000"/>
                </a:solidFill>
              </a:rPr>
              <a:t>ابراهيم</a:t>
            </a:r>
            <a:r>
              <a:rPr lang="ar-DZ" b="1" dirty="0" smtClean="0">
                <a:solidFill>
                  <a:srgbClr val="FF0000"/>
                </a:solidFill>
              </a:rPr>
              <a:t> بن احمد 261هـ</a:t>
            </a:r>
            <a:endParaRPr lang="ar-DZ" b="1" dirty="0" smtClean="0"/>
          </a:p>
          <a:p>
            <a:pPr algn="r" rtl="1">
              <a:buNone/>
            </a:pPr>
            <a:r>
              <a:rPr lang="ar-DZ" b="1" dirty="0" smtClean="0"/>
              <a:t>-زاد قبة البهو </a:t>
            </a:r>
          </a:p>
          <a:p>
            <a:pPr algn="r" rtl="1">
              <a:buNone/>
            </a:pPr>
            <a:r>
              <a:rPr lang="ar-DZ" b="1" dirty="0" smtClean="0"/>
              <a:t>-</a:t>
            </a:r>
            <a:r>
              <a:rPr lang="ar-DZ" b="1" dirty="0" err="1" smtClean="0"/>
              <a:t>اضاف</a:t>
            </a:r>
            <a:r>
              <a:rPr lang="ar-DZ" b="1" dirty="0" smtClean="0"/>
              <a:t> مجنبات الصحن </a:t>
            </a:r>
            <a:r>
              <a:rPr lang="ar-DZ" b="1" dirty="0" err="1" smtClean="0"/>
              <a:t>التى</a:t>
            </a:r>
            <a:r>
              <a:rPr lang="ar-DZ" b="1" dirty="0" smtClean="0"/>
              <a:t> تدور حوله</a:t>
            </a:r>
            <a:endParaRPr lang="ar-SA" b="1" dirty="0" smtClean="0"/>
          </a:p>
          <a:p>
            <a:pPr algn="r" rtl="1">
              <a:buNone/>
            </a:pPr>
            <a:r>
              <a:rPr lang="ar-SA" b="1" dirty="0" smtClean="0"/>
              <a:t>وبيت الصلاة </a:t>
            </a:r>
            <a:r>
              <a:rPr lang="ar-SA" b="1" dirty="0" err="1" smtClean="0"/>
              <a:t>تتالف</a:t>
            </a:r>
            <a:r>
              <a:rPr lang="ar-SA" b="1" dirty="0" smtClean="0"/>
              <a:t> من </a:t>
            </a:r>
          </a:p>
          <a:p>
            <a:pPr algn="r" rtl="1">
              <a:buNone/>
            </a:pPr>
            <a:r>
              <a:rPr lang="ar-SA" b="1" dirty="0" smtClean="0"/>
              <a:t>17*9 بلاطات</a:t>
            </a:r>
            <a:endParaRPr lang="fr-F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ile:3D computer modeling of the Great mosquee of Kairouan-ar.sv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7818" y="0"/>
            <a:ext cx="3328982" cy="368280"/>
          </a:xfrm>
          <a:solidFill>
            <a:srgbClr val="00B0F0"/>
          </a:solidFill>
        </p:spPr>
        <p:txBody>
          <a:bodyPr>
            <a:normAutofit fontScale="90000"/>
          </a:bodyPr>
          <a:lstStyle/>
          <a:p>
            <a:r>
              <a:rPr lang="ar-SA" dirty="0" smtClean="0"/>
              <a:t>جامع القيروان</a:t>
            </a:r>
            <a:endParaRPr lang="fr-FR" dirty="0"/>
          </a:p>
        </p:txBody>
      </p:sp>
      <p:pic>
        <p:nvPicPr>
          <p:cNvPr id="4" name="Espace réservé du contenu 3" descr="File:Plan grande mosquee kairouan vect.svg"/>
          <p:cNvPicPr>
            <a:picLocks noGrp="1"/>
          </p:cNvPicPr>
          <p:nvPr>
            <p:ph idx="1"/>
          </p:nvPr>
        </p:nvPicPr>
        <p:blipFill>
          <a:blip r:embed="rId2" cstate="print"/>
          <a:srcRect/>
          <a:stretch>
            <a:fillRect/>
          </a:stretch>
        </p:blipFill>
        <p:spPr bwMode="auto">
          <a:xfrm rot="16200000">
            <a:off x="-1261026" y="1475284"/>
            <a:ext cx="6619324" cy="4525963"/>
          </a:xfrm>
          <a:prstGeom prst="rect">
            <a:avLst/>
          </a:prstGeom>
          <a:noFill/>
          <a:ln w="9525">
            <a:noFill/>
            <a:miter lim="800000"/>
            <a:headEnd/>
            <a:tailEnd/>
          </a:ln>
        </p:spPr>
      </p:pic>
      <p:sp>
        <p:nvSpPr>
          <p:cNvPr id="6" name="Rectangle 5"/>
          <p:cNvSpPr/>
          <p:nvPr/>
        </p:nvSpPr>
        <p:spPr>
          <a:xfrm>
            <a:off x="4572000" y="500042"/>
            <a:ext cx="4572000" cy="5632311"/>
          </a:xfrm>
          <a:prstGeom prst="rect">
            <a:avLst/>
          </a:prstGeom>
        </p:spPr>
        <p:txBody>
          <a:bodyPr wrap="square">
            <a:spAutoFit/>
          </a:bodyPr>
          <a:lstStyle/>
          <a:p>
            <a:r>
              <a:rPr lang="ar-SA" sz="2400" b="1" dirty="0" smtClean="0"/>
              <a:t>تتألف الأروقة الشمالية والشرقية والغربية من </a:t>
            </a:r>
            <a:r>
              <a:rPr lang="ar-SA" sz="2400" b="1" dirty="0" err="1" smtClean="0"/>
              <a:t>روقيين</a:t>
            </a:r>
            <a:r>
              <a:rPr lang="ar-SA" sz="2400" b="1" dirty="0" smtClean="0"/>
              <a:t> بينما رواق الجهة الجنوبية فيمثل رواق القبلة</a:t>
            </a:r>
          </a:p>
          <a:p>
            <a:r>
              <a:rPr lang="ar-SA" sz="2400" dirty="0" smtClean="0"/>
              <a:t>رواق القبلة (بيت الصلاة) يتكون من 17 بلاطة تتخللها 10 </a:t>
            </a:r>
            <a:r>
              <a:rPr lang="ar-SA" sz="2400" dirty="0" err="1" smtClean="0"/>
              <a:t>اساكيب</a:t>
            </a:r>
            <a:r>
              <a:rPr lang="ar-SA" sz="2400" dirty="0" smtClean="0"/>
              <a:t>، يفصلها 16 </a:t>
            </a:r>
            <a:r>
              <a:rPr lang="ar-SA" sz="2400" dirty="0" err="1" smtClean="0"/>
              <a:t>بائكة</a:t>
            </a:r>
            <a:r>
              <a:rPr lang="ar-SA" sz="2400" dirty="0" smtClean="0"/>
              <a:t> بكل </a:t>
            </a:r>
            <a:r>
              <a:rPr lang="ar-SA" sz="2400" dirty="0" err="1" smtClean="0"/>
              <a:t>بائكة</a:t>
            </a:r>
            <a:r>
              <a:rPr lang="ar-SA" sz="2400" dirty="0" smtClean="0"/>
              <a:t> 6 عقود تتكون من 414 عمودا من الرخام، تعتبر البلاطة الوسطى </a:t>
            </a:r>
            <a:r>
              <a:rPr lang="ar-SA" sz="2400" dirty="0" err="1" smtClean="0"/>
              <a:t>والاسكوب</a:t>
            </a:r>
            <a:r>
              <a:rPr lang="ar-SA" sz="2400" dirty="0" smtClean="0"/>
              <a:t> الذي يتقدم المحراب أوسعها</a:t>
            </a:r>
          </a:p>
          <a:p>
            <a:r>
              <a:rPr lang="ar-SA" sz="2400" dirty="0" smtClean="0"/>
              <a:t>وبالمسجد خمسة قباب أهمها قبة المحراب التي ترجع إلى أبي إبراهيم أحمد </a:t>
            </a:r>
            <a:r>
              <a:rPr lang="fr-FR" sz="2400" dirty="0" smtClean="0"/>
              <a:t> </a:t>
            </a:r>
          </a:p>
          <a:p>
            <a:pPr>
              <a:buFontTx/>
              <a:buChar char="-"/>
            </a:pPr>
            <a:r>
              <a:rPr lang="ar-SA" sz="2400" dirty="0" smtClean="0"/>
              <a:t>وفتحت بالمسجد ثمانية أبواب أربعة في الشرق، أربعة في الغرب ويعلوا أحد الأبواب قبة </a:t>
            </a:r>
            <a:r>
              <a:rPr lang="ar-SA" sz="2400" baseline="30000" dirty="0" smtClean="0"/>
              <a:t>()</a:t>
            </a:r>
            <a:r>
              <a:rPr lang="ar-SA" sz="2400" dirty="0" smtClean="0"/>
              <a:t> </a:t>
            </a:r>
          </a:p>
          <a:p>
            <a:pPr>
              <a:buFontTx/>
              <a:buChar char="-"/>
            </a:pPr>
            <a:r>
              <a:rPr lang="ar-SA" sz="2400" dirty="0" smtClean="0"/>
              <a:t>وقد دعمت الجدران الخارجية بدعامات ضخمة متأثرة بذلك بالعمارة العباسية</a:t>
            </a:r>
            <a:endParaRPr lang="fr-FR"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28" y="0"/>
            <a:ext cx="3686172" cy="1143000"/>
          </a:xfrm>
          <a:solidFill>
            <a:srgbClr val="00B0F0"/>
          </a:solidFill>
        </p:spPr>
        <p:txBody>
          <a:bodyPr/>
          <a:lstStyle/>
          <a:p>
            <a:r>
              <a:rPr lang="ar-SA" b="1" dirty="0" smtClean="0"/>
              <a:t>المئذنة</a:t>
            </a:r>
            <a:endParaRPr lang="fr-FR" b="1" dirty="0"/>
          </a:p>
        </p:txBody>
      </p:sp>
      <p:sp>
        <p:nvSpPr>
          <p:cNvPr id="3" name="Espace réservé du contenu 2"/>
          <p:cNvSpPr>
            <a:spLocks noGrp="1"/>
          </p:cNvSpPr>
          <p:nvPr>
            <p:ph idx="1"/>
          </p:nvPr>
        </p:nvSpPr>
        <p:spPr>
          <a:xfrm>
            <a:off x="4714876" y="1142984"/>
            <a:ext cx="3971924" cy="5715016"/>
          </a:xfrm>
        </p:spPr>
        <p:txBody>
          <a:bodyPr>
            <a:normAutofit fontScale="85000" lnSpcReduction="10000"/>
          </a:bodyPr>
          <a:lstStyle/>
          <a:p>
            <a:pPr algn="r" rtl="1"/>
            <a:r>
              <a:rPr lang="ar-SA" b="1" dirty="0" err="1" smtClean="0"/>
              <a:t>اما</a:t>
            </a:r>
            <a:r>
              <a:rPr lang="ar-SA" b="1" dirty="0" smtClean="0"/>
              <a:t> المئذنة فيصل ارتفاعها إلى 31.5م</a:t>
            </a:r>
          </a:p>
          <a:p>
            <a:pPr algn="r" rtl="1"/>
            <a:r>
              <a:rPr lang="ar-SA" b="1" dirty="0" smtClean="0"/>
              <a:t> تتكون من ثلاثة طوابق (القاعدة، البدن، </a:t>
            </a:r>
            <a:r>
              <a:rPr lang="ar-SA" b="1" dirty="0" err="1" smtClean="0"/>
              <a:t>الجوسق</a:t>
            </a:r>
            <a:r>
              <a:rPr lang="ar-SA" b="1" dirty="0" smtClean="0"/>
              <a:t>)</a:t>
            </a:r>
          </a:p>
          <a:p>
            <a:pPr algn="r" rtl="1"/>
            <a:r>
              <a:rPr lang="ar-SA" b="1" dirty="0" smtClean="0"/>
              <a:t> مربعة الشكل طول الضلع 10.5م </a:t>
            </a:r>
            <a:r>
              <a:rPr lang="ar-SA" b="1" dirty="0" err="1" smtClean="0"/>
              <a:t>و</a:t>
            </a:r>
            <a:r>
              <a:rPr lang="ar-SA" b="1" dirty="0" smtClean="0"/>
              <a:t> متراجعة تميل </a:t>
            </a:r>
            <a:r>
              <a:rPr lang="ar-SA" b="1" dirty="0" err="1" smtClean="0"/>
              <a:t>جدارنها</a:t>
            </a:r>
            <a:r>
              <a:rPr lang="ar-SA" b="1" dirty="0" smtClean="0"/>
              <a:t> ميلا خفيفا إلى الداخل </a:t>
            </a:r>
          </a:p>
          <a:p>
            <a:pPr algn="r" rtl="1"/>
            <a:r>
              <a:rPr lang="ar-SA" b="1" dirty="0" smtClean="0"/>
              <a:t>تنتهي المئذنة بقبة مفصصة</a:t>
            </a:r>
            <a:r>
              <a:rPr lang="ar-SA" b="1" baseline="30000" dirty="0" smtClean="0"/>
              <a:t>()</a:t>
            </a:r>
            <a:r>
              <a:rPr lang="ar-SA" b="1" dirty="0" smtClean="0"/>
              <a:t> </a:t>
            </a:r>
          </a:p>
          <a:p>
            <a:pPr algn="r" rtl="1"/>
            <a:r>
              <a:rPr lang="ar-SA" b="1" dirty="0" smtClean="0"/>
              <a:t>وفي أسفل المئذنة باب يفتح على درج يدور عكس عقارب الساعة يؤدي إلى أعلى المئذنة وقد اتخذت هذه المئذنة كنموذج للمآذن المغرب الإسلامي والأندلس </a:t>
            </a:r>
            <a:r>
              <a:rPr lang="ar-SA" b="1" baseline="30000" dirty="0" smtClean="0"/>
              <a:t>()</a:t>
            </a:r>
            <a:r>
              <a:rPr lang="ar-SA" b="1" dirty="0" smtClean="0"/>
              <a:t>.</a:t>
            </a:r>
            <a:endParaRPr lang="fr-FR" b="1" dirty="0" smtClean="0"/>
          </a:p>
          <a:p>
            <a:endParaRPr lang="fr-FR" dirty="0"/>
          </a:p>
        </p:txBody>
      </p:sp>
      <p:pic>
        <p:nvPicPr>
          <p:cNvPr id="4" name="Image 3" descr="E:\ملفات الدروس\دروس عروض\محاضرات 2021\الاغالبة\مئدنة.jpg"/>
          <p:cNvPicPr/>
          <p:nvPr/>
        </p:nvPicPr>
        <p:blipFill>
          <a:blip r:embed="rId2"/>
          <a:srcRect/>
          <a:stretch>
            <a:fillRect/>
          </a:stretch>
        </p:blipFill>
        <p:spPr bwMode="auto">
          <a:xfrm>
            <a:off x="0" y="0"/>
            <a:ext cx="464343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130425"/>
            <a:ext cx="7858180" cy="2798773"/>
          </a:xfrm>
          <a:solidFill>
            <a:srgbClr val="00B0F0"/>
          </a:solidFill>
        </p:spPr>
        <p:txBody>
          <a:bodyPr>
            <a:normAutofit/>
          </a:bodyPr>
          <a:lstStyle/>
          <a:p>
            <a:r>
              <a:rPr lang="ar-SA" sz="8800" b="1" dirty="0" smtClean="0"/>
              <a:t>المنشات العسكرية</a:t>
            </a:r>
            <a:endParaRPr lang="fr-FR" sz="8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ésultat de recherche d'images pour &quot;‫جامع القيروان‬‎&quot;"/>
          <p:cNvPicPr>
            <a:picLocks noGrp="1"/>
          </p:cNvPicPr>
          <p:nvPr>
            <p:ph idx="1"/>
          </p:nvPr>
        </p:nvPicPr>
        <p:blipFill>
          <a:blip r:embed="rId2"/>
          <a:srcRect/>
          <a:stretch>
            <a:fillRect/>
          </a:stretch>
        </p:blipFill>
        <p:spPr bwMode="auto">
          <a:xfrm>
            <a:off x="0" y="0"/>
            <a:ext cx="5643602" cy="5572164"/>
          </a:xfrm>
          <a:prstGeom prst="rect">
            <a:avLst/>
          </a:prstGeom>
          <a:noFill/>
          <a:ln w="9525">
            <a:noFill/>
            <a:miter lim="800000"/>
            <a:headEnd/>
            <a:tailEnd/>
          </a:ln>
        </p:spPr>
      </p:pic>
      <p:pic>
        <p:nvPicPr>
          <p:cNvPr id="5" name="Image 4" descr="Résultat de recherche d'images pour &quot;‫جامع القيروان‬‎&quot;"/>
          <p:cNvPicPr/>
          <p:nvPr/>
        </p:nvPicPr>
        <p:blipFill>
          <a:blip r:embed="rId3"/>
          <a:srcRect/>
          <a:stretch>
            <a:fillRect/>
          </a:stretch>
        </p:blipFill>
        <p:spPr bwMode="auto">
          <a:xfrm>
            <a:off x="5643571" y="0"/>
            <a:ext cx="3500430" cy="3500438"/>
          </a:xfrm>
          <a:prstGeom prst="rect">
            <a:avLst/>
          </a:prstGeom>
          <a:noFill/>
          <a:ln w="9525">
            <a:noFill/>
            <a:miter lim="800000"/>
            <a:headEnd/>
            <a:tailEnd/>
          </a:ln>
        </p:spPr>
      </p:pic>
      <p:pic>
        <p:nvPicPr>
          <p:cNvPr id="6" name="Image 5" descr="Résultat de recherche d'images pour &quot;‫جامع القيروان‬‎&quot;"/>
          <p:cNvPicPr/>
          <p:nvPr/>
        </p:nvPicPr>
        <p:blipFill>
          <a:blip r:embed="rId4"/>
          <a:srcRect/>
          <a:stretch>
            <a:fillRect/>
          </a:stretch>
        </p:blipFill>
        <p:spPr bwMode="auto">
          <a:xfrm>
            <a:off x="5643570" y="3500438"/>
            <a:ext cx="3500430"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pPr algn="ctr"/>
            <a:r>
              <a:rPr lang="ar-DZ" dirty="0" err="1" smtClean="0"/>
              <a:t>حامع</a:t>
            </a:r>
            <a:r>
              <a:rPr lang="ar-DZ" dirty="0" smtClean="0"/>
              <a:t> القيروان</a:t>
            </a:r>
            <a:endParaRPr lang="fr-FR" dirty="0"/>
          </a:p>
        </p:txBody>
      </p:sp>
      <p:pic>
        <p:nvPicPr>
          <p:cNvPr id="4" name="articleimagediv" descr="نبذة مختصرة عن جامع القيروان"/>
          <p:cNvPicPr>
            <a:picLocks noGrp="1"/>
          </p:cNvPicPr>
          <p:nvPr>
            <p:ph idx="1"/>
          </p:nvPr>
        </p:nvPicPr>
        <p:blipFill>
          <a:blip r:embed="rId2"/>
          <a:srcRect/>
          <a:stretch>
            <a:fillRect/>
          </a:stretch>
        </p:blipFill>
        <p:spPr bwMode="auto">
          <a:xfrm>
            <a:off x="0" y="4000500"/>
            <a:ext cx="6000750" cy="2857500"/>
          </a:xfrm>
          <a:prstGeom prst="rect">
            <a:avLst/>
          </a:prstGeom>
          <a:noFill/>
          <a:ln w="9525">
            <a:noFill/>
            <a:miter lim="800000"/>
            <a:headEnd/>
            <a:tailEnd/>
          </a:ln>
        </p:spPr>
      </p:pic>
      <p:pic>
        <p:nvPicPr>
          <p:cNvPr id="5" name="Image 4" descr="Image associée"/>
          <p:cNvPicPr/>
          <p:nvPr/>
        </p:nvPicPr>
        <p:blipFill>
          <a:blip r:embed="rId3"/>
          <a:srcRect/>
          <a:stretch>
            <a:fillRect/>
          </a:stretch>
        </p:blipFill>
        <p:spPr bwMode="auto">
          <a:xfrm>
            <a:off x="5929323" y="0"/>
            <a:ext cx="3214678" cy="4643446"/>
          </a:xfrm>
          <a:prstGeom prst="rect">
            <a:avLst/>
          </a:prstGeom>
          <a:noFill/>
          <a:ln w="9525">
            <a:noFill/>
            <a:miter lim="800000"/>
            <a:headEnd/>
            <a:tailEnd/>
          </a:ln>
        </p:spPr>
      </p:pic>
      <p:pic>
        <p:nvPicPr>
          <p:cNvPr id="6" name="Image 5" descr="Image associée"/>
          <p:cNvPicPr/>
          <p:nvPr/>
        </p:nvPicPr>
        <p:blipFill>
          <a:blip r:embed="rId4"/>
          <a:srcRect/>
          <a:stretch>
            <a:fillRect/>
          </a:stretch>
        </p:blipFill>
        <p:spPr bwMode="auto">
          <a:xfrm>
            <a:off x="0" y="0"/>
            <a:ext cx="3214678" cy="414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2543164" cy="1142984"/>
          </a:xfrm>
          <a:solidFill>
            <a:srgbClr val="00B0F0"/>
          </a:solidFill>
        </p:spPr>
        <p:txBody>
          <a:bodyPr>
            <a:normAutofit fontScale="90000"/>
          </a:bodyPr>
          <a:lstStyle/>
          <a:p>
            <a:pPr algn="ctr"/>
            <a:r>
              <a:rPr lang="ar-DZ" dirty="0" smtClean="0"/>
              <a:t>جامع الزيتونة</a:t>
            </a:r>
            <a:endParaRPr lang="fr-FR" dirty="0"/>
          </a:p>
        </p:txBody>
      </p:sp>
      <p:pic>
        <p:nvPicPr>
          <p:cNvPr id="7" name="Espace réservé du contenu 6" descr="https://upload.wikimedia.org/wikipedia/commons/b/b6/Al-Zaytuna_Mosque.JPG"/>
          <p:cNvPicPr>
            <a:picLocks noGrp="1"/>
          </p:cNvPicPr>
          <p:nvPr>
            <p:ph idx="1"/>
          </p:nvPr>
        </p:nvPicPr>
        <p:blipFill>
          <a:blip r:embed="rId2" cstate="print"/>
          <a:srcRect/>
          <a:stretch>
            <a:fillRect/>
          </a:stretch>
        </p:blipFill>
        <p:spPr bwMode="auto">
          <a:xfrm>
            <a:off x="3071802" y="0"/>
            <a:ext cx="6072198" cy="4500570"/>
          </a:xfrm>
          <a:prstGeom prst="rect">
            <a:avLst/>
          </a:prstGeom>
          <a:noFill/>
          <a:ln w="9525">
            <a:noFill/>
            <a:miter lim="800000"/>
            <a:headEnd/>
            <a:tailEnd/>
          </a:ln>
        </p:spPr>
      </p:pic>
      <p:pic>
        <p:nvPicPr>
          <p:cNvPr id="5" name="Image 4" descr="https://upload.wikimedia.org/wikipedia/commons/thumb/b/be/El_zeituna_moschee_kuppel.JPG/800px-El_zeituna_moschee_kuppel.JPG"/>
          <p:cNvPicPr/>
          <p:nvPr/>
        </p:nvPicPr>
        <p:blipFill>
          <a:blip r:embed="rId3"/>
          <a:srcRect/>
          <a:stretch>
            <a:fillRect/>
          </a:stretch>
        </p:blipFill>
        <p:spPr bwMode="auto">
          <a:xfrm>
            <a:off x="0" y="1660525"/>
            <a:ext cx="389826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pPr algn="ctr"/>
            <a:r>
              <a:rPr lang="ar-DZ" dirty="0" smtClean="0"/>
              <a:t>جامع الزيتونة</a:t>
            </a:r>
            <a:endParaRPr lang="fr-FR" dirty="0"/>
          </a:p>
        </p:txBody>
      </p:sp>
      <p:sp>
        <p:nvSpPr>
          <p:cNvPr id="3" name="Espace réservé du contenu 2"/>
          <p:cNvSpPr>
            <a:spLocks noGrp="1"/>
          </p:cNvSpPr>
          <p:nvPr>
            <p:ph idx="1"/>
          </p:nvPr>
        </p:nvSpPr>
        <p:spPr/>
        <p:txBody>
          <a:bodyPr/>
          <a:lstStyle/>
          <a:p>
            <a:pPr algn="r" rtl="1"/>
            <a:r>
              <a:rPr lang="ar-DZ" dirty="0" smtClean="0"/>
              <a:t>حسان بن النعمان79ه</a:t>
            </a:r>
          </a:p>
          <a:p>
            <a:pPr algn="r" rtl="1"/>
            <a:r>
              <a:rPr lang="ar-DZ" dirty="0" smtClean="0"/>
              <a:t>عبيد الله بن الحبحاب114هـ</a:t>
            </a:r>
          </a:p>
          <a:p>
            <a:pPr algn="r" rtl="1"/>
            <a:r>
              <a:rPr lang="ar-DZ" dirty="0" err="1" smtClean="0"/>
              <a:t>اب</a:t>
            </a:r>
            <a:r>
              <a:rPr lang="ar-SA" dirty="0" smtClean="0"/>
              <a:t>ي</a:t>
            </a:r>
            <a:r>
              <a:rPr lang="ar-DZ" dirty="0" smtClean="0"/>
              <a:t> </a:t>
            </a:r>
            <a:r>
              <a:rPr lang="ar-DZ" dirty="0" err="1" smtClean="0"/>
              <a:t>ابراهيم</a:t>
            </a:r>
            <a:r>
              <a:rPr lang="ar-DZ" dirty="0" smtClean="0"/>
              <a:t> بن محمد بن الاغلب248هـ</a:t>
            </a:r>
          </a:p>
          <a:p>
            <a:pPr algn="r" rtl="1"/>
            <a:r>
              <a:rPr lang="ar-DZ" dirty="0" err="1" smtClean="0"/>
              <a:t>اتمه</a:t>
            </a:r>
            <a:r>
              <a:rPr lang="ar-DZ" dirty="0" smtClean="0"/>
              <a:t> </a:t>
            </a:r>
            <a:r>
              <a:rPr lang="ar-DZ" dirty="0" err="1" smtClean="0"/>
              <a:t>اخوه</a:t>
            </a:r>
            <a:r>
              <a:rPr lang="ar-DZ" dirty="0" smtClean="0"/>
              <a:t> زيادة الله الثاني 250هـ</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557194"/>
          </a:xfrm>
          <a:solidFill>
            <a:srgbClr val="00B0F0"/>
          </a:solidFill>
        </p:spPr>
        <p:txBody>
          <a:bodyPr>
            <a:normAutofit fontScale="90000"/>
          </a:bodyPr>
          <a:lstStyle/>
          <a:p>
            <a:pPr algn="ctr"/>
            <a:r>
              <a:rPr lang="ar-DZ" sz="4000" b="1" dirty="0" smtClean="0"/>
              <a:t>جامع الزيتونة</a:t>
            </a:r>
            <a:endParaRPr lang="fr-FR" sz="4000" b="1" dirty="0"/>
          </a:p>
        </p:txBody>
      </p:sp>
      <p:pic>
        <p:nvPicPr>
          <p:cNvPr id="5" name="Espace réservé du contenu 4" descr="https://upload.wikimedia.org/wikipedia/commons/thumb/5/5b/Zitouna_Mosque_historic_evolution-fr.svg/800px-Zitouna_Mosque_historic_evolution-fr.svg.png"/>
          <p:cNvPicPr>
            <a:picLocks noGrp="1"/>
          </p:cNvPicPr>
          <p:nvPr>
            <p:ph idx="1"/>
          </p:nvPr>
        </p:nvPicPr>
        <p:blipFill>
          <a:blip r:embed="rId2"/>
          <a:stretch>
            <a:fillRect/>
          </a:stretch>
        </p:blipFill>
        <p:spPr bwMode="auto">
          <a:xfrm>
            <a:off x="3692128" y="273050"/>
            <a:ext cx="4877594" cy="5853113"/>
          </a:xfrm>
          <a:prstGeom prst="rect">
            <a:avLst/>
          </a:prstGeom>
          <a:noFill/>
          <a:ln w="9525">
            <a:noFill/>
            <a:miter lim="800000"/>
            <a:headEnd/>
            <a:tailEnd/>
          </a:ln>
        </p:spPr>
      </p:pic>
      <p:sp>
        <p:nvSpPr>
          <p:cNvPr id="3" name="Espace réservé du texte 2"/>
          <p:cNvSpPr>
            <a:spLocks noGrp="1"/>
          </p:cNvSpPr>
          <p:nvPr>
            <p:ph type="body" sz="half" idx="2"/>
          </p:nvPr>
        </p:nvSpPr>
        <p:spPr>
          <a:xfrm>
            <a:off x="0" y="1000108"/>
            <a:ext cx="3429000" cy="5857892"/>
          </a:xfrm>
        </p:spPr>
        <p:txBody>
          <a:bodyPr>
            <a:normAutofit/>
          </a:bodyPr>
          <a:lstStyle/>
          <a:p>
            <a:pPr algn="r" rtl="1"/>
            <a:r>
              <a:rPr lang="ar-DZ" sz="2000" b="1" dirty="0" smtClean="0"/>
              <a:t>86*61م</a:t>
            </a:r>
          </a:p>
          <a:p>
            <a:pPr algn="r" rtl="1"/>
            <a:r>
              <a:rPr lang="ar-DZ" sz="2000" b="1" dirty="0" smtClean="0"/>
              <a:t>جدار المحراب 61م</a:t>
            </a:r>
          </a:p>
          <a:p>
            <a:pPr algn="r" rtl="1"/>
            <a:r>
              <a:rPr lang="ar-DZ" sz="2000" b="1" dirty="0" smtClean="0"/>
              <a:t>والجار الشرقي 65م</a:t>
            </a:r>
          </a:p>
          <a:p>
            <a:pPr algn="r" rtl="1"/>
            <a:r>
              <a:rPr lang="ar-DZ" sz="2000" b="1" dirty="0" smtClean="0"/>
              <a:t>والغربي 67م</a:t>
            </a:r>
          </a:p>
          <a:p>
            <a:pPr algn="r" rtl="1"/>
            <a:r>
              <a:rPr lang="ar-DZ" sz="2000" b="1" dirty="0" smtClean="0"/>
              <a:t>والشمالي 57م</a:t>
            </a:r>
          </a:p>
          <a:p>
            <a:pPr algn="r" rtl="1"/>
            <a:r>
              <a:rPr lang="ar-DZ" sz="2000" b="1" dirty="0" smtClean="0"/>
              <a:t>7اساكيب موازية و15بلاطة</a:t>
            </a:r>
            <a:endParaRPr lang="fr-FR" sz="2000" b="1" dirty="0"/>
          </a:p>
        </p:txBody>
      </p:sp>
      <p:pic>
        <p:nvPicPr>
          <p:cNvPr id="1028" name="Picture 4" descr="Résultat de recherche d'images pour &quot;‫جامع القيروان‬‎&quot;"/>
          <p:cNvPicPr>
            <a:picLocks noChangeAspect="1" noChangeArrowheads="1"/>
          </p:cNvPicPr>
          <p:nvPr/>
        </p:nvPicPr>
        <p:blipFill>
          <a:blip r:embed="rId3"/>
          <a:srcRect/>
          <a:stretch>
            <a:fillRect/>
          </a:stretch>
        </p:blipFill>
        <p:spPr bwMode="auto">
          <a:xfrm>
            <a:off x="0" y="3495674"/>
            <a:ext cx="4914900" cy="33623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1143000"/>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r>
              <a:rPr lang="ar-DZ" dirty="0" smtClean="0">
                <a:cs typeface="Traditional Arabic" pitchFamily="2" charset="-78"/>
              </a:rPr>
              <a:t>جامع سوسة</a:t>
            </a:r>
            <a:endParaRPr lang="en-US" dirty="0">
              <a:cs typeface="Traditional Arabic" pitchFamily="2" charset="-78"/>
            </a:endParaRPr>
          </a:p>
        </p:txBody>
      </p:sp>
      <p:pic>
        <p:nvPicPr>
          <p:cNvPr id="3" name="Image 2"/>
          <p:cNvPicPr/>
          <p:nvPr/>
        </p:nvPicPr>
        <p:blipFill>
          <a:blip r:embed="rId2" cstate="print"/>
          <a:srcRect/>
          <a:stretch>
            <a:fillRect/>
          </a:stretch>
        </p:blipFill>
        <p:spPr bwMode="auto">
          <a:xfrm>
            <a:off x="5357818" y="2143116"/>
            <a:ext cx="3357586" cy="4058121"/>
          </a:xfrm>
          <a:prstGeom prst="rect">
            <a:avLst/>
          </a:prstGeom>
          <a:noFill/>
          <a:ln w="9525">
            <a:noFill/>
            <a:miter lim="800000"/>
            <a:headEnd/>
            <a:tailEnd/>
          </a:ln>
        </p:spPr>
      </p:pic>
      <p:sp>
        <p:nvSpPr>
          <p:cNvPr id="5" name="Rectangle 4"/>
          <p:cNvSpPr/>
          <p:nvPr/>
        </p:nvSpPr>
        <p:spPr>
          <a:xfrm>
            <a:off x="0" y="1928802"/>
            <a:ext cx="5214942" cy="4154984"/>
          </a:xfrm>
          <a:prstGeom prst="rect">
            <a:avLst/>
          </a:prstGeom>
        </p:spPr>
        <p:txBody>
          <a:bodyPr wrap="square">
            <a:spAutoFit/>
          </a:bodyPr>
          <a:lstStyle/>
          <a:p>
            <a:pPr algn="r" rtl="1">
              <a:buNone/>
            </a:pPr>
            <a:r>
              <a:rPr lang="ar-DZ" sz="2400" b="1" dirty="0" smtClean="0"/>
              <a:t>بني سنة 236هـ/</a:t>
            </a:r>
          </a:p>
          <a:p>
            <a:pPr algn="r" rtl="1">
              <a:buNone/>
            </a:pPr>
            <a:r>
              <a:rPr lang="ar-DZ" sz="2400" b="1" dirty="0" smtClean="0"/>
              <a:t>من طرف </a:t>
            </a:r>
            <a:r>
              <a:rPr lang="ar-DZ" sz="2400" b="1" dirty="0" err="1" smtClean="0"/>
              <a:t>ابي</a:t>
            </a:r>
            <a:r>
              <a:rPr lang="ar-DZ" sz="2400" b="1" dirty="0" smtClean="0"/>
              <a:t> العباس محمد بن </a:t>
            </a:r>
            <a:r>
              <a:rPr lang="ar-DZ" sz="2400" b="1" dirty="0" err="1" smtClean="0"/>
              <a:t>الاغلب</a:t>
            </a:r>
            <a:r>
              <a:rPr lang="ar-DZ" sz="2400" b="1" dirty="0" smtClean="0"/>
              <a:t> حسب كتابة </a:t>
            </a:r>
            <a:r>
              <a:rPr lang="ar-DZ" sz="2400" b="1" dirty="0" err="1" smtClean="0"/>
              <a:t>الإفريزالموجود</a:t>
            </a:r>
            <a:r>
              <a:rPr lang="ar-DZ" sz="2400" b="1" dirty="0" smtClean="0"/>
              <a:t> في الصحن الذي نفذ بالخط الكوفي المنقوش على الحجر</a:t>
            </a:r>
          </a:p>
          <a:p>
            <a:pPr algn="r" rtl="1">
              <a:buNone/>
            </a:pPr>
            <a:r>
              <a:rPr lang="ar-DZ" sz="2400" b="1" dirty="0" smtClean="0"/>
              <a:t>مخططه مستطيل مقاساته52*42م </a:t>
            </a:r>
          </a:p>
          <a:p>
            <a:pPr algn="r" rtl="1">
              <a:buNone/>
            </a:pPr>
            <a:r>
              <a:rPr lang="ar-DZ" sz="2400" b="1" dirty="0" smtClean="0"/>
              <a:t>الصحن: مربع مكشوف مقاساته41*27م </a:t>
            </a:r>
          </a:p>
          <a:p>
            <a:pPr algn="r" rtl="1">
              <a:buNone/>
            </a:pPr>
            <a:r>
              <a:rPr lang="ar-DZ" sz="2400" b="1" dirty="0" smtClean="0"/>
              <a:t>يحطه </a:t>
            </a:r>
            <a:r>
              <a:rPr lang="ar-DZ" sz="2400" b="1" dirty="0" err="1" smtClean="0"/>
              <a:t>اربع</a:t>
            </a:r>
            <a:r>
              <a:rPr lang="ar-DZ" sz="2400" b="1" dirty="0" smtClean="0"/>
              <a:t> مجنبات الشرقية والغربية والشمالية رواق واحد</a:t>
            </a:r>
          </a:p>
          <a:p>
            <a:pPr algn="r" rtl="1">
              <a:buNone/>
            </a:pPr>
            <a:r>
              <a:rPr lang="ar-DZ" sz="2400" b="1" dirty="0" smtClean="0"/>
              <a:t>بيت الصلاة: 49*10م</a:t>
            </a:r>
          </a:p>
          <a:p>
            <a:pPr algn="r" rtl="1">
              <a:buNone/>
            </a:pPr>
            <a:r>
              <a:rPr lang="ar-DZ" sz="2400" b="1" dirty="0" smtClean="0"/>
              <a:t>نمط المخطط متقاطع</a:t>
            </a:r>
          </a:p>
          <a:p>
            <a:pPr algn="r" rtl="1">
              <a:buNone/>
            </a:pPr>
            <a:r>
              <a:rPr lang="ar-DZ" sz="2400" b="1" dirty="0" smtClean="0"/>
              <a:t>يشتمل على 13 بلاطة وثلاثة </a:t>
            </a:r>
            <a:r>
              <a:rPr lang="ar-DZ" sz="2400" b="1" dirty="0" err="1" smtClean="0"/>
              <a:t>اساكيب</a:t>
            </a:r>
            <a:endParaRPr lang="ar-DZ" sz="24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500430" cy="928718"/>
          </a:xfrm>
          <a:solidFill>
            <a:srgbClr val="00B0F0"/>
          </a:solidFill>
        </p:spPr>
        <p:txBody>
          <a:bodyPr>
            <a:normAutofit/>
          </a:bodyPr>
          <a:lstStyle/>
          <a:p>
            <a:pPr algn="ctr"/>
            <a:r>
              <a:rPr lang="ar-DZ" dirty="0" smtClean="0"/>
              <a:t>جامع سوس</a:t>
            </a:r>
            <a:endParaRPr lang="fr-FR" dirty="0"/>
          </a:p>
        </p:txBody>
      </p:sp>
      <p:sp>
        <p:nvSpPr>
          <p:cNvPr id="3" name="Espace réservé du contenu 2"/>
          <p:cNvSpPr>
            <a:spLocks noGrp="1"/>
          </p:cNvSpPr>
          <p:nvPr>
            <p:ph idx="1"/>
          </p:nvPr>
        </p:nvSpPr>
        <p:spPr>
          <a:xfrm>
            <a:off x="0" y="571480"/>
            <a:ext cx="9144000" cy="6429420"/>
          </a:xfrm>
        </p:spPr>
        <p:txBody>
          <a:bodyPr>
            <a:normAutofit lnSpcReduction="10000"/>
          </a:bodyPr>
          <a:lstStyle/>
          <a:p>
            <a:pPr algn="r" rtl="1">
              <a:buNone/>
            </a:pPr>
            <a:r>
              <a:rPr lang="ar-DZ" b="1" dirty="0" smtClean="0"/>
              <a:t>يتصدر ويتوسط بيت الصلاة محراب مجوف </a:t>
            </a:r>
            <a:endParaRPr lang="ar-SA" b="1" dirty="0" smtClean="0"/>
          </a:p>
          <a:p>
            <a:pPr algn="r" rtl="1">
              <a:buNone/>
            </a:pPr>
            <a:r>
              <a:rPr lang="ar-DZ" b="1" dirty="0" smtClean="0"/>
              <a:t> يتقدمه قبة مفصصة من الخارج  </a:t>
            </a:r>
            <a:endParaRPr lang="ar-SA" b="1" dirty="0" smtClean="0"/>
          </a:p>
          <a:p>
            <a:pPr algn="r" rtl="1">
              <a:buNone/>
            </a:pPr>
            <a:r>
              <a:rPr lang="ar-DZ" b="1" dirty="0" smtClean="0"/>
              <a:t>ومن الداخل تقوم على حنايا مجوفة </a:t>
            </a:r>
            <a:endParaRPr lang="ar-SA" b="1" dirty="0" smtClean="0"/>
          </a:p>
          <a:p>
            <a:pPr algn="r" rtl="1">
              <a:buNone/>
            </a:pPr>
            <a:r>
              <a:rPr lang="ar-DZ" b="1" dirty="0" smtClean="0"/>
              <a:t>وترتكز على رقبة مربعة</a:t>
            </a:r>
            <a:endParaRPr lang="ar-SA" b="1" dirty="0" smtClean="0"/>
          </a:p>
          <a:p>
            <a:pPr algn="r" rtl="1">
              <a:buNone/>
            </a:pPr>
            <a:endParaRPr lang="ar-DZ" b="1" dirty="0" smtClean="0"/>
          </a:p>
          <a:p>
            <a:pPr algn="r" rtl="1">
              <a:buNone/>
            </a:pPr>
            <a:r>
              <a:rPr lang="ar-DZ" b="1" dirty="0" smtClean="0"/>
              <a:t>استخدم الفنان العقود المتجاوزة والدائرية </a:t>
            </a:r>
            <a:endParaRPr lang="ar-SA" b="1" dirty="0" smtClean="0"/>
          </a:p>
          <a:p>
            <a:pPr algn="r" rtl="1">
              <a:buNone/>
            </a:pPr>
            <a:r>
              <a:rPr lang="ar-DZ" b="1" dirty="0" smtClean="0"/>
              <a:t>لحمل السقف وهي تعلو الدعامات المربعة المزودة </a:t>
            </a:r>
            <a:endParaRPr lang="ar-SA" b="1" dirty="0" smtClean="0"/>
          </a:p>
          <a:p>
            <a:pPr algn="r" rtl="1">
              <a:buNone/>
            </a:pPr>
            <a:r>
              <a:rPr lang="ar-DZ" b="1" dirty="0" err="1" smtClean="0"/>
              <a:t>باعمدة</a:t>
            </a:r>
            <a:r>
              <a:rPr lang="ar-DZ" b="1" dirty="0" smtClean="0"/>
              <a:t> تتخلل اركلن الدعامات</a:t>
            </a:r>
            <a:endParaRPr lang="ar-SA" b="1" dirty="0" smtClean="0"/>
          </a:p>
          <a:p>
            <a:pPr algn="r" rtl="1">
              <a:buNone/>
            </a:pPr>
            <a:endParaRPr lang="ar-DZ" b="1" dirty="0" smtClean="0"/>
          </a:p>
          <a:p>
            <a:pPr algn="r" rtl="1">
              <a:buNone/>
            </a:pPr>
            <a:r>
              <a:rPr lang="ar-DZ" b="1" dirty="0" smtClean="0"/>
              <a:t>المئذنة: توجد في الجهة الشمالية الشرقية  لها بدن اسطواني الشكل يعلوه </a:t>
            </a:r>
            <a:r>
              <a:rPr lang="ar-DZ" b="1" dirty="0" err="1" smtClean="0"/>
              <a:t>جوسق</a:t>
            </a:r>
            <a:r>
              <a:rPr lang="ar-DZ" b="1" dirty="0" smtClean="0"/>
              <a:t> مثمن ينتهي بقبة</a:t>
            </a:r>
          </a:p>
          <a:p>
            <a:pPr algn="r" rtl="1">
              <a:buNone/>
            </a:pPr>
            <a:r>
              <a:rPr lang="ar-DZ" b="1" dirty="0" smtClean="0"/>
              <a:t>وسقف المسجد </a:t>
            </a:r>
            <a:r>
              <a:rPr lang="ar-DZ" b="1" dirty="0" err="1" smtClean="0"/>
              <a:t>بالاقبية</a:t>
            </a:r>
            <a:r>
              <a:rPr lang="ar-DZ" b="1" dirty="0" smtClean="0"/>
              <a:t> المتقاطع</a:t>
            </a:r>
            <a:r>
              <a:rPr lang="ar-DZ" dirty="0" smtClean="0"/>
              <a:t>ة </a:t>
            </a:r>
            <a:endParaRPr lang="fr-FR" dirty="0"/>
          </a:p>
        </p:txBody>
      </p:sp>
      <p:pic>
        <p:nvPicPr>
          <p:cNvPr id="4" name="Image 3"/>
          <p:cNvPicPr/>
          <p:nvPr/>
        </p:nvPicPr>
        <p:blipFill>
          <a:blip r:embed="rId2" cstate="print"/>
          <a:srcRect/>
          <a:stretch>
            <a:fillRect/>
          </a:stretch>
        </p:blipFill>
        <p:spPr bwMode="auto">
          <a:xfrm>
            <a:off x="0" y="1285860"/>
            <a:ext cx="3143272" cy="3143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14800" cy="1143000"/>
          </a:xfrm>
          <a:solidFill>
            <a:srgbClr val="00B0F0"/>
          </a:solidFill>
        </p:spPr>
        <p:txBody>
          <a:bodyPr/>
          <a:lstStyle/>
          <a:p>
            <a:pPr algn="ctr"/>
            <a:r>
              <a:rPr lang="ar-DZ" dirty="0" smtClean="0"/>
              <a:t>جامع </a:t>
            </a:r>
            <a:r>
              <a:rPr lang="ar-DZ" dirty="0" err="1" smtClean="0"/>
              <a:t>ابو</a:t>
            </a:r>
            <a:r>
              <a:rPr lang="ar-DZ" dirty="0" smtClean="0"/>
              <a:t> </a:t>
            </a:r>
            <a:r>
              <a:rPr lang="ar-DZ" dirty="0" err="1" smtClean="0"/>
              <a:t>فتاتة</a:t>
            </a:r>
            <a:endParaRPr lang="fr-FR" dirty="0"/>
          </a:p>
        </p:txBody>
      </p:sp>
      <p:sp>
        <p:nvSpPr>
          <p:cNvPr id="3" name="Espace réservé du contenu 2"/>
          <p:cNvSpPr>
            <a:spLocks noGrp="1"/>
          </p:cNvSpPr>
          <p:nvPr>
            <p:ph idx="1"/>
          </p:nvPr>
        </p:nvSpPr>
        <p:spPr>
          <a:xfrm>
            <a:off x="4714876" y="500042"/>
            <a:ext cx="3971924" cy="6357958"/>
          </a:xfrm>
        </p:spPr>
        <p:txBody>
          <a:bodyPr>
            <a:normAutofit fontScale="85000" lnSpcReduction="10000"/>
          </a:bodyPr>
          <a:lstStyle/>
          <a:p>
            <a:pPr algn="r" rtl="1"/>
            <a:r>
              <a:rPr lang="ar-DZ" b="1" dirty="0" smtClean="0"/>
              <a:t>يقع بالقرب من سوس </a:t>
            </a:r>
          </a:p>
          <a:p>
            <a:pPr algn="r" rtl="1"/>
            <a:r>
              <a:rPr lang="ar-DZ" b="1" dirty="0" smtClean="0"/>
              <a:t>بني بعد سنة  223هـ من طرف </a:t>
            </a:r>
            <a:r>
              <a:rPr lang="ar-DZ" b="1" dirty="0" err="1" smtClean="0"/>
              <a:t>ابي</a:t>
            </a:r>
            <a:r>
              <a:rPr lang="ar-DZ" b="1" dirty="0" smtClean="0"/>
              <a:t> عقال بن </a:t>
            </a:r>
            <a:r>
              <a:rPr lang="ar-DZ" b="1" dirty="0" err="1" smtClean="0"/>
              <a:t>الاغلب</a:t>
            </a:r>
            <a:r>
              <a:rPr lang="ar-DZ" b="1" dirty="0" smtClean="0"/>
              <a:t> </a:t>
            </a:r>
          </a:p>
          <a:p>
            <a:pPr algn="r" rtl="1"/>
            <a:r>
              <a:rPr lang="ar-DZ" b="1" dirty="0" smtClean="0"/>
              <a:t>ولم يتبقى منه سوى بيت الصلاة</a:t>
            </a:r>
          </a:p>
          <a:p>
            <a:pPr algn="r" rtl="1"/>
            <a:r>
              <a:rPr lang="ar-DZ" b="1" dirty="0" smtClean="0"/>
              <a:t>تبلغ مساحته 10*13م مربع </a:t>
            </a:r>
          </a:p>
          <a:p>
            <a:pPr algn="r" rtl="1"/>
            <a:r>
              <a:rPr lang="ar-DZ" b="1" dirty="0" smtClean="0"/>
              <a:t>بيت الصلاة مربعة الشكل طول </a:t>
            </a:r>
            <a:r>
              <a:rPr lang="ar-DZ" b="1" dirty="0" err="1" smtClean="0"/>
              <a:t>اضلاعها</a:t>
            </a:r>
            <a:r>
              <a:rPr lang="ar-DZ" b="1" dirty="0" smtClean="0"/>
              <a:t> تقريبا 8م</a:t>
            </a:r>
          </a:p>
          <a:p>
            <a:pPr algn="r" rtl="1"/>
            <a:r>
              <a:rPr lang="ar-DZ" b="1" dirty="0" smtClean="0"/>
              <a:t>تشتمل على ثلاثة بلاطات تتخللها ثمانية </a:t>
            </a:r>
            <a:r>
              <a:rPr lang="ar-DZ" b="1" dirty="0" err="1" smtClean="0"/>
              <a:t>اساكيب</a:t>
            </a:r>
            <a:endParaRPr lang="ar-DZ" b="1" dirty="0" smtClean="0"/>
          </a:p>
          <a:p>
            <a:pPr algn="r" rtl="1"/>
            <a:r>
              <a:rPr lang="ar-DZ" b="1" dirty="0" smtClean="0"/>
              <a:t>وقد سقف </a:t>
            </a:r>
            <a:r>
              <a:rPr lang="ar-DZ" b="1" dirty="0" err="1" smtClean="0"/>
              <a:t>بالاقبية</a:t>
            </a:r>
            <a:r>
              <a:rPr lang="ar-DZ" b="1" dirty="0" smtClean="0"/>
              <a:t> المتقاطعة وهو بذلك يشيه جامع سوسة</a:t>
            </a:r>
          </a:p>
          <a:p>
            <a:pPr algn="r" rtl="1"/>
            <a:r>
              <a:rPr lang="ar-DZ" b="1" dirty="0" smtClean="0"/>
              <a:t>وللمسجد غرفة الجنائز وهي عبارة عن رواق </a:t>
            </a:r>
          </a:p>
          <a:p>
            <a:endParaRPr lang="fr-FR" dirty="0"/>
          </a:p>
        </p:txBody>
      </p:sp>
      <p:pic>
        <p:nvPicPr>
          <p:cNvPr id="4" name="Image 3"/>
          <p:cNvPicPr/>
          <p:nvPr/>
        </p:nvPicPr>
        <p:blipFill>
          <a:blip r:embed="rId2"/>
          <a:srcRect/>
          <a:stretch>
            <a:fillRect/>
          </a:stretch>
        </p:blipFill>
        <p:spPr bwMode="auto">
          <a:xfrm>
            <a:off x="0" y="1785926"/>
            <a:ext cx="4572000"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pPr algn="ctr"/>
            <a:r>
              <a:rPr lang="ar-DZ" dirty="0" smtClean="0"/>
              <a:t>مساجد </a:t>
            </a:r>
            <a:r>
              <a:rPr lang="ar-DZ" dirty="0" err="1" smtClean="0"/>
              <a:t>اخرى</a:t>
            </a:r>
            <a:endParaRPr lang="fr-FR" dirty="0"/>
          </a:p>
        </p:txBody>
      </p:sp>
      <p:sp>
        <p:nvSpPr>
          <p:cNvPr id="3" name="Espace réservé du contenu 2"/>
          <p:cNvSpPr>
            <a:spLocks noGrp="1"/>
          </p:cNvSpPr>
          <p:nvPr>
            <p:ph idx="1"/>
          </p:nvPr>
        </p:nvSpPr>
        <p:spPr/>
        <p:txBody>
          <a:bodyPr/>
          <a:lstStyle/>
          <a:p>
            <a:pPr algn="r" rtl="1"/>
            <a:r>
              <a:rPr lang="ar-DZ" b="1" dirty="0" smtClean="0"/>
              <a:t>مسجد ذي </a:t>
            </a:r>
            <a:r>
              <a:rPr lang="ar-DZ" b="1" dirty="0" err="1" smtClean="0"/>
              <a:t>الابواب</a:t>
            </a:r>
            <a:r>
              <a:rPr lang="ar-DZ" b="1" dirty="0" smtClean="0"/>
              <a:t> الثلاثة :</a:t>
            </a:r>
          </a:p>
          <a:p>
            <a:pPr algn="r" rtl="1"/>
            <a:r>
              <a:rPr lang="ar-DZ" dirty="0" smtClean="0"/>
              <a:t>بني سنة 252هـ من طرف محمد بن خيرون </a:t>
            </a:r>
            <a:r>
              <a:rPr lang="ar-DZ" dirty="0" err="1" smtClean="0"/>
              <a:t>المعارفي</a:t>
            </a:r>
            <a:r>
              <a:rPr lang="ar-DZ" dirty="0" smtClean="0"/>
              <a:t> </a:t>
            </a:r>
            <a:r>
              <a:rPr lang="ar-DZ" dirty="0" err="1" smtClean="0"/>
              <a:t>الاندلسي</a:t>
            </a:r>
            <a:r>
              <a:rPr lang="ar-DZ" dirty="0" smtClean="0"/>
              <a:t> بالقيروان</a:t>
            </a:r>
          </a:p>
          <a:p>
            <a:pPr algn="r" rtl="1"/>
            <a:r>
              <a:rPr lang="ar-DZ" b="1" dirty="0" smtClean="0"/>
              <a:t>مسجد الجامع </a:t>
            </a:r>
            <a:r>
              <a:rPr lang="ar-DZ" b="1" dirty="0" err="1" smtClean="0"/>
              <a:t>بسفاقس</a:t>
            </a:r>
            <a:r>
              <a:rPr lang="ar-DZ" b="1" dirty="0" smtClean="0"/>
              <a:t>:</a:t>
            </a:r>
          </a:p>
          <a:p>
            <a:pPr algn="r" rtl="1"/>
            <a:r>
              <a:rPr lang="ar-DZ" dirty="0" smtClean="0"/>
              <a:t>بناه علي بن سالم </a:t>
            </a:r>
            <a:r>
              <a:rPr lang="ar-SA" dirty="0" err="1" smtClean="0"/>
              <a:t>ا</a:t>
            </a:r>
            <a:r>
              <a:rPr lang="ar-DZ" dirty="0" err="1" smtClean="0"/>
              <a:t>لجينياني</a:t>
            </a:r>
            <a:r>
              <a:rPr lang="ar-DZ" dirty="0" smtClean="0"/>
              <a:t> </a:t>
            </a:r>
          </a:p>
          <a:p>
            <a:pPr algn="r" rtl="1"/>
            <a:r>
              <a:rPr lang="ar-DZ" dirty="0" smtClean="0"/>
              <a:t>سنة 235هـ </a:t>
            </a:r>
          </a:p>
          <a:p>
            <a:pPr algn="r" rtl="1"/>
            <a:r>
              <a:rPr lang="ar-DZ" dirty="0" smtClean="0"/>
              <a:t>وهو يشبه جامع القيروان إلى حد بعيد </a:t>
            </a:r>
            <a:r>
              <a:rPr lang="ar-DZ" dirty="0" err="1" smtClean="0"/>
              <a:t>سواءا</a:t>
            </a:r>
            <a:r>
              <a:rPr lang="ar-DZ" dirty="0" smtClean="0"/>
              <a:t> معماريا أو </a:t>
            </a:r>
            <a:r>
              <a:rPr lang="ar-DZ" dirty="0" err="1" smtClean="0"/>
              <a:t>زخرفيا</a:t>
            </a:r>
            <a:endParaRPr lang="ar-SA"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08" y="2571744"/>
            <a:ext cx="5072098" cy="1543047"/>
          </a:xfrm>
          <a:solidFill>
            <a:srgbClr val="00B0F0"/>
          </a:solidFill>
        </p:spPr>
        <p:txBody>
          <a:bodyPr>
            <a:noAutofit/>
          </a:bodyPr>
          <a:lstStyle/>
          <a:p>
            <a:pPr algn="ctr">
              <a:buNone/>
            </a:pPr>
            <a:r>
              <a:rPr lang="ar-SA" sz="6000" b="1" dirty="0" smtClean="0"/>
              <a:t>المدن </a:t>
            </a:r>
            <a:r>
              <a:rPr lang="ar-SA" sz="6000" b="1" dirty="0" err="1" smtClean="0"/>
              <a:t>الاغلبية</a:t>
            </a:r>
            <a:endParaRPr lang="fr-FR" sz="6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ar-SA" b="1" dirty="0" err="1" smtClean="0"/>
              <a:t>الاربطة</a:t>
            </a:r>
            <a:endParaRPr lang="fr-FR" b="1" dirty="0"/>
          </a:p>
        </p:txBody>
      </p:sp>
      <p:pic>
        <p:nvPicPr>
          <p:cNvPr id="4" name="Espace réservé du contenu 3"/>
          <p:cNvPicPr>
            <a:picLocks noGrp="1"/>
          </p:cNvPicPr>
          <p:nvPr>
            <p:ph idx="1"/>
          </p:nvPr>
        </p:nvPicPr>
        <p:blipFill>
          <a:blip r:embed="rId2"/>
          <a:srcRect/>
          <a:stretch>
            <a:fillRect/>
          </a:stretch>
        </p:blipFill>
        <p:spPr bwMode="auto">
          <a:xfrm>
            <a:off x="2696004" y="1600200"/>
            <a:ext cx="375199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AB8B778F-0A8B-DB18-604B-7F36F7DD3FB5}"/>
              </a:ext>
            </a:extLst>
          </p:cNvPr>
          <p:cNvSpPr>
            <a:spLocks noGrp="1" noChangeArrowheads="1"/>
          </p:cNvSpPr>
          <p:nvPr>
            <p:ph type="title"/>
          </p:nvPr>
        </p:nvSpPr>
        <p:spPr>
          <a:xfrm>
            <a:off x="457200" y="274638"/>
            <a:ext cx="4186238" cy="1143000"/>
          </a:xfrm>
          <a:solidFill>
            <a:srgbClr val="00B0F0"/>
          </a:solidFill>
        </p:spPr>
        <p:txBody>
          <a:bodyPr>
            <a:normAutofit fontScale="90000"/>
          </a:bodyPr>
          <a:lstStyle/>
          <a:p>
            <a:pPr eaLnBrk="1" hangingPunct="1">
              <a:defRPr/>
            </a:pPr>
            <a:r>
              <a:rPr lang="ar-DZ" altLang="zh-CN" b="1" u="sng" dirty="0" err="1"/>
              <a:t>طبنة</a:t>
            </a:r>
            <a:r>
              <a:rPr lang="ar-DZ" altLang="zh-CN" b="1" u="sng" dirty="0"/>
              <a:t> مهد الدولة الأغلبية</a:t>
            </a:r>
            <a:r>
              <a:rPr lang="fr-FR" altLang="zh-CN" b="1" dirty="0"/>
              <a:t> </a:t>
            </a:r>
            <a:endParaRPr lang="fr-FR" b="1" dirty="0"/>
          </a:p>
        </p:txBody>
      </p:sp>
      <p:sp>
        <p:nvSpPr>
          <p:cNvPr id="5" name="Espace réservé du contenu 4"/>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3"/>
          <a:srcRect/>
          <a:stretch>
            <a:fillRect/>
          </a:stretch>
        </p:blipFill>
        <p:spPr bwMode="auto">
          <a:xfrm>
            <a:off x="0" y="2214554"/>
            <a:ext cx="8181975" cy="4143375"/>
          </a:xfrm>
          <a:prstGeom prst="rect">
            <a:avLst/>
          </a:prstGeom>
          <a:noFill/>
          <a:ln w="9525">
            <a:noFill/>
            <a:miter lim="800000"/>
            <a:headEnd/>
            <a:tailEnd/>
          </a:ln>
          <a:effectLst/>
        </p:spPr>
      </p:pic>
      <p:sp>
        <p:nvSpPr>
          <p:cNvPr id="6" name="Rectangle 3">
            <a:extLst>
              <a:ext uri="{FF2B5EF4-FFF2-40B4-BE49-F238E27FC236}">
                <a16:creationId xmlns:a16="http://schemas.microsoft.com/office/drawing/2014/main" xmlns="" id="{60F5F762-2128-31A3-BE09-E8CE41B8B8A0}"/>
              </a:ext>
            </a:extLst>
          </p:cNvPr>
          <p:cNvSpPr txBox="1">
            <a:spLocks noChangeArrowheads="1"/>
          </p:cNvSpPr>
          <p:nvPr/>
        </p:nvSpPr>
        <p:spPr>
          <a:xfrm>
            <a:off x="4714876" y="0"/>
            <a:ext cx="4429124" cy="6643710"/>
          </a:xfrm>
          <a:prstGeom prst="rect">
            <a:avLst/>
          </a:prstGeom>
          <a:blipFill>
            <a:blip r:embed="rId4"/>
            <a:tile tx="0" ty="0" sx="100000" sy="100000" flip="none" algn="tl"/>
          </a:blipFill>
        </p:spPr>
        <p:txBody>
          <a:bodyPr vert="horz" lIns="91440" tIns="45720" rIns="91440" bIns="45720" rtlCol="0">
            <a:normAutofit fontScale="85000" lnSpcReduction="20000"/>
          </a:bodyPr>
          <a:lstStyle/>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تقع مدينة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طبنة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في</a:t>
            </a:r>
            <a:r>
              <a:rPr kumimoji="0" lang="ar-SA" altLang="zh-CN" sz="2400" b="1" i="0" u="none" strike="noStrike" kern="1200" cap="none" spc="0" normalizeH="0" baseline="0" noProof="0" dirty="0" smtClean="0">
                <a:ln>
                  <a:noFill/>
                </a:ln>
                <a:solidFill>
                  <a:schemeClr val="tx1"/>
                </a:solidFill>
                <a:effectLst/>
                <a:uLnTx/>
                <a:uFillTx/>
                <a:latin typeface="+mn-lt"/>
                <a:ea typeface="+mn-ea"/>
                <a:cs typeface="+mn-cs"/>
              </a:rPr>
              <a:t> </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إقليم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الزاب</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و هي على بعد بضعة كيلومترات جنوب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بريكة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الحالية.</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تم فتحها على يد موسى بن نصير حسب ياقوت الحموي</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استجدها الوالي العباسي </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عمر بن حفص سنة 154ه </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و عمل على تقوية حصونها بأمر من الخليفة العباسي أبي جعفر المنصور. </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اتخذت فيما بعد مقرا لعامل افريقية الخاضعة آنذاك للدولة العباسية</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كان يقوم بشؤون أعمالها إبراهيم بن الأغلب(800-812م)أيام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هرثمة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بن أعين(795-799).</a:t>
            </a:r>
            <a:endParaRPr kumimoji="0" lang="en-US" altLang="zh-CN" sz="2400" b="1"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تعد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طبنة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مهد الدولة الأغلبية،</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فمنها انطلق إبراهيم بن الأغلب متجها إلى إفريقية لتأسيس دولته.</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حطم أبو عبد الله الشيعي أسوارها بعد حصار دام مدة قصيرة من الزمن (905-906م)،</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فأدى ذلك إلى استسلام المدينة</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ليّ يحي بن سالم عاملا عليها</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خلال الفترتين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الزيرية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الحمادية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أدت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طبنة</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دورا معتبرا</a:t>
            </a:r>
            <a:endParaRPr kumimoji="0" lang="ar-SA"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و ما إن حل العهد </a:t>
            </a:r>
            <a:r>
              <a:rPr kumimoji="0" lang="ar-DZ" altLang="zh-CN" sz="2400" b="1" i="0" u="none" strike="noStrike" kern="1200" cap="none" spc="0" normalizeH="0" baseline="0" noProof="0" dirty="0" err="1" smtClean="0">
                <a:ln>
                  <a:noFill/>
                </a:ln>
                <a:solidFill>
                  <a:schemeClr val="tx1"/>
                </a:solidFill>
                <a:effectLst/>
                <a:uLnTx/>
                <a:uFillTx/>
                <a:latin typeface="+mn-lt"/>
                <a:ea typeface="+mn-ea"/>
                <a:cs typeface="+mn-cs"/>
              </a:rPr>
              <a:t>الموحدي</a:t>
            </a:r>
            <a:r>
              <a:rPr kumimoji="0" lang="ar-DZ" altLang="zh-CN" sz="2400" b="1" i="0" u="none" strike="noStrike" kern="1200" cap="none" spc="0" normalizeH="0" baseline="0" noProof="0" dirty="0" smtClean="0">
                <a:ln>
                  <a:noFill/>
                </a:ln>
                <a:solidFill>
                  <a:schemeClr val="tx1"/>
                </a:solidFill>
                <a:effectLst/>
                <a:uLnTx/>
                <a:uFillTx/>
                <a:latin typeface="+mn-lt"/>
                <a:ea typeface="+mn-ea"/>
                <a:cs typeface="+mn-cs"/>
              </a:rPr>
              <a:t> حتى فقدت المدينة أهميتها التاريخية</a:t>
            </a:r>
            <a:endParaRPr kumimoji="0" lang="fr-FR"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Scale>
                                      <p:cBhvr>
                                        <p:cTn id="7" dur="1000" decel="50000" fill="hold">
                                          <p:stCondLst>
                                            <p:cond delay="0"/>
                                          </p:stCondLst>
                                        </p:cTn>
                                        <p:tgtEl>
                                          <p:spTgt spid="286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4"/>
                                        </p:tgtEl>
                                        <p:attrNameLst>
                                          <p:attrName>ppt_x</p:attrName>
                                          <p:attrName>ppt_y</p:attrName>
                                        </p:attrNameLst>
                                      </p:cBhvr>
                                    </p:animMotion>
                                    <p:animEffect transition="in" filter="fade">
                                      <p:cBhvr>
                                        <p:cTn id="9" dur="1000"/>
                                        <p:tgtEl>
                                          <p:spTgt spid="2867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1" end="1"/>
                                            </p:txEl>
                                          </p:spTgt>
                                        </p:tgtEl>
                                        <p:attrNameLst>
                                          <p:attrName>fill.type</p:attrName>
                                        </p:attrNameLst>
                                      </p:cBhvr>
                                      <p:to>
                                        <p:strVal val="solid"/>
                                      </p:to>
                                    </p:set>
                                  </p:childTnLst>
                                </p:cTn>
                              </p:par>
                            </p:childTnLst>
                          </p:cTn>
                        </p:par>
                        <p:par>
                          <p:cTn id="22" fill="hold">
                            <p:stCondLst>
                              <p:cond delay="36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5"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2" end="2"/>
                                            </p:txEl>
                                          </p:spTgt>
                                        </p:tgtEl>
                                        <p:attrNameLst>
                                          <p:attrName>fill.type</p:attrName>
                                        </p:attrNameLst>
                                      </p:cBhvr>
                                      <p:to>
                                        <p:strVal val="solid"/>
                                      </p:to>
                                    </p:set>
                                  </p:childTnLst>
                                </p:cTn>
                              </p:par>
                            </p:childTnLst>
                          </p:cTn>
                        </p:par>
                        <p:par>
                          <p:cTn id="28" fill="hold">
                            <p:stCondLst>
                              <p:cond delay="50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1"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6">
                                            <p:txEl>
                                              <p:pRg st="3" end="3"/>
                                            </p:txEl>
                                          </p:spTgt>
                                        </p:tgtEl>
                                        <p:attrNameLst>
                                          <p:attrName>fill.type</p:attrName>
                                        </p:attrNameLst>
                                      </p:cBhvr>
                                      <p:to>
                                        <p:strVal val="solid"/>
                                      </p:to>
                                    </p:set>
                                  </p:childTnLst>
                                </p:cTn>
                              </p:par>
                            </p:childTnLst>
                          </p:cTn>
                        </p:par>
                        <p:par>
                          <p:cTn id="34" fill="hold">
                            <p:stCondLst>
                              <p:cond delay="59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37"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6">
                                            <p:txEl>
                                              <p:pRg st="4" end="4"/>
                                            </p:txEl>
                                          </p:spTgt>
                                        </p:tgtEl>
                                        <p:attrNameLst>
                                          <p:attrName>fill.type</p:attrName>
                                        </p:attrNameLst>
                                      </p:cBhvr>
                                      <p:to>
                                        <p:strVal val="solid"/>
                                      </p:to>
                                    </p:set>
                                  </p:childTnLst>
                                </p:cTn>
                              </p:par>
                            </p:childTnLst>
                          </p:cTn>
                        </p:par>
                        <p:par>
                          <p:cTn id="40" fill="hold">
                            <p:stCondLst>
                              <p:cond delay="66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43" dur="8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6">
                                            <p:txEl>
                                              <p:pRg st="5" end="5"/>
                                            </p:txEl>
                                          </p:spTgt>
                                        </p:tgtEl>
                                        <p:attrNameLst>
                                          <p:attrName>fill.type</p:attrName>
                                        </p:attrNameLst>
                                      </p:cBhvr>
                                      <p:to>
                                        <p:strVal val="solid"/>
                                      </p:to>
                                    </p:set>
                                  </p:childTnLst>
                                </p:cTn>
                              </p:par>
                            </p:childTnLst>
                          </p:cTn>
                        </p:par>
                        <p:par>
                          <p:cTn id="46" fill="hold">
                            <p:stCondLst>
                              <p:cond delay="876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49" dur="8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6">
                                            <p:txEl>
                                              <p:pRg st="6" end="6"/>
                                            </p:txEl>
                                          </p:spTgt>
                                        </p:tgtEl>
                                        <p:attrNameLst>
                                          <p:attrName>fill.type</p:attrName>
                                        </p:attrNameLst>
                                      </p:cBhvr>
                                      <p:to>
                                        <p:strVal val="solid"/>
                                      </p:to>
                                    </p:set>
                                  </p:childTnLst>
                                </p:cTn>
                              </p:par>
                            </p:childTnLst>
                          </p:cTn>
                        </p:par>
                        <p:par>
                          <p:cTn id="52" fill="hold">
                            <p:stCondLst>
                              <p:cond delay="1096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6">
                                            <p:txEl>
                                              <p:pRg st="7" end="7"/>
                                            </p:txEl>
                                          </p:spTgt>
                                        </p:tgtEl>
                                        <p:attrNameLst>
                                          <p:attrName>style.visibility</p:attrName>
                                        </p:attrNameLst>
                                      </p:cBhvr>
                                      <p:to>
                                        <p:strVal val="visible"/>
                                      </p:to>
                                    </p:set>
                                    <p:anim calcmode="discrete" valueType="clr">
                                      <p:cBhvr override="childStyle">
                                        <p:cTn id="55" dur="80"/>
                                        <p:tgtEl>
                                          <p:spTgt spid="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6">
                                            <p:txEl>
                                              <p:pRg st="7" end="7"/>
                                            </p:txEl>
                                          </p:spTgt>
                                        </p:tgtEl>
                                        <p:attrNameLst>
                                          <p:attrName>fillcolor</p:attrName>
                                        </p:attrNameLst>
                                      </p:cBhvr>
                                      <p:tavLst>
                                        <p:tav tm="0">
                                          <p:val>
                                            <p:clrVal>
                                              <a:schemeClr val="accent2"/>
                                            </p:clrVal>
                                          </p:val>
                                        </p:tav>
                                        <p:tav tm="50000">
                                          <p:val>
                                            <p:clrVal>
                                              <a:schemeClr val="hlink"/>
                                            </p:clrVal>
                                          </p:val>
                                        </p:tav>
                                      </p:tavLst>
                                    </p:anim>
                                    <p:set>
                                      <p:cBhvr>
                                        <p:cTn id="57" dur="80"/>
                                        <p:tgtEl>
                                          <p:spTgt spid="6">
                                            <p:txEl>
                                              <p:pRg st="7" end="7"/>
                                            </p:txEl>
                                          </p:spTgt>
                                        </p:tgtEl>
                                        <p:attrNameLst>
                                          <p:attrName>fill.type</p:attrName>
                                        </p:attrNameLst>
                                      </p:cBhvr>
                                      <p:to>
                                        <p:strVal val="solid"/>
                                      </p:to>
                                    </p:set>
                                  </p:childTnLst>
                                </p:cTn>
                              </p:par>
                            </p:childTnLst>
                          </p:cTn>
                        </p:par>
                        <p:par>
                          <p:cTn id="58" fill="hold">
                            <p:stCondLst>
                              <p:cond delay="1380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61"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63" dur="80"/>
                                        <p:tgtEl>
                                          <p:spTgt spid="6">
                                            <p:txEl>
                                              <p:pRg st="8" end="8"/>
                                            </p:txEl>
                                          </p:spTgt>
                                        </p:tgtEl>
                                        <p:attrNameLst>
                                          <p:attrName>fill.type</p:attrName>
                                        </p:attrNameLst>
                                      </p:cBhvr>
                                      <p:to>
                                        <p:strVal val="solid"/>
                                      </p:to>
                                    </p:set>
                                  </p:childTnLst>
                                </p:cTn>
                              </p:par>
                            </p:childTnLst>
                          </p:cTn>
                        </p:par>
                        <p:par>
                          <p:cTn id="64" fill="hold">
                            <p:stCondLst>
                              <p:cond delay="1484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6">
                                            <p:txEl>
                                              <p:pRg st="9" end="9"/>
                                            </p:txEl>
                                          </p:spTgt>
                                        </p:tgtEl>
                                        <p:attrNameLst>
                                          <p:attrName>style.visibility</p:attrName>
                                        </p:attrNameLst>
                                      </p:cBhvr>
                                      <p:to>
                                        <p:strVal val="visible"/>
                                      </p:to>
                                    </p:set>
                                    <p:anim calcmode="discrete" valueType="clr">
                                      <p:cBhvr override="childStyle">
                                        <p:cTn id="67" dur="80"/>
                                        <p:tgtEl>
                                          <p:spTgt spid="6">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6">
                                            <p:txEl>
                                              <p:pRg st="9" end="9"/>
                                            </p:txEl>
                                          </p:spTgt>
                                        </p:tgtEl>
                                        <p:attrNameLst>
                                          <p:attrName>fillcolor</p:attrName>
                                        </p:attrNameLst>
                                      </p:cBhvr>
                                      <p:tavLst>
                                        <p:tav tm="0">
                                          <p:val>
                                            <p:clrVal>
                                              <a:schemeClr val="accent2"/>
                                            </p:clrVal>
                                          </p:val>
                                        </p:tav>
                                        <p:tav tm="50000">
                                          <p:val>
                                            <p:clrVal>
                                              <a:schemeClr val="hlink"/>
                                            </p:clrVal>
                                          </p:val>
                                        </p:tav>
                                      </p:tavLst>
                                    </p:anim>
                                    <p:set>
                                      <p:cBhvr>
                                        <p:cTn id="69" dur="80"/>
                                        <p:tgtEl>
                                          <p:spTgt spid="6">
                                            <p:txEl>
                                              <p:pRg st="9" end="9"/>
                                            </p:txEl>
                                          </p:spTgt>
                                        </p:tgtEl>
                                        <p:attrNameLst>
                                          <p:attrName>fill.type</p:attrName>
                                        </p:attrNameLst>
                                      </p:cBhvr>
                                      <p:to>
                                        <p:strVal val="solid"/>
                                      </p:to>
                                    </p:set>
                                  </p:childTnLst>
                                </p:cTn>
                              </p:par>
                            </p:childTnLst>
                          </p:cTn>
                        </p:par>
                        <p:par>
                          <p:cTn id="70" fill="hold">
                            <p:stCondLst>
                              <p:cond delay="1696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6">
                                            <p:txEl>
                                              <p:pRg st="10" end="10"/>
                                            </p:txEl>
                                          </p:spTgt>
                                        </p:tgtEl>
                                        <p:attrNameLst>
                                          <p:attrName>style.visibility</p:attrName>
                                        </p:attrNameLst>
                                      </p:cBhvr>
                                      <p:to>
                                        <p:strVal val="visible"/>
                                      </p:to>
                                    </p:set>
                                    <p:anim calcmode="discrete" valueType="clr">
                                      <p:cBhvr override="childStyle">
                                        <p:cTn id="73" dur="80"/>
                                        <p:tgtEl>
                                          <p:spTgt spid="6">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10" end="10"/>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10" end="10"/>
                                            </p:txEl>
                                          </p:spTgt>
                                        </p:tgtEl>
                                        <p:attrNameLst>
                                          <p:attrName>fill.type</p:attrName>
                                        </p:attrNameLst>
                                      </p:cBhvr>
                                      <p:to>
                                        <p:strVal val="solid"/>
                                      </p:to>
                                    </p:set>
                                  </p:childTnLst>
                                </p:cTn>
                              </p:par>
                            </p:childTnLst>
                          </p:cTn>
                        </p:par>
                        <p:par>
                          <p:cTn id="76" fill="hold">
                            <p:stCondLst>
                              <p:cond delay="1948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6">
                                            <p:txEl>
                                              <p:pRg st="11" end="11"/>
                                            </p:txEl>
                                          </p:spTgt>
                                        </p:tgtEl>
                                        <p:attrNameLst>
                                          <p:attrName>style.visibility</p:attrName>
                                        </p:attrNameLst>
                                      </p:cBhvr>
                                      <p:to>
                                        <p:strVal val="visible"/>
                                      </p:to>
                                    </p:set>
                                    <p:anim calcmode="discrete" valueType="clr">
                                      <p:cBhvr override="childStyle">
                                        <p:cTn id="79" dur="80"/>
                                        <p:tgtEl>
                                          <p:spTgt spid="6">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6">
                                            <p:txEl>
                                              <p:pRg st="11" end="11"/>
                                            </p:txEl>
                                          </p:spTgt>
                                        </p:tgtEl>
                                        <p:attrNameLst>
                                          <p:attrName>fillcolor</p:attrName>
                                        </p:attrNameLst>
                                      </p:cBhvr>
                                      <p:tavLst>
                                        <p:tav tm="0">
                                          <p:val>
                                            <p:clrVal>
                                              <a:schemeClr val="accent2"/>
                                            </p:clrVal>
                                          </p:val>
                                        </p:tav>
                                        <p:tav tm="50000">
                                          <p:val>
                                            <p:clrVal>
                                              <a:schemeClr val="hlink"/>
                                            </p:clrVal>
                                          </p:val>
                                        </p:tav>
                                      </p:tavLst>
                                    </p:anim>
                                    <p:set>
                                      <p:cBhvr>
                                        <p:cTn id="81" dur="80"/>
                                        <p:tgtEl>
                                          <p:spTgt spid="6">
                                            <p:txEl>
                                              <p:pRg st="11" end="11"/>
                                            </p:txEl>
                                          </p:spTgt>
                                        </p:tgtEl>
                                        <p:attrNameLst>
                                          <p:attrName>fill.type</p:attrName>
                                        </p:attrNameLst>
                                      </p:cBhvr>
                                      <p:to>
                                        <p:strVal val="solid"/>
                                      </p:to>
                                    </p:set>
                                  </p:childTnLst>
                                </p:cTn>
                              </p:par>
                            </p:childTnLst>
                          </p:cTn>
                        </p:par>
                        <p:par>
                          <p:cTn id="82" fill="hold">
                            <p:stCondLst>
                              <p:cond delay="20480"/>
                            </p:stCondLst>
                            <p:childTnLst>
                              <p:par>
                                <p:cTn id="83" presetID="27" presetClass="entr" presetSubtype="0" fill="hold" grpId="0" nodeType="afterEffect">
                                  <p:stCondLst>
                                    <p:cond delay="0"/>
                                  </p:stCondLst>
                                  <p:iterate type="lt">
                                    <p:tmPct val="50000"/>
                                  </p:iterate>
                                  <p:childTnLst>
                                    <p:set>
                                      <p:cBhvr>
                                        <p:cTn id="84" dur="1" fill="hold">
                                          <p:stCondLst>
                                            <p:cond delay="0"/>
                                          </p:stCondLst>
                                        </p:cTn>
                                        <p:tgtEl>
                                          <p:spTgt spid="6">
                                            <p:txEl>
                                              <p:pRg st="12" end="12"/>
                                            </p:txEl>
                                          </p:spTgt>
                                        </p:tgtEl>
                                        <p:attrNameLst>
                                          <p:attrName>style.visibility</p:attrName>
                                        </p:attrNameLst>
                                      </p:cBhvr>
                                      <p:to>
                                        <p:strVal val="visible"/>
                                      </p:to>
                                    </p:set>
                                    <p:anim calcmode="discrete" valueType="clr">
                                      <p:cBhvr override="childStyle">
                                        <p:cTn id="85" dur="80"/>
                                        <p:tgtEl>
                                          <p:spTgt spid="6">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6">
                                            <p:txEl>
                                              <p:pRg st="12" end="12"/>
                                            </p:txEl>
                                          </p:spTgt>
                                        </p:tgtEl>
                                        <p:attrNameLst>
                                          <p:attrName>fillcolor</p:attrName>
                                        </p:attrNameLst>
                                      </p:cBhvr>
                                      <p:tavLst>
                                        <p:tav tm="0">
                                          <p:val>
                                            <p:clrVal>
                                              <a:schemeClr val="accent2"/>
                                            </p:clrVal>
                                          </p:val>
                                        </p:tav>
                                        <p:tav tm="50000">
                                          <p:val>
                                            <p:clrVal>
                                              <a:schemeClr val="hlink"/>
                                            </p:clrVal>
                                          </p:val>
                                        </p:tav>
                                      </p:tavLst>
                                    </p:anim>
                                    <p:set>
                                      <p:cBhvr>
                                        <p:cTn id="87" dur="80"/>
                                        <p:tgtEl>
                                          <p:spTgt spid="6">
                                            <p:txEl>
                                              <p:pRg st="12" end="12"/>
                                            </p:txEl>
                                          </p:spTgt>
                                        </p:tgtEl>
                                        <p:attrNameLst>
                                          <p:attrName>fill.type</p:attrName>
                                        </p:attrNameLst>
                                      </p:cBhvr>
                                      <p:to>
                                        <p:strVal val="solid"/>
                                      </p:to>
                                    </p:set>
                                  </p:childTnLst>
                                </p:cTn>
                              </p:par>
                            </p:childTnLst>
                          </p:cTn>
                        </p:par>
                        <p:par>
                          <p:cTn id="88" fill="hold">
                            <p:stCondLst>
                              <p:cond delay="21480"/>
                            </p:stCondLst>
                            <p:childTnLst>
                              <p:par>
                                <p:cTn id="89" presetID="27" presetClass="entr" presetSubtype="0" fill="hold" grpId="0" nodeType="afterEffect">
                                  <p:stCondLst>
                                    <p:cond delay="0"/>
                                  </p:stCondLst>
                                  <p:iterate type="lt">
                                    <p:tmPct val="50000"/>
                                  </p:iterate>
                                  <p:childTnLst>
                                    <p:set>
                                      <p:cBhvr>
                                        <p:cTn id="90" dur="1" fill="hold">
                                          <p:stCondLst>
                                            <p:cond delay="0"/>
                                          </p:stCondLst>
                                        </p:cTn>
                                        <p:tgtEl>
                                          <p:spTgt spid="6">
                                            <p:txEl>
                                              <p:pRg st="13" end="13"/>
                                            </p:txEl>
                                          </p:spTgt>
                                        </p:tgtEl>
                                        <p:attrNameLst>
                                          <p:attrName>style.visibility</p:attrName>
                                        </p:attrNameLst>
                                      </p:cBhvr>
                                      <p:to>
                                        <p:strVal val="visible"/>
                                      </p:to>
                                    </p:set>
                                    <p:anim calcmode="discrete" valueType="clr">
                                      <p:cBhvr override="childStyle">
                                        <p:cTn id="91" dur="80"/>
                                        <p:tgtEl>
                                          <p:spTgt spid="6">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6">
                                            <p:txEl>
                                              <p:pRg st="13" end="13"/>
                                            </p:txEl>
                                          </p:spTgt>
                                        </p:tgtEl>
                                        <p:attrNameLst>
                                          <p:attrName>fillcolor</p:attrName>
                                        </p:attrNameLst>
                                      </p:cBhvr>
                                      <p:tavLst>
                                        <p:tav tm="0">
                                          <p:val>
                                            <p:clrVal>
                                              <a:schemeClr val="accent2"/>
                                            </p:clrVal>
                                          </p:val>
                                        </p:tav>
                                        <p:tav tm="50000">
                                          <p:val>
                                            <p:clrVal>
                                              <a:schemeClr val="hlink"/>
                                            </p:clrVal>
                                          </p:val>
                                        </p:tav>
                                      </p:tavLst>
                                    </p:anim>
                                    <p:set>
                                      <p:cBhvr>
                                        <p:cTn id="93" dur="80"/>
                                        <p:tgtEl>
                                          <p:spTgt spid="6">
                                            <p:txEl>
                                              <p:pRg st="13" end="13"/>
                                            </p:txEl>
                                          </p:spTgt>
                                        </p:tgtEl>
                                        <p:attrNameLst>
                                          <p:attrName>fill.type</p:attrName>
                                        </p:attrNameLst>
                                      </p:cBhvr>
                                      <p:to>
                                        <p:strVal val="solid"/>
                                      </p:to>
                                    </p:set>
                                  </p:childTnLst>
                                </p:cTn>
                              </p:par>
                            </p:childTnLst>
                          </p:cTn>
                        </p:par>
                        <p:par>
                          <p:cTn id="94" fill="hold">
                            <p:stCondLst>
                              <p:cond delay="234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6">
                                            <p:txEl>
                                              <p:pRg st="14" end="14"/>
                                            </p:txEl>
                                          </p:spTgt>
                                        </p:tgtEl>
                                        <p:attrNameLst>
                                          <p:attrName>style.visibility</p:attrName>
                                        </p:attrNameLst>
                                      </p:cBhvr>
                                      <p:to>
                                        <p:strVal val="visible"/>
                                      </p:to>
                                    </p:set>
                                    <p:anim calcmode="discrete" valueType="clr">
                                      <p:cBhvr override="childStyle">
                                        <p:cTn id="97" dur="80"/>
                                        <p:tgtEl>
                                          <p:spTgt spid="6">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6">
                                            <p:txEl>
                                              <p:pRg st="14" end="14"/>
                                            </p:txEl>
                                          </p:spTgt>
                                        </p:tgtEl>
                                        <p:attrNameLst>
                                          <p:attrName>fillcolor</p:attrName>
                                        </p:attrNameLst>
                                      </p:cBhvr>
                                      <p:tavLst>
                                        <p:tav tm="0">
                                          <p:val>
                                            <p:clrVal>
                                              <a:schemeClr val="accent2"/>
                                            </p:clrVal>
                                          </p:val>
                                        </p:tav>
                                        <p:tav tm="50000">
                                          <p:val>
                                            <p:clrVal>
                                              <a:schemeClr val="hlink"/>
                                            </p:clrVal>
                                          </p:val>
                                        </p:tav>
                                      </p:tavLst>
                                    </p:anim>
                                    <p:set>
                                      <p:cBhvr>
                                        <p:cTn id="99" dur="80"/>
                                        <p:tgtEl>
                                          <p:spTgt spid="6">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 id="{0DE211D9-9133-597F-B2F8-E50C901298D0}"/>
              </a:ext>
            </a:extLst>
          </p:cNvPr>
          <p:cNvSpPr>
            <a:spLocks noGrp="1" noChangeArrowheads="1"/>
          </p:cNvSpPr>
          <p:nvPr>
            <p:ph idx="1"/>
          </p:nvPr>
        </p:nvSpPr>
        <p:spPr>
          <a:xfrm>
            <a:off x="5214942" y="0"/>
            <a:ext cx="3929058" cy="6130925"/>
          </a:xfrm>
          <a:blipFill>
            <a:blip r:embed="rId3"/>
            <a:tile tx="0" ty="0" sx="100000" sy="100000" flip="none" algn="tl"/>
          </a:blipFill>
        </p:spPr>
        <p:txBody>
          <a:bodyPr>
            <a:normAutofit fontScale="77500" lnSpcReduction="20000"/>
          </a:bodyPr>
          <a:lstStyle/>
          <a:p>
            <a:pPr algn="r" rtl="1" eaLnBrk="1" hangingPunct="1">
              <a:lnSpc>
                <a:spcPct val="90000"/>
              </a:lnSpc>
              <a:defRPr/>
            </a:pPr>
            <a:r>
              <a:rPr lang="ar-DZ" altLang="zh-CN" sz="2900" dirty="0"/>
              <a:t>أما من حيث مخلفاتها </a:t>
            </a:r>
            <a:r>
              <a:rPr lang="ar-DZ" altLang="zh-CN" sz="2900" dirty="0" smtClean="0"/>
              <a:t>فقدانها </a:t>
            </a:r>
            <a:r>
              <a:rPr lang="ar-DZ" altLang="zh-CN" sz="2900" dirty="0"/>
              <a:t>كلية، فيمكن استشفافها من خلال ما ذكره الرحالة الأندلسي أبو عبيد الله البكري (5ه-11م).</a:t>
            </a:r>
          </a:p>
          <a:p>
            <a:pPr algn="r" rtl="1" eaLnBrk="1" hangingPunct="1">
              <a:lnSpc>
                <a:spcPct val="90000"/>
              </a:lnSpc>
              <a:defRPr/>
            </a:pPr>
            <a:r>
              <a:rPr lang="ar-DZ" altLang="zh-CN" dirty="0"/>
              <a:t>" و قال محمد بن يوسف أن قصر </a:t>
            </a:r>
            <a:r>
              <a:rPr lang="ar-DZ" altLang="zh-CN" dirty="0" err="1"/>
              <a:t>طبنة</a:t>
            </a:r>
            <a:r>
              <a:rPr lang="ar-DZ" altLang="zh-CN" dirty="0"/>
              <a:t> قديم أولي كبير جليل مبني بالصخر عليه أزاج كثيرة ينزله العمال،و </a:t>
            </a:r>
            <a:r>
              <a:rPr lang="ar-DZ" altLang="zh-CN" dirty="0" smtClean="0"/>
              <a:t>ملاصق </a:t>
            </a:r>
            <a:r>
              <a:rPr lang="ar-DZ" altLang="zh-CN" dirty="0"/>
              <a:t>لسور المدينة من جهة القبلة، عليه باب حديد. </a:t>
            </a:r>
            <a:endParaRPr lang="ar-SA" altLang="zh-CN" dirty="0" smtClean="0"/>
          </a:p>
          <a:p>
            <a:pPr algn="r" rtl="1" eaLnBrk="1" hangingPunct="1">
              <a:lnSpc>
                <a:spcPct val="90000"/>
              </a:lnSpc>
              <a:defRPr/>
            </a:pPr>
            <a:r>
              <a:rPr lang="ar-SA" altLang="zh-CN" b="1" dirty="0"/>
              <a:t>ل</a:t>
            </a:r>
            <a:r>
              <a:rPr lang="ar-DZ" altLang="zh-CN" b="1" dirty="0" smtClean="0"/>
              <a:t>لمدينة من </a:t>
            </a:r>
            <a:r>
              <a:rPr lang="ar-DZ" altLang="zh-CN" b="1" dirty="0"/>
              <a:t>الأبواب</a:t>
            </a:r>
            <a:r>
              <a:rPr lang="ar-DZ" altLang="zh-CN" dirty="0" smtClean="0"/>
              <a:t>:</a:t>
            </a:r>
            <a:endParaRPr lang="ar-SA" altLang="zh-CN" dirty="0" smtClean="0"/>
          </a:p>
          <a:p>
            <a:pPr algn="r" rtl="1" eaLnBrk="1" hangingPunct="1">
              <a:lnSpc>
                <a:spcPct val="90000"/>
              </a:lnSpc>
              <a:defRPr/>
            </a:pPr>
            <a:r>
              <a:rPr lang="ar-DZ" altLang="zh-CN" dirty="0" smtClean="0"/>
              <a:t> </a:t>
            </a:r>
            <a:r>
              <a:rPr lang="ar-DZ" altLang="zh-CN" dirty="0"/>
              <a:t>باب خاقان مبني بالحجر عليه باب حديد و هو </a:t>
            </a:r>
            <a:r>
              <a:rPr lang="ar-DZ" altLang="zh-CN" dirty="0" smtClean="0"/>
              <a:t>سري</a:t>
            </a:r>
            <a:endParaRPr lang="ar-SA" altLang="zh-CN" dirty="0" smtClean="0"/>
          </a:p>
          <a:p>
            <a:pPr algn="r" rtl="1" eaLnBrk="1" hangingPunct="1">
              <a:lnSpc>
                <a:spcPct val="90000"/>
              </a:lnSpc>
              <a:defRPr/>
            </a:pPr>
            <a:r>
              <a:rPr lang="ar-DZ" altLang="zh-CN" dirty="0" smtClean="0"/>
              <a:t> </a:t>
            </a:r>
            <a:r>
              <a:rPr lang="ar-DZ" altLang="zh-CN" dirty="0"/>
              <a:t>و باب الفتح غربي المدينة، و به باب حديد أيضا</a:t>
            </a:r>
            <a:r>
              <a:rPr lang="ar-DZ" altLang="zh-CN" dirty="0" smtClean="0"/>
              <a:t>،</a:t>
            </a:r>
            <a:endParaRPr lang="ar-SA" altLang="zh-CN" dirty="0" smtClean="0"/>
          </a:p>
          <a:p>
            <a:pPr algn="r" rtl="1" eaLnBrk="1" hangingPunct="1">
              <a:lnSpc>
                <a:spcPct val="90000"/>
              </a:lnSpc>
              <a:defRPr/>
            </a:pPr>
            <a:r>
              <a:rPr lang="ar-DZ" altLang="zh-CN" dirty="0" smtClean="0"/>
              <a:t> </a:t>
            </a:r>
            <a:r>
              <a:rPr lang="ar-DZ" altLang="zh-CN" dirty="0"/>
              <a:t>و بينهما سماط يشق المدينة من الباب إلى </a:t>
            </a:r>
            <a:r>
              <a:rPr lang="ar-DZ" altLang="zh-CN" dirty="0" smtClean="0"/>
              <a:t>الباب</a:t>
            </a:r>
            <a:endParaRPr lang="ar-SA" altLang="zh-CN" dirty="0" smtClean="0"/>
          </a:p>
          <a:p>
            <a:pPr algn="r" rtl="1" eaLnBrk="1" hangingPunct="1">
              <a:lnSpc>
                <a:spcPct val="90000"/>
              </a:lnSpc>
              <a:defRPr/>
            </a:pPr>
            <a:r>
              <a:rPr lang="ar-DZ" altLang="zh-CN" dirty="0" smtClean="0"/>
              <a:t>و </a:t>
            </a:r>
            <a:r>
              <a:rPr lang="ar-DZ" altLang="zh-CN" dirty="0"/>
              <a:t>باب </a:t>
            </a:r>
            <a:r>
              <a:rPr lang="ar-DZ" altLang="zh-CN" dirty="0" err="1"/>
              <a:t>تهوذا</a:t>
            </a:r>
            <a:r>
              <a:rPr lang="ar-DZ" altLang="zh-CN" dirty="0"/>
              <a:t> قبلي عليه باب حديد هو سري أيضا </a:t>
            </a:r>
            <a:endParaRPr lang="ar-SA" altLang="zh-CN" dirty="0" smtClean="0"/>
          </a:p>
          <a:p>
            <a:pPr algn="r" rtl="1" eaLnBrk="1" hangingPunct="1">
              <a:lnSpc>
                <a:spcPct val="90000"/>
              </a:lnSpc>
              <a:defRPr/>
            </a:pPr>
            <a:r>
              <a:rPr lang="ar-SA" altLang="zh-CN" dirty="0"/>
              <a:t>و</a:t>
            </a:r>
            <a:r>
              <a:rPr lang="ar-DZ" altLang="zh-CN" dirty="0" smtClean="0"/>
              <a:t>الباب </a:t>
            </a:r>
            <a:r>
              <a:rPr lang="ar-DZ" altLang="zh-CN" dirty="0"/>
              <a:t>الجديد حديد أيضا </a:t>
            </a:r>
            <a:endParaRPr lang="ar-SA" altLang="zh-CN" dirty="0" smtClean="0"/>
          </a:p>
          <a:p>
            <a:pPr algn="r" rtl="1" eaLnBrk="1" hangingPunct="1">
              <a:lnSpc>
                <a:spcPct val="90000"/>
              </a:lnSpc>
              <a:defRPr/>
            </a:pPr>
            <a:r>
              <a:rPr lang="ar-DZ" altLang="zh-CN" dirty="0" smtClean="0"/>
              <a:t>و </a:t>
            </a:r>
            <a:r>
              <a:rPr lang="ar-DZ" altLang="zh-CN" dirty="0"/>
              <a:t>باب كتامة جوفي...."</a:t>
            </a:r>
            <a:endParaRPr lang="fr-FR" dirty="0"/>
          </a:p>
        </p:txBody>
      </p:sp>
      <p:pic>
        <p:nvPicPr>
          <p:cNvPr id="2053" name="Picture 5"/>
          <p:cNvPicPr>
            <a:picLocks noChangeAspect="1" noChangeArrowheads="1"/>
          </p:cNvPicPr>
          <p:nvPr/>
        </p:nvPicPr>
        <p:blipFill>
          <a:blip r:embed="rId4"/>
          <a:srcRect/>
          <a:stretch>
            <a:fillRect/>
          </a:stretch>
        </p:blipFill>
        <p:spPr bwMode="auto">
          <a:xfrm>
            <a:off x="0" y="0"/>
            <a:ext cx="3571868" cy="3968742"/>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1571604" y="2838450"/>
            <a:ext cx="3638550" cy="4019550"/>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0723">
                                            <p:txEl>
                                              <p:pRg st="1" end="1"/>
                                            </p:txEl>
                                          </p:spTgt>
                                        </p:tgtEl>
                                        <p:attrNameLst>
                                          <p:attrName>style.visibility</p:attrName>
                                        </p:attrNameLst>
                                      </p:cBhvr>
                                      <p:to>
                                        <p:strVal val="visible"/>
                                      </p:to>
                                    </p:set>
                                    <p:animEffect transition="in" filter="fade">
                                      <p:cBhvr>
                                        <p:cTn id="13" dur="1000"/>
                                        <p:tgtEl>
                                          <p:spTgt spid="30723">
                                            <p:txEl>
                                              <p:pRg st="1" end="1"/>
                                            </p:txEl>
                                          </p:spTgt>
                                        </p:tgtEl>
                                      </p:cBhvr>
                                    </p:animEffect>
                                    <p:anim calcmode="lin" valueType="num">
                                      <p:cBhvr>
                                        <p:cTn id="14" dur="1000" fill="hold"/>
                                        <p:tgtEl>
                                          <p:spTgt spid="30723">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229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0723">
                                            <p:txEl>
                                              <p:pRg st="2" end="2"/>
                                            </p:txEl>
                                          </p:spTgt>
                                        </p:tgtEl>
                                        <p:attrNameLst>
                                          <p:attrName>style.visibility</p:attrName>
                                        </p:attrNameLst>
                                      </p:cBhvr>
                                      <p:to>
                                        <p:strVal val="visible"/>
                                      </p:to>
                                    </p:set>
                                    <p:animEffect transition="in" filter="fade">
                                      <p:cBhvr>
                                        <p:cTn id="19" dur="1000"/>
                                        <p:tgtEl>
                                          <p:spTgt spid="30723">
                                            <p:txEl>
                                              <p:pRg st="2" end="2"/>
                                            </p:txEl>
                                          </p:spTgt>
                                        </p:tgtEl>
                                      </p:cBhvr>
                                    </p:animEffect>
                                    <p:anim calcmode="lin" valueType="num">
                                      <p:cBhvr>
                                        <p:cTn id="20" dur="1000" fill="hold"/>
                                        <p:tgtEl>
                                          <p:spTgt spid="30723">
                                            <p:txEl>
                                              <p:pRg st="2" end="2"/>
                                            </p:txEl>
                                          </p:spTgt>
                                        </p:tgtEl>
                                        <p:attrNameLst>
                                          <p:attrName>ppt_x</p:attrName>
                                        </p:attrNameLst>
                                      </p:cBhvr>
                                      <p:tavLst>
                                        <p:tav tm="0">
                                          <p:val>
                                            <p:strVal val="#ppt_x-.1"/>
                                          </p:val>
                                        </p:tav>
                                        <p:tav tm="100000">
                                          <p:val>
                                            <p:strVal val="#ppt_x"/>
                                          </p:val>
                                        </p:tav>
                                      </p:tavLst>
                                    </p:anim>
                                    <p:anim calcmode="lin" valueType="num">
                                      <p:cBhvr>
                                        <p:cTn id="21" dur="10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255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30723">
                                            <p:txEl>
                                              <p:pRg st="3" end="3"/>
                                            </p:txEl>
                                          </p:spTgt>
                                        </p:tgtEl>
                                        <p:attrNameLst>
                                          <p:attrName>style.visibility</p:attrName>
                                        </p:attrNameLst>
                                      </p:cBhvr>
                                      <p:to>
                                        <p:strVal val="visible"/>
                                      </p:to>
                                    </p:set>
                                    <p:animEffect transition="in" filter="fade">
                                      <p:cBhvr>
                                        <p:cTn id="25" dur="1000"/>
                                        <p:tgtEl>
                                          <p:spTgt spid="30723">
                                            <p:txEl>
                                              <p:pRg st="3" end="3"/>
                                            </p:txEl>
                                          </p:spTgt>
                                        </p:tgtEl>
                                      </p:cBhvr>
                                    </p:animEffect>
                                    <p:anim calcmode="lin" valueType="num">
                                      <p:cBhvr>
                                        <p:cTn id="26" dur="1000" fill="hold"/>
                                        <p:tgtEl>
                                          <p:spTgt spid="30723">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99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fade">
                                      <p:cBhvr>
                                        <p:cTn id="31" dur="1000"/>
                                        <p:tgtEl>
                                          <p:spTgt spid="30723">
                                            <p:txEl>
                                              <p:pRg st="4" end="4"/>
                                            </p:txEl>
                                          </p:spTgt>
                                        </p:tgtEl>
                                      </p:cBhvr>
                                    </p:animEffect>
                                    <p:anim calcmode="lin" valueType="num">
                                      <p:cBhvr>
                                        <p:cTn id="32" dur="1000" fill="hold"/>
                                        <p:tgtEl>
                                          <p:spTgt spid="30723">
                                            <p:txEl>
                                              <p:pRg st="4" end="4"/>
                                            </p:txEl>
                                          </p:spTgt>
                                        </p:tgtEl>
                                        <p:attrNameLst>
                                          <p:attrName>ppt_x</p:attrName>
                                        </p:attrNameLst>
                                      </p:cBhvr>
                                      <p:tavLst>
                                        <p:tav tm="0">
                                          <p:val>
                                            <p:strVal val="#ppt_x-.1"/>
                                          </p:val>
                                        </p:tav>
                                        <p:tav tm="100000">
                                          <p:val>
                                            <p:strVal val="#ppt_x"/>
                                          </p:val>
                                        </p:tav>
                                      </p:tavLst>
                                    </p:anim>
                                    <p:anim calcmode="lin" valueType="num">
                                      <p:cBhvr>
                                        <p:cTn id="33" dur="10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44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fade">
                                      <p:cBhvr>
                                        <p:cTn id="37" dur="1000"/>
                                        <p:tgtEl>
                                          <p:spTgt spid="30723">
                                            <p:txEl>
                                              <p:pRg st="5" end="5"/>
                                            </p:txEl>
                                          </p:spTgt>
                                        </p:tgtEl>
                                      </p:cBhvr>
                                    </p:animEffect>
                                    <p:anim calcmode="lin" valueType="num">
                                      <p:cBhvr>
                                        <p:cTn id="38" dur="1000" fill="hold"/>
                                        <p:tgtEl>
                                          <p:spTgt spid="30723">
                                            <p:txEl>
                                              <p:pRg st="5" end="5"/>
                                            </p:txEl>
                                          </p:spTgt>
                                        </p:tgtEl>
                                        <p:attrNameLst>
                                          <p:attrName>ppt_x</p:attrName>
                                        </p:attrNameLst>
                                      </p:cBhvr>
                                      <p:tavLst>
                                        <p:tav tm="0">
                                          <p:val>
                                            <p:strVal val="#ppt_x-.1"/>
                                          </p:val>
                                        </p:tav>
                                        <p:tav tm="100000">
                                          <p:val>
                                            <p:strVal val="#ppt_x"/>
                                          </p:val>
                                        </p:tav>
                                      </p:tavLst>
                                    </p:anim>
                                    <p:anim calcmode="lin" valueType="num">
                                      <p:cBhvr>
                                        <p:cTn id="39" dur="1000" fill="hold"/>
                                        <p:tgtEl>
                                          <p:spTgt spid="30723">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389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30723">
                                            <p:txEl>
                                              <p:pRg st="6" end="6"/>
                                            </p:txEl>
                                          </p:spTgt>
                                        </p:tgtEl>
                                        <p:attrNameLst>
                                          <p:attrName>style.visibility</p:attrName>
                                        </p:attrNameLst>
                                      </p:cBhvr>
                                      <p:to>
                                        <p:strVal val="visible"/>
                                      </p:to>
                                    </p:set>
                                    <p:animEffect transition="in" filter="fade">
                                      <p:cBhvr>
                                        <p:cTn id="43" dur="1000"/>
                                        <p:tgtEl>
                                          <p:spTgt spid="30723">
                                            <p:txEl>
                                              <p:pRg st="6" end="6"/>
                                            </p:txEl>
                                          </p:spTgt>
                                        </p:tgtEl>
                                      </p:cBhvr>
                                    </p:animEffect>
                                    <p:anim calcmode="lin" valueType="num">
                                      <p:cBhvr>
                                        <p:cTn id="44" dur="1000" fill="hold"/>
                                        <p:tgtEl>
                                          <p:spTgt spid="30723">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par>
                          <p:cTn id="46" fill="hold">
                            <p:stCondLst>
                              <p:cond delay="43100"/>
                            </p:stCondLst>
                            <p:childTnLst>
                              <p:par>
                                <p:cTn id="47" presetID="40" presetClass="entr" presetSubtype="0" fill="hold" grpId="0" nodeType="afterEffect">
                                  <p:stCondLst>
                                    <p:cond delay="0"/>
                                  </p:stCondLst>
                                  <p:iterate type="lt">
                                    <p:tmPct val="10000"/>
                                  </p:iterate>
                                  <p:childTnLst>
                                    <p:set>
                                      <p:cBhvr>
                                        <p:cTn id="48" dur="1" fill="hold">
                                          <p:stCondLst>
                                            <p:cond delay="0"/>
                                          </p:stCondLst>
                                        </p:cTn>
                                        <p:tgtEl>
                                          <p:spTgt spid="30723">
                                            <p:txEl>
                                              <p:pRg st="7" end="7"/>
                                            </p:txEl>
                                          </p:spTgt>
                                        </p:tgtEl>
                                        <p:attrNameLst>
                                          <p:attrName>style.visibility</p:attrName>
                                        </p:attrNameLst>
                                      </p:cBhvr>
                                      <p:to>
                                        <p:strVal val="visible"/>
                                      </p:to>
                                    </p:set>
                                    <p:animEffect transition="in" filter="fade">
                                      <p:cBhvr>
                                        <p:cTn id="49" dur="1000"/>
                                        <p:tgtEl>
                                          <p:spTgt spid="30723">
                                            <p:txEl>
                                              <p:pRg st="7" end="7"/>
                                            </p:txEl>
                                          </p:spTgt>
                                        </p:tgtEl>
                                      </p:cBhvr>
                                    </p:animEffect>
                                    <p:anim calcmode="lin" valueType="num">
                                      <p:cBhvr>
                                        <p:cTn id="50" dur="1000" fill="hold"/>
                                        <p:tgtEl>
                                          <p:spTgt spid="30723">
                                            <p:txEl>
                                              <p:pRg st="7" end="7"/>
                                            </p:txEl>
                                          </p:spTgt>
                                        </p:tgtEl>
                                        <p:attrNameLst>
                                          <p:attrName>ppt_x</p:attrName>
                                        </p:attrNameLst>
                                      </p:cBhvr>
                                      <p:tavLst>
                                        <p:tav tm="0">
                                          <p:val>
                                            <p:strVal val="#ppt_x-.1"/>
                                          </p:val>
                                        </p:tav>
                                        <p:tav tm="100000">
                                          <p:val>
                                            <p:strVal val="#ppt_x"/>
                                          </p:val>
                                        </p:tav>
                                      </p:tavLst>
                                    </p:anim>
                                    <p:anim calcmode="lin" valueType="num">
                                      <p:cBhvr>
                                        <p:cTn id="51" dur="1000" fill="hold"/>
                                        <p:tgtEl>
                                          <p:spTgt spid="30723">
                                            <p:txEl>
                                              <p:pRg st="7" end="7"/>
                                            </p:txEl>
                                          </p:spTgt>
                                        </p:tgtEl>
                                        <p:attrNameLst>
                                          <p:attrName>ppt_y</p:attrName>
                                        </p:attrNameLst>
                                      </p:cBhvr>
                                      <p:tavLst>
                                        <p:tav tm="0">
                                          <p:val>
                                            <p:strVal val="#ppt_y"/>
                                          </p:val>
                                        </p:tav>
                                        <p:tav tm="100000">
                                          <p:val>
                                            <p:strVal val="#ppt_y"/>
                                          </p:val>
                                        </p:tav>
                                      </p:tavLst>
                                    </p:anim>
                                  </p:childTnLst>
                                </p:cTn>
                              </p:par>
                            </p:childTnLst>
                          </p:cTn>
                        </p:par>
                        <p:par>
                          <p:cTn id="52" fill="hold">
                            <p:stCondLst>
                              <p:cond delay="46000"/>
                            </p:stCondLst>
                            <p:childTnLst>
                              <p:par>
                                <p:cTn id="53" presetID="40" presetClass="entr" presetSubtype="0" fill="hold" grpId="0" nodeType="afterEffect">
                                  <p:stCondLst>
                                    <p:cond delay="0"/>
                                  </p:stCondLst>
                                  <p:iterate type="lt">
                                    <p:tmPct val="10000"/>
                                  </p:iterate>
                                  <p:childTnLst>
                                    <p:set>
                                      <p:cBhvr>
                                        <p:cTn id="54" dur="1" fill="hold">
                                          <p:stCondLst>
                                            <p:cond delay="0"/>
                                          </p:stCondLst>
                                        </p:cTn>
                                        <p:tgtEl>
                                          <p:spTgt spid="30723">
                                            <p:txEl>
                                              <p:pRg st="8" end="8"/>
                                            </p:txEl>
                                          </p:spTgt>
                                        </p:tgtEl>
                                        <p:attrNameLst>
                                          <p:attrName>style.visibility</p:attrName>
                                        </p:attrNameLst>
                                      </p:cBhvr>
                                      <p:to>
                                        <p:strVal val="visible"/>
                                      </p:to>
                                    </p:set>
                                    <p:animEffect transition="in" filter="fade">
                                      <p:cBhvr>
                                        <p:cTn id="55" dur="1000"/>
                                        <p:tgtEl>
                                          <p:spTgt spid="30723">
                                            <p:txEl>
                                              <p:pRg st="8" end="8"/>
                                            </p:txEl>
                                          </p:spTgt>
                                        </p:tgtEl>
                                      </p:cBhvr>
                                    </p:animEffect>
                                    <p:anim calcmode="lin" valueType="num">
                                      <p:cBhvr>
                                        <p:cTn id="56" dur="1000" fill="hold"/>
                                        <p:tgtEl>
                                          <p:spTgt spid="30723">
                                            <p:txEl>
                                              <p:pRg st="8" end="8"/>
                                            </p:txEl>
                                          </p:spTgt>
                                        </p:tgtEl>
                                        <p:attrNameLst>
                                          <p:attrName>ppt_x</p:attrName>
                                        </p:attrNameLst>
                                      </p:cBhvr>
                                      <p:tavLst>
                                        <p:tav tm="0">
                                          <p:val>
                                            <p:strVal val="#ppt_x-.1"/>
                                          </p:val>
                                        </p:tav>
                                        <p:tav tm="100000">
                                          <p:val>
                                            <p:strVal val="#ppt_x"/>
                                          </p:val>
                                        </p:tav>
                                      </p:tavLst>
                                    </p:anim>
                                    <p:anim calcmode="lin" valueType="num">
                                      <p:cBhvr>
                                        <p:cTn id="57" dur="1000" fill="hold"/>
                                        <p:tgtEl>
                                          <p:spTgt spid="307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xmlns="" id="{CF319F8D-C4AD-E69C-151C-4ADB2EA76B7B}"/>
              </a:ext>
            </a:extLst>
          </p:cNvPr>
          <p:cNvSpPr>
            <a:spLocks noGrp="1" noChangeArrowheads="1"/>
          </p:cNvSpPr>
          <p:nvPr>
            <p:ph type="title"/>
          </p:nvPr>
        </p:nvSpPr>
        <p:spPr>
          <a:solidFill>
            <a:srgbClr val="92D050"/>
          </a:solidFill>
        </p:spPr>
        <p:txBody>
          <a:bodyPr/>
          <a:lstStyle/>
          <a:p>
            <a:pPr eaLnBrk="1" hangingPunct="1">
              <a:defRPr/>
            </a:pPr>
            <a:r>
              <a:rPr lang="ar-DZ" dirty="0"/>
              <a:t>موقع </a:t>
            </a:r>
            <a:r>
              <a:rPr lang="ar-DZ" dirty="0" err="1"/>
              <a:t>طبنة</a:t>
            </a:r>
            <a:endParaRPr lang="fr-FR" dirty="0"/>
          </a:p>
        </p:txBody>
      </p:sp>
      <p:pic>
        <p:nvPicPr>
          <p:cNvPr id="32776" name="Picture 8" descr="img109">
            <a:extLst>
              <a:ext uri="{FF2B5EF4-FFF2-40B4-BE49-F238E27FC236}">
                <a16:creationId xmlns:a16="http://schemas.microsoft.com/office/drawing/2014/main" xmlns="" id="{BB7DBDBC-D932-F79C-EC43-D8294E663037}"/>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b="5878"/>
          <a:stretch>
            <a:fillRect/>
          </a:stretch>
        </p:blipFill>
        <p:spPr>
          <a:xfrm>
            <a:off x="0" y="3113088"/>
            <a:ext cx="4038600" cy="3744912"/>
          </a:xfrm>
          <a:noFill/>
          <a:extLst>
            <a:ext uri="{909E8E84-426E-40DD-AFC4-6F175D3DCCD1}">
              <a14:hiddenFill xmlns:a14="http://schemas.microsoft.com/office/drawing/2010/main" xmlns="">
                <a:solidFill>
                  <a:srgbClr val="FFFFFF"/>
                </a:solidFill>
              </a14:hiddenFill>
            </a:ext>
          </a:extLst>
        </p:spPr>
      </p:pic>
      <p:sp>
        <p:nvSpPr>
          <p:cNvPr id="5" name="Espace réservé du texte 4"/>
          <p:cNvSpPr>
            <a:spLocks noGrp="1"/>
          </p:cNvSpPr>
          <p:nvPr>
            <p:ph type="body" sz="half" idx="2"/>
          </p:nvPr>
        </p:nvSpPr>
        <p:spPr/>
        <p:txBody>
          <a:bodyPr/>
          <a:lstStyle/>
          <a:p>
            <a:endParaRPr lang="fr-FR" dirty="0"/>
          </a:p>
        </p:txBody>
      </p:sp>
      <p:pic>
        <p:nvPicPr>
          <p:cNvPr id="6" name="Picture 7"/>
          <p:cNvPicPr>
            <a:picLocks noChangeAspect="1" noChangeArrowheads="1"/>
          </p:cNvPicPr>
          <p:nvPr/>
        </p:nvPicPr>
        <p:blipFill>
          <a:blip r:embed="rId4"/>
          <a:srcRect/>
          <a:stretch>
            <a:fillRect/>
          </a:stretch>
        </p:blipFill>
        <p:spPr bwMode="auto">
          <a:xfrm>
            <a:off x="4324307" y="1428736"/>
            <a:ext cx="4819693" cy="4000504"/>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anim calcmode="lin" valueType="num">
                                      <p:cBhvr>
                                        <p:cTn id="8" dur="1000" fill="hold"/>
                                        <p:tgtEl>
                                          <p:spTgt spid="32772"/>
                                        </p:tgtEl>
                                        <p:attrNameLst>
                                          <p:attrName>ppt_x</p:attrName>
                                        </p:attrNameLst>
                                      </p:cBhvr>
                                      <p:tavLst>
                                        <p:tav tm="0">
                                          <p:val>
                                            <p:strVal val="#ppt_x"/>
                                          </p:val>
                                        </p:tav>
                                        <p:tav tm="100000">
                                          <p:val>
                                            <p:strVal val="#ppt_x"/>
                                          </p:val>
                                        </p:tav>
                                      </p:tavLst>
                                    </p:anim>
                                    <p:anim calcmode="lin" valueType="num">
                                      <p:cBhvr>
                                        <p:cTn id="9" dur="900" decel="100000" fill="hold"/>
                                        <p:tgtEl>
                                          <p:spTgt spid="327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2"/>
                                        </p:tgtEl>
                                        <p:attrNameLst>
                                          <p:attrName>ppt_y</p:attrName>
                                        </p:attrNameLst>
                                      </p:cBhvr>
                                      <p:tavLst>
                                        <p:tav tm="0">
                                          <p:val>
                                            <p:strVal val="#ppt_y-.03"/>
                                          </p:val>
                                        </p:tav>
                                        <p:tav tm="100000">
                                          <p:val>
                                            <p:strVal val="#ppt_y"/>
                                          </p:val>
                                        </p:tav>
                                      </p:tavLst>
                                    </p:anim>
                                  </p:childTnLst>
                                </p:cTn>
                              </p:par>
                              <p:par>
                                <p:cTn id="11" presetID="8" presetClass="entr" presetSubtype="16"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diamond(in)">
                                      <p:cBhvr>
                                        <p:cTn id="13"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3614734" cy="650858"/>
          </a:xfrm>
          <a:solidFill>
            <a:srgbClr val="00B0F0"/>
          </a:solidFill>
        </p:spPr>
        <p:txBody>
          <a:bodyPr>
            <a:normAutofit fontScale="90000"/>
          </a:bodyPr>
          <a:lstStyle/>
          <a:p>
            <a:r>
              <a:rPr lang="ar-SA" dirty="0" err="1" smtClean="0"/>
              <a:t>طبنة</a:t>
            </a:r>
            <a:endParaRPr lang="fr-FR" dirty="0"/>
          </a:p>
        </p:txBody>
      </p:sp>
      <p:pic>
        <p:nvPicPr>
          <p:cNvPr id="3074" name="Picture 2"/>
          <p:cNvPicPr>
            <a:picLocks noGrp="1" noChangeAspect="1" noChangeArrowheads="1"/>
          </p:cNvPicPr>
          <p:nvPr>
            <p:ph sz="half" idx="1"/>
          </p:nvPr>
        </p:nvPicPr>
        <p:blipFill>
          <a:blip r:embed="rId2"/>
          <a:srcRect/>
          <a:stretch>
            <a:fillRect/>
          </a:stretch>
        </p:blipFill>
        <p:spPr bwMode="auto">
          <a:xfrm>
            <a:off x="0" y="571480"/>
            <a:ext cx="4654485" cy="4715727"/>
          </a:xfrm>
          <a:prstGeom prst="rect">
            <a:avLst/>
          </a:prstGeom>
          <a:noFill/>
          <a:ln w="9525">
            <a:noFill/>
            <a:miter lim="800000"/>
            <a:headEnd/>
            <a:tailEnd/>
          </a:ln>
          <a:effectLst/>
        </p:spPr>
      </p:pic>
      <p:sp>
        <p:nvSpPr>
          <p:cNvPr id="4" name="Espace réservé du texte 3"/>
          <p:cNvSpPr>
            <a:spLocks noGrp="1"/>
          </p:cNvSpPr>
          <p:nvPr>
            <p:ph type="body" sz="half" idx="2"/>
          </p:nvPr>
        </p:nvSpPr>
        <p:spPr>
          <a:xfrm>
            <a:off x="4648200" y="428604"/>
            <a:ext cx="4495800" cy="5702321"/>
          </a:xfrm>
        </p:spPr>
        <p:txBody>
          <a:bodyPr>
            <a:normAutofit fontScale="62500" lnSpcReduction="20000"/>
          </a:bodyPr>
          <a:lstStyle/>
          <a:p>
            <a:pPr algn="r" rtl="1"/>
            <a:r>
              <a:rPr lang="ar-SA" dirty="0" smtClean="0"/>
              <a:t>و</a:t>
            </a:r>
            <a:r>
              <a:rPr lang="ar-DZ" b="1" dirty="0" smtClean="0"/>
              <a:t>جود </a:t>
            </a:r>
            <a:r>
              <a:rPr lang="ar-DZ" b="1" dirty="0"/>
              <a:t>مسجد داخل </a:t>
            </a:r>
            <a:r>
              <a:rPr lang="ar-DZ" b="1" dirty="0" err="1"/>
              <a:t>القمعة</a:t>
            </a:r>
            <a:r>
              <a:rPr lang="ar-DZ" b="1" dirty="0"/>
              <a:t> البيزنطية </a:t>
            </a:r>
            <a:endParaRPr lang="ar-SA" b="1" dirty="0"/>
          </a:p>
          <a:p>
            <a:pPr algn="r" rtl="1"/>
            <a:r>
              <a:rPr lang="ar-DZ" b="1" dirty="0" smtClean="0"/>
              <a:t> </a:t>
            </a:r>
            <a:r>
              <a:rPr lang="ar-DZ" b="1" dirty="0"/>
              <a:t>و سور من الطوب 2 بني في عيد </a:t>
            </a:r>
            <a:r>
              <a:rPr lang="ar-DZ" b="1" dirty="0" smtClean="0"/>
              <a:t>الخ</a:t>
            </a:r>
            <a:r>
              <a:rPr lang="ar-SA" b="1" dirty="0" smtClean="0"/>
              <a:t>ل</a:t>
            </a:r>
            <a:r>
              <a:rPr lang="ar-DZ" b="1" dirty="0" err="1" smtClean="0"/>
              <a:t>يفة</a:t>
            </a:r>
            <a:r>
              <a:rPr lang="ar-SA" b="1" dirty="0" smtClean="0"/>
              <a:t> </a:t>
            </a:r>
            <a:r>
              <a:rPr lang="ar-DZ" b="1" dirty="0" smtClean="0"/>
              <a:t>العباسي </a:t>
            </a:r>
            <a:r>
              <a:rPr lang="ar-DZ" b="1" dirty="0" err="1"/>
              <a:t>ابي</a:t>
            </a:r>
            <a:r>
              <a:rPr lang="ar-DZ" b="1" dirty="0"/>
              <a:t> جعفر المنصور </a:t>
            </a:r>
            <a:r>
              <a:rPr lang="ar-DZ" b="1" dirty="0" err="1"/>
              <a:t>و</a:t>
            </a:r>
            <a:r>
              <a:rPr lang="ar-DZ" b="1" dirty="0"/>
              <a:t> يحيط بالسور المدينة الأول </a:t>
            </a:r>
            <a:r>
              <a:rPr lang="ar-DZ" b="1" dirty="0" err="1" smtClean="0"/>
              <a:t>ع</a:t>
            </a:r>
            <a:r>
              <a:rPr lang="ar-SA" b="1" dirty="0" smtClean="0"/>
              <a:t>ل</a:t>
            </a:r>
            <a:r>
              <a:rPr lang="ar-DZ" b="1" dirty="0" smtClean="0"/>
              <a:t>ى </a:t>
            </a:r>
            <a:r>
              <a:rPr lang="ar-DZ" b="1" dirty="0"/>
              <a:t>فسح كبير </a:t>
            </a:r>
            <a:r>
              <a:rPr lang="ar-DZ" b="1" dirty="0" smtClean="0"/>
              <a:t>.</a:t>
            </a:r>
            <a:endParaRPr lang="ar-DZ" b="1" dirty="0"/>
          </a:p>
          <a:p>
            <a:pPr algn="r" rtl="1"/>
            <a:r>
              <a:rPr lang="ar-DZ" b="1" dirty="0"/>
              <a:t>و </a:t>
            </a:r>
            <a:r>
              <a:rPr lang="ar-DZ" b="1" dirty="0" err="1" smtClean="0"/>
              <a:t>ع</a:t>
            </a:r>
            <a:r>
              <a:rPr lang="ar-SA" b="1" dirty="0" smtClean="0"/>
              <a:t>ل</a:t>
            </a:r>
            <a:r>
              <a:rPr lang="ar-DZ" b="1" dirty="0" smtClean="0"/>
              <a:t>ى </a:t>
            </a:r>
            <a:r>
              <a:rPr lang="ar-DZ" b="1" dirty="0"/>
              <a:t>ما يبدو فإن المدينة في الفترة الإسلامية قد احتفظت </a:t>
            </a:r>
            <a:r>
              <a:rPr lang="ar-SA" b="1" dirty="0" smtClean="0"/>
              <a:t>بالعمراني </a:t>
            </a:r>
            <a:r>
              <a:rPr lang="ar-DZ" b="1" dirty="0" smtClean="0"/>
              <a:t>البيزنطي </a:t>
            </a:r>
            <a:r>
              <a:rPr lang="ar-DZ" b="1" dirty="0" err="1" smtClean="0"/>
              <a:t>كالق</a:t>
            </a:r>
            <a:r>
              <a:rPr lang="ar-SA" b="1" dirty="0" smtClean="0"/>
              <a:t>ل</a:t>
            </a:r>
            <a:r>
              <a:rPr lang="ar-DZ" b="1" dirty="0" err="1" smtClean="0"/>
              <a:t>عة</a:t>
            </a:r>
            <a:r>
              <a:rPr lang="ar-DZ" b="1" dirty="0" smtClean="0"/>
              <a:t> </a:t>
            </a:r>
            <a:r>
              <a:rPr lang="ar-DZ" b="1" dirty="0"/>
              <a:t>و الأسوار </a:t>
            </a:r>
            <a:r>
              <a:rPr lang="ar-SA" b="1" dirty="0" smtClean="0"/>
              <a:t>(</a:t>
            </a:r>
            <a:r>
              <a:rPr lang="ar-DZ" b="1" dirty="0" err="1" smtClean="0"/>
              <a:t>السورالأول</a:t>
            </a:r>
            <a:r>
              <a:rPr lang="ar-DZ" b="1" dirty="0" smtClean="0"/>
              <a:t> بال</a:t>
            </a:r>
            <a:r>
              <a:rPr lang="ar-SA" b="1" dirty="0" smtClean="0"/>
              <a:t>ل</a:t>
            </a:r>
            <a:r>
              <a:rPr lang="ar-DZ" b="1" dirty="0" smtClean="0"/>
              <a:t>ون </a:t>
            </a:r>
            <a:r>
              <a:rPr lang="ar-DZ" b="1" dirty="0"/>
              <a:t>الأصفر </a:t>
            </a:r>
            <a:r>
              <a:rPr lang="ar-DZ" b="1" dirty="0" err="1" smtClean="0"/>
              <a:t>ع</a:t>
            </a:r>
            <a:r>
              <a:rPr lang="ar-SA" b="1" dirty="0" smtClean="0"/>
              <a:t>ل</a:t>
            </a:r>
            <a:r>
              <a:rPr lang="ar-DZ" b="1" dirty="0" smtClean="0"/>
              <a:t>ى </a:t>
            </a:r>
            <a:r>
              <a:rPr lang="ar-DZ" b="1" dirty="0"/>
              <a:t>الشكل </a:t>
            </a:r>
            <a:r>
              <a:rPr lang="ar-SA" b="1" dirty="0" smtClean="0"/>
              <a:t>(</a:t>
            </a:r>
            <a:r>
              <a:rPr lang="ar-DZ" b="1" dirty="0" smtClean="0"/>
              <a:t>أعيد </a:t>
            </a:r>
            <a:r>
              <a:rPr lang="ar-DZ" b="1" dirty="0"/>
              <a:t>بناء السور الثاني )بالون الأزرق </a:t>
            </a:r>
            <a:r>
              <a:rPr lang="ar-SA" b="1" dirty="0" smtClean="0"/>
              <a:t>على(من ناحية </a:t>
            </a:r>
            <a:r>
              <a:rPr lang="ar-DZ" b="1" dirty="0" smtClean="0"/>
              <a:t>الغرب </a:t>
            </a:r>
            <a:r>
              <a:rPr lang="ar-DZ" b="1" dirty="0" err="1"/>
              <a:t>و</a:t>
            </a:r>
            <a:r>
              <a:rPr lang="ar-DZ" b="1" dirty="0"/>
              <a:t> الشمال </a:t>
            </a:r>
            <a:r>
              <a:rPr lang="ar-DZ" b="1" dirty="0" err="1" smtClean="0"/>
              <a:t>ع</a:t>
            </a:r>
            <a:r>
              <a:rPr lang="ar-SA" b="1" dirty="0" smtClean="0"/>
              <a:t>ل</a:t>
            </a:r>
            <a:r>
              <a:rPr lang="ar-DZ" b="1" dirty="0" smtClean="0"/>
              <a:t>ى </a:t>
            </a:r>
            <a:r>
              <a:rPr lang="ar-DZ" b="1" dirty="0"/>
              <a:t>أنقاض السور الروماني الذي قال </a:t>
            </a:r>
            <a:r>
              <a:rPr lang="ar-DZ" b="1" dirty="0" err="1" smtClean="0"/>
              <a:t>ك</a:t>
            </a:r>
            <a:r>
              <a:rPr lang="ar-SA" b="1" dirty="0" smtClean="0"/>
              <a:t>لا</a:t>
            </a:r>
            <a:r>
              <a:rPr lang="ar-DZ" b="1" dirty="0" err="1" smtClean="0"/>
              <a:t>رنج</a:t>
            </a:r>
            <a:r>
              <a:rPr lang="ar-DZ" b="1" dirty="0" smtClean="0"/>
              <a:t> </a:t>
            </a:r>
            <a:r>
              <a:rPr lang="ar-DZ" b="1" dirty="0"/>
              <a:t>أنو عثر عمى </a:t>
            </a:r>
            <a:r>
              <a:rPr lang="ar-DZ" b="1" dirty="0" err="1"/>
              <a:t>أساساتو</a:t>
            </a:r>
            <a:r>
              <a:rPr lang="ar-DZ" b="1" dirty="0"/>
              <a:t> 4 ،فكان </a:t>
            </a:r>
            <a:r>
              <a:rPr lang="ar-DZ" b="1" dirty="0" err="1"/>
              <a:t>طولو</a:t>
            </a:r>
            <a:r>
              <a:rPr lang="ar-DZ" b="1" dirty="0"/>
              <a:t> 444 </a:t>
            </a:r>
            <a:r>
              <a:rPr lang="ar-DZ" b="1" dirty="0" err="1"/>
              <a:t>م</a:t>
            </a:r>
            <a:endParaRPr lang="ar-DZ" b="1" dirty="0"/>
          </a:p>
          <a:p>
            <a:pPr algn="r" rtl="1"/>
            <a:r>
              <a:rPr lang="ar-DZ" b="1" dirty="0"/>
              <a:t>من الشمال إلى الجنوب </a:t>
            </a:r>
            <a:r>
              <a:rPr lang="ar-DZ" b="1" dirty="0" err="1"/>
              <a:t>و</a:t>
            </a:r>
            <a:r>
              <a:rPr lang="ar-DZ" b="1" dirty="0"/>
              <a:t> </a:t>
            </a:r>
            <a:r>
              <a:rPr lang="ar-DZ" b="1" dirty="0" err="1"/>
              <a:t>عرضو</a:t>
            </a:r>
            <a:r>
              <a:rPr lang="ar-DZ" b="1" dirty="0"/>
              <a:t> 454 من الشرق إلى الغرب.كما استحدثت معالم </a:t>
            </a:r>
            <a:r>
              <a:rPr lang="ar-DZ" b="1" dirty="0" err="1"/>
              <a:t>و</a:t>
            </a:r>
            <a:r>
              <a:rPr lang="ar-DZ" b="1" dirty="0"/>
              <a:t> بنايات </a:t>
            </a:r>
            <a:r>
              <a:rPr lang="ar-DZ" b="1" dirty="0" smtClean="0"/>
              <a:t>جديدة</a:t>
            </a:r>
            <a:r>
              <a:rPr lang="ar-SA" b="1" dirty="0" smtClean="0"/>
              <a:t>(</a:t>
            </a:r>
            <a:r>
              <a:rPr lang="ar-DZ" b="1" dirty="0" smtClean="0"/>
              <a:t> </a:t>
            </a:r>
            <a:r>
              <a:rPr lang="ar-DZ" b="1" dirty="0"/>
              <a:t>كالمساجد </a:t>
            </a:r>
            <a:r>
              <a:rPr lang="ar-DZ" b="1" dirty="0" err="1"/>
              <a:t>و</a:t>
            </a:r>
            <a:r>
              <a:rPr lang="ar-DZ" b="1" dirty="0"/>
              <a:t> الأسواق </a:t>
            </a:r>
            <a:r>
              <a:rPr lang="ar-DZ" b="1" dirty="0" err="1"/>
              <a:t>و</a:t>
            </a:r>
            <a:r>
              <a:rPr lang="ar-DZ" b="1" dirty="0"/>
              <a:t> </a:t>
            </a:r>
            <a:r>
              <a:rPr lang="ar-SA" b="1" dirty="0" smtClean="0"/>
              <a:t>غيرها</a:t>
            </a:r>
            <a:endParaRPr lang="ar-DZ" b="1" dirty="0"/>
          </a:p>
          <a:p>
            <a:pPr algn="r" rtl="1"/>
            <a:r>
              <a:rPr lang="ar-SA" b="1" dirty="0" smtClean="0"/>
              <a:t>منها </a:t>
            </a:r>
            <a:r>
              <a:rPr lang="ar-DZ" b="1" dirty="0" smtClean="0"/>
              <a:t>المسجد </a:t>
            </a:r>
            <a:r>
              <a:rPr lang="ar-DZ" b="1" dirty="0"/>
              <a:t>داخل </a:t>
            </a:r>
            <a:r>
              <a:rPr lang="ar-DZ" b="1" dirty="0" err="1"/>
              <a:t>القمعة</a:t>
            </a:r>
            <a:r>
              <a:rPr lang="ar-DZ" b="1" dirty="0"/>
              <a:t> والذي </a:t>
            </a:r>
            <a:r>
              <a:rPr lang="ar-DZ" b="1" dirty="0" err="1"/>
              <a:t>أرجعو</a:t>
            </a:r>
            <a:r>
              <a:rPr lang="ar-DZ" b="1" dirty="0"/>
              <a:t> لمقرن 11 </a:t>
            </a:r>
            <a:r>
              <a:rPr lang="ar-DZ" b="1" dirty="0" err="1"/>
              <a:t>م</a:t>
            </a:r>
            <a:endParaRPr lang="ar-DZ" b="1" dirty="0"/>
          </a:p>
          <a:p>
            <a:pPr algn="r" rtl="1"/>
            <a:r>
              <a:rPr lang="ar-DZ" b="1" dirty="0"/>
              <a:t>و قال أنو ذو تخطيط كلاسيكي </a:t>
            </a:r>
            <a:r>
              <a:rPr lang="ar-DZ" b="1" dirty="0" err="1" smtClean="0"/>
              <a:t>ب</a:t>
            </a:r>
            <a:r>
              <a:rPr lang="ar-SA" b="1" dirty="0" smtClean="0"/>
              <a:t>ه </a:t>
            </a:r>
            <a:r>
              <a:rPr lang="ar-DZ" b="1" dirty="0" smtClean="0"/>
              <a:t>ثلاثة </a:t>
            </a:r>
            <a:r>
              <a:rPr lang="ar-DZ" b="1" dirty="0"/>
              <a:t>أروقة </a:t>
            </a:r>
            <a:r>
              <a:rPr lang="ar-DZ" b="1" dirty="0" err="1"/>
              <a:t>و</a:t>
            </a:r>
            <a:r>
              <a:rPr lang="ar-DZ" b="1" dirty="0"/>
              <a:t> ساحة </a:t>
            </a:r>
            <a:r>
              <a:rPr lang="ar-DZ" b="1" dirty="0" err="1"/>
              <a:t>و</a:t>
            </a:r>
            <a:r>
              <a:rPr lang="ar-DZ" b="1" dirty="0"/>
              <a:t> مقبرة ، كما عثر في</a:t>
            </a:r>
          </a:p>
          <a:p>
            <a:pPr algn="r" rtl="1"/>
            <a:r>
              <a:rPr lang="ar-DZ" b="1" dirty="0"/>
              <a:t>داخل القصر </a:t>
            </a:r>
            <a:r>
              <a:rPr lang="ar-DZ" b="1" dirty="0" err="1" smtClean="0"/>
              <a:t>ع</a:t>
            </a:r>
            <a:r>
              <a:rPr lang="ar-SA" b="1" dirty="0" smtClean="0"/>
              <a:t>ل</a:t>
            </a:r>
            <a:r>
              <a:rPr lang="ar-DZ" b="1" dirty="0" smtClean="0"/>
              <a:t>ى </a:t>
            </a:r>
            <a:r>
              <a:rPr lang="ar-SA" b="1" dirty="0" smtClean="0"/>
              <a:t>واجهات </a:t>
            </a:r>
            <a:r>
              <a:rPr lang="ar-DZ" b="1" dirty="0" smtClean="0"/>
              <a:t>مزخرفة </a:t>
            </a:r>
            <a:r>
              <a:rPr lang="ar-DZ" b="1" dirty="0" err="1"/>
              <a:t>بالجص</a:t>
            </a:r>
            <a:r>
              <a:rPr lang="ar-DZ" b="1" dirty="0"/>
              <a:t> المنقوش بالسكين </a:t>
            </a:r>
            <a:r>
              <a:rPr lang="ar-SA" b="1" dirty="0" smtClean="0"/>
              <a:t>وحمام</a:t>
            </a:r>
            <a:endParaRPr lang="ar-DZ" b="1" dirty="0"/>
          </a:p>
        </p:txBody>
      </p:sp>
      <p:pic>
        <p:nvPicPr>
          <p:cNvPr id="3075" name="Picture 3"/>
          <p:cNvPicPr>
            <a:picLocks noChangeAspect="1" noChangeArrowheads="1"/>
          </p:cNvPicPr>
          <p:nvPr/>
        </p:nvPicPr>
        <p:blipFill>
          <a:blip r:embed="rId3"/>
          <a:srcRect/>
          <a:stretch>
            <a:fillRect/>
          </a:stretch>
        </p:blipFill>
        <p:spPr bwMode="auto">
          <a:xfrm>
            <a:off x="1643042" y="4695825"/>
            <a:ext cx="3457575" cy="2162175"/>
          </a:xfrm>
          <a:prstGeom prst="rect">
            <a:avLst/>
          </a:prstGeom>
          <a:noFill/>
          <a:ln w="9525">
            <a:noFill/>
            <a:miter lim="800000"/>
            <a:headEnd/>
            <a:tailEnd/>
          </a:ln>
          <a:effectLst/>
        </p:spPr>
      </p:pic>
      <p:sp>
        <p:nvSpPr>
          <p:cNvPr id="7" name="Rectangle 6"/>
          <p:cNvSpPr/>
          <p:nvPr/>
        </p:nvSpPr>
        <p:spPr>
          <a:xfrm>
            <a:off x="0" y="5786454"/>
            <a:ext cx="121441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الحمام</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3174" y="277813"/>
            <a:ext cx="5857916" cy="1143000"/>
          </a:xfrm>
          <a:solidFill>
            <a:srgbClr val="00B0F0"/>
          </a:solidFill>
        </p:spPr>
        <p:txBody>
          <a:bodyPr>
            <a:normAutofit fontScale="90000"/>
          </a:bodyPr>
          <a:lstStyle/>
          <a:p>
            <a:r>
              <a:rPr lang="ar-SA" b="1" dirty="0" smtClean="0"/>
              <a:t>دار الإمارة والدواوين:</a:t>
            </a: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endParaRPr lang="fr-FR"/>
          </a:p>
        </p:txBody>
      </p:sp>
      <p:sp>
        <p:nvSpPr>
          <p:cNvPr id="4" name="Espace réservé du texte 3"/>
          <p:cNvSpPr>
            <a:spLocks noGrp="1"/>
          </p:cNvSpPr>
          <p:nvPr>
            <p:ph type="body" sz="half" idx="2"/>
          </p:nvPr>
        </p:nvSpPr>
        <p:spPr/>
        <p:txBody>
          <a:bodyPr>
            <a:normAutofit fontScale="77500" lnSpcReduction="20000"/>
          </a:bodyPr>
          <a:lstStyle/>
          <a:p>
            <a:pPr algn="just" rtl="1"/>
            <a:r>
              <a:rPr lang="ar-SA" dirty="0" smtClean="0"/>
              <a:t>بعدما </a:t>
            </a:r>
            <a:r>
              <a:rPr lang="ar-SA" dirty="0" smtClean="0"/>
              <a:t>اختط عقبة المسجد اختط دار الإمارة جنوب المسجد </a:t>
            </a:r>
            <a:endParaRPr lang="ar-SA" dirty="0" smtClean="0"/>
          </a:p>
          <a:p>
            <a:pPr algn="just" rtl="1"/>
            <a:r>
              <a:rPr lang="ar-SA" dirty="0" smtClean="0"/>
              <a:t>لتكون </a:t>
            </a:r>
            <a:r>
              <a:rPr lang="ar-SA" dirty="0" smtClean="0"/>
              <a:t>مقرا للولاة من بعد إلى </a:t>
            </a:r>
            <a:r>
              <a:rPr lang="ar-SA" dirty="0" err="1" smtClean="0"/>
              <a:t>ان</a:t>
            </a:r>
            <a:r>
              <a:rPr lang="ar-SA" dirty="0" smtClean="0"/>
              <a:t> انتقل عنها إبراهيم ابن الأغلب إلى مدينة القصر القديم </a:t>
            </a:r>
            <a:r>
              <a:rPr lang="ar-SA" dirty="0" smtClean="0"/>
              <a:t>العباسة</a:t>
            </a:r>
          </a:p>
          <a:p>
            <a:pPr algn="just" rtl="1"/>
            <a:r>
              <a:rPr lang="ar-SA" dirty="0" smtClean="0"/>
              <a:t> </a:t>
            </a:r>
            <a:r>
              <a:rPr lang="ar-SA" dirty="0" smtClean="0"/>
              <a:t>وقد أصبحت دار الإمارة في العهد الأغلب مقر الدواوين (ديوان الجند ديوان الخراج وديوان الرسائل</a:t>
            </a:r>
            <a:r>
              <a:rPr lang="ar-SA" dirty="0" smtClean="0"/>
              <a:t>)</a:t>
            </a:r>
          </a:p>
          <a:p>
            <a:pPr algn="just" rtl="1"/>
            <a:r>
              <a:rPr lang="ar-SA" dirty="0" smtClean="0"/>
              <a:t> </a:t>
            </a:r>
            <a:r>
              <a:rPr lang="ar-SA" dirty="0" smtClean="0"/>
              <a:t>بالإضافة إلى ذلك دار الطراز(دار السكة) تصنع </a:t>
            </a:r>
            <a:r>
              <a:rPr lang="ar-SA" dirty="0" err="1" smtClean="0"/>
              <a:t>بها</a:t>
            </a:r>
            <a:r>
              <a:rPr lang="ar-SA" dirty="0" smtClean="0"/>
              <a:t> النقود وتعدل </a:t>
            </a:r>
            <a:r>
              <a:rPr lang="ar-SA" dirty="0" err="1" smtClean="0"/>
              <a:t>الاوزان</a:t>
            </a:r>
            <a:r>
              <a:rPr lang="ar-SA" dirty="0" smtClean="0"/>
              <a:t> </a:t>
            </a:r>
            <a:endParaRPr lang="ar-SA" dirty="0" smtClean="0"/>
          </a:p>
          <a:p>
            <a:pPr algn="just" rtl="1"/>
            <a:r>
              <a:rPr lang="ar-SA" dirty="0" smtClean="0"/>
              <a:t>كما </a:t>
            </a:r>
            <a:r>
              <a:rPr lang="ar-SA" dirty="0" err="1" smtClean="0"/>
              <a:t>انشأت</a:t>
            </a:r>
            <a:r>
              <a:rPr lang="ar-SA" dirty="0" smtClean="0"/>
              <a:t> دار الضيافة لاستقبال الوفود والمبعوثين </a:t>
            </a:r>
            <a:r>
              <a:rPr lang="ar-SA" dirty="0" smtClean="0"/>
              <a:t>الدبلوماسيين</a:t>
            </a:r>
            <a:endParaRPr lang="fr-FR"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ar-SA" dirty="0" smtClean="0"/>
              <a:t>مدينة العباسية</a:t>
            </a:r>
            <a:endParaRPr lang="fr-FR" dirty="0"/>
          </a:p>
        </p:txBody>
      </p:sp>
      <p:pic>
        <p:nvPicPr>
          <p:cNvPr id="4098" name="Picture 2" descr="E:\ملفات الدروس\دروس عروض\محاضرات 2021\حمدوش\صور الدولة الاغلبية\مدينة العباسية.png"/>
          <p:cNvPicPr>
            <a:picLocks noChangeAspect="1" noChangeArrowheads="1"/>
          </p:cNvPicPr>
          <p:nvPr/>
        </p:nvPicPr>
        <p:blipFill>
          <a:blip r:embed="rId2"/>
          <a:srcRect/>
          <a:stretch>
            <a:fillRect/>
          </a:stretch>
        </p:blipFill>
        <p:spPr bwMode="auto">
          <a:xfrm>
            <a:off x="38434" y="1428736"/>
            <a:ext cx="9105565" cy="512543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3174" y="277813"/>
            <a:ext cx="5857916" cy="1143000"/>
          </a:xfrm>
          <a:solidFill>
            <a:srgbClr val="00B0F0"/>
          </a:solidFill>
        </p:spPr>
        <p:txBody>
          <a:bodyPr>
            <a:normAutofit fontScale="90000"/>
          </a:bodyPr>
          <a:lstStyle/>
          <a:p>
            <a:r>
              <a:rPr lang="ar-SA" b="1" dirty="0" smtClean="0"/>
              <a:t/>
            </a:r>
            <a:br>
              <a:rPr lang="ar-SA" b="1" dirty="0" smtClean="0"/>
            </a:br>
            <a:r>
              <a:rPr lang="ar-SA" b="1" dirty="0" smtClean="0"/>
              <a:t/>
            </a:r>
            <a:br>
              <a:rPr lang="ar-SA" b="1" dirty="0" smtClean="0"/>
            </a:br>
            <a:r>
              <a:rPr lang="ar-DZ" b="1" dirty="0" smtClean="0"/>
              <a:t>مدينة </a:t>
            </a:r>
            <a:r>
              <a:rPr lang="ar-DZ" b="1" dirty="0" smtClean="0"/>
              <a:t>العباسية (القصر القديم/ القصر </a:t>
            </a:r>
            <a:r>
              <a:rPr lang="ar-DZ" b="1" dirty="0" err="1" smtClean="0"/>
              <a:t>الابيض</a:t>
            </a:r>
            <a:r>
              <a:rPr lang="ar-DZ" b="1" dirty="0" smtClean="0"/>
              <a:t>):</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sz="half" idx="1"/>
          </p:nvPr>
        </p:nvSpPr>
        <p:spPr/>
        <p:txBody>
          <a:bodyPr>
            <a:normAutofit fontScale="92500"/>
          </a:bodyPr>
          <a:lstStyle/>
          <a:p>
            <a:pPr algn="r" rtl="1"/>
            <a:r>
              <a:rPr lang="ar-DZ" b="1" dirty="0" smtClean="0"/>
              <a:t>القصر الأبيض:</a:t>
            </a:r>
            <a:endParaRPr lang="fr-FR" b="1" dirty="0" smtClean="0"/>
          </a:p>
          <a:p>
            <a:pPr algn="r" rtl="1"/>
            <a:r>
              <a:rPr lang="ar-DZ" b="1" dirty="0" smtClean="0"/>
              <a:t>يقع فوق تل صغير مستطيل الشكل </a:t>
            </a:r>
            <a:r>
              <a:rPr lang="ar-DZ" b="1" dirty="0" err="1" smtClean="0"/>
              <a:t>اطواله</a:t>
            </a:r>
            <a:r>
              <a:rPr lang="ar-DZ" b="1" dirty="0" smtClean="0"/>
              <a:t> 50*20م، بنيت جدرانه باللبن </a:t>
            </a:r>
            <a:endParaRPr lang="ar-SA" b="1" dirty="0" smtClean="0"/>
          </a:p>
          <a:p>
            <a:pPr algn="r" rtl="1"/>
            <a:r>
              <a:rPr lang="ar-DZ" b="1" dirty="0" smtClean="0"/>
              <a:t>بينما </a:t>
            </a:r>
            <a:r>
              <a:rPr lang="ar-DZ" b="1" dirty="0" smtClean="0"/>
              <a:t>استخدم الأجر في تسقيف القباب </a:t>
            </a:r>
            <a:r>
              <a:rPr lang="ar-DZ" b="1" dirty="0" smtClean="0"/>
              <a:t>والأقبية</a:t>
            </a:r>
            <a:endParaRPr lang="ar-SA" b="1" dirty="0" smtClean="0"/>
          </a:p>
          <a:p>
            <a:pPr algn="r" rtl="1"/>
            <a:r>
              <a:rPr lang="ar-DZ" b="1" dirty="0" smtClean="0"/>
              <a:t>وأسفرت </a:t>
            </a:r>
            <a:r>
              <a:rPr lang="ar-DZ" b="1" dirty="0" smtClean="0"/>
              <a:t>الحفريات التي أجريت </a:t>
            </a:r>
            <a:r>
              <a:rPr lang="ar-DZ" b="1" dirty="0" err="1" smtClean="0"/>
              <a:t>به</a:t>
            </a:r>
            <a:r>
              <a:rPr lang="ar-DZ" b="1" dirty="0" smtClean="0"/>
              <a:t> على وجود غرف في الجهة الشمالية الغربية </a:t>
            </a:r>
            <a:r>
              <a:rPr lang="ar-DZ" dirty="0" smtClean="0"/>
              <a:t>. </a:t>
            </a:r>
            <a:endParaRPr lang="fr-FR" dirty="0"/>
          </a:p>
        </p:txBody>
      </p:sp>
      <p:sp>
        <p:nvSpPr>
          <p:cNvPr id="4" name="Espace réservé du texte 3"/>
          <p:cNvSpPr>
            <a:spLocks noGrp="1"/>
          </p:cNvSpPr>
          <p:nvPr>
            <p:ph type="body" sz="half" idx="2"/>
          </p:nvPr>
        </p:nvSpPr>
        <p:spPr/>
        <p:txBody>
          <a:bodyPr>
            <a:noAutofit/>
          </a:bodyPr>
          <a:lstStyle/>
          <a:p>
            <a:pPr algn="just" rtl="1"/>
            <a:r>
              <a:rPr lang="ar-SA" sz="1600" b="1" dirty="0" smtClean="0"/>
              <a:t>بنيت من طرف </a:t>
            </a:r>
            <a:r>
              <a:rPr lang="ar-DZ" sz="1600" b="1" dirty="0" smtClean="0"/>
              <a:t> </a:t>
            </a:r>
            <a:r>
              <a:rPr lang="ar-DZ" sz="1600" b="1" dirty="0" smtClean="0"/>
              <a:t>إبراهيم بن الأغلب الابتعاد عن القيروان وبناء مدينة العباسية </a:t>
            </a:r>
            <a:endParaRPr lang="ar-SA" sz="1600" b="1" dirty="0" smtClean="0"/>
          </a:p>
          <a:p>
            <a:pPr algn="just" rtl="1"/>
            <a:r>
              <a:rPr lang="ar-DZ" sz="1600" b="1" dirty="0" smtClean="0"/>
              <a:t>سنة 184-185هـ</a:t>
            </a:r>
            <a:endParaRPr lang="ar-SA" sz="1600" b="1" dirty="0" smtClean="0"/>
          </a:p>
          <a:p>
            <a:pPr algn="just" rtl="1"/>
            <a:r>
              <a:rPr lang="ar-DZ" sz="1600" b="1" dirty="0" smtClean="0"/>
              <a:t> </a:t>
            </a:r>
            <a:r>
              <a:rPr lang="ar-DZ" sz="1600" b="1" dirty="0" smtClean="0"/>
              <a:t>وقد خصها لنفسه ولحاشيته بسبب الاضطرابات التي لا تنتهي بين الجند </a:t>
            </a:r>
            <a:r>
              <a:rPr lang="ar-DZ" sz="1600" b="1" dirty="0" smtClean="0"/>
              <a:t>والعامة</a:t>
            </a:r>
            <a:endParaRPr lang="ar-SA" sz="1600" b="1" dirty="0" smtClean="0"/>
          </a:p>
          <a:p>
            <a:pPr algn="just" rtl="1"/>
            <a:r>
              <a:rPr lang="ar-DZ" sz="1600" b="1" dirty="0" smtClean="0"/>
              <a:t>والمدينة </a:t>
            </a:r>
            <a:r>
              <a:rPr lang="ar-DZ" sz="1600" b="1" dirty="0" smtClean="0"/>
              <a:t>تقع على بعد 3اميال من القيروان من جهة الجنوب الشرقي </a:t>
            </a:r>
            <a:endParaRPr lang="ar-SA" sz="1600" b="1" dirty="0" smtClean="0"/>
          </a:p>
          <a:p>
            <a:pPr algn="just" rtl="1"/>
            <a:r>
              <a:rPr lang="ar-DZ" sz="1600" b="1" dirty="0" smtClean="0"/>
              <a:t>احتوت </a:t>
            </a:r>
            <a:r>
              <a:rPr lang="ar-DZ" sz="1600" b="1" dirty="0" smtClean="0"/>
              <a:t>على القصر الكبير، دار السكة، الدواوين التي تحيط بالقصر، مساكن للحاشية، والمسجد الأعظم </a:t>
            </a:r>
            <a:endParaRPr lang="ar-SA" sz="1600" b="1" dirty="0" smtClean="0"/>
          </a:p>
          <a:p>
            <a:pPr algn="just" rtl="1"/>
            <a:r>
              <a:rPr lang="ar-DZ" sz="1600" b="1" dirty="0" smtClean="0"/>
              <a:t> </a:t>
            </a:r>
            <a:r>
              <a:rPr lang="ar-DZ" sz="1600" b="1" dirty="0" smtClean="0"/>
              <a:t>كما </a:t>
            </a:r>
            <a:r>
              <a:rPr lang="ar-DZ" sz="1600" b="1" dirty="0" err="1" smtClean="0"/>
              <a:t>احيطت</a:t>
            </a:r>
            <a:r>
              <a:rPr lang="ar-DZ" sz="1600" b="1" dirty="0" smtClean="0"/>
              <a:t> المدينة بسور في سنة </a:t>
            </a:r>
            <a:r>
              <a:rPr lang="ar-DZ" sz="1600" b="1" dirty="0" smtClean="0"/>
              <a:t>193هـ/808</a:t>
            </a:r>
            <a:r>
              <a:rPr lang="ar-SA" sz="1600" b="1" dirty="0" smtClean="0"/>
              <a:t>م</a:t>
            </a:r>
          </a:p>
          <a:p>
            <a:pPr algn="just" rtl="1"/>
            <a:r>
              <a:rPr lang="ar-SA" sz="1600" b="1" dirty="0" smtClean="0"/>
              <a:t> </a:t>
            </a:r>
            <a:r>
              <a:rPr lang="ar-SA" sz="1600" b="1" dirty="0" smtClean="0"/>
              <a:t>فتحت </a:t>
            </a:r>
            <a:r>
              <a:rPr lang="ar-DZ" sz="1600" b="1" dirty="0" err="1" smtClean="0"/>
              <a:t>به</a:t>
            </a:r>
            <a:r>
              <a:rPr lang="ar-DZ" sz="1600" b="1" dirty="0" smtClean="0"/>
              <a:t> 5ابواب: من الجهة الشمالية باب الرحمة والحديد، ومن الجهة الغربية: باب السعادة وهي تطل على المقبرة</a:t>
            </a:r>
            <a:r>
              <a:rPr lang="ar-SA" sz="1600" b="1" dirty="0" smtClean="0"/>
              <a:t> وفي </a:t>
            </a:r>
            <a:r>
              <a:rPr lang="ar-DZ" sz="1600" b="1" dirty="0" smtClean="0"/>
              <a:t>الجهة الشرقية:باب </a:t>
            </a:r>
            <a:r>
              <a:rPr lang="ar-DZ" sz="1600" b="1" dirty="0" err="1" smtClean="0"/>
              <a:t>غلبون</a:t>
            </a:r>
            <a:r>
              <a:rPr lang="ar-DZ" sz="1600" b="1" dirty="0" smtClean="0"/>
              <a:t> وباب </a:t>
            </a:r>
            <a:r>
              <a:rPr lang="ar-DZ" sz="1600" b="1" dirty="0" smtClean="0"/>
              <a:t>الريح</a:t>
            </a:r>
            <a:endParaRPr lang="ar-SA" sz="1600" b="1" dirty="0" smtClean="0"/>
          </a:p>
          <a:p>
            <a:pPr algn="just" rtl="1"/>
            <a:r>
              <a:rPr lang="ar-SA" sz="1600" b="1" dirty="0" smtClean="0"/>
              <a:t> </a:t>
            </a:r>
            <a:r>
              <a:rPr lang="ar-DZ" sz="1600" b="1" dirty="0" smtClean="0"/>
              <a:t>وقد توسطت المدينة رحبة كبيرة عرفت باسم الميدان</a:t>
            </a:r>
            <a:r>
              <a:rPr lang="ar-SA" sz="1600" b="1" dirty="0" smtClean="0"/>
              <a:t>، </a:t>
            </a:r>
            <a:r>
              <a:rPr lang="ar-DZ" sz="1600" b="1" dirty="0" smtClean="0"/>
              <a:t>كما احتوت على العديد من الحمامات والفنادق والأسواق </a:t>
            </a:r>
            <a:r>
              <a:rPr lang="ar-DZ" sz="1600" b="1" dirty="0" err="1" smtClean="0"/>
              <a:t>والمواجل</a:t>
            </a:r>
            <a:r>
              <a:rPr lang="ar-DZ" sz="1600" b="1" dirty="0" smtClean="0"/>
              <a:t> </a:t>
            </a:r>
            <a:endParaRPr lang="fr-FR" sz="16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0"/>
            <a:ext cx="5429288" cy="1143000"/>
          </a:xfrm>
          <a:solidFill>
            <a:srgbClr val="00B0F0"/>
          </a:solidFill>
        </p:spPr>
        <p:txBody>
          <a:bodyPr/>
          <a:lstStyle/>
          <a:p>
            <a:r>
              <a:rPr lang="ar-SA" dirty="0" err="1" smtClean="0"/>
              <a:t>رقادة</a:t>
            </a:r>
            <a:r>
              <a:rPr lang="ar-SA" dirty="0" smtClean="0"/>
              <a:t> </a:t>
            </a:r>
            <a:endParaRPr lang="fr-FR" dirty="0"/>
          </a:p>
        </p:txBody>
      </p:sp>
      <p:pic>
        <p:nvPicPr>
          <p:cNvPr id="6146" name="Picture 2" descr="E:\ملفات الدروس\دروس عروض\محاضرات 2021\حمدوش\صور الدولة الاغلبية\رقادة.png"/>
          <p:cNvPicPr>
            <a:picLocks noChangeAspect="1" noChangeArrowheads="1"/>
          </p:cNvPicPr>
          <p:nvPr/>
        </p:nvPicPr>
        <p:blipFill>
          <a:blip r:embed="rId2"/>
          <a:srcRect/>
          <a:stretch>
            <a:fillRect/>
          </a:stretch>
        </p:blipFill>
        <p:spPr bwMode="auto">
          <a:xfrm>
            <a:off x="1142976" y="1285836"/>
            <a:ext cx="7104510" cy="557216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4114800" cy="1143000"/>
          </a:xfrm>
          <a:solidFill>
            <a:srgbClr val="00B0F0"/>
          </a:solidFill>
        </p:spPr>
        <p:txBody>
          <a:bodyPr>
            <a:normAutofit fontScale="90000"/>
          </a:bodyPr>
          <a:lstStyle/>
          <a:p>
            <a:pPr lvl="2" algn="ctr" rtl="0">
              <a:spcBef>
                <a:spcPct val="0"/>
              </a:spcBef>
            </a:pPr>
            <a:r>
              <a:rPr lang="ar-SA" sz="4000" b="1" dirty="0" smtClean="0"/>
              <a:t>مدينة </a:t>
            </a:r>
            <a:r>
              <a:rPr lang="ar-SA" sz="4000" b="1" dirty="0" err="1" smtClean="0"/>
              <a:t>رقادة</a:t>
            </a:r>
            <a:r>
              <a:rPr lang="ar-DZ" sz="4000" b="1" dirty="0" smtClean="0"/>
              <a:t>:</a:t>
            </a:r>
            <a:r>
              <a:rPr lang="fr-FR" sz="4000" b="1" dirty="0" smtClean="0"/>
              <a:t/>
            </a:r>
            <a:br>
              <a:rPr lang="fr-FR" sz="4000" b="1" dirty="0" smtClean="0"/>
            </a:br>
            <a:endParaRPr lang="fr-FR" sz="4000" dirty="0"/>
          </a:p>
        </p:txBody>
      </p:sp>
      <p:sp>
        <p:nvSpPr>
          <p:cNvPr id="4" name="Espace réservé du texte 3"/>
          <p:cNvSpPr>
            <a:spLocks noGrp="1"/>
          </p:cNvSpPr>
          <p:nvPr>
            <p:ph type="body" sz="half" idx="2"/>
          </p:nvPr>
        </p:nvSpPr>
        <p:spPr>
          <a:xfrm>
            <a:off x="5105400" y="0"/>
            <a:ext cx="4038600" cy="6357982"/>
          </a:xfrm>
        </p:spPr>
        <p:txBody>
          <a:bodyPr>
            <a:noAutofit/>
          </a:bodyPr>
          <a:lstStyle/>
          <a:p>
            <a:pPr algn="just" rtl="1"/>
            <a:r>
              <a:rPr lang="ar-SA" sz="1800" b="1" dirty="0" smtClean="0"/>
              <a:t>مع </a:t>
            </a:r>
            <a:r>
              <a:rPr lang="ar-SA" sz="1800" b="1" dirty="0" smtClean="0"/>
              <a:t>المصادر على أنّ </a:t>
            </a:r>
            <a:r>
              <a:rPr lang="ar-SA" sz="1800" b="1" dirty="0" err="1" smtClean="0"/>
              <a:t>رقادة</a:t>
            </a:r>
            <a:r>
              <a:rPr lang="ar-SA" sz="1800" b="1" dirty="0" smtClean="0"/>
              <a:t> ابتناها إبراهيم بن أحمد تاسع الأمراء </a:t>
            </a:r>
            <a:r>
              <a:rPr lang="ar-SA" sz="1800" b="1" dirty="0" err="1" smtClean="0"/>
              <a:t>الأغالبة</a:t>
            </a:r>
            <a:endParaRPr lang="ar-SA" sz="1800" b="1" dirty="0" smtClean="0"/>
          </a:p>
          <a:p>
            <a:pPr algn="just" rtl="1"/>
            <a:r>
              <a:rPr lang="ar-SA" sz="1800" b="1" dirty="0" smtClean="0"/>
              <a:t> </a:t>
            </a:r>
            <a:r>
              <a:rPr lang="ar-SA" sz="1800" b="1" dirty="0" smtClean="0"/>
              <a:t>وقد شرع في تأسيسها سنة 263هـ/877م وانتقل إليها بعد سنة في </a:t>
            </a:r>
            <a:r>
              <a:rPr lang="ar-SA" sz="1800" b="1" dirty="0" smtClean="0"/>
              <a:t>264هـ/878م</a:t>
            </a:r>
          </a:p>
          <a:p>
            <a:pPr algn="just" rtl="1"/>
            <a:r>
              <a:rPr lang="ar-SA" sz="1800" b="1" dirty="0" smtClean="0"/>
              <a:t>وقد </a:t>
            </a:r>
            <a:r>
              <a:rPr lang="ar-SA" sz="1800" b="1" dirty="0" smtClean="0"/>
              <a:t>ظلّت مقرّ حكم بني الأغلب حتى سقوطهم سنة 296هـ/909م، (أي مدّة اثنتين وثلاثين سنة</a:t>
            </a:r>
            <a:r>
              <a:rPr lang="ar-SA" sz="1800" b="1" dirty="0" smtClean="0"/>
              <a:t>).</a:t>
            </a:r>
          </a:p>
          <a:p>
            <a:pPr algn="just" rtl="1"/>
            <a:r>
              <a:rPr lang="ar-SA" sz="1800" b="1" dirty="0" smtClean="0"/>
              <a:t> </a:t>
            </a:r>
            <a:r>
              <a:rPr lang="ar-SA" sz="1800" b="1" dirty="0" smtClean="0"/>
              <a:t>كما اختارها – أي </a:t>
            </a:r>
            <a:r>
              <a:rPr lang="ar-SA" sz="1800" b="1" dirty="0" err="1" smtClean="0"/>
              <a:t>رقادة</a:t>
            </a:r>
            <a:r>
              <a:rPr lang="ar-SA" sz="1800" b="1" dirty="0" smtClean="0"/>
              <a:t> – عبيد الله المهدي كي تكون مقرًا لحكمه قبل أن ينتقل إلى المهدية في سنة 308هـ/920م.</a:t>
            </a:r>
            <a:endParaRPr lang="fr-FR" sz="1800" b="1" dirty="0" smtClean="0"/>
          </a:p>
          <a:p>
            <a:pPr algn="just" rtl="1"/>
            <a:r>
              <a:rPr lang="ar-SA" sz="1800" b="1" dirty="0" smtClean="0"/>
              <a:t>تقع </a:t>
            </a:r>
            <a:r>
              <a:rPr lang="ar-SA" sz="1800" b="1" dirty="0" err="1" smtClean="0"/>
              <a:t>رقادة</a:t>
            </a:r>
            <a:r>
              <a:rPr lang="ar-SA" sz="1800" b="1" dirty="0" smtClean="0"/>
              <a:t> على بعد حوالي 9كم جنوب القيروان</a:t>
            </a:r>
            <a:r>
              <a:rPr lang="ar-SA" sz="1800" b="1" dirty="0" smtClean="0"/>
              <a:t>،</a:t>
            </a:r>
            <a:r>
              <a:rPr lang="ar-DZ" sz="1800" b="1" dirty="0" smtClean="0"/>
              <a:t> على بعد ثماني </a:t>
            </a:r>
            <a:r>
              <a:rPr lang="ar-DZ" sz="1800" b="1" dirty="0" err="1" smtClean="0"/>
              <a:t>اميال</a:t>
            </a:r>
            <a:endParaRPr lang="ar-SA" sz="1800" b="1" dirty="0" smtClean="0"/>
          </a:p>
          <a:p>
            <a:pPr algn="just" rtl="1"/>
            <a:r>
              <a:rPr lang="ar-SA" sz="1800" b="1" dirty="0" smtClean="0"/>
              <a:t> </a:t>
            </a:r>
            <a:r>
              <a:rPr lang="ar-SA" sz="1800" b="1" dirty="0" smtClean="0"/>
              <a:t>وتتفق المصادر بشكل عام أنّها سُميّت </a:t>
            </a:r>
            <a:r>
              <a:rPr lang="ar-SA" sz="1800" b="1" dirty="0" err="1" smtClean="0"/>
              <a:t>رقادة</a:t>
            </a:r>
            <a:r>
              <a:rPr lang="ar-SA" sz="1800" b="1" dirty="0" smtClean="0"/>
              <a:t> لأنّ الأمير </a:t>
            </a:r>
            <a:r>
              <a:rPr lang="ar-SA" sz="1800" b="1" dirty="0" err="1" smtClean="0"/>
              <a:t>الأغلبي</a:t>
            </a:r>
            <a:r>
              <a:rPr lang="ar-SA" sz="1800" b="1" dirty="0" smtClean="0"/>
              <a:t> أرق، فنصحه طبيبه إسحاق بارتياد المواضع لعلّه ينام، فلم يجد النوم إلّا بموضعها فسميّت </a:t>
            </a:r>
            <a:r>
              <a:rPr lang="ar-SA" sz="1800" b="1" dirty="0" err="1" smtClean="0"/>
              <a:t>رقادة</a:t>
            </a:r>
            <a:r>
              <a:rPr lang="ar-SA" sz="1800" b="1" dirty="0" smtClean="0"/>
              <a:t>، </a:t>
            </a:r>
            <a:r>
              <a:rPr lang="ar-SA" sz="1800" b="1" dirty="0" err="1" smtClean="0"/>
              <a:t>و</a:t>
            </a:r>
            <a:r>
              <a:rPr lang="ar-SA" sz="1800" b="1" dirty="0" smtClean="0"/>
              <a:t>«لم يكن بإفريقية أطيب هواءً ولا أعدل نسيمًا وأرّق تربة منها، ويقال أنّ من دخلها لا يزال ضاحكًا مستبشرًا مسرورًا من غير سبب</a:t>
            </a:r>
            <a:r>
              <a:rPr lang="fr-FR" sz="1800" b="1" dirty="0" smtClean="0"/>
              <a:t>».</a:t>
            </a:r>
            <a:r>
              <a:rPr lang="ar-DZ" sz="1800" b="1" dirty="0" smtClean="0"/>
              <a:t>تتربع المدينة على  مساحة تقدر </a:t>
            </a:r>
            <a:r>
              <a:rPr lang="ar-DZ" sz="1800" b="1" dirty="0" err="1" smtClean="0"/>
              <a:t>بـ</a:t>
            </a:r>
            <a:r>
              <a:rPr lang="ar-DZ" sz="1800" b="1" dirty="0" smtClean="0"/>
              <a:t> </a:t>
            </a:r>
            <a:r>
              <a:rPr lang="ar-DZ" sz="1800" b="1" dirty="0" smtClean="0"/>
              <a:t>24040ذراع</a:t>
            </a:r>
            <a:endParaRPr lang="ar-SA" sz="1800" b="1" dirty="0" smtClean="0"/>
          </a:p>
        </p:txBody>
      </p:sp>
      <p:pic>
        <p:nvPicPr>
          <p:cNvPr id="5123" name="Picture 3" descr="E:\ملفات الدروس\دروس عروض\محاضرات 2021\حمدوش\صور الدولة الاغلبية\رقادة.jpg"/>
          <p:cNvPicPr>
            <a:picLocks noGrp="1" noChangeAspect="1" noChangeArrowheads="1"/>
          </p:cNvPicPr>
          <p:nvPr>
            <p:ph sz="half" idx="1"/>
          </p:nvPr>
        </p:nvPicPr>
        <p:blipFill>
          <a:blip r:embed="rId2"/>
          <a:srcRect/>
          <a:stretch>
            <a:fillRect/>
          </a:stretch>
        </p:blipFill>
        <p:spPr bwMode="auto">
          <a:xfrm>
            <a:off x="500034" y="1500174"/>
            <a:ext cx="4038600" cy="30289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7752" y="1"/>
            <a:ext cx="3829048" cy="1000108"/>
          </a:xfrm>
          <a:solidFill>
            <a:srgbClr val="00B0F0"/>
          </a:solidFill>
        </p:spPr>
        <p:txBody>
          <a:bodyPr>
            <a:normAutofit fontScale="90000"/>
          </a:bodyPr>
          <a:lstStyle/>
          <a:p>
            <a:pPr rtl="1"/>
            <a:r>
              <a:rPr lang="ar-SA" b="1" dirty="0" smtClean="0">
                <a:latin typeface="Arial" pitchFamily="34" charset="0"/>
                <a:cs typeface="Arial" pitchFamily="34" charset="0"/>
              </a:rPr>
              <a:t/>
            </a:r>
            <a:br>
              <a:rPr lang="ar-SA" b="1" dirty="0" smtClean="0">
                <a:latin typeface="Arial" pitchFamily="34" charset="0"/>
                <a:cs typeface="Arial" pitchFamily="34" charset="0"/>
              </a:rPr>
            </a:br>
            <a:r>
              <a:rPr lang="ar-DZ" b="1" dirty="0" smtClean="0">
                <a:latin typeface="Arial" pitchFamily="34" charset="0"/>
                <a:cs typeface="Arial" pitchFamily="34" charset="0"/>
              </a:rPr>
              <a:t>قصر </a:t>
            </a:r>
            <a:r>
              <a:rPr lang="ar-DZ" b="1" dirty="0" err="1" smtClean="0">
                <a:latin typeface="Arial" pitchFamily="34" charset="0"/>
                <a:cs typeface="Arial" pitchFamily="34" charset="0"/>
              </a:rPr>
              <a:t>رقادة</a:t>
            </a:r>
            <a:r>
              <a:rPr lang="fr-FR" b="1" dirty="0" smtClean="0">
                <a:latin typeface="Arial" pitchFamily="34" charset="0"/>
                <a:cs typeface="Arial" pitchFamily="34" charset="0"/>
              </a:rPr>
              <a:t/>
            </a:r>
            <a:br>
              <a:rPr lang="fr-FR" b="1" dirty="0" smtClean="0">
                <a:latin typeface="Arial" pitchFamily="34" charset="0"/>
                <a:cs typeface="Arial" pitchFamily="34" charset="0"/>
              </a:rPr>
            </a:br>
            <a:endParaRPr lang="fr-FR" dirty="0"/>
          </a:p>
        </p:txBody>
      </p:sp>
      <p:sp>
        <p:nvSpPr>
          <p:cNvPr id="4" name="Espace réservé du texte 3"/>
          <p:cNvSpPr>
            <a:spLocks noGrp="1"/>
          </p:cNvSpPr>
          <p:nvPr>
            <p:ph type="body" sz="half" idx="2"/>
          </p:nvPr>
        </p:nvSpPr>
        <p:spPr>
          <a:xfrm>
            <a:off x="4648200" y="1600200"/>
            <a:ext cx="4038600" cy="5257800"/>
          </a:xfrm>
        </p:spPr>
        <p:txBody>
          <a:bodyPr>
            <a:noAutofit/>
          </a:bodyPr>
          <a:lstStyle/>
          <a:p>
            <a:pPr algn="just" rtl="1"/>
            <a:r>
              <a:rPr lang="ar-DZ" sz="1800" b="1" dirty="0" smtClean="0">
                <a:latin typeface="Arial" pitchFamily="34" charset="0"/>
                <a:cs typeface="Arial" pitchFamily="34" charset="0"/>
              </a:rPr>
              <a:t>لقد </a:t>
            </a:r>
            <a:r>
              <a:rPr lang="ar-DZ" sz="1800" b="1" dirty="0" smtClean="0">
                <a:latin typeface="Arial" pitchFamily="34" charset="0"/>
                <a:cs typeface="Arial" pitchFamily="34" charset="0"/>
              </a:rPr>
              <a:t>كشفت الحفريات التي </a:t>
            </a:r>
            <a:r>
              <a:rPr lang="ar-DZ" sz="1800" b="1" dirty="0" err="1" smtClean="0">
                <a:latin typeface="Arial" pitchFamily="34" charset="0"/>
                <a:cs typeface="Arial" pitchFamily="34" charset="0"/>
              </a:rPr>
              <a:t>اجريت</a:t>
            </a:r>
            <a:r>
              <a:rPr lang="ar-DZ" sz="1800" b="1" dirty="0" smtClean="0">
                <a:latin typeface="Arial" pitchFamily="34" charset="0"/>
                <a:cs typeface="Arial" pitchFamily="34" charset="0"/>
              </a:rPr>
              <a:t> بالموقع العثور على قصرا مخططه مربع تقدر مساحته 10000م مربع، محاط بسور خارجي، مدعم </a:t>
            </a:r>
            <a:r>
              <a:rPr lang="ar-DZ" sz="1800" b="1" dirty="0" err="1" smtClean="0">
                <a:latin typeface="Arial" pitchFamily="34" charset="0"/>
                <a:cs typeface="Arial" pitchFamily="34" charset="0"/>
              </a:rPr>
              <a:t>باسوار</a:t>
            </a:r>
            <a:r>
              <a:rPr lang="ar-DZ" sz="1800" b="1" dirty="0" smtClean="0">
                <a:latin typeface="Arial" pitchFamily="34" charset="0"/>
                <a:cs typeface="Arial" pitchFamily="34" charset="0"/>
              </a:rPr>
              <a:t> خارجية ترتكز على دعامات </a:t>
            </a:r>
            <a:r>
              <a:rPr lang="ar-DZ" sz="1800" b="1" dirty="0" err="1" smtClean="0">
                <a:latin typeface="Arial" pitchFamily="34" charset="0"/>
                <a:cs typeface="Arial" pitchFamily="34" charset="0"/>
              </a:rPr>
              <a:t>وابراج</a:t>
            </a:r>
            <a:r>
              <a:rPr lang="ar-DZ" sz="1800" b="1" dirty="0" smtClean="0">
                <a:latin typeface="Arial" pitchFamily="34" charset="0"/>
                <a:cs typeface="Arial" pitchFamily="34" charset="0"/>
              </a:rPr>
              <a:t> نصف دائرية، له مدخل رئيسي واحد يقع في الجهة الجنوبية الشرقية يكتنفه </a:t>
            </a:r>
            <a:r>
              <a:rPr lang="ar-DZ" sz="1800" b="1" dirty="0" err="1" smtClean="0">
                <a:latin typeface="Arial" pitchFamily="34" charset="0"/>
                <a:cs typeface="Arial" pitchFamily="34" charset="0"/>
              </a:rPr>
              <a:t>ابراج</a:t>
            </a:r>
            <a:r>
              <a:rPr lang="ar-DZ" sz="1800" b="1" dirty="0" smtClean="0">
                <a:latin typeface="Arial" pitchFamily="34" charset="0"/>
                <a:cs typeface="Arial" pitchFamily="34" charset="0"/>
              </a:rPr>
              <a:t> مربعة، يوصل المدخل إلى دهليز يؤدي إلى سقيفة منكسرة توصلنا إلى الصحن، يحتوي الصحن على </a:t>
            </a:r>
            <a:r>
              <a:rPr lang="ar-DZ" sz="1800" b="1" dirty="0" err="1" smtClean="0">
                <a:latin typeface="Arial" pitchFamily="34" charset="0"/>
                <a:cs typeface="Arial" pitchFamily="34" charset="0"/>
              </a:rPr>
              <a:t>ماجل</a:t>
            </a:r>
            <a:r>
              <a:rPr lang="ar-DZ" sz="1800" b="1" dirty="0" smtClean="0">
                <a:latin typeface="Arial" pitchFamily="34" charset="0"/>
                <a:cs typeface="Arial" pitchFamily="34" charset="0"/>
              </a:rPr>
              <a:t> لتخزين الماء، يشتمل القصر على 160غرفة بالإضافة إلى الممرات والدهاليز، وقد بني بالطوب </a:t>
            </a:r>
            <a:r>
              <a:rPr lang="ar-DZ" sz="1800" b="1" dirty="0" err="1" smtClean="0">
                <a:latin typeface="Arial" pitchFamily="34" charset="0"/>
                <a:cs typeface="Arial" pitchFamily="34" charset="0"/>
              </a:rPr>
              <a:t>الاحمر</a:t>
            </a:r>
            <a:r>
              <a:rPr lang="ar-DZ" sz="1800" b="1" dirty="0" smtClean="0">
                <a:latin typeface="Arial" pitchFamily="34" charset="0"/>
                <a:cs typeface="Arial" pitchFamily="34" charset="0"/>
              </a:rPr>
              <a:t> </a:t>
            </a:r>
            <a:r>
              <a:rPr lang="ar-DZ" sz="1800" b="1" dirty="0" err="1" smtClean="0">
                <a:latin typeface="Arial" pitchFamily="34" charset="0"/>
                <a:cs typeface="Arial" pitchFamily="34" charset="0"/>
              </a:rPr>
              <a:t>والاسمر</a:t>
            </a:r>
            <a:r>
              <a:rPr lang="ar-DZ" sz="1800" b="1" dirty="0" smtClean="0">
                <a:latin typeface="Arial" pitchFamily="34" charset="0"/>
                <a:cs typeface="Arial" pitchFamily="34" charset="0"/>
              </a:rPr>
              <a:t> </a:t>
            </a:r>
            <a:r>
              <a:rPr lang="ar-DZ" sz="1800" b="1" dirty="0" err="1" smtClean="0">
                <a:latin typeface="Arial" pitchFamily="34" charset="0"/>
                <a:cs typeface="Arial" pitchFamily="34" charset="0"/>
              </a:rPr>
              <a:t>واساساته</a:t>
            </a:r>
            <a:r>
              <a:rPr lang="ar-DZ" sz="1800" b="1" dirty="0" smtClean="0">
                <a:latin typeface="Arial" pitchFamily="34" charset="0"/>
                <a:cs typeface="Arial" pitchFamily="34" charset="0"/>
              </a:rPr>
              <a:t> من الحجارة ربطت </a:t>
            </a:r>
            <a:r>
              <a:rPr lang="ar-DZ" sz="1800" b="1" dirty="0" err="1" smtClean="0">
                <a:latin typeface="Arial" pitchFamily="34" charset="0"/>
                <a:cs typeface="Arial" pitchFamily="34" charset="0"/>
              </a:rPr>
              <a:t>باوتاد</a:t>
            </a:r>
            <a:r>
              <a:rPr lang="ar-DZ" sz="1800" b="1" dirty="0" smtClean="0">
                <a:latin typeface="Arial" pitchFamily="34" charset="0"/>
                <a:cs typeface="Arial" pitchFamily="34" charset="0"/>
              </a:rPr>
              <a:t> خشبية، واستخدم </a:t>
            </a:r>
            <a:r>
              <a:rPr lang="ar-DZ" sz="1800" b="1" dirty="0" err="1" smtClean="0">
                <a:latin typeface="Arial" pitchFamily="34" charset="0"/>
                <a:cs typeface="Arial" pitchFamily="34" charset="0"/>
              </a:rPr>
              <a:t>الاجر</a:t>
            </a:r>
            <a:r>
              <a:rPr lang="ar-DZ" sz="1800" b="1" dirty="0" smtClean="0">
                <a:latin typeface="Arial" pitchFamily="34" charset="0"/>
                <a:cs typeface="Arial" pitchFamily="34" charset="0"/>
              </a:rPr>
              <a:t> لتبليط </a:t>
            </a:r>
            <a:r>
              <a:rPr lang="ar-DZ" sz="1800" b="1" dirty="0" err="1" smtClean="0">
                <a:latin typeface="Arial" pitchFamily="34" charset="0"/>
                <a:cs typeface="Arial" pitchFamily="34" charset="0"/>
              </a:rPr>
              <a:t>الارضية</a:t>
            </a:r>
            <a:r>
              <a:rPr lang="ar-DZ" sz="1800" b="1" dirty="0" smtClean="0">
                <a:latin typeface="Arial" pitchFamily="34" charset="0"/>
                <a:cs typeface="Arial" pitchFamily="34" charset="0"/>
              </a:rPr>
              <a:t>، كما عثر في الموقع على زخارف </a:t>
            </a:r>
            <a:r>
              <a:rPr lang="ar-DZ" sz="1800" b="1" dirty="0" err="1" smtClean="0">
                <a:latin typeface="Arial" pitchFamily="34" charset="0"/>
                <a:cs typeface="Arial" pitchFamily="34" charset="0"/>
              </a:rPr>
              <a:t>جصية</a:t>
            </a:r>
            <a:r>
              <a:rPr lang="ar-DZ" sz="1800" b="1" dirty="0" smtClean="0">
                <a:latin typeface="Arial" pitchFamily="34" charset="0"/>
                <a:cs typeface="Arial" pitchFamily="34" charset="0"/>
              </a:rPr>
              <a:t> لعناصر </a:t>
            </a:r>
            <a:r>
              <a:rPr lang="ar-DZ" sz="1800" b="1" dirty="0" err="1" smtClean="0">
                <a:latin typeface="Arial" pitchFamily="34" charset="0"/>
                <a:cs typeface="Arial" pitchFamily="34" charset="0"/>
              </a:rPr>
              <a:t>وريدات</a:t>
            </a:r>
            <a:r>
              <a:rPr lang="ar-DZ" sz="1800" b="1" dirty="0" smtClean="0">
                <a:latin typeface="Arial" pitchFamily="34" charset="0"/>
                <a:cs typeface="Arial" pitchFamily="34" charset="0"/>
              </a:rPr>
              <a:t>  نباتية وهندسية </a:t>
            </a:r>
            <a:r>
              <a:rPr lang="ar-DZ" sz="1800" b="1" dirty="0" smtClean="0">
                <a:latin typeface="Arial" pitchFamily="34" charset="0"/>
                <a:cs typeface="Arial" pitchFamily="34" charset="0"/>
              </a:rPr>
              <a:t>محفورة</a:t>
            </a:r>
            <a:endParaRPr lang="fr-FR" sz="1800" b="1" dirty="0" smtClean="0">
              <a:latin typeface="Arial" pitchFamily="34" charset="0"/>
              <a:cs typeface="Arial" pitchFamily="34" charset="0"/>
            </a:endParaRPr>
          </a:p>
        </p:txBody>
      </p:sp>
      <p:pic>
        <p:nvPicPr>
          <p:cNvPr id="7170" name="Picture 2" descr="E:\ملفات الدروس\دروس عروض\محاضرات 2021\حمدوش\صور الدولة الاغلبية\téléchargement.jpg"/>
          <p:cNvPicPr>
            <a:picLocks noChangeAspect="1" noChangeArrowheads="1"/>
          </p:cNvPicPr>
          <p:nvPr/>
        </p:nvPicPr>
        <p:blipFill>
          <a:blip r:embed="rId2"/>
          <a:srcRect/>
          <a:stretch>
            <a:fillRect/>
          </a:stretch>
        </p:blipFill>
        <p:spPr bwMode="auto">
          <a:xfrm>
            <a:off x="857224" y="3143248"/>
            <a:ext cx="3500462" cy="3500462"/>
          </a:xfrm>
          <a:prstGeom prst="rect">
            <a:avLst/>
          </a:prstGeom>
          <a:noFill/>
        </p:spPr>
      </p:pic>
      <p:pic>
        <p:nvPicPr>
          <p:cNvPr id="7171" name="Picture 3" descr="E:\ملفات الدروس\دروس عروض\محاضرات 2021\حمدوش\صور الدولة الاغلبية\22رقادة.jpg"/>
          <p:cNvPicPr>
            <a:picLocks noGrp="1" noChangeAspect="1" noChangeArrowheads="1"/>
          </p:cNvPicPr>
          <p:nvPr>
            <p:ph sz="half" idx="1"/>
          </p:nvPr>
        </p:nvPicPr>
        <p:blipFill>
          <a:blip r:embed="rId3"/>
          <a:srcRect/>
          <a:stretch>
            <a:fillRect/>
          </a:stretch>
        </p:blipFill>
        <p:spPr bwMode="auto">
          <a:xfrm>
            <a:off x="928662" y="0"/>
            <a:ext cx="3409354" cy="32861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4143372" cy="792088"/>
          </a:xfrm>
          <a:solidFill>
            <a:srgbClr val="92D050"/>
          </a:solidFill>
        </p:spPr>
        <p:style>
          <a:lnRef idx="1">
            <a:schemeClr val="dk1"/>
          </a:lnRef>
          <a:fillRef idx="3">
            <a:schemeClr val="dk1"/>
          </a:fillRef>
          <a:effectRef idx="2">
            <a:schemeClr val="dk1"/>
          </a:effectRef>
          <a:fontRef idx="minor">
            <a:schemeClr val="lt1"/>
          </a:fontRef>
        </p:style>
        <p:txBody>
          <a:bodyPr>
            <a:noAutofit/>
          </a:bodyPr>
          <a:lstStyle/>
          <a:p>
            <a:pPr rtl="1"/>
            <a:r>
              <a:rPr lang="ar-DZ" sz="4800" u="sng" dirty="0">
                <a:solidFill>
                  <a:schemeClr val="tx1"/>
                </a:solidFill>
                <a:cs typeface="Sultan normal" pitchFamily="2" charset="-78"/>
              </a:rPr>
              <a:t>رباط </a:t>
            </a:r>
            <a:r>
              <a:rPr lang="ar-DZ" sz="4800" u="sng" dirty="0" err="1">
                <a:solidFill>
                  <a:schemeClr val="tx1"/>
                </a:solidFill>
                <a:cs typeface="Sultan normal" pitchFamily="2" charset="-78"/>
              </a:rPr>
              <a:t>المنستير</a:t>
            </a:r>
            <a:endParaRPr lang="en-US" sz="4800" dirty="0">
              <a:solidFill>
                <a:schemeClr val="tx1"/>
              </a:solidFill>
              <a:cs typeface="Sultan normal" pitchFamily="2" charset="-78"/>
            </a:endParaRPr>
          </a:p>
        </p:txBody>
      </p:sp>
      <p:sp>
        <p:nvSpPr>
          <p:cNvPr id="5" name="Espace réservé du contenu 4"/>
          <p:cNvSpPr>
            <a:spLocks noGrp="1"/>
          </p:cNvSpPr>
          <p:nvPr>
            <p:ph idx="1"/>
          </p:nvPr>
        </p:nvSpPr>
        <p:spPr>
          <a:xfrm>
            <a:off x="4214810" y="0"/>
            <a:ext cx="4723510" cy="6625952"/>
          </a:xfrm>
          <a:blipFill>
            <a:blip r:embed="rId2"/>
            <a:tile tx="0" ty="0" sx="100000" sy="100000" flip="none" algn="tl"/>
          </a:blipFill>
        </p:spPr>
        <p:style>
          <a:lnRef idx="1">
            <a:schemeClr val="dk1"/>
          </a:lnRef>
          <a:fillRef idx="3">
            <a:schemeClr val="dk1"/>
          </a:fillRef>
          <a:effectRef idx="2">
            <a:schemeClr val="dk1"/>
          </a:effectRef>
          <a:fontRef idx="minor">
            <a:schemeClr val="lt1"/>
          </a:fontRef>
        </p:style>
        <p:txBody>
          <a:bodyPr>
            <a:normAutofit fontScale="62500" lnSpcReduction="20000"/>
          </a:bodyPr>
          <a:lstStyle/>
          <a:p>
            <a:pPr algn="ctr" rtl="1">
              <a:buNone/>
            </a:pPr>
            <a:r>
              <a:rPr lang="ar-DZ" b="1" dirty="0">
                <a:solidFill>
                  <a:schemeClr val="tx1"/>
                </a:solidFill>
                <a:cs typeface="Traditional Arabic" pitchFamily="2" charset="-78"/>
              </a:rPr>
              <a:t>	</a:t>
            </a:r>
          </a:p>
          <a:p>
            <a:pPr algn="just" rtl="1"/>
            <a:r>
              <a:rPr lang="ar-DZ" b="1" dirty="0">
                <a:solidFill>
                  <a:schemeClr val="tx1"/>
                </a:solidFill>
                <a:cs typeface="Traditional Arabic" pitchFamily="2" charset="-78"/>
              </a:rPr>
              <a:t> </a:t>
            </a:r>
            <a:r>
              <a:rPr lang="ar-DZ" sz="3600" b="1" dirty="0">
                <a:solidFill>
                  <a:schemeClr val="tx1"/>
                </a:solidFill>
                <a:cs typeface="Traditional Arabic" pitchFamily="2" charset="-78"/>
              </a:rPr>
              <a:t>بناه </a:t>
            </a:r>
            <a:r>
              <a:rPr lang="ar-DZ" sz="3600" b="1" dirty="0" err="1">
                <a:solidFill>
                  <a:schemeClr val="tx1"/>
                </a:solidFill>
                <a:cs typeface="Traditional Arabic" pitchFamily="2" charset="-78"/>
              </a:rPr>
              <a:t>هرثمة</a:t>
            </a:r>
            <a:r>
              <a:rPr lang="ar-DZ" sz="3600" b="1" dirty="0">
                <a:solidFill>
                  <a:schemeClr val="tx1"/>
                </a:solidFill>
                <a:cs typeface="Traditional Arabic" pitchFamily="2" charset="-78"/>
              </a:rPr>
              <a:t> بن أعين سنة 180هـ/796م، والي افريقية </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بطلب </a:t>
            </a:r>
            <a:r>
              <a:rPr lang="ar-DZ" sz="3600" b="1" dirty="0">
                <a:solidFill>
                  <a:schemeClr val="tx1"/>
                </a:solidFill>
                <a:cs typeface="Traditional Arabic" pitchFamily="2" charset="-78"/>
              </a:rPr>
              <a:t>من الخليفة هارون </a:t>
            </a:r>
            <a:r>
              <a:rPr lang="ar-DZ" sz="3600" b="1" dirty="0" err="1" smtClean="0">
                <a:solidFill>
                  <a:schemeClr val="tx1"/>
                </a:solidFill>
                <a:cs typeface="Traditional Arabic" pitchFamily="2" charset="-78"/>
              </a:rPr>
              <a:t>الراشيد</a:t>
            </a:r>
            <a:endParaRPr lang="ar-SA" sz="3600" b="1" dirty="0" smtClean="0">
              <a:solidFill>
                <a:schemeClr val="tx1"/>
              </a:solidFill>
              <a:cs typeface="Traditional Arabic" pitchFamily="2" charset="-78"/>
            </a:endParaRPr>
          </a:p>
          <a:p>
            <a:pPr algn="just" rtl="1"/>
            <a:r>
              <a:rPr lang="ar-DZ" sz="3600" b="1" dirty="0" err="1" smtClean="0">
                <a:solidFill>
                  <a:schemeClr val="tx1"/>
                </a:solidFill>
                <a:cs typeface="Traditional Arabic" pitchFamily="2" charset="-78"/>
              </a:rPr>
              <a:t>المنستير</a:t>
            </a:r>
            <a:r>
              <a:rPr lang="ar-DZ" sz="3600" b="1" dirty="0" smtClean="0">
                <a:solidFill>
                  <a:schemeClr val="tx1"/>
                </a:solidFill>
                <a:cs typeface="Traditional Arabic" pitchFamily="2" charset="-78"/>
              </a:rPr>
              <a:t> </a:t>
            </a:r>
            <a:r>
              <a:rPr lang="ar-DZ" sz="3600" b="1" dirty="0">
                <a:solidFill>
                  <a:schemeClr val="tx1"/>
                </a:solidFill>
                <a:cs typeface="Traditional Arabic" pitchFamily="2" charset="-78"/>
              </a:rPr>
              <a:t>تعني الدير المحصن </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كان العرض من </a:t>
            </a:r>
            <a:r>
              <a:rPr lang="ar-DZ" sz="3600" b="1" dirty="0" err="1" smtClean="0">
                <a:solidFill>
                  <a:schemeClr val="tx1"/>
                </a:solidFill>
                <a:cs typeface="Traditional Arabic" pitchFamily="2" charset="-78"/>
              </a:rPr>
              <a:t>انشائه</a:t>
            </a:r>
            <a:r>
              <a:rPr lang="ar-DZ" sz="3600" b="1" dirty="0" smtClean="0">
                <a:solidFill>
                  <a:schemeClr val="tx1"/>
                </a:solidFill>
                <a:cs typeface="Traditional Arabic" pitchFamily="2" charset="-78"/>
              </a:rPr>
              <a:t> صد </a:t>
            </a:r>
            <a:r>
              <a:rPr lang="ar-DZ" sz="3600" b="1" dirty="0" err="1" smtClean="0">
                <a:solidFill>
                  <a:schemeClr val="tx1"/>
                </a:solidFill>
                <a:cs typeface="Traditional Arabic" pitchFamily="2" charset="-78"/>
              </a:rPr>
              <a:t>هجومات</a:t>
            </a:r>
            <a:r>
              <a:rPr lang="ar-DZ" sz="3600" b="1" dirty="0" smtClean="0">
                <a:solidFill>
                  <a:schemeClr val="tx1"/>
                </a:solidFill>
                <a:cs typeface="Traditional Arabic" pitchFamily="2" charset="-78"/>
              </a:rPr>
              <a:t> الروم المتتالية على السواحل </a:t>
            </a:r>
            <a:r>
              <a:rPr lang="ar-DZ" sz="3600" b="1" dirty="0" err="1" smtClean="0">
                <a:solidFill>
                  <a:schemeClr val="tx1"/>
                </a:solidFill>
                <a:cs typeface="Traditional Arabic" pitchFamily="2" charset="-78"/>
              </a:rPr>
              <a:t>الافريقي</a:t>
            </a:r>
            <a:r>
              <a:rPr lang="ar-SA" sz="3600" b="1" dirty="0" smtClean="0">
                <a:solidFill>
                  <a:schemeClr val="tx1"/>
                </a:solidFill>
                <a:cs typeface="Traditional Arabic" pitchFamily="2" charset="-78"/>
              </a:rPr>
              <a:t>ة</a:t>
            </a:r>
          </a:p>
          <a:p>
            <a:pPr algn="just" rtl="1"/>
            <a:r>
              <a:rPr lang="ar-DZ" sz="3600" b="1" dirty="0" smtClean="0">
                <a:solidFill>
                  <a:schemeClr val="tx1"/>
                </a:solidFill>
                <a:cs typeface="Traditional Arabic" pitchFamily="2" charset="-78"/>
              </a:rPr>
              <a:t>شيد </a:t>
            </a:r>
            <a:r>
              <a:rPr lang="ar-DZ" sz="3600" b="1" dirty="0">
                <a:solidFill>
                  <a:schemeClr val="tx1"/>
                </a:solidFill>
                <a:cs typeface="Traditional Arabic" pitchFamily="2" charset="-78"/>
              </a:rPr>
              <a:t>من الحجر المصقول سمك جداره </a:t>
            </a:r>
            <a:r>
              <a:rPr lang="ar-DZ" sz="3600" b="1" dirty="0" smtClean="0">
                <a:solidFill>
                  <a:schemeClr val="tx1"/>
                </a:solidFill>
                <a:cs typeface="Traditional Arabic" pitchFamily="2" charset="-78"/>
              </a:rPr>
              <a:t>1م</a:t>
            </a:r>
            <a:endParaRPr lang="ar-DZ" sz="3600" b="1" dirty="0">
              <a:solidFill>
                <a:schemeClr val="tx1"/>
              </a:solidFill>
              <a:cs typeface="Traditional Arabic" pitchFamily="2" charset="-78"/>
            </a:endParaRPr>
          </a:p>
          <a:p>
            <a:pPr algn="just" rtl="1"/>
            <a:r>
              <a:rPr lang="ar-DZ" sz="3600" b="1" dirty="0" smtClean="0">
                <a:solidFill>
                  <a:schemeClr val="tx1"/>
                </a:solidFill>
                <a:cs typeface="Traditional Arabic" pitchFamily="2" charset="-78"/>
              </a:rPr>
              <a:t>وهو يتألف من طابقين</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مربع الشكل، مقاساته 32×32</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يحيطه سور خارجي </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في أركانه أبراج دائرية ما عدا البرج الشرقي، فهو مربع ترتكز عليه منارة أسطوانية</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 يحتوي على فناء يتوسطه بئر فتحت عليه حجرات المرابطين، </a:t>
            </a:r>
            <a:r>
              <a:rPr lang="ar-DZ" sz="3600" b="1" dirty="0" err="1" smtClean="0">
                <a:solidFill>
                  <a:schemeClr val="tx1"/>
                </a:solidFill>
                <a:cs typeface="Traditional Arabic" pitchFamily="2" charset="-78"/>
              </a:rPr>
              <a:t>واسطبلات</a:t>
            </a:r>
            <a:r>
              <a:rPr lang="ar-DZ" sz="3600" b="1" dirty="0" smtClean="0">
                <a:solidFill>
                  <a:schemeClr val="tx1"/>
                </a:solidFill>
                <a:cs typeface="Traditional Arabic" pitchFamily="2" charset="-78"/>
              </a:rPr>
              <a:t> في جهة المدخل على حسب ما هو مرجح.</a:t>
            </a:r>
          </a:p>
          <a:p>
            <a:pPr algn="just" rtl="1"/>
            <a:r>
              <a:rPr lang="ar-DZ" sz="3600" b="1" dirty="0" smtClean="0">
                <a:solidFill>
                  <a:schemeClr val="tx1"/>
                </a:solidFill>
                <a:cs typeface="Traditional Arabic" pitchFamily="2" charset="-78"/>
              </a:rPr>
              <a:t>أما الطابق العلوي فيشتمل على مسجد، يقع في الجهة الجنوبية فوق المدخل مباشرة</a:t>
            </a:r>
            <a:endParaRPr lang="ar-SA" sz="3600" b="1" dirty="0" smtClean="0">
              <a:solidFill>
                <a:schemeClr val="tx1"/>
              </a:solidFill>
              <a:cs typeface="Traditional Arabic" pitchFamily="2" charset="-78"/>
            </a:endParaRPr>
          </a:p>
          <a:p>
            <a:pPr algn="just" rtl="1"/>
            <a:r>
              <a:rPr lang="ar-DZ" sz="3600" b="1" dirty="0" smtClean="0">
                <a:solidFill>
                  <a:schemeClr val="tx1"/>
                </a:solidFill>
                <a:cs typeface="Traditional Arabic" pitchFamily="2" charset="-78"/>
              </a:rPr>
              <a:t> </a:t>
            </a:r>
            <a:r>
              <a:rPr lang="ar-DZ" sz="3600" b="1" dirty="0" err="1" smtClean="0">
                <a:solidFill>
                  <a:schemeClr val="tx1"/>
                </a:solidFill>
                <a:cs typeface="Traditional Arabic" pitchFamily="2" charset="-78"/>
              </a:rPr>
              <a:t>اما</a:t>
            </a:r>
            <a:r>
              <a:rPr lang="ar-DZ" sz="3600" b="1" dirty="0" smtClean="0">
                <a:solidFill>
                  <a:schemeClr val="tx1"/>
                </a:solidFill>
                <a:cs typeface="Traditional Arabic" pitchFamily="2" charset="-78"/>
              </a:rPr>
              <a:t> باقي الأجزاء فهي عبارة عن غرف مماثلة لغرف الطابق السفلي.</a:t>
            </a:r>
            <a:endParaRPr lang="ar-DZ" sz="3600" b="1" dirty="0">
              <a:solidFill>
                <a:schemeClr val="tx1"/>
              </a:solidFill>
              <a:cs typeface="Traditional Arabic" pitchFamily="2" charset="-78"/>
            </a:endParaRPr>
          </a:p>
        </p:txBody>
      </p:sp>
      <p:pic>
        <p:nvPicPr>
          <p:cNvPr id="6" name="Image 5" descr="File:Ribat of Monastir, Tunisia.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000108"/>
            <a:ext cx="4143340" cy="557216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14290"/>
            <a:ext cx="4014758" cy="1143000"/>
          </a:xfrm>
          <a:solidFill>
            <a:srgbClr val="00B0F0"/>
          </a:solidFill>
        </p:spPr>
        <p:txBody>
          <a:bodyPr/>
          <a:lstStyle/>
          <a:p>
            <a:r>
              <a:rPr lang="ar-SA" b="1" dirty="0" smtClean="0"/>
              <a:t>قصر الصحن:</a:t>
            </a:r>
            <a:r>
              <a:rPr lang="ar-SA" dirty="0" smtClean="0"/>
              <a:t> </a:t>
            </a:r>
            <a:endParaRPr lang="fr-FR" dirty="0"/>
          </a:p>
        </p:txBody>
      </p:sp>
      <p:sp>
        <p:nvSpPr>
          <p:cNvPr id="4" name="Espace réservé du texte 3"/>
          <p:cNvSpPr>
            <a:spLocks noGrp="1"/>
          </p:cNvSpPr>
          <p:nvPr>
            <p:ph type="body" sz="half" idx="2"/>
          </p:nvPr>
        </p:nvSpPr>
        <p:spPr/>
        <p:txBody>
          <a:bodyPr>
            <a:normAutofit fontScale="70000" lnSpcReduction="20000"/>
          </a:bodyPr>
          <a:lstStyle/>
          <a:p>
            <a:pPr algn="r" rtl="1"/>
            <a:r>
              <a:rPr lang="ar-SA" b="1" dirty="0" smtClean="0"/>
              <a:t>بني </a:t>
            </a:r>
            <a:r>
              <a:rPr lang="ar-SA" b="1" dirty="0" smtClean="0"/>
              <a:t>من طرف عبيد الله </a:t>
            </a:r>
            <a:r>
              <a:rPr lang="ar-SA" b="1" dirty="0" smtClean="0"/>
              <a:t>المهدي</a:t>
            </a:r>
          </a:p>
          <a:p>
            <a:pPr algn="r" rtl="1"/>
            <a:r>
              <a:rPr lang="ar-SA" b="1" dirty="0" smtClean="0"/>
              <a:t> </a:t>
            </a:r>
            <a:r>
              <a:rPr lang="ar-SA" b="1" dirty="0" smtClean="0"/>
              <a:t>وهو عبارة عن كتلة </a:t>
            </a:r>
            <a:r>
              <a:rPr lang="ar-SA" b="1" dirty="0" smtClean="0"/>
              <a:t>تتألف </a:t>
            </a:r>
            <a:r>
              <a:rPr lang="ar-SA" b="1" dirty="0" smtClean="0"/>
              <a:t>من وحدتين متلاصقتين لهما نفس الحجم، يعزلهما </a:t>
            </a:r>
            <a:r>
              <a:rPr lang="ar-SA" b="1" dirty="0" smtClean="0"/>
              <a:t>جدار</a:t>
            </a:r>
          </a:p>
          <a:p>
            <a:pPr algn="r" rtl="1"/>
            <a:r>
              <a:rPr lang="ar-SA" b="1" dirty="0" smtClean="0"/>
              <a:t> </a:t>
            </a:r>
            <a:r>
              <a:rPr lang="ar-SA" b="1" dirty="0" smtClean="0"/>
              <a:t>وهو بناء غير منتظم مستطيل طوله 104م وعرضه 102م </a:t>
            </a:r>
            <a:endParaRPr lang="ar-SA" b="1" dirty="0" smtClean="0"/>
          </a:p>
          <a:p>
            <a:pPr algn="r" rtl="1"/>
            <a:r>
              <a:rPr lang="ar-SA" b="1" dirty="0" smtClean="0"/>
              <a:t>وهو </a:t>
            </a:r>
            <a:r>
              <a:rPr lang="ar-SA" b="1" dirty="0" smtClean="0"/>
              <a:t>مبني </a:t>
            </a:r>
            <a:r>
              <a:rPr lang="ar-SA" b="1" dirty="0" smtClean="0"/>
              <a:t>بالطوب</a:t>
            </a:r>
          </a:p>
          <a:p>
            <a:pPr algn="r" rtl="1"/>
            <a:r>
              <a:rPr lang="ar-SA" b="1" dirty="0" smtClean="0"/>
              <a:t>ومحاط </a:t>
            </a:r>
            <a:r>
              <a:rPr lang="ar-SA" b="1" dirty="0" smtClean="0"/>
              <a:t>بجدار ضخم تدعمه أبراج على شكل ثلاثة أرباع الدائرة في الأركان، ونصف دائرية في بقية الجدران</a:t>
            </a:r>
            <a:r>
              <a:rPr lang="ar-SA" b="1" dirty="0" smtClean="0"/>
              <a:t>.</a:t>
            </a:r>
          </a:p>
          <a:p>
            <a:pPr algn="r" rtl="1"/>
            <a:r>
              <a:rPr lang="ar-SA" b="1" dirty="0" smtClean="0"/>
              <a:t> </a:t>
            </a:r>
            <a:r>
              <a:rPr lang="ar-SA" b="1" dirty="0" smtClean="0"/>
              <a:t>وله مدخل وحيد يقع في الواجهة القبلية (جنوب شرقي)، وآخر ثانوي فتح في الواجهة الشمالية الشرقية</a:t>
            </a:r>
            <a:endParaRPr lang="fr-FR" b="1" dirty="0"/>
          </a:p>
        </p:txBody>
      </p:sp>
      <p:pic>
        <p:nvPicPr>
          <p:cNvPr id="5" name="Espace réservé du contenu 4" descr="E:\ملفات الدروس\دروس عروض\محاضرات 2021\قصر رقادة.jpg"/>
          <p:cNvPicPr>
            <a:picLocks noGrp="1"/>
          </p:cNvPicPr>
          <p:nvPr>
            <p:ph sz="half" idx="1"/>
          </p:nvPr>
        </p:nvPicPr>
        <p:blipFill>
          <a:blip r:embed="rId2"/>
          <a:srcRect/>
          <a:stretch>
            <a:fillRect/>
          </a:stretch>
        </p:blipFill>
        <p:spPr bwMode="auto">
          <a:xfrm>
            <a:off x="642910" y="3429000"/>
            <a:ext cx="3286148" cy="2786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E:\ملفات الدروس\دروس عروض\محاضرات 2021\مدخل قصر رقادة.jpg"/>
          <p:cNvPicPr/>
          <p:nvPr/>
        </p:nvPicPr>
        <p:blipFill>
          <a:blip r:embed="rId3"/>
          <a:srcRect/>
          <a:stretch>
            <a:fillRect/>
          </a:stretch>
        </p:blipFill>
        <p:spPr bwMode="auto">
          <a:xfrm>
            <a:off x="642910" y="0"/>
            <a:ext cx="3286148" cy="3214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EA747C-CB10-EE64-3734-25008636A84F}"/>
              </a:ext>
            </a:extLst>
          </p:cNvPr>
          <p:cNvSpPr>
            <a:spLocks noGrp="1"/>
          </p:cNvSpPr>
          <p:nvPr>
            <p:ph type="title"/>
          </p:nvPr>
        </p:nvSpPr>
        <p:spPr>
          <a:xfrm>
            <a:off x="457200" y="277812"/>
            <a:ext cx="4906888" cy="1927051"/>
          </a:xfrm>
        </p:spPr>
        <p:txBody>
          <a:bodyPr>
            <a:normAutofit fontScale="90000"/>
          </a:bodyPr>
          <a:lstStyle/>
          <a:p>
            <a:r>
              <a:rPr lang="ar-DZ" dirty="0"/>
              <a:t>قصر الصحن </a:t>
            </a:r>
            <a:r>
              <a:rPr lang="ar-DZ" dirty="0" err="1"/>
              <a:t>برقادة</a:t>
            </a:r>
            <a:r>
              <a:rPr lang="ar-DZ" dirty="0"/>
              <a:t> الأغلبي</a:t>
            </a:r>
            <a:br>
              <a:rPr lang="ar-DZ" dirty="0"/>
            </a:br>
            <a:r>
              <a:rPr lang="fr-FR" dirty="0">
                <a:hlinkClick r:id="rId2"/>
              </a:rPr>
              <a:t>https://doi.org/10.4000/anisl.5422</a:t>
            </a:r>
            <a:r>
              <a:rPr lang="ar-DZ" dirty="0"/>
              <a:t/>
            </a:r>
            <a:br>
              <a:rPr lang="ar-DZ" dirty="0"/>
            </a:br>
            <a:endParaRPr lang="fr-FR" dirty="0"/>
          </a:p>
        </p:txBody>
      </p:sp>
      <p:pic>
        <p:nvPicPr>
          <p:cNvPr id="1026" name="Picture 2">
            <a:extLst>
              <a:ext uri="{FF2B5EF4-FFF2-40B4-BE49-F238E27FC236}">
                <a16:creationId xmlns:a16="http://schemas.microsoft.com/office/drawing/2014/main" xmlns="" id="{AF4701C1-6C7E-48C0-E988-00F3AD5C9FD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88840"/>
            <a:ext cx="6580553" cy="47183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شكل 3. مخطّط يبرز لنا الأقسام التي لم يتم التنقيب فيها والأقسام التي تمّ التنقيب فيها جزئيًا.لا يفوتني أن أتوجّه بجزيل الشكر إلى الباحثة هيفاء اللّواتي على مساعدتها على اعادة رسم التخطيط الأول، وتوضيح بعض النقائص فيه تبعًا لما بيّناه لها.">
            <a:extLst>
              <a:ext uri="{FF2B5EF4-FFF2-40B4-BE49-F238E27FC236}">
                <a16:creationId xmlns:a16="http://schemas.microsoft.com/office/drawing/2014/main" xmlns="" id="{AF8B7E9B-29C9-466A-5419-B6891D762D7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64088" y="3140968"/>
            <a:ext cx="3779912" cy="30239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شكل 2. مخطّط القصر الأول عن ليزين.Lézine, « Sur deux châteaux musulmans d’Ifriqīya », p. 89, fig. 1.">
            <a:extLst>
              <a:ext uri="{FF2B5EF4-FFF2-40B4-BE49-F238E27FC236}">
                <a16:creationId xmlns:a16="http://schemas.microsoft.com/office/drawing/2014/main" xmlns="" id="{16FEAE07-E917-71D8-7EB3-5DF7DAD29C0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64088" y="24698"/>
            <a:ext cx="2880320" cy="3082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241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8720D1-A053-A2F6-5488-07D5D89E55F5}"/>
              </a:ext>
            </a:extLst>
          </p:cNvPr>
          <p:cNvSpPr>
            <a:spLocks noGrp="1"/>
          </p:cNvSpPr>
          <p:nvPr>
            <p:ph type="title"/>
          </p:nvPr>
        </p:nvSpPr>
        <p:spPr/>
        <p:txBody>
          <a:bodyPr>
            <a:normAutofit fontScale="90000"/>
          </a:bodyPr>
          <a:lstStyle/>
          <a:p>
            <a:r>
              <a:rPr lang="ar-DZ" sz="3100" dirty="0"/>
              <a:t>القصر الاغلبي </a:t>
            </a:r>
            <a:r>
              <a:rPr lang="ar-DZ" sz="3100" dirty="0" err="1"/>
              <a:t>برقادة</a:t>
            </a:r>
            <a:r>
              <a:rPr lang="ar-DZ" sz="3100" dirty="0"/>
              <a:t> صورة جوية عن:</a:t>
            </a:r>
            <a:br>
              <a:rPr lang="ar-DZ" sz="3100" dirty="0"/>
            </a:br>
            <a:r>
              <a:rPr lang="fr-FR" sz="3100" dirty="0">
                <a:hlinkClick r:id="rId2"/>
              </a:rPr>
              <a:t>https://books.openedition.org/pumi/docannexe/image/25278/img-1.jpg</a:t>
            </a:r>
            <a:endParaRPr lang="fr-FR" dirty="0"/>
          </a:p>
        </p:txBody>
      </p:sp>
      <p:pic>
        <p:nvPicPr>
          <p:cNvPr id="1026" name="Picture 2">
            <a:extLst>
              <a:ext uri="{FF2B5EF4-FFF2-40B4-BE49-F238E27FC236}">
                <a16:creationId xmlns:a16="http://schemas.microsoft.com/office/drawing/2014/main" xmlns="" id="{6E186B6F-5506-EC8C-D32E-AA506E22332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613538"/>
            <a:ext cx="7051129" cy="5268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6925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6314" y="277813"/>
            <a:ext cx="3900486" cy="1143000"/>
          </a:xfrm>
          <a:solidFill>
            <a:srgbClr val="00B0F0"/>
          </a:solidFill>
        </p:spPr>
        <p:txBody>
          <a:bodyPr>
            <a:normAutofit fontScale="90000"/>
          </a:bodyPr>
          <a:lstStyle/>
          <a:p>
            <a:r>
              <a:rPr lang="ar-DZ" b="1" dirty="0" err="1" smtClean="0"/>
              <a:t>الاسواق</a:t>
            </a:r>
            <a:r>
              <a:rPr lang="ar-DZ" b="1" dirty="0" smtClean="0"/>
              <a:t> والحوانيت:</a:t>
            </a:r>
            <a:r>
              <a:rPr lang="fr-FR" dirty="0" smtClean="0"/>
              <a:t/>
            </a:r>
            <a:br>
              <a:rPr lang="fr-FR" dirty="0" smtClean="0"/>
            </a:br>
            <a:endParaRPr lang="fr-FR" dirty="0"/>
          </a:p>
        </p:txBody>
      </p:sp>
      <p:sp>
        <p:nvSpPr>
          <p:cNvPr id="4" name="Espace réservé du texte 3"/>
          <p:cNvSpPr>
            <a:spLocks noGrp="1"/>
          </p:cNvSpPr>
          <p:nvPr>
            <p:ph type="body" sz="half" idx="2"/>
          </p:nvPr>
        </p:nvSpPr>
        <p:spPr/>
        <p:txBody>
          <a:bodyPr>
            <a:normAutofit lnSpcReduction="10000"/>
          </a:bodyPr>
          <a:lstStyle/>
          <a:p>
            <a:pPr algn="r" rtl="1"/>
            <a:r>
              <a:rPr lang="ar-DZ" b="1" dirty="0" smtClean="0"/>
              <a:t>كان </a:t>
            </a:r>
            <a:r>
              <a:rPr lang="ar-DZ" b="1" dirty="0" smtClean="0"/>
              <a:t>سماط سوق القيروان يتميز </a:t>
            </a:r>
            <a:r>
              <a:rPr lang="ar-DZ" b="1" dirty="0" err="1" smtClean="0"/>
              <a:t>بشساعته</a:t>
            </a:r>
            <a:r>
              <a:rPr lang="ar-DZ" b="1" dirty="0" smtClean="0"/>
              <a:t> وكبر مساحته </a:t>
            </a:r>
            <a:endParaRPr lang="ar-SA" b="1" dirty="0" smtClean="0"/>
          </a:p>
          <a:p>
            <a:pPr algn="r" rtl="1"/>
            <a:r>
              <a:rPr lang="ar-DZ" b="1" dirty="0" smtClean="0"/>
              <a:t>طوله </a:t>
            </a:r>
            <a:r>
              <a:rPr lang="ar-DZ" b="1" dirty="0" smtClean="0"/>
              <a:t>من باب </a:t>
            </a:r>
            <a:r>
              <a:rPr lang="ar-DZ" b="1" dirty="0" err="1" smtClean="0"/>
              <a:t>ابي</a:t>
            </a:r>
            <a:r>
              <a:rPr lang="ar-DZ" b="1" dirty="0" smtClean="0"/>
              <a:t> الربيع إلى الجامع ميلان غير ثلث ومن الجامع إلى باب تونس ثلثا ميل </a:t>
            </a:r>
            <a:endParaRPr lang="ar-SA" b="1" dirty="0" smtClean="0"/>
          </a:p>
          <a:p>
            <a:pPr algn="r" rtl="1"/>
            <a:r>
              <a:rPr lang="ar-DZ" b="1" dirty="0" smtClean="0"/>
              <a:t>وكان </a:t>
            </a:r>
            <a:r>
              <a:rPr lang="ar-DZ" b="1" dirty="0" smtClean="0"/>
              <a:t>مسطحا متصلا فيه جميع المتاجر والصناعات</a:t>
            </a:r>
            <a:endParaRPr lang="fr-FR" b="1" dirty="0"/>
          </a:p>
        </p:txBody>
      </p:sp>
      <p:pic>
        <p:nvPicPr>
          <p:cNvPr id="1026" name="Picture 2" descr="E:\ملفات الدروس\دروس عروض\محاضرات 2021\حمدوش\صور الدولة الاغلبية\السوق.jpg"/>
          <p:cNvPicPr>
            <a:picLocks noGrp="1" noChangeAspect="1" noChangeArrowheads="1"/>
          </p:cNvPicPr>
          <p:nvPr>
            <p:ph sz="half" idx="1"/>
          </p:nvPr>
        </p:nvPicPr>
        <p:blipFill>
          <a:blip r:embed="rId2"/>
          <a:srcRect/>
          <a:stretch>
            <a:fillRect/>
          </a:stretch>
        </p:blipFill>
        <p:spPr bwMode="auto">
          <a:xfrm>
            <a:off x="0" y="3214686"/>
            <a:ext cx="504723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E:\ملفات الدروس\دروس عروض\محاضرات 2021\حمدوش\صور الدولة الاغلبية\السوق22.jpg"/>
          <p:cNvPicPr>
            <a:picLocks noChangeAspect="1" noChangeArrowheads="1"/>
          </p:cNvPicPr>
          <p:nvPr/>
        </p:nvPicPr>
        <p:blipFill>
          <a:blip r:embed="rId3"/>
          <a:srcRect/>
          <a:stretch>
            <a:fillRect/>
          </a:stretch>
        </p:blipFill>
        <p:spPr bwMode="auto">
          <a:xfrm>
            <a:off x="1214414" y="-214338"/>
            <a:ext cx="2714644" cy="371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r>
              <a:rPr lang="ar-DZ" b="1" dirty="0" err="1" smtClean="0"/>
              <a:t>المواجل</a:t>
            </a:r>
            <a:r>
              <a:rPr lang="ar-DZ" b="1" dirty="0" smtClean="0"/>
              <a:t> والخزانات :</a:t>
            </a:r>
            <a:r>
              <a:rPr lang="fr-FR" b="1" dirty="0" smtClean="0"/>
              <a:t/>
            </a:r>
            <a:br>
              <a:rPr lang="fr-FR" b="1" dirty="0" smtClean="0"/>
            </a:br>
            <a:endParaRPr lang="fr-FR" dirty="0"/>
          </a:p>
        </p:txBody>
      </p:sp>
      <p:sp>
        <p:nvSpPr>
          <p:cNvPr id="3" name="Espace réservé du contenu 2"/>
          <p:cNvSpPr>
            <a:spLocks noGrp="1"/>
          </p:cNvSpPr>
          <p:nvPr>
            <p:ph sz="half" idx="1"/>
          </p:nvPr>
        </p:nvSpPr>
        <p:spPr/>
        <p:txBody>
          <a:bodyPr>
            <a:normAutofit fontScale="70000" lnSpcReduction="20000"/>
          </a:bodyPr>
          <a:lstStyle/>
          <a:p>
            <a:pPr algn="just" rtl="1"/>
            <a:r>
              <a:rPr lang="ar-DZ" b="1" dirty="0" smtClean="0"/>
              <a:t>10-</a:t>
            </a:r>
            <a:r>
              <a:rPr lang="ar-DZ" b="1" dirty="0" err="1" smtClean="0"/>
              <a:t>ماجل</a:t>
            </a:r>
            <a:r>
              <a:rPr lang="ar-DZ" b="1" dirty="0" smtClean="0"/>
              <a:t> القيروان </a:t>
            </a:r>
            <a:r>
              <a:rPr lang="ar-DZ" b="1" dirty="0" err="1" smtClean="0"/>
              <a:t>الاعظم</a:t>
            </a:r>
            <a:r>
              <a:rPr lang="ar-DZ" b="1" dirty="0" smtClean="0"/>
              <a:t>:</a:t>
            </a:r>
            <a:endParaRPr lang="fr-FR" b="1" dirty="0" smtClean="0"/>
          </a:p>
          <a:p>
            <a:pPr algn="just" rtl="1"/>
            <a:r>
              <a:rPr lang="ar-DZ" b="1" dirty="0" smtClean="0"/>
              <a:t>بني من طرف </a:t>
            </a:r>
            <a:r>
              <a:rPr lang="ar-DZ" b="1" dirty="0" err="1" smtClean="0"/>
              <a:t>ابو</a:t>
            </a:r>
            <a:r>
              <a:rPr lang="ar-DZ" b="1" dirty="0" smtClean="0"/>
              <a:t> </a:t>
            </a:r>
            <a:r>
              <a:rPr lang="ar-DZ" b="1" dirty="0" err="1" smtClean="0"/>
              <a:t>ابراهيم</a:t>
            </a:r>
            <a:r>
              <a:rPr lang="ar-DZ" b="1" dirty="0" smtClean="0"/>
              <a:t> احمد مابين 245-248هـ</a:t>
            </a:r>
            <a:r>
              <a:rPr lang="ar-SA" b="1" dirty="0" smtClean="0"/>
              <a:t>، وهو </a:t>
            </a:r>
            <a:r>
              <a:rPr lang="ar-DZ" b="1" dirty="0" smtClean="0"/>
              <a:t>متعدد </a:t>
            </a:r>
            <a:r>
              <a:rPr lang="ar-DZ" b="1" dirty="0" err="1" smtClean="0"/>
              <a:t>الاضلاع</a:t>
            </a:r>
            <a:r>
              <a:rPr lang="ar-DZ" b="1" dirty="0" smtClean="0"/>
              <a:t> تصل ضلوعه إلى 48 ضلع، قطر دائرته 128م ترتكز </a:t>
            </a:r>
            <a:r>
              <a:rPr lang="ar-DZ" b="1" dirty="0" err="1" smtClean="0"/>
              <a:t>اضلاعه</a:t>
            </a:r>
            <a:r>
              <a:rPr lang="ar-DZ" b="1" dirty="0" smtClean="0"/>
              <a:t> على دعامات مزدوجة من الداخل والخارج</a:t>
            </a:r>
            <a:r>
              <a:rPr lang="ar-SA" b="1" dirty="0" smtClean="0"/>
              <a:t>، </a:t>
            </a:r>
            <a:r>
              <a:rPr lang="ar-DZ" b="1" dirty="0" smtClean="0"/>
              <a:t>يتوسطه برجا مثمن يعلوه غرفة تفتح </a:t>
            </a:r>
            <a:r>
              <a:rPr lang="ar-DZ" b="1" dirty="0" err="1" smtClean="0"/>
              <a:t>بها</a:t>
            </a:r>
            <a:r>
              <a:rPr lang="ar-DZ" b="1" dirty="0" smtClean="0"/>
              <a:t> </a:t>
            </a:r>
            <a:r>
              <a:rPr lang="ar-DZ" b="1" dirty="0" err="1" smtClean="0"/>
              <a:t>اربع</a:t>
            </a:r>
            <a:r>
              <a:rPr lang="ar-DZ" b="1" dirty="0" smtClean="0"/>
              <a:t> </a:t>
            </a:r>
            <a:r>
              <a:rPr lang="ar-DZ" b="1" dirty="0" err="1" smtClean="0"/>
              <a:t>ابواب</a:t>
            </a:r>
            <a:r>
              <a:rPr lang="ar-DZ" b="1" dirty="0" smtClean="0"/>
              <a:t> تعلوه قبة محمولة من 11عمودا</a:t>
            </a:r>
            <a:r>
              <a:rPr lang="ar-SA" b="1" dirty="0" smtClean="0"/>
              <a:t>، </a:t>
            </a:r>
            <a:r>
              <a:rPr lang="ar-DZ" b="1" dirty="0" smtClean="0"/>
              <a:t>وفي الجهة الشمالية منه يوجد </a:t>
            </a:r>
            <a:r>
              <a:rPr lang="ar-DZ" b="1" dirty="0" err="1" smtClean="0"/>
              <a:t>ماجل</a:t>
            </a:r>
            <a:r>
              <a:rPr lang="ar-DZ" b="1" dirty="0" smtClean="0"/>
              <a:t> اصغر منه يعرف بالفسقية شكله متعدد </a:t>
            </a:r>
            <a:r>
              <a:rPr lang="ar-DZ" b="1" dirty="0" err="1" smtClean="0"/>
              <a:t>الاضلاع</a:t>
            </a:r>
            <a:r>
              <a:rPr lang="ar-DZ" b="1" dirty="0" smtClean="0"/>
              <a:t> (17 ضلعا)</a:t>
            </a:r>
            <a:r>
              <a:rPr lang="ar-SA" b="1" dirty="0" smtClean="0"/>
              <a:t>، </a:t>
            </a:r>
            <a:r>
              <a:rPr lang="ar-DZ" b="1" dirty="0" smtClean="0"/>
              <a:t>مدعم بدعامات خارجية على هيئة ركائز ومن الداخل على هيئة </a:t>
            </a:r>
            <a:r>
              <a:rPr lang="ar-DZ" b="1" dirty="0" err="1" smtClean="0"/>
              <a:t>حنية</a:t>
            </a:r>
            <a:r>
              <a:rPr lang="ar-DZ" b="1" dirty="0" smtClean="0"/>
              <a:t> </a:t>
            </a:r>
            <a:r>
              <a:rPr lang="ar-SA" b="1" baseline="30000" dirty="0" smtClean="0"/>
              <a:t>()</a:t>
            </a:r>
            <a:r>
              <a:rPr lang="ar-DZ" b="1" dirty="0" smtClean="0"/>
              <a:t>.</a:t>
            </a:r>
            <a:endParaRPr lang="fr-FR" b="1" dirty="0" smtClean="0"/>
          </a:p>
          <a:p>
            <a:endParaRPr lang="fr-FR" dirty="0"/>
          </a:p>
        </p:txBody>
      </p:sp>
      <p:sp>
        <p:nvSpPr>
          <p:cNvPr id="4" name="Espace réservé du texte 3"/>
          <p:cNvSpPr>
            <a:spLocks noGrp="1"/>
          </p:cNvSpPr>
          <p:nvPr>
            <p:ph type="body" sz="half" idx="2"/>
          </p:nvPr>
        </p:nvSpPr>
        <p:spPr>
          <a:xfrm>
            <a:off x="4714876" y="1500174"/>
            <a:ext cx="4038600" cy="4530725"/>
          </a:xfrm>
        </p:spPr>
        <p:txBody>
          <a:bodyPr>
            <a:noAutofit/>
          </a:bodyPr>
          <a:lstStyle/>
          <a:p>
            <a:pPr algn="just" rtl="1"/>
            <a:r>
              <a:rPr lang="ar-DZ" sz="2000" b="1" dirty="0" smtClean="0">
                <a:latin typeface="Arial" pitchFamily="34" charset="0"/>
                <a:cs typeface="Arial" pitchFamily="34" charset="0"/>
              </a:rPr>
              <a:t>اهتم </a:t>
            </a:r>
            <a:r>
              <a:rPr lang="ar-DZ" sz="2000" b="1" dirty="0" err="1" smtClean="0">
                <a:latin typeface="Arial" pitchFamily="34" charset="0"/>
                <a:cs typeface="Arial" pitchFamily="34" charset="0"/>
              </a:rPr>
              <a:t>الاغلبة</a:t>
            </a:r>
            <a:r>
              <a:rPr lang="ar-DZ" sz="2000" b="1" dirty="0" smtClean="0">
                <a:latin typeface="Arial" pitchFamily="34" charset="0"/>
                <a:cs typeface="Arial" pitchFamily="34" charset="0"/>
              </a:rPr>
              <a:t> ببناء المخازن وتوفير المياه حتى </a:t>
            </a:r>
            <a:r>
              <a:rPr lang="ar-DZ" sz="2000" b="1" dirty="0" err="1" smtClean="0">
                <a:latin typeface="Arial" pitchFamily="34" charset="0"/>
                <a:cs typeface="Arial" pitchFamily="34" charset="0"/>
              </a:rPr>
              <a:t>انهم</a:t>
            </a:r>
            <a:r>
              <a:rPr lang="ar-DZ" sz="2000" b="1" dirty="0" smtClean="0">
                <a:latin typeface="Arial" pitchFamily="34" charset="0"/>
                <a:cs typeface="Arial" pitchFamily="34" charset="0"/>
              </a:rPr>
              <a:t> استحدثوا </a:t>
            </a:r>
            <a:r>
              <a:rPr lang="ar-DZ" sz="2000" b="1" dirty="0" err="1" smtClean="0">
                <a:latin typeface="Arial" pitchFamily="34" charset="0"/>
                <a:cs typeface="Arial" pitchFamily="34" charset="0"/>
              </a:rPr>
              <a:t>ادارة</a:t>
            </a:r>
            <a:r>
              <a:rPr lang="ar-DZ" sz="2000" b="1" dirty="0" smtClean="0">
                <a:latin typeface="Arial" pitchFamily="34" charset="0"/>
                <a:cs typeface="Arial" pitchFamily="34" charset="0"/>
              </a:rPr>
              <a:t> جديدة تسمى بصاحب المياه، </a:t>
            </a:r>
            <a:r>
              <a:rPr lang="ar-DZ" sz="2000" b="1" dirty="0" err="1" smtClean="0">
                <a:latin typeface="Arial" pitchFamily="34" charset="0"/>
                <a:cs typeface="Arial" pitchFamily="34" charset="0"/>
              </a:rPr>
              <a:t>فبنى</a:t>
            </a:r>
            <a:r>
              <a:rPr lang="ar-DZ" sz="2000" b="1" dirty="0" smtClean="0">
                <a:latin typeface="Arial" pitchFamily="34" charset="0"/>
                <a:cs typeface="Arial" pitchFamily="34" charset="0"/>
              </a:rPr>
              <a:t> </a:t>
            </a:r>
            <a:r>
              <a:rPr lang="ar-DZ" sz="2000" b="1" dirty="0" err="1" smtClean="0">
                <a:latin typeface="Arial" pitchFamily="34" charset="0"/>
                <a:cs typeface="Arial" pitchFamily="34" charset="0"/>
              </a:rPr>
              <a:t>الاغالبة</a:t>
            </a:r>
            <a:r>
              <a:rPr lang="ar-DZ" sz="2000" b="1" dirty="0" smtClean="0">
                <a:latin typeface="Arial" pitchFamily="34" charset="0"/>
                <a:cs typeface="Arial" pitchFamily="34" charset="0"/>
              </a:rPr>
              <a:t> لمدينة القيروان عدد كبير من الخزانات وصل تعدادها إلى 15 </a:t>
            </a:r>
            <a:r>
              <a:rPr lang="ar-DZ" sz="2000" b="1" dirty="0" err="1" smtClean="0">
                <a:latin typeface="Arial" pitchFamily="34" charset="0"/>
                <a:cs typeface="Arial" pitchFamily="34" charset="0"/>
              </a:rPr>
              <a:t>ماجلا</a:t>
            </a:r>
            <a:r>
              <a:rPr lang="ar-DZ" sz="2000" b="1" dirty="0" smtClean="0">
                <a:latin typeface="Arial" pitchFamily="34" charset="0"/>
                <a:cs typeface="Arial" pitchFamily="34" charset="0"/>
              </a:rPr>
              <a:t>، ويصف لنا البكري احدها ويقول عنها: مستديرة الشكل </a:t>
            </a:r>
            <a:r>
              <a:rPr lang="ar-DZ" sz="2000" b="1" dirty="0" err="1" smtClean="0">
                <a:latin typeface="Arial" pitchFamily="34" charset="0"/>
                <a:cs typeface="Arial" pitchFamily="34" charset="0"/>
              </a:rPr>
              <a:t>مكسية</a:t>
            </a:r>
            <a:r>
              <a:rPr lang="ar-DZ" sz="2000" b="1" dirty="0" smtClean="0">
                <a:latin typeface="Arial" pitchFamily="34" charset="0"/>
                <a:cs typeface="Arial" pitchFamily="34" charset="0"/>
              </a:rPr>
              <a:t> </a:t>
            </a:r>
            <a:r>
              <a:rPr lang="ar-DZ" sz="2000" b="1" dirty="0" err="1" smtClean="0">
                <a:latin typeface="Arial" pitchFamily="34" charset="0"/>
                <a:cs typeface="Arial" pitchFamily="34" charset="0"/>
              </a:rPr>
              <a:t>بالملاط</a:t>
            </a:r>
            <a:r>
              <a:rPr lang="ar-DZ" sz="2000" b="1" dirty="0" smtClean="0">
                <a:latin typeface="Arial" pitchFamily="34" charset="0"/>
                <a:cs typeface="Arial" pitchFamily="34" charset="0"/>
              </a:rPr>
              <a:t> شديد الصلابة وهي محاطة من </a:t>
            </a:r>
            <a:r>
              <a:rPr lang="ar-DZ" sz="2000" b="1" dirty="0" err="1" smtClean="0">
                <a:latin typeface="Arial" pitchFamily="34" charset="0"/>
                <a:cs typeface="Arial" pitchFamily="34" charset="0"/>
              </a:rPr>
              <a:t>الاعلى</a:t>
            </a:r>
            <a:r>
              <a:rPr lang="ar-DZ" sz="2000" b="1" dirty="0" smtClean="0">
                <a:latin typeface="Arial" pitchFamily="34" charset="0"/>
                <a:cs typeface="Arial" pitchFamily="34" charset="0"/>
              </a:rPr>
              <a:t> بسور مدعمة بداعمات داخلية أو خارجية وفي الغالب ما يسبق </a:t>
            </a:r>
            <a:r>
              <a:rPr lang="ar-DZ" sz="2000" b="1" dirty="0" err="1" smtClean="0">
                <a:latin typeface="Arial" pitchFamily="34" charset="0"/>
                <a:cs typeface="Arial" pitchFamily="34" charset="0"/>
              </a:rPr>
              <a:t>الماجل</a:t>
            </a:r>
            <a:r>
              <a:rPr lang="ar-DZ" sz="2000" b="1" dirty="0" smtClean="0">
                <a:latin typeface="Arial" pitchFamily="34" charset="0"/>
                <a:cs typeface="Arial" pitchFamily="34" charset="0"/>
              </a:rPr>
              <a:t> </a:t>
            </a:r>
            <a:r>
              <a:rPr lang="ar-DZ" sz="2000" b="1" dirty="0" err="1" smtClean="0">
                <a:latin typeface="Arial" pitchFamily="34" charset="0"/>
                <a:cs typeface="Arial" pitchFamily="34" charset="0"/>
              </a:rPr>
              <a:t>الاكبر</a:t>
            </a:r>
            <a:r>
              <a:rPr lang="ar-DZ" sz="2000" b="1" dirty="0" smtClean="0">
                <a:latin typeface="Arial" pitchFamily="34" charset="0"/>
                <a:cs typeface="Arial" pitchFamily="34" charset="0"/>
              </a:rPr>
              <a:t> </a:t>
            </a:r>
            <a:r>
              <a:rPr lang="ar-DZ" sz="2000" b="1" dirty="0" err="1" smtClean="0">
                <a:latin typeface="Arial" pitchFamily="34" charset="0"/>
                <a:cs typeface="Arial" pitchFamily="34" charset="0"/>
              </a:rPr>
              <a:t>ماجلا</a:t>
            </a:r>
            <a:r>
              <a:rPr lang="ar-DZ" sz="2000" b="1" dirty="0" smtClean="0">
                <a:latin typeface="Arial" pitchFamily="34" charset="0"/>
                <a:cs typeface="Arial" pitchFamily="34" charset="0"/>
              </a:rPr>
              <a:t> اصغر منه ليترسب فيه </a:t>
            </a:r>
            <a:r>
              <a:rPr lang="ar-DZ" sz="2000" b="1" dirty="0" err="1" smtClean="0">
                <a:latin typeface="Arial" pitchFamily="34" charset="0"/>
                <a:cs typeface="Arial" pitchFamily="34" charset="0"/>
              </a:rPr>
              <a:t>الطمى</a:t>
            </a:r>
            <a:r>
              <a:rPr lang="ar-DZ" sz="2000" b="1" dirty="0" smtClean="0">
                <a:latin typeface="Arial" pitchFamily="34" charset="0"/>
                <a:cs typeface="Arial" pitchFamily="34" charset="0"/>
              </a:rPr>
              <a:t> الذي تحمله القنوات أو يتصل بخزان ارضي (جوفي) يتم تزويدها بالمياه عن طريق قنوات أو قناطر أو جداول للمياه أو بواسطة تجميع مياه العيون</a:t>
            </a:r>
            <a:endParaRPr lang="fr-FR" sz="2000" b="1" dirty="0" smtClean="0">
              <a:latin typeface="Arial" pitchFamily="34" charset="0"/>
              <a:cs typeface="Arial" pitchFamily="34" charset="0"/>
            </a:endParaRPr>
          </a:p>
          <a:p>
            <a:pPr algn="just" rtl="1"/>
            <a:r>
              <a:rPr lang="ar-DZ" sz="2000" b="1" dirty="0" smtClean="0">
                <a:latin typeface="Arial" pitchFamily="34" charset="0"/>
                <a:cs typeface="Arial" pitchFamily="34" charset="0"/>
              </a:rPr>
              <a:t>-</a:t>
            </a:r>
            <a:endParaRPr lang="fr-FR" sz="2000" b="1" dirty="0">
              <a:latin typeface="Arial" pitchFamily="34" charset="0"/>
              <a:cs typeface="Arial" pitchFamily="34" charset="0"/>
            </a:endParaRPr>
          </a:p>
        </p:txBody>
      </p:sp>
      <p:pic>
        <p:nvPicPr>
          <p:cNvPr id="3074" name="Picture 2" descr="E:\ملفات الدروس\دروس عروض\محاضرات 2021\حمدوش\صور الدولة الاغلبية\الماجل الازرق.jpg"/>
          <p:cNvPicPr>
            <a:picLocks noChangeAspect="1" noChangeArrowheads="1"/>
          </p:cNvPicPr>
          <p:nvPr/>
        </p:nvPicPr>
        <p:blipFill>
          <a:blip r:embed="rId2"/>
          <a:srcRect/>
          <a:stretch>
            <a:fillRect/>
          </a:stretch>
        </p:blipFill>
        <p:spPr bwMode="auto">
          <a:xfrm>
            <a:off x="500034" y="5324475"/>
            <a:ext cx="2981325" cy="153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77813"/>
            <a:ext cx="4114800" cy="1143000"/>
          </a:xfrm>
          <a:solidFill>
            <a:srgbClr val="00B0F0"/>
          </a:solidFill>
        </p:spPr>
        <p:txBody>
          <a:bodyPr/>
          <a:lstStyle/>
          <a:p>
            <a:r>
              <a:rPr lang="ar-SA" b="1" dirty="0" smtClean="0"/>
              <a:t>-فسقية البحر: </a:t>
            </a:r>
            <a:endParaRPr lang="fr-FR" dirty="0"/>
          </a:p>
        </p:txBody>
      </p:sp>
      <p:sp>
        <p:nvSpPr>
          <p:cNvPr id="4" name="Espace réservé du texte 3"/>
          <p:cNvSpPr>
            <a:spLocks noGrp="1"/>
          </p:cNvSpPr>
          <p:nvPr>
            <p:ph type="body" sz="half" idx="2"/>
          </p:nvPr>
        </p:nvSpPr>
        <p:spPr/>
        <p:txBody>
          <a:bodyPr>
            <a:normAutofit fontScale="62500" lnSpcReduction="20000"/>
          </a:bodyPr>
          <a:lstStyle/>
          <a:p>
            <a:pPr algn="just" rtl="1">
              <a:buNone/>
            </a:pPr>
            <a:endParaRPr lang="fr-FR" b="1" dirty="0" smtClean="0"/>
          </a:p>
          <a:p>
            <a:pPr algn="just" rtl="1"/>
            <a:r>
              <a:rPr lang="ar-SA" b="1" dirty="0" smtClean="0"/>
              <a:t>تنسب </a:t>
            </a:r>
            <a:r>
              <a:rPr lang="ar-SA" b="1" dirty="0" err="1" smtClean="0"/>
              <a:t>الى</a:t>
            </a:r>
            <a:r>
              <a:rPr lang="ar-SA" b="1" dirty="0" smtClean="0"/>
              <a:t>  زيادة الله </a:t>
            </a:r>
            <a:r>
              <a:rPr lang="ar-SA" b="1" dirty="0" smtClean="0"/>
              <a:t>الثالث</a:t>
            </a:r>
          </a:p>
          <a:p>
            <a:pPr algn="just" rtl="1"/>
            <a:r>
              <a:rPr lang="ar-SA" b="1" dirty="0" smtClean="0"/>
              <a:t> </a:t>
            </a:r>
            <a:r>
              <a:rPr lang="ar-SA" b="1" dirty="0" smtClean="0"/>
              <a:t>وهي عبارة عن حوض مستطيل الشكل غير </a:t>
            </a:r>
            <a:r>
              <a:rPr lang="ar-SA" b="1" dirty="0" smtClean="0"/>
              <a:t>منتظم</a:t>
            </a:r>
          </a:p>
          <a:p>
            <a:pPr algn="just" rtl="1"/>
            <a:r>
              <a:rPr lang="ar-SA" b="1" dirty="0" smtClean="0"/>
              <a:t>  </a:t>
            </a:r>
            <a:r>
              <a:rPr lang="ar-SA" b="1" dirty="0" smtClean="0"/>
              <a:t>قدّر طوله بحوالي 180م في حين يتراوح عرضه بين 130م و90 </a:t>
            </a:r>
            <a:r>
              <a:rPr lang="ar-SA" b="1" dirty="0" err="1" smtClean="0"/>
              <a:t>م</a:t>
            </a:r>
            <a:endParaRPr lang="ar-SA" b="1" dirty="0" smtClean="0"/>
          </a:p>
          <a:p>
            <a:pPr algn="just" rtl="1"/>
            <a:r>
              <a:rPr lang="ar-SA" b="1" dirty="0" smtClean="0"/>
              <a:t> </a:t>
            </a:r>
            <a:r>
              <a:rPr lang="ar-SA" b="1" dirty="0" smtClean="0"/>
              <a:t>وقدّرت مساحته الجملية بـ19000م٢</a:t>
            </a:r>
            <a:r>
              <a:rPr lang="ar-SA" b="1" dirty="0" smtClean="0"/>
              <a:t>.</a:t>
            </a:r>
          </a:p>
          <a:p>
            <a:pPr algn="just" rtl="1"/>
            <a:r>
              <a:rPr lang="ar-SA" b="1" dirty="0" smtClean="0"/>
              <a:t> </a:t>
            </a:r>
            <a:r>
              <a:rPr lang="ar-SA" b="1" dirty="0" smtClean="0"/>
              <a:t>وقد دعّم سوره بأكتاف نصف دائرية داخلية وخارجية (96 دعامة من الخارج و92 من الداخل</a:t>
            </a:r>
            <a:r>
              <a:rPr lang="ar-SA" b="1" dirty="0" smtClean="0"/>
              <a:t>)</a:t>
            </a:r>
          </a:p>
          <a:p>
            <a:pPr algn="just" rtl="1"/>
            <a:r>
              <a:rPr lang="ar-SA" b="1" dirty="0" smtClean="0"/>
              <a:t> </a:t>
            </a:r>
            <a:r>
              <a:rPr lang="ar-SA" b="1" dirty="0" smtClean="0"/>
              <a:t>ويصل ارتفاعه العام إلى حوالي 3م، أمّا طاقة استيعابه فقد قدّرت بـ60.040 م٣ </a:t>
            </a:r>
            <a:endParaRPr lang="fr-FR" b="1" dirty="0" smtClean="0"/>
          </a:p>
          <a:p>
            <a:pPr algn="just" rtl="1"/>
            <a:r>
              <a:rPr lang="ar-DZ" b="1" dirty="0" smtClean="0"/>
              <a:t> </a:t>
            </a:r>
            <a:endParaRPr lang="fr-FR" b="1" dirty="0" smtClean="0"/>
          </a:p>
          <a:p>
            <a:pPr algn="just" rtl="1"/>
            <a:r>
              <a:rPr lang="ar-DZ" b="1" dirty="0" smtClean="0"/>
              <a:t> </a:t>
            </a:r>
            <a:endParaRPr lang="fr-FR" b="1" dirty="0" smtClean="0"/>
          </a:p>
        </p:txBody>
      </p:sp>
      <p:pic>
        <p:nvPicPr>
          <p:cNvPr id="2050" name="Picture 2" descr="E:\ملفات الدروس\دروس عروض\محاضرات 2021\حمدوش\صور الدولة الاغلبية\فسقية العظمى.jpg"/>
          <p:cNvPicPr>
            <a:picLocks noGrp="1" noChangeAspect="1" noChangeArrowheads="1"/>
          </p:cNvPicPr>
          <p:nvPr>
            <p:ph sz="half" idx="1"/>
          </p:nvPr>
        </p:nvPicPr>
        <p:blipFill>
          <a:blip r:embed="rId2"/>
          <a:srcRect/>
          <a:stretch>
            <a:fillRect/>
          </a:stretch>
        </p:blipFill>
        <p:spPr bwMode="auto">
          <a:xfrm>
            <a:off x="-1" y="0"/>
            <a:ext cx="4755183" cy="2500306"/>
          </a:xfrm>
          <a:prstGeom prst="rect">
            <a:avLst/>
          </a:prstGeom>
          <a:noFill/>
        </p:spPr>
      </p:pic>
      <p:pic>
        <p:nvPicPr>
          <p:cNvPr id="2051" name="Picture 3" descr="E:\ملفات الدروس\دروس عروض\محاضرات 2021\حمدوش\صور الدولة الاغلبية\فسقية.jpg"/>
          <p:cNvPicPr>
            <a:picLocks noChangeAspect="1" noChangeArrowheads="1"/>
          </p:cNvPicPr>
          <p:nvPr/>
        </p:nvPicPr>
        <p:blipFill>
          <a:blip r:embed="rId3"/>
          <a:srcRect/>
          <a:stretch>
            <a:fillRect/>
          </a:stretch>
        </p:blipFill>
        <p:spPr bwMode="auto">
          <a:xfrm>
            <a:off x="0" y="3286124"/>
            <a:ext cx="4708314" cy="3000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ar-SA" dirty="0" smtClean="0"/>
              <a:t>رباط </a:t>
            </a:r>
            <a:r>
              <a:rPr lang="ar-SA" dirty="0" err="1" smtClean="0"/>
              <a:t>المنستير</a:t>
            </a:r>
            <a:endParaRPr lang="fr-FR" dirty="0"/>
          </a:p>
        </p:txBody>
      </p:sp>
      <p:pic>
        <p:nvPicPr>
          <p:cNvPr id="4" name="Espace réservé du contenu 3"/>
          <p:cNvPicPr>
            <a:picLocks noGrp="1"/>
          </p:cNvPicPr>
          <p:nvPr>
            <p:ph idx="1"/>
          </p:nvPr>
        </p:nvPicPr>
        <p:blipFill>
          <a:blip r:embed="rId2"/>
          <a:srcRect/>
          <a:stretch>
            <a:fillRect/>
          </a:stretch>
        </p:blipFill>
        <p:spPr bwMode="auto">
          <a:xfrm>
            <a:off x="285720" y="3428976"/>
            <a:ext cx="3714776"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p:cNvPicPr/>
          <p:nvPr/>
        </p:nvPicPr>
        <p:blipFill>
          <a:blip r:embed="rId3"/>
          <a:srcRect/>
          <a:stretch>
            <a:fillRect/>
          </a:stretch>
        </p:blipFill>
        <p:spPr bwMode="auto">
          <a:xfrm>
            <a:off x="4357686" y="2000240"/>
            <a:ext cx="2827621" cy="1890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ile:Monastir Ribat.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6752"/>
            <a:ext cx="9144000" cy="5661248"/>
          </a:xfrm>
          <a:prstGeom prst="rect">
            <a:avLst/>
          </a:prstGeom>
          <a:noFill/>
          <a:ln>
            <a:noFill/>
          </a:ln>
        </p:spPr>
      </p:pic>
      <p:sp>
        <p:nvSpPr>
          <p:cNvPr id="8" name="Titre 7"/>
          <p:cNvSpPr>
            <a:spLocks noGrp="1"/>
          </p:cNvSpPr>
          <p:nvPr>
            <p:ph type="title"/>
          </p:nvPr>
        </p:nvSpPr>
        <p:spPr>
          <a:xfrm>
            <a:off x="457200" y="274638"/>
            <a:ext cx="8229600" cy="634082"/>
          </a:xfrm>
        </p:spPr>
        <p:txBody>
          <a:bodyPr>
            <a:normAutofit fontScale="90000"/>
          </a:bodyPr>
          <a:lstStyle/>
          <a:p>
            <a:r>
              <a:rPr lang="ar-DZ" dirty="0">
                <a:solidFill>
                  <a:schemeClr val="bg1"/>
                </a:solidFill>
              </a:rPr>
              <a:t>رباط </a:t>
            </a:r>
            <a:r>
              <a:rPr lang="ar-DZ" dirty="0" err="1">
                <a:solidFill>
                  <a:schemeClr val="bg1"/>
                </a:solidFill>
              </a:rPr>
              <a:t>المنستير</a:t>
            </a:r>
            <a:endParaRPr lang="en-US" dirty="0">
              <a:solidFill>
                <a:schemeClr val="bg1"/>
              </a:solidFill>
            </a:endParaRPr>
          </a:p>
        </p:txBody>
      </p:sp>
      <p:sp>
        <p:nvSpPr>
          <p:cNvPr id="4" name="Titre 1"/>
          <p:cNvSpPr txBox="1">
            <a:spLocks/>
          </p:cNvSpPr>
          <p:nvPr/>
        </p:nvSpPr>
        <p:spPr>
          <a:xfrm>
            <a:off x="571472" y="0"/>
            <a:ext cx="8229600" cy="1143000"/>
          </a:xfrm>
          <a:prstGeom prst="rect">
            <a:avLst/>
          </a:prstGeom>
          <a:solidFill>
            <a:srgbClr val="00B0F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smtClean="0">
                <a:ln>
                  <a:noFill/>
                </a:ln>
                <a:solidFill>
                  <a:schemeClr val="tx1"/>
                </a:solidFill>
                <a:effectLst/>
                <a:uLnTx/>
                <a:uFillTx/>
                <a:latin typeface="+mj-lt"/>
                <a:ea typeface="+mj-ea"/>
                <a:cs typeface="+mj-cs"/>
              </a:rPr>
              <a:t>رباط المنستير</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57422" y="188640"/>
            <a:ext cx="4714908" cy="792088"/>
          </a:xfrm>
          <a:solidFill>
            <a:srgbClr val="00B0F0"/>
          </a:solidFill>
        </p:spPr>
        <p:style>
          <a:lnRef idx="3">
            <a:schemeClr val="lt1"/>
          </a:lnRef>
          <a:fillRef idx="1">
            <a:schemeClr val="accent1"/>
          </a:fillRef>
          <a:effectRef idx="1">
            <a:schemeClr val="accent1"/>
          </a:effectRef>
          <a:fontRef idx="minor">
            <a:schemeClr val="lt1"/>
          </a:fontRef>
        </p:style>
        <p:txBody>
          <a:bodyPr>
            <a:normAutofit/>
          </a:bodyPr>
          <a:lstStyle/>
          <a:p>
            <a:pPr rtl="1"/>
            <a:r>
              <a:rPr lang="ar-DZ" b="1" u="sng" dirty="0">
                <a:solidFill>
                  <a:schemeClr val="tx1"/>
                </a:solidFill>
                <a:cs typeface="Traditional Arabic" pitchFamily="2" charset="-78"/>
              </a:rPr>
              <a:t>رباط </a:t>
            </a:r>
            <a:r>
              <a:rPr lang="ar-DZ" b="1" u="sng" dirty="0" err="1">
                <a:solidFill>
                  <a:schemeClr val="tx1"/>
                </a:solidFill>
                <a:cs typeface="Traditional Arabic" pitchFamily="2" charset="-78"/>
              </a:rPr>
              <a:t>المنستير</a:t>
            </a:r>
            <a:endParaRPr lang="en-US" b="1" dirty="0">
              <a:solidFill>
                <a:schemeClr val="tx1"/>
              </a:solidFill>
              <a:cs typeface="Traditional Arabic" pitchFamily="2" charset="-78"/>
            </a:endParaRPr>
          </a:p>
        </p:txBody>
      </p:sp>
      <p:pic>
        <p:nvPicPr>
          <p:cNvPr id="7" name="Image 6" descr="File:Le Ribat de Monastir 15, mai 2013.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8"/>
            <a:ext cx="9144000" cy="58772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88640"/>
            <a:ext cx="9144000" cy="936104"/>
          </a:xfrm>
          <a:solidFill>
            <a:srgbClr val="00B0F0"/>
          </a:solidFill>
        </p:spPr>
        <p:style>
          <a:lnRef idx="3">
            <a:schemeClr val="lt1"/>
          </a:lnRef>
          <a:fillRef idx="1">
            <a:schemeClr val="accent1"/>
          </a:fillRef>
          <a:effectRef idx="1">
            <a:schemeClr val="accent1"/>
          </a:effectRef>
          <a:fontRef idx="minor">
            <a:schemeClr val="lt1"/>
          </a:fontRef>
        </p:style>
        <p:txBody>
          <a:bodyPr/>
          <a:lstStyle/>
          <a:p>
            <a:pPr rtl="1"/>
            <a:r>
              <a:rPr lang="ar-DZ" u="sng" dirty="0">
                <a:solidFill>
                  <a:schemeClr val="bg1"/>
                </a:solidFill>
                <a:cs typeface="Traditional Arabic" pitchFamily="2" charset="-78"/>
              </a:rPr>
              <a:t>رباط </a:t>
            </a:r>
            <a:r>
              <a:rPr lang="ar-DZ" u="sng" dirty="0" err="1">
                <a:solidFill>
                  <a:schemeClr val="bg1"/>
                </a:solidFill>
                <a:cs typeface="Traditional Arabic" pitchFamily="2" charset="-78"/>
              </a:rPr>
              <a:t>المنستير</a:t>
            </a:r>
            <a:endParaRPr lang="en-US" dirty="0">
              <a:solidFill>
                <a:schemeClr val="bg1"/>
              </a:solidFill>
              <a:cs typeface="Traditional Arabic" pitchFamily="2" charset="-78"/>
            </a:endParaRPr>
          </a:p>
        </p:txBody>
      </p:sp>
      <p:pic>
        <p:nvPicPr>
          <p:cNvPr id="6" name="Image 5" descr="http://upload.wikimedia.org/wikipedia/commons/b/ba/Ribat_de_Monastir,_Tunisie.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6752"/>
            <a:ext cx="9144000" cy="5661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052736"/>
          </a:xfrm>
          <a:solidFill>
            <a:srgbClr val="00B0F0"/>
          </a:solidFill>
        </p:spPr>
        <p:style>
          <a:lnRef idx="1">
            <a:schemeClr val="dk1"/>
          </a:lnRef>
          <a:fillRef idx="2">
            <a:schemeClr val="dk1"/>
          </a:fillRef>
          <a:effectRef idx="1">
            <a:schemeClr val="dk1"/>
          </a:effectRef>
          <a:fontRef idx="minor">
            <a:schemeClr val="dk1"/>
          </a:fontRef>
        </p:style>
        <p:txBody>
          <a:bodyPr>
            <a:noAutofit/>
          </a:bodyPr>
          <a:lstStyle/>
          <a:p>
            <a:pPr rtl="1"/>
            <a:r>
              <a:rPr lang="ar-DZ" sz="4800" u="sng" dirty="0">
                <a:solidFill>
                  <a:schemeClr val="tx1"/>
                </a:solidFill>
                <a:cs typeface="Sultan normal" pitchFamily="2" charset="-78"/>
              </a:rPr>
              <a:t>رباط سوس</a:t>
            </a:r>
            <a:endParaRPr lang="en-US" sz="4800" dirty="0">
              <a:solidFill>
                <a:schemeClr val="tx1"/>
              </a:solidFill>
              <a:cs typeface="Sultan normal" pitchFamily="2" charset="-78"/>
            </a:endParaRPr>
          </a:p>
        </p:txBody>
      </p:sp>
      <p:pic>
        <p:nvPicPr>
          <p:cNvPr id="10" name="Image 9"/>
          <p:cNvPicPr/>
          <p:nvPr/>
        </p:nvPicPr>
        <p:blipFill>
          <a:blip r:embed="rId2" cstate="print"/>
          <a:srcRect/>
          <a:stretch>
            <a:fillRect/>
          </a:stretch>
        </p:blipFill>
        <p:spPr bwMode="auto">
          <a:xfrm>
            <a:off x="0" y="1285860"/>
            <a:ext cx="6215074" cy="5143536"/>
          </a:xfrm>
          <a:prstGeom prst="rect">
            <a:avLst/>
          </a:prstGeom>
          <a:noFill/>
          <a:ln w="9525">
            <a:noFill/>
            <a:miter lim="800000"/>
            <a:headEnd/>
            <a:tailEnd/>
          </a:ln>
        </p:spPr>
      </p:pic>
      <p:sp>
        <p:nvSpPr>
          <p:cNvPr id="13" name="Espace réservé du contenu 12"/>
          <p:cNvSpPr>
            <a:spLocks noGrp="1"/>
          </p:cNvSpPr>
          <p:nvPr>
            <p:ph idx="1"/>
          </p:nvPr>
        </p:nvSpPr>
        <p:spPr/>
        <p:txBody>
          <a:bodyPr/>
          <a:lstStyle/>
          <a:p>
            <a:endParaRPr lang="fr-FR" dirty="0"/>
          </a:p>
        </p:txBody>
      </p:sp>
      <p:sp>
        <p:nvSpPr>
          <p:cNvPr id="14" name="Espace réservé du contenu 4"/>
          <p:cNvSpPr txBox="1">
            <a:spLocks/>
          </p:cNvSpPr>
          <p:nvPr/>
        </p:nvSpPr>
        <p:spPr>
          <a:xfrm>
            <a:off x="3786182" y="1052736"/>
            <a:ext cx="5143504" cy="5805264"/>
          </a:xfrm>
          <a:prstGeom prst="rect">
            <a:avLst/>
          </a:prstGeom>
          <a:blipFill>
            <a:blip r:embed="rId3"/>
            <a:tile tx="0" ty="0" sx="100000" sy="100000" flip="none" algn="tl"/>
          </a:blipFill>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475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أسسه زيادة الله بن الأغلب سنة 206هـ/821م</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وهو مربع </a:t>
            </a:r>
            <a:r>
              <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التخطيط </a:t>
            </a: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طول أضلاعه 39</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بجدرانه الخارجية ثمانية أبراج</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أربع منها في الأركان والأخرى تتوسط أضلاع</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جميعها دائرية الشكل</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ما عدا برج المدخل الرئيسي والبرج الجنوبي الشرقي</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والرباط يتكون من طابقين</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يتوسطها </a:t>
            </a: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فناء أوسط الطابق الأرضي يحتوي على أروقة </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فتحت </a:t>
            </a:r>
            <a:r>
              <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عليه </a:t>
            </a: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33 حجرة مسقوفة بأقبية وخالية من النوافذ.</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أما الطابق الثاني فيشتمل على غرف مماثلة لغرف الطابق السفلي</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 ما عدا الجهة الجنوبية التي تشتمل على مسجد الرباط </a:t>
            </a:r>
            <a:endParaRPr kumimoji="0" lang="ar-SA"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5100" b="1" i="0" u="none" strike="noStrike" kern="1200" cap="none" spc="0" normalizeH="0" baseline="0" noProof="0" dirty="0" smtClean="0">
                <a:ln>
                  <a:noFill/>
                </a:ln>
                <a:solidFill>
                  <a:schemeClr val="tx1"/>
                </a:solidFill>
                <a:effectLst/>
                <a:uLnTx/>
                <a:uFillTx/>
                <a:latin typeface="+mn-lt"/>
                <a:ea typeface="+mn-ea"/>
                <a:cs typeface="Traditional Arabic" pitchFamily="2" charset="-78"/>
              </a:rPr>
              <a:t>وهو يحتوي على 11 بلاطة عمودية.</a:t>
            </a:r>
            <a:endParaRPr kumimoji="0" lang="ar-DZ" sz="51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4463</TotalTime>
  <Words>1755</Words>
  <Application>Microsoft Office PowerPoint</Application>
  <PresentationFormat>Affichage à l'écran (4:3)</PresentationFormat>
  <Paragraphs>225</Paragraphs>
  <Slides>45</Slides>
  <Notes>3</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أثارالدولة الفاطمية</vt:lpstr>
      <vt:lpstr>المنشات العسكرية</vt:lpstr>
      <vt:lpstr>الاربطة</vt:lpstr>
      <vt:lpstr>رباط المنستير</vt:lpstr>
      <vt:lpstr>رباط المنستير</vt:lpstr>
      <vt:lpstr>رباط المنستير</vt:lpstr>
      <vt:lpstr>رباط المنستير</vt:lpstr>
      <vt:lpstr>رباط المنستير</vt:lpstr>
      <vt:lpstr>رباط سوس</vt:lpstr>
      <vt:lpstr>رباط سوس</vt:lpstr>
      <vt:lpstr>رباط سوس</vt:lpstr>
      <vt:lpstr>رباط سوس</vt:lpstr>
      <vt:lpstr>رباط سوس</vt:lpstr>
      <vt:lpstr>رباط ابي فتاتة</vt:lpstr>
      <vt:lpstr>جامع القيروان</vt:lpstr>
      <vt:lpstr>جامع القيروان في العهد الاغلبي</vt:lpstr>
      <vt:lpstr>Diapositive 17</vt:lpstr>
      <vt:lpstr>جامع القيروان</vt:lpstr>
      <vt:lpstr>المئذنة</vt:lpstr>
      <vt:lpstr>Diapositive 20</vt:lpstr>
      <vt:lpstr>حامع القيروان</vt:lpstr>
      <vt:lpstr>جامع الزيتونة</vt:lpstr>
      <vt:lpstr>جامع الزيتونة</vt:lpstr>
      <vt:lpstr>جامع الزيتونة</vt:lpstr>
      <vt:lpstr>جامع سوسة</vt:lpstr>
      <vt:lpstr>جامع سوس</vt:lpstr>
      <vt:lpstr>جامع ابو فتاتة</vt:lpstr>
      <vt:lpstr>مساجد اخرى</vt:lpstr>
      <vt:lpstr>Diapositive 29</vt:lpstr>
      <vt:lpstr>طبنة مهد الدولة الأغلبية </vt:lpstr>
      <vt:lpstr>Diapositive 31</vt:lpstr>
      <vt:lpstr>موقع طبنة</vt:lpstr>
      <vt:lpstr>طبنة</vt:lpstr>
      <vt:lpstr>دار الإمارة والدواوين: </vt:lpstr>
      <vt:lpstr>مدينة العباسية</vt:lpstr>
      <vt:lpstr>  مدينة العباسية (القصر القديم/ القصر الابيض):  </vt:lpstr>
      <vt:lpstr>رقادة </vt:lpstr>
      <vt:lpstr>مدينة رقادة: </vt:lpstr>
      <vt:lpstr> قصر رقادة </vt:lpstr>
      <vt:lpstr>قصر الصحن: </vt:lpstr>
      <vt:lpstr>قصر الصحن برقادة الأغلبي https://doi.org/10.4000/anisl.5422 </vt:lpstr>
      <vt:lpstr>القصر الاغلبي برقادة صورة جوية عن: https://books.openedition.org/pumi/docannexe/image/25278/img-1.jpg</vt:lpstr>
      <vt:lpstr>الاسواق والحوانيت: </vt:lpstr>
      <vt:lpstr>المواجل والخزانات : </vt:lpstr>
      <vt:lpstr>-فسقية البحر: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wrd</dc:creator>
  <cp:lastModifiedBy>acer</cp:lastModifiedBy>
  <cp:revision>141</cp:revision>
  <dcterms:created xsi:type="dcterms:W3CDTF">2015-10-16T14:50:25Z</dcterms:created>
  <dcterms:modified xsi:type="dcterms:W3CDTF">2023-12-02T00:33:59Z</dcterms:modified>
</cp:coreProperties>
</file>