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404" r:id="rId2"/>
    <p:sldId id="273" r:id="rId3"/>
    <p:sldId id="274" r:id="rId4"/>
    <p:sldId id="257" r:id="rId5"/>
    <p:sldId id="258" r:id="rId6"/>
    <p:sldId id="259" r:id="rId7"/>
    <p:sldId id="260" r:id="rId8"/>
    <p:sldId id="261" r:id="rId9"/>
    <p:sldId id="262" r:id="rId10"/>
    <p:sldId id="263" r:id="rId11"/>
    <p:sldId id="264" r:id="rId12"/>
    <p:sldId id="271" r:id="rId13"/>
    <p:sldId id="272" r:id="rId14"/>
    <p:sldId id="275" r:id="rId15"/>
    <p:sldId id="265" r:id="rId16"/>
    <p:sldId id="276" r:id="rId17"/>
    <p:sldId id="277" r:id="rId18"/>
    <p:sldId id="278" r:id="rId19"/>
    <p:sldId id="282" r:id="rId20"/>
    <p:sldId id="281" r:id="rId21"/>
    <p:sldId id="287" r:id="rId22"/>
    <p:sldId id="286" r:id="rId23"/>
    <p:sldId id="283" r:id="rId24"/>
    <p:sldId id="288" r:id="rId25"/>
    <p:sldId id="284" r:id="rId26"/>
    <p:sldId id="285" r:id="rId27"/>
    <p:sldId id="280"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81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89A44C-3BFB-9D01-8325-6EFAF62C09A3}"/>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EFA49CE5-B749-9588-778C-63A1332D691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24BF2C4-3D55-F32D-CC73-5E1F5B5AD3D1}"/>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5" name="Espace réservé du pied de page 4">
            <a:extLst>
              <a:ext uri="{FF2B5EF4-FFF2-40B4-BE49-F238E27FC236}">
                <a16:creationId xmlns:a16="http://schemas.microsoft.com/office/drawing/2014/main" id="{E0DEEA7F-21E8-E58E-D73F-761FC1EBD48C}"/>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BAF375EC-A626-C92A-2841-0DD534A7AC0B}"/>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3927059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55DA64-2B09-EC15-0C8A-2BC90CD2096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E09FC37-5CDE-117F-5CAC-2B34669B694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7B8CC29-7878-F357-CE9B-CF9290B0480D}"/>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5" name="Espace réservé du pied de page 4">
            <a:extLst>
              <a:ext uri="{FF2B5EF4-FFF2-40B4-BE49-F238E27FC236}">
                <a16:creationId xmlns:a16="http://schemas.microsoft.com/office/drawing/2014/main" id="{C20BFE68-650D-6458-3BBE-ECD95FE7F57D}"/>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26D44464-55BF-7A6A-B79A-ABCD37D73E06}"/>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271811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FA5EBF5-FE9C-7911-4C12-FC90E1150F9F}"/>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0FEB635-D16E-671A-D8BA-2FF109F61A2F}"/>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E8AE15-8585-C2ED-CA69-1AED06DD414C}"/>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5" name="Espace réservé du pied de page 4">
            <a:extLst>
              <a:ext uri="{FF2B5EF4-FFF2-40B4-BE49-F238E27FC236}">
                <a16:creationId xmlns:a16="http://schemas.microsoft.com/office/drawing/2014/main" id="{97850AE2-7684-4DBB-BC0B-BA9880C31673}"/>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E30D19E1-AF2B-9EFB-9B03-A46C7F448BF1}"/>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1026178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22888D-9DCA-6DD2-FB28-CA40E9F6169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82B20AF-B89B-8083-902A-16DA6308EF3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735636-3EB2-F53C-397F-35CBAE22ECA4}"/>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5" name="Espace réservé du pied de page 4">
            <a:extLst>
              <a:ext uri="{FF2B5EF4-FFF2-40B4-BE49-F238E27FC236}">
                <a16:creationId xmlns:a16="http://schemas.microsoft.com/office/drawing/2014/main" id="{515D2889-36E4-A4A9-6D03-87243E01753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E5AB9FCD-0B6A-8915-0029-00DC10437D54}"/>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222934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6E3750-9ACC-4969-7474-EB78D638C53F}"/>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6E185EE6-517A-A696-9D13-5CFF5EBC1D2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0E1B9E0-8EF3-EED2-C0D7-E45485BFE009}"/>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5" name="Espace réservé du pied de page 4">
            <a:extLst>
              <a:ext uri="{FF2B5EF4-FFF2-40B4-BE49-F238E27FC236}">
                <a16:creationId xmlns:a16="http://schemas.microsoft.com/office/drawing/2014/main" id="{A564B084-A225-C04F-C825-81F127FB6EE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44B44B6F-DCAC-5054-9B88-D47E0430B334}"/>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170663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A8B3F3-5E75-66D4-304D-A97860EBBD0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961B684-5F5B-18BB-5CB4-21BD218BB121}"/>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A334641-6398-5636-FF73-5C9C5457039E}"/>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994C369-097E-DA86-05C1-A57816CE8CF8}"/>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6" name="Espace réservé du pied de page 5">
            <a:extLst>
              <a:ext uri="{FF2B5EF4-FFF2-40B4-BE49-F238E27FC236}">
                <a16:creationId xmlns:a16="http://schemas.microsoft.com/office/drawing/2014/main" id="{5641B611-0198-2163-7C35-3BE2E0C3D10C}"/>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AB7346C8-9AFC-AB76-D3CB-7755156A0040}"/>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3403348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4D5034-E3CF-539C-A3EC-948F9382B4F7}"/>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579C933-BFF8-EDE2-919E-9B5C5C0F0F3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3F9465F-26A4-B156-003E-70E11F28C7CC}"/>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E600502-8EA5-E53D-7FF1-CA4A32A9996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CCE7F79-CC6E-5D0C-33B6-37E428005D9C}"/>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9C1077B-19E2-A865-D8FB-058C2F3EC6A2}"/>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8" name="Espace réservé du pied de page 7">
            <a:extLst>
              <a:ext uri="{FF2B5EF4-FFF2-40B4-BE49-F238E27FC236}">
                <a16:creationId xmlns:a16="http://schemas.microsoft.com/office/drawing/2014/main" id="{A1B0ED80-64C1-270B-989C-FA54051CE06E}"/>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176BF025-C76E-FFE4-665E-191BF94824BF}"/>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254720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82477F-9A0A-9DA2-4EE3-0799BCC159A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F58F949-DD34-EB11-D82E-C6F945ABDA44}"/>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4" name="Espace réservé du pied de page 3">
            <a:extLst>
              <a:ext uri="{FF2B5EF4-FFF2-40B4-BE49-F238E27FC236}">
                <a16:creationId xmlns:a16="http://schemas.microsoft.com/office/drawing/2014/main" id="{A3F7ACD6-81F6-451D-7781-F7892013D094}"/>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F6774635-A129-0372-9108-99D231A77B5F}"/>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97004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DF44DC-F607-0462-6116-D0C131BE7305}"/>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3" name="Espace réservé du pied de page 2">
            <a:extLst>
              <a:ext uri="{FF2B5EF4-FFF2-40B4-BE49-F238E27FC236}">
                <a16:creationId xmlns:a16="http://schemas.microsoft.com/office/drawing/2014/main" id="{149A7675-60F6-5A07-F77F-C56322212C07}"/>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FFFBF655-5E33-231D-1143-4791508B7000}"/>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193015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F17CEB-1EF4-714B-E966-7F15211841B6}"/>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BE0B6206-9501-5559-A6A9-11CAE854E45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B7D3BAC-D2BA-6044-10DB-A8075EC5374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EBD156-2E9D-FAC8-171A-8E8565F3A9A7}"/>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6" name="Espace réservé du pied de page 5">
            <a:extLst>
              <a:ext uri="{FF2B5EF4-FFF2-40B4-BE49-F238E27FC236}">
                <a16:creationId xmlns:a16="http://schemas.microsoft.com/office/drawing/2014/main" id="{76B48A3E-C0E7-1FDA-78AD-C37905005831}"/>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A7391CF6-D7ED-C6D4-1C5D-D8497780E7AB}"/>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191218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1FCCB5-1404-C80B-A721-05BAACF639F1}"/>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2579903D-E3BA-E1CF-717C-565FB96FA58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1ADA1764-2668-3F6D-03B4-E0065105C9E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276B2EE-1547-2A5D-588D-46D9EAA787E8}"/>
              </a:ext>
            </a:extLst>
          </p:cNvPr>
          <p:cNvSpPr>
            <a:spLocks noGrp="1"/>
          </p:cNvSpPr>
          <p:nvPr>
            <p:ph type="dt" sz="half" idx="10"/>
          </p:nvPr>
        </p:nvSpPr>
        <p:spPr/>
        <p:txBody>
          <a:bodyPr/>
          <a:lstStyle/>
          <a:p>
            <a:fld id="{B309EF09-C4E1-439D-875E-4B10095B6515}" type="datetimeFigureOut">
              <a:rPr lang="en-US" smtClean="0"/>
              <a:t>1/13/2025</a:t>
            </a:fld>
            <a:endParaRPr lang="en-US"/>
          </a:p>
        </p:txBody>
      </p:sp>
      <p:sp>
        <p:nvSpPr>
          <p:cNvPr id="6" name="Espace réservé du pied de page 5">
            <a:extLst>
              <a:ext uri="{FF2B5EF4-FFF2-40B4-BE49-F238E27FC236}">
                <a16:creationId xmlns:a16="http://schemas.microsoft.com/office/drawing/2014/main" id="{5C8E0EE0-8F8F-D7B3-128A-66366AB3DF3C}"/>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233D6F7B-AC92-A0BF-C79F-7777F99BA35C}"/>
              </a:ext>
            </a:extLst>
          </p:cNvPr>
          <p:cNvSpPr>
            <a:spLocks noGrp="1"/>
          </p:cNvSpPr>
          <p:nvPr>
            <p:ph type="sldNum" sz="quarter" idx="12"/>
          </p:nvPr>
        </p:nvSpPr>
        <p:spPr/>
        <p:txBody>
          <a:bodyPr/>
          <a:lstStyle/>
          <a:p>
            <a:fld id="{16FEF2EF-EA7C-4487-A5CC-F858C257DFCA}" type="slidenum">
              <a:rPr lang="en-US" smtClean="0"/>
              <a:t>‹N°›</a:t>
            </a:fld>
            <a:endParaRPr lang="en-US"/>
          </a:p>
        </p:txBody>
      </p:sp>
    </p:spTree>
    <p:extLst>
      <p:ext uri="{BB962C8B-B14F-4D97-AF65-F5344CB8AC3E}">
        <p14:creationId xmlns:p14="http://schemas.microsoft.com/office/powerpoint/2010/main" val="2578446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916943F-499F-04ED-3B43-58C17B4D54F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7B63F39-4C96-4124-6D16-3076705E3AB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FE3D9F-2D39-0B9F-63E3-E46775E82FD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309EF09-C4E1-439D-875E-4B10095B6515}" type="datetimeFigureOut">
              <a:rPr lang="en-US" smtClean="0"/>
              <a:t>1/13/2025</a:t>
            </a:fld>
            <a:endParaRPr lang="en-US"/>
          </a:p>
        </p:txBody>
      </p:sp>
      <p:sp>
        <p:nvSpPr>
          <p:cNvPr id="5" name="Espace réservé du pied de page 4">
            <a:extLst>
              <a:ext uri="{FF2B5EF4-FFF2-40B4-BE49-F238E27FC236}">
                <a16:creationId xmlns:a16="http://schemas.microsoft.com/office/drawing/2014/main" id="{6F419936-4A6C-7E6F-A060-9E6628110C4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7EC71109-F007-8772-BA12-4D1D513496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6FEF2EF-EA7C-4487-A5CC-F858C257DFCA}" type="slidenum">
              <a:rPr lang="en-US" smtClean="0"/>
              <a:t>‹N°›</a:t>
            </a:fld>
            <a:endParaRPr lang="en-US"/>
          </a:p>
        </p:txBody>
      </p:sp>
    </p:spTree>
    <p:extLst>
      <p:ext uri="{BB962C8B-B14F-4D97-AF65-F5344CB8AC3E}">
        <p14:creationId xmlns:p14="http://schemas.microsoft.com/office/powerpoint/2010/main" val="216463966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6580C-75A5-CA2D-D87F-4D4D923EADB1}"/>
              </a:ext>
            </a:extLst>
          </p:cNvPr>
          <p:cNvSpPr>
            <a:spLocks noGrp="1"/>
          </p:cNvSpPr>
          <p:nvPr>
            <p:ph type="title"/>
          </p:nvPr>
        </p:nvSpPr>
        <p:spPr>
          <a:xfrm>
            <a:off x="179512" y="116632"/>
            <a:ext cx="9073008" cy="6741368"/>
          </a:xfrm>
        </p:spPr>
        <p:txBody>
          <a:bodyPr>
            <a:noAutofit/>
          </a:bodyPr>
          <a:lstStyle/>
          <a:p>
            <a:pPr algn="ctr">
              <a:lnSpc>
                <a:spcPct val="150000"/>
              </a:lnSpc>
            </a:pPr>
            <a:r>
              <a:rPr lang="ar-DZ" sz="4000" b="1" dirty="0"/>
              <a:t>المركز الجامعي تيبازة</a:t>
            </a:r>
            <a:br>
              <a:rPr lang="ar-DZ" sz="4000" b="1" dirty="0"/>
            </a:br>
            <a:r>
              <a:rPr lang="ar-DZ" sz="4000" b="1" dirty="0"/>
              <a:t>مقياس تاريخ واثار المشرق الإسلامي</a:t>
            </a:r>
            <a:br>
              <a:rPr lang="ar-DZ" sz="4000" b="1" dirty="0"/>
            </a:br>
            <a:r>
              <a:rPr lang="ar-DZ" sz="4000" b="1" dirty="0"/>
              <a:t> الأستاذة </a:t>
            </a:r>
            <a:r>
              <a:rPr lang="ar-DZ" sz="4000" b="1" dirty="0" err="1"/>
              <a:t>حمدوش</a:t>
            </a:r>
            <a:r>
              <a:rPr lang="ar-DZ" sz="4000" b="1" dirty="0"/>
              <a:t> زهيرة</a:t>
            </a:r>
            <a:br>
              <a:rPr lang="ar-DZ" sz="4000" b="1" dirty="0"/>
            </a:br>
            <a:r>
              <a:rPr lang="ar-DZ" sz="4000" b="1" dirty="0"/>
              <a:t> السنة الثانية اثار  </a:t>
            </a:r>
            <a:br>
              <a:rPr lang="ar-DZ" sz="4000" b="1" dirty="0"/>
            </a:br>
            <a:r>
              <a:rPr lang="ar-DZ" sz="4000" b="1" dirty="0"/>
              <a:t>الاثار العثمانية</a:t>
            </a:r>
            <a:br>
              <a:rPr lang="ar-DZ" sz="4000" b="1"/>
            </a:br>
            <a:endParaRPr lang="fr-FR" sz="4000" b="1" dirty="0"/>
          </a:p>
        </p:txBody>
      </p:sp>
      <p:pic>
        <p:nvPicPr>
          <p:cNvPr id="4" name="Image 3">
            <a:extLst>
              <a:ext uri="{FF2B5EF4-FFF2-40B4-BE49-F238E27FC236}">
                <a16:creationId xmlns:a16="http://schemas.microsoft.com/office/drawing/2014/main" id="{69B12431-AD74-3BA1-F106-C9DC04193D0C}"/>
              </a:ext>
            </a:extLst>
          </p:cNvPr>
          <p:cNvPicPr>
            <a:picLocks noChangeAspect="1"/>
          </p:cNvPicPr>
          <p:nvPr/>
        </p:nvPicPr>
        <p:blipFill>
          <a:blip r:embed="rId2" cstate="print"/>
          <a:srcRect/>
          <a:stretch>
            <a:fillRect/>
          </a:stretch>
        </p:blipFill>
        <p:spPr bwMode="auto">
          <a:xfrm>
            <a:off x="366220" y="279850"/>
            <a:ext cx="1352913" cy="1175791"/>
          </a:xfrm>
          <a:prstGeom prst="rect">
            <a:avLst/>
          </a:prstGeom>
          <a:noFill/>
          <a:ln w="9525">
            <a:noFill/>
            <a:miter lim="800000"/>
            <a:headEnd/>
            <a:tailEnd/>
          </a:ln>
        </p:spPr>
      </p:pic>
      <p:pic>
        <p:nvPicPr>
          <p:cNvPr id="5" name="Image 4">
            <a:extLst>
              <a:ext uri="{FF2B5EF4-FFF2-40B4-BE49-F238E27FC236}">
                <a16:creationId xmlns:a16="http://schemas.microsoft.com/office/drawing/2014/main" id="{31795A73-7F10-E371-26DA-093DB33B75D1}"/>
              </a:ext>
            </a:extLst>
          </p:cNvPr>
          <p:cNvPicPr>
            <a:picLocks noChangeAspect="1"/>
          </p:cNvPicPr>
          <p:nvPr/>
        </p:nvPicPr>
        <p:blipFill>
          <a:blip r:embed="rId2" cstate="print"/>
          <a:srcRect/>
          <a:stretch>
            <a:fillRect/>
          </a:stretch>
        </p:blipFill>
        <p:spPr bwMode="auto">
          <a:xfrm>
            <a:off x="7505960" y="381000"/>
            <a:ext cx="1352915" cy="1175792"/>
          </a:xfrm>
          <a:prstGeom prst="rect">
            <a:avLst/>
          </a:prstGeom>
          <a:noFill/>
          <a:ln w="9525">
            <a:noFill/>
            <a:miter lim="800000"/>
            <a:headEnd/>
            <a:tailEnd/>
          </a:ln>
        </p:spPr>
      </p:pic>
    </p:spTree>
    <p:extLst>
      <p:ext uri="{BB962C8B-B14F-4D97-AF65-F5344CB8AC3E}">
        <p14:creationId xmlns:p14="http://schemas.microsoft.com/office/powerpoint/2010/main" val="25099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 مسجد أحمد كتخدا بالقاهرة</a:t>
            </a:r>
            <a:endParaRPr lang="en-US" dirty="0">
              <a:cs typeface="Traditional Arabic" pitchFamily="2" charset="-78"/>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2411760" y="961118"/>
            <a:ext cx="4536503" cy="5714566"/>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فن الزخرفة</a:t>
            </a:r>
            <a:endParaRPr lang="en-US" dirty="0">
              <a:cs typeface="Traditional Arabic" pitchFamily="2" charset="-78"/>
            </a:endParaRPr>
          </a:p>
        </p:txBody>
      </p:sp>
      <p:sp>
        <p:nvSpPr>
          <p:cNvPr id="6" name="ZoneTexte 5">
            <a:extLst>
              <a:ext uri="{FF2B5EF4-FFF2-40B4-BE49-F238E27FC236}">
                <a16:creationId xmlns:a16="http://schemas.microsoft.com/office/drawing/2014/main" id="{B27CDA85-D640-1D87-6404-8761B0D7242F}"/>
              </a:ext>
            </a:extLst>
          </p:cNvPr>
          <p:cNvSpPr txBox="1"/>
          <p:nvPr/>
        </p:nvSpPr>
        <p:spPr>
          <a:xfrm>
            <a:off x="251520" y="980728"/>
            <a:ext cx="8568952" cy="4185761"/>
          </a:xfrm>
          <a:prstGeom prst="rect">
            <a:avLst/>
          </a:prstGeom>
          <a:noFill/>
        </p:spPr>
        <p:txBody>
          <a:bodyPr wrap="square">
            <a:spAutoFit/>
          </a:bodyPr>
          <a:lstStyle/>
          <a:p>
            <a:pPr algn="just" rtl="1">
              <a:spcAft>
                <a:spcPts val="1200"/>
              </a:spcAft>
            </a:pPr>
            <a:r>
              <a:rPr lang="ar-DZ" sz="3200" b="1"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أسلوب الرومي: </a:t>
            </a:r>
            <a:endParaRPr lang="fr-FR" sz="3200" dirty="0">
              <a:solidFill>
                <a:schemeClr val="bg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just" rtl="1"/>
            <a:r>
              <a:rPr lang="ar-DZ" sz="32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ينسب هذا الطراز إلى سلاجقة الروم الذين كانوا ببلاد الأناضول، وهو عبارة عن عناصر نباتية من براعم وأوراق نباتية وأزهار بالإضافة إلى الثمار والأشجار والسيقان وأصناف المراوح النخيلية والأغصان الملتفة، المتصلة ببعضها البعض، وتنتهي عند أطرافها بأنصاف مراوح نخيلية بشكل محور يشبه منقار الطائر في أشكال متعاكسة، علاوة على العناصر الحيوانية والطيور والأسماك المحورة والبعيدة عن الواقع لدرجة يصعب التعرف عليها</a:t>
            </a:r>
            <a:endParaRPr lang="fr-FR" sz="32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 أسلوب </a:t>
            </a:r>
            <a:r>
              <a:rPr lang="ar-DZ" dirty="0" err="1">
                <a:cs typeface="Traditional Arabic" pitchFamily="2" charset="-78"/>
              </a:rPr>
              <a:t>الهاتاي</a:t>
            </a:r>
            <a:endParaRPr lang="en-US" dirty="0">
              <a:cs typeface="Traditional Arabic" pitchFamily="2" charset="-78"/>
            </a:endParaRPr>
          </a:p>
        </p:txBody>
      </p:sp>
      <p:sp>
        <p:nvSpPr>
          <p:cNvPr id="5" name="Espace réservé du contenu 4"/>
          <p:cNvSpPr>
            <a:spLocks noGrp="1"/>
          </p:cNvSpPr>
          <p:nvPr>
            <p:ph idx="1"/>
          </p:nvPr>
        </p:nvSpPr>
        <p:spPr>
          <a:xfrm>
            <a:off x="827584" y="836712"/>
            <a:ext cx="7736854" cy="5733256"/>
          </a:xfrm>
        </p:spPr>
        <p:txBody>
          <a:bodyPr>
            <a:noAutofit/>
          </a:bodyPr>
          <a:lstStyle/>
          <a:p>
            <a:pPr indent="449580" algn="just" rtl="1">
              <a:spcAft>
                <a:spcPts val="1200"/>
              </a:spcAft>
            </a:pPr>
            <a:r>
              <a:rPr lang="ar-DZ" sz="2400" dirty="0" err="1">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الهاتاي</a:t>
            </a:r>
            <a:r>
              <a:rPr lang="ar-DZ" sz="24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 أو </a:t>
            </a:r>
            <a:r>
              <a:rPr lang="ar-DZ" sz="2400" dirty="0" err="1">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القاطاي</a:t>
            </a:r>
            <a:r>
              <a:rPr lang="ar-DZ" sz="24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 </a:t>
            </a:r>
            <a:r>
              <a:rPr lang="ar-SA" sz="24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او</a:t>
            </a:r>
            <a:r>
              <a:rPr lang="ar-DZ" sz="24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 </a:t>
            </a:r>
            <a:r>
              <a:rPr lang="ar-DZ" sz="2400" dirty="0" err="1">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الخاطاي</a:t>
            </a:r>
            <a:r>
              <a:rPr lang="ar-DZ" sz="24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 كلمة تركية الأصل تعرف بها منطقة أو بلدة في </a:t>
            </a:r>
            <a:r>
              <a:rPr lang="ar-DZ" sz="2400" dirty="0" err="1">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التركستان</a:t>
            </a:r>
            <a:r>
              <a:rPr lang="ar-DZ" sz="24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 الشرقية تعرف ب "خطا" نسبة إلى ختاي وهي قبائل الكيتان، وهي تعد الموطن الأصلي للأتراك، كما أطلق لفظ </a:t>
            </a:r>
            <a:r>
              <a:rPr lang="ar-DZ" sz="2400" dirty="0" err="1">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الخاطاي</a:t>
            </a:r>
            <a:r>
              <a:rPr lang="ar-DZ" sz="24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 على الشعب الذي يعيش في شرق نهر ارخون. </a:t>
            </a:r>
            <a:endParaRPr lang="fr-FR" sz="2400" dirty="0">
              <a:solidFill>
                <a:schemeClr val="bg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just" rtl="1"/>
            <a:r>
              <a:rPr lang="ar-DZ" sz="24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وهذه التسمية أطلقت على أسلوب زخرفي كان معروفا بهذه المنطقة ثم تطور في  العهد التركي، وأصبح من أهم الأساليب الفنية والزخرفية، يتميز بزخرفته النباتية في شكل أغصان نباتية رقيقة تلتف حول بعضها البعض لتشكل ما يشبه الميدالية، وتحتوي بداخلها زخارف من أوراق النبات والزهور، وفي الحقيقة هي مزج بين العناصر الفنية الصينية والإيرانية التي تجمع بين المراوح النخيلية والسحب الصينية التي تعرف بزخارف "تشى </a:t>
            </a:r>
            <a:r>
              <a:rPr lang="ar-DZ" sz="2400" dirty="0" err="1">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تشى</a:t>
            </a:r>
            <a:r>
              <a:rPr lang="ar-DZ" sz="2400" dirty="0">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 والفروع النباتية الإيرانية، وفي الكثير من الأحيان مزج الفنان بين زخرفة الرومي </a:t>
            </a:r>
            <a:r>
              <a:rPr lang="ar-DZ" sz="2400" dirty="0" err="1">
                <a:solidFill>
                  <a:schemeClr val="bg1"/>
                </a:solidFill>
                <a:effectLst/>
                <a:latin typeface="Times New Roman" panose="02020603050405020304" pitchFamily="18" charset="0"/>
                <a:ea typeface="Times New Roman" panose="02020603050405020304" pitchFamily="18" charset="0"/>
                <a:cs typeface="Simplified Arabic" panose="02020603050405020304" pitchFamily="18" charset="-78"/>
              </a:rPr>
              <a:t>والهاتاي</a:t>
            </a:r>
            <a:endParaRPr lang="fr-FR" sz="2400" dirty="0">
              <a:solidFill>
                <a:schemeClr val="bg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p>
            <a:endParaRPr lang="en-US" sz="2400"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مدرسة بتركيا</a:t>
            </a:r>
            <a:endParaRPr lang="en-US" dirty="0">
              <a:cs typeface="Traditional Arabic" pitchFamily="2" charset="-78"/>
            </a:endParaRPr>
          </a:p>
        </p:txBody>
      </p:sp>
      <p:pic>
        <p:nvPicPr>
          <p:cNvPr id="3" name="Espace réservé du contenu 2">
            <a:extLst>
              <a:ext uri="{FF2B5EF4-FFF2-40B4-BE49-F238E27FC236}">
                <a16:creationId xmlns:a16="http://schemas.microsoft.com/office/drawing/2014/main" id="{0ACE440E-468A-6918-4263-455AD82BB3B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930127"/>
            <a:ext cx="7920879" cy="5940659"/>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3400" y="0"/>
            <a:ext cx="7851648" cy="1428736"/>
          </a:xfrm>
        </p:spPr>
        <p:txBody>
          <a:bodyPr/>
          <a:lstStyle/>
          <a:p>
            <a:pPr algn="ctr"/>
            <a:r>
              <a:rPr lang="ar-DZ" dirty="0"/>
              <a:t>نقود عثمانية</a:t>
            </a:r>
            <a:endParaRPr lang="fr-FR" dirty="0"/>
          </a:p>
        </p:txBody>
      </p:sp>
      <p:pic>
        <p:nvPicPr>
          <p:cNvPr id="1026" name="Picture 2" descr="Résultat de recherche d'images pour &quot;‫نقود عثمانية قديمة‬‎&quot;"/>
          <p:cNvPicPr>
            <a:picLocks noChangeAspect="1" noChangeArrowheads="1"/>
          </p:cNvPicPr>
          <p:nvPr/>
        </p:nvPicPr>
        <p:blipFill>
          <a:blip r:embed="rId2"/>
          <a:srcRect/>
          <a:stretch>
            <a:fillRect/>
          </a:stretch>
        </p:blipFill>
        <p:spPr bwMode="auto">
          <a:xfrm>
            <a:off x="120273" y="1643050"/>
            <a:ext cx="8795946" cy="450059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3400" y="0"/>
            <a:ext cx="7851648" cy="1428736"/>
          </a:xfrm>
        </p:spPr>
        <p:txBody>
          <a:bodyPr/>
          <a:lstStyle/>
          <a:p>
            <a:pPr algn="ctr"/>
            <a:r>
              <a:rPr lang="ar-DZ" dirty="0"/>
              <a:t>نقود عثمانية</a:t>
            </a:r>
            <a:endParaRPr lang="fr-FR" dirty="0"/>
          </a:p>
        </p:txBody>
      </p:sp>
      <p:pic>
        <p:nvPicPr>
          <p:cNvPr id="1028" name="Picture 4" descr="Résultat de recherche d'images pour &quot;‫نقود عثمانية قديمة‬‎&quot;"/>
          <p:cNvPicPr>
            <a:picLocks noChangeAspect="1" noChangeArrowheads="1"/>
          </p:cNvPicPr>
          <p:nvPr/>
        </p:nvPicPr>
        <p:blipFill>
          <a:blip r:embed="rId2"/>
          <a:srcRect/>
          <a:stretch>
            <a:fillRect/>
          </a:stretch>
        </p:blipFill>
        <p:spPr bwMode="auto">
          <a:xfrm>
            <a:off x="73715" y="1571612"/>
            <a:ext cx="8913795" cy="485778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57224" y="0"/>
            <a:ext cx="7851648" cy="928670"/>
          </a:xfrm>
        </p:spPr>
        <p:txBody>
          <a:bodyPr>
            <a:normAutofit/>
          </a:bodyPr>
          <a:lstStyle/>
          <a:p>
            <a:pPr algn="ctr"/>
            <a:r>
              <a:rPr lang="ar-DZ" dirty="0"/>
              <a:t>تقنية صبغ التحف الخشبية</a:t>
            </a:r>
            <a:endParaRPr lang="fr-FR" dirty="0"/>
          </a:p>
        </p:txBody>
      </p:sp>
      <p:sp>
        <p:nvSpPr>
          <p:cNvPr id="27650" name="AutoShape 2" descr="Résultat de recherche d'images pour &quot;‫العملات الفاطمي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7652" name="AutoShape 4" descr="Résultat de recherche d'images pour &quot;‫العملات الفاطمي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0" y="1000108"/>
            <a:ext cx="9001156" cy="4524315"/>
          </a:xfrm>
          <a:prstGeom prst="rect">
            <a:avLst/>
          </a:prstGeom>
          <a:blipFill>
            <a:blip r:embed="rId2"/>
            <a:tile tx="0" ty="0" sx="100000" sy="100000" flip="none" algn="tl"/>
          </a:blipFill>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ar-DZ" sz="3200" dirty="0">
                <a:cs typeface="+mj-cs"/>
              </a:rPr>
              <a:t>يرجع ظهور استعمال </a:t>
            </a:r>
            <a:r>
              <a:rPr lang="ar-DZ" sz="3200" dirty="0" err="1">
                <a:cs typeface="+mj-cs"/>
              </a:rPr>
              <a:t>اللاك</a:t>
            </a:r>
            <a:r>
              <a:rPr lang="ar-DZ" sz="3200" dirty="0">
                <a:cs typeface="+mj-cs"/>
              </a:rPr>
              <a:t> "</a:t>
            </a:r>
            <a:r>
              <a:rPr lang="ar-DZ" sz="3200" dirty="0" err="1">
                <a:cs typeface="+mj-cs"/>
              </a:rPr>
              <a:t>اللاكية</a:t>
            </a:r>
            <a:r>
              <a:rPr lang="ar-DZ" sz="3200" dirty="0">
                <a:cs typeface="+mj-cs"/>
              </a:rPr>
              <a:t> </a:t>
            </a:r>
            <a:r>
              <a:rPr lang="fr-FR" sz="3200" dirty="0" err="1">
                <a:cs typeface="+mj-cs"/>
              </a:rPr>
              <a:t>lack</a:t>
            </a:r>
            <a:r>
              <a:rPr lang="ar-DZ" sz="3200" dirty="0">
                <a:cs typeface="+mj-cs"/>
              </a:rPr>
              <a:t>" في صباغة التحف الخشبية إلى العصور الإسلامية </a:t>
            </a:r>
            <a:r>
              <a:rPr lang="ar-DZ" sz="3200" dirty="0" err="1">
                <a:cs typeface="+mj-cs"/>
              </a:rPr>
              <a:t>المتاخرة</a:t>
            </a:r>
            <a:r>
              <a:rPr lang="ar-DZ" sz="3200" dirty="0">
                <a:cs typeface="+mj-cs"/>
              </a:rPr>
              <a:t> مثل العصر </a:t>
            </a:r>
            <a:r>
              <a:rPr lang="ar-DZ" sz="3200" dirty="0" err="1">
                <a:cs typeface="+mj-cs"/>
              </a:rPr>
              <a:t>الصفوي</a:t>
            </a:r>
            <a:r>
              <a:rPr lang="ar-DZ" sz="3200" dirty="0">
                <a:cs typeface="+mj-cs"/>
              </a:rPr>
              <a:t> </a:t>
            </a:r>
            <a:r>
              <a:rPr lang="ar-DZ" sz="3200" dirty="0" err="1">
                <a:cs typeface="+mj-cs"/>
              </a:rPr>
              <a:t>بايران</a:t>
            </a:r>
            <a:r>
              <a:rPr lang="ar-DZ" sz="3200" dirty="0">
                <a:cs typeface="+mj-cs"/>
              </a:rPr>
              <a:t> والعصر العثماني، </a:t>
            </a:r>
            <a:r>
              <a:rPr lang="ar-DZ" sz="3200" dirty="0" err="1">
                <a:cs typeface="+mj-cs"/>
              </a:rPr>
              <a:t>واللاكية</a:t>
            </a:r>
            <a:r>
              <a:rPr lang="ar-DZ" sz="3200" dirty="0">
                <a:cs typeface="+mj-cs"/>
              </a:rPr>
              <a:t> مادة تستخرج من عصير شجر </a:t>
            </a:r>
            <a:r>
              <a:rPr lang="ar-DZ" sz="3200" dirty="0" err="1">
                <a:cs typeface="+mj-cs"/>
              </a:rPr>
              <a:t>السماق</a:t>
            </a:r>
            <a:r>
              <a:rPr lang="ar-DZ" sz="3200" dirty="0">
                <a:cs typeface="+mj-cs"/>
              </a:rPr>
              <a:t> وهي مادة مثالية للغاية لدهن التحف الخشبية، ومن خصائصها </a:t>
            </a:r>
            <a:r>
              <a:rPr lang="ar-DZ" sz="3200" dirty="0" err="1">
                <a:cs typeface="+mj-cs"/>
              </a:rPr>
              <a:t>انها</a:t>
            </a:r>
            <a:r>
              <a:rPr lang="ar-DZ" sz="3200" dirty="0">
                <a:cs typeface="+mj-cs"/>
              </a:rPr>
              <a:t> تجف بسرعة وكلما تكرر دهن التحفة </a:t>
            </a:r>
            <a:r>
              <a:rPr lang="ar-DZ" sz="3200" dirty="0" err="1">
                <a:cs typeface="+mj-cs"/>
              </a:rPr>
              <a:t>بها</a:t>
            </a:r>
            <a:r>
              <a:rPr lang="ar-DZ" sz="3200" dirty="0">
                <a:cs typeface="+mj-cs"/>
              </a:rPr>
              <a:t> بصفة جيدة يصبح السطح المدهون ناعما ومتينا </a:t>
            </a:r>
            <a:r>
              <a:rPr lang="ar-DZ" sz="3200" dirty="0" err="1">
                <a:cs typeface="+mj-cs"/>
              </a:rPr>
              <a:t>اكثر</a:t>
            </a:r>
            <a:r>
              <a:rPr lang="ar-DZ" sz="3200" dirty="0">
                <a:cs typeface="+mj-cs"/>
              </a:rPr>
              <a:t> </a:t>
            </a:r>
            <a:r>
              <a:rPr lang="ar-DZ" sz="3200" dirty="0" err="1">
                <a:cs typeface="+mj-cs"/>
              </a:rPr>
              <a:t>اضافة</a:t>
            </a:r>
            <a:r>
              <a:rPr lang="ar-DZ" sz="3200" dirty="0">
                <a:cs typeface="+mj-cs"/>
              </a:rPr>
              <a:t> إلى </a:t>
            </a:r>
            <a:r>
              <a:rPr lang="ar-DZ" sz="3200" dirty="0" err="1">
                <a:cs typeface="+mj-cs"/>
              </a:rPr>
              <a:t>الالوان</a:t>
            </a:r>
            <a:r>
              <a:rPr lang="ar-DZ" sz="3200" dirty="0">
                <a:cs typeface="+mj-cs"/>
              </a:rPr>
              <a:t> المتعددة التي تضفي على التحف الخشبية منظرا رائعا</a:t>
            </a:r>
            <a:r>
              <a:rPr lang="ar-DZ" sz="3200" dirty="0">
                <a:latin typeface="Traditional Arabic" pitchFamily="18" charset="-78"/>
                <a:cs typeface="Traditional Arabic" pitchFamily="18" charset="-78"/>
              </a:rPr>
              <a:t>.</a:t>
            </a:r>
            <a:endParaRPr lang="fr-FR" sz="3200" b="1" dirty="0">
              <a:latin typeface="Traditional Arabic" pitchFamily="18" charset="-78"/>
              <a:cs typeface="Traditional Arabic" pitchFamily="18" charset="-7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561AE-F106-5D92-02FE-D3756989A671}"/>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2A0B08C-2E19-6B37-2956-C45104F2663D}"/>
              </a:ext>
            </a:extLst>
          </p:cNvPr>
          <p:cNvPicPr>
            <a:picLocks noGrp="1" noChangeAspect="1"/>
          </p:cNvPicPr>
          <p:nvPr>
            <p:ph idx="1"/>
          </p:nvPr>
        </p:nvPicPr>
        <p:blipFill>
          <a:blip r:embed="rId2"/>
          <a:stretch>
            <a:fillRect/>
          </a:stretch>
        </p:blipFill>
        <p:spPr>
          <a:xfrm>
            <a:off x="179513" y="30543"/>
            <a:ext cx="8743438" cy="6557579"/>
          </a:xfrm>
        </p:spPr>
      </p:pic>
    </p:spTree>
    <p:extLst>
      <p:ext uri="{BB962C8B-B14F-4D97-AF65-F5344CB8AC3E}">
        <p14:creationId xmlns:p14="http://schemas.microsoft.com/office/powerpoint/2010/main" val="571471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F9F942-8743-EA08-37F9-037466923AF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DAC43D5-24F8-FD20-8474-C28B24341F2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107" y="2228605"/>
            <a:ext cx="4725785" cy="3545378"/>
          </a:xfrm>
        </p:spPr>
      </p:pic>
    </p:spTree>
    <p:extLst>
      <p:ext uri="{BB962C8B-B14F-4D97-AF65-F5344CB8AC3E}">
        <p14:creationId xmlns:p14="http://schemas.microsoft.com/office/powerpoint/2010/main" val="2229630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pPr algn="ctr"/>
            <a:r>
              <a:rPr lang="ar-DZ" dirty="0">
                <a:cs typeface="Traditional Arabic" pitchFamily="2" charset="-78"/>
              </a:rPr>
              <a:t>طراز الباروك</a:t>
            </a:r>
            <a:endParaRPr lang="en-US" dirty="0">
              <a:cs typeface="Traditional Arabic" pitchFamily="2" charset="-78"/>
            </a:endParaRPr>
          </a:p>
        </p:txBody>
      </p:sp>
      <p:sp>
        <p:nvSpPr>
          <p:cNvPr id="5" name="Espace réservé du contenu 4"/>
          <p:cNvSpPr>
            <a:spLocks noGrp="1"/>
          </p:cNvSpPr>
          <p:nvPr>
            <p:ph idx="1"/>
          </p:nvPr>
        </p:nvSpPr>
        <p:spPr>
          <a:xfrm>
            <a:off x="179512" y="836712"/>
            <a:ext cx="8712968" cy="5733256"/>
          </a:xfrm>
        </p:spPr>
        <p:txBody>
          <a:bodyPr>
            <a:noAutofit/>
          </a:bodyPr>
          <a:lstStyle/>
          <a:p>
            <a:pPr marL="0" lvl="0" indent="0" algn="just" rtl="1">
              <a:lnSpc>
                <a:spcPct val="115000"/>
              </a:lnSpc>
              <a:spcBef>
                <a:spcPts val="1200"/>
              </a:spcBef>
              <a:spcAft>
                <a:spcPts val="1200"/>
              </a:spcAft>
              <a:buNone/>
            </a:pP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لفظة باروك كلمة من أصول برتغالية تعني الشيء الغريب أو المحور عن أصله، أما لغويا فهي تعني اللؤلؤة الخام أو الغير مهذبة الخشنة ذات شكل غير متناسق، الشاذة في مظهرها عن المألوف، ثم أطلقت على أسلوب زخرفي، كان في البداية يحمل معنى </a:t>
            </a:r>
            <a:r>
              <a:rPr lang="ar-DZ" sz="2400" dirty="0" err="1">
                <a:effectLst/>
                <a:latin typeface="Times New Roman" panose="02020603050405020304" pitchFamily="18" charset="0"/>
                <a:ea typeface="Times New Roman" panose="02020603050405020304" pitchFamily="18" charset="0"/>
                <a:cs typeface="Simplified Arabic" panose="02020603050405020304" pitchFamily="18" charset="-78"/>
              </a:rPr>
              <a:t>انتقاصيا</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محقرا لأنه شذ في عناصره الزخرفية عما هو مألوف في فنون عصر النهضة، وكان الهدف في استخدام طراز الباروك الخروج عن النظام و الرزانة التي </a:t>
            </a:r>
            <a:r>
              <a:rPr lang="ar-DZ" sz="2400" dirty="0" err="1">
                <a:effectLst/>
                <a:latin typeface="Times New Roman" panose="02020603050405020304" pitchFamily="18" charset="0"/>
                <a:ea typeface="Times New Roman" panose="02020603050405020304" pitchFamily="18" charset="0"/>
                <a:cs typeface="Simplified Arabic" panose="02020603050405020304" pitchFamily="18" charset="-78"/>
              </a:rPr>
              <a:t>يتيميز</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بها الفن الكلاسيكي القديم، وهو يجمع بين الفن الكلاسيكي والقوطي والنهضة.</a:t>
            </a:r>
          </a:p>
          <a:p>
            <a:pPr marL="0" lvl="0" indent="0" algn="just" rtl="1">
              <a:lnSpc>
                <a:spcPct val="115000"/>
              </a:lnSpc>
              <a:spcBef>
                <a:spcPts val="1200"/>
              </a:spcBef>
              <a:spcAft>
                <a:spcPts val="1200"/>
              </a:spcAft>
              <a:buNone/>
            </a:pP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يعتبر أسلوب الباروك من الأساليب الفنية التي ازدهرت وشاع استخدامها في القرن الحادي عشر هجري والسابع عشر ميلادي في أوربا، لاسيما العمارة الكاثوليكية في البرتغال واسبانيا وايطالية وبعض بلدان أوربا وأمريكا الجنوبية، حيث اتجه فنانوا عصر النهضة في أوروبا نحو الواقعية  بعدما سئموا من الاشكال والزخارف التي فرضتها الكنيسة على المجتمع الأوربي، وكرد فعل ضد الأفكار المسيحية التي سيطرت على أوربا في العصور الوسطى التي كانت تدعوا إلى احتقار الدنيا وجمال الطبيعة </a:t>
            </a:r>
            <a:r>
              <a:rPr lang="ar-DZ" sz="2400" dirty="0" err="1">
                <a:effectLst/>
                <a:latin typeface="Times New Roman" panose="02020603050405020304" pitchFamily="18" charset="0"/>
                <a:ea typeface="Times New Roman" panose="02020603050405020304" pitchFamily="18" charset="0"/>
                <a:cs typeface="Simplified Arabic" panose="02020603050405020304" pitchFamily="18" charset="-78"/>
              </a:rPr>
              <a:t>بدؤوا</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يبحثون عن صيغ جديدة للزخرفة حتى اهتدوا إلى فن الباروك الذي اتسم بالثراء المعماري والفني,</a:t>
            </a:r>
          </a:p>
        </p:txBody>
      </p:sp>
    </p:spTree>
    <p:extLst>
      <p:ext uri="{BB962C8B-B14F-4D97-AF65-F5344CB8AC3E}">
        <p14:creationId xmlns:p14="http://schemas.microsoft.com/office/powerpoint/2010/main" val="1147563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الاطار الجغرافي</a:t>
            </a:r>
            <a:endParaRPr lang="en-US" dirty="0">
              <a:cs typeface="Traditional Arabic" pitchFamily="2" charset="-78"/>
            </a:endParaRPr>
          </a:p>
        </p:txBody>
      </p:sp>
      <p:pic>
        <p:nvPicPr>
          <p:cNvPr id="5" name="Picture 2" descr="خريطة الإمبراطورية العثمانية في أوجها ومع مرور الوقت | تورك للسياحة | TurkTT">
            <a:extLst>
              <a:ext uri="{FF2B5EF4-FFF2-40B4-BE49-F238E27FC236}">
                <a16:creationId xmlns:a16="http://schemas.microsoft.com/office/drawing/2014/main" id="{5DE93FD9-D5D6-C975-8BF9-0399A0277C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819" y="1052736"/>
            <a:ext cx="9028921"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092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pPr algn="ctr"/>
            <a:r>
              <a:rPr lang="ar-DZ" dirty="0">
                <a:cs typeface="Traditional Arabic" pitchFamily="2" charset="-78"/>
              </a:rPr>
              <a:t>طراز الباروك</a:t>
            </a:r>
            <a:endParaRPr lang="en-US" dirty="0">
              <a:cs typeface="Traditional Arabic" pitchFamily="2" charset="-78"/>
            </a:endParaRPr>
          </a:p>
        </p:txBody>
      </p:sp>
      <p:sp>
        <p:nvSpPr>
          <p:cNvPr id="5" name="Espace réservé du contenu 4"/>
          <p:cNvSpPr>
            <a:spLocks noGrp="1"/>
          </p:cNvSpPr>
          <p:nvPr>
            <p:ph idx="1"/>
          </p:nvPr>
        </p:nvSpPr>
        <p:spPr>
          <a:xfrm>
            <a:off x="179512" y="836712"/>
            <a:ext cx="8712968" cy="5733256"/>
          </a:xfrm>
        </p:spPr>
        <p:txBody>
          <a:bodyPr>
            <a:noAutofit/>
          </a:bodyPr>
          <a:lstStyle/>
          <a:p>
            <a:pPr indent="449580" algn="just" rtl="1">
              <a:spcAft>
                <a:spcPts val="1200"/>
              </a:spcAft>
            </a:pP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وعناصره الأساسية في الزخرفة هي الأصداف والقواقع والشماعد وقرون </a:t>
            </a:r>
            <a:r>
              <a:rPr lang="ar-DZ" sz="2400" dirty="0" err="1">
                <a:effectLst/>
                <a:latin typeface="Times New Roman" panose="02020603050405020304" pitchFamily="18" charset="0"/>
                <a:ea typeface="Times New Roman" panose="02020603050405020304" pitchFamily="18" charset="0"/>
                <a:cs typeface="Simplified Arabic" panose="02020603050405020304" pitchFamily="18" charset="-78"/>
              </a:rPr>
              <a:t>الرخا</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والجامات والأوراق المعقوفة ونبات </a:t>
            </a:r>
            <a:r>
              <a:rPr lang="ar-DZ" sz="2400" dirty="0" err="1">
                <a:effectLst/>
                <a:latin typeface="Times New Roman" panose="02020603050405020304" pitchFamily="18" charset="0"/>
                <a:ea typeface="Times New Roman" panose="02020603050405020304" pitchFamily="18" charset="0"/>
                <a:cs typeface="Simplified Arabic" panose="02020603050405020304" pitchFamily="18" charset="-78"/>
              </a:rPr>
              <a:t>الاكانتس</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وغيرها</a:t>
            </a:r>
            <a:r>
              <a:rPr lang="ar-DZ" sz="2400" baseline="30000" dirty="0">
                <a:latin typeface="Times New Roman" panose="02020603050405020304" pitchFamily="18" charset="0"/>
                <a:ea typeface="Times New Roman" panose="02020603050405020304" pitchFamily="18" charset="0"/>
                <a:cs typeface="Simplified Arabic" panose="02020603050405020304" pitchFamily="18" charset="-78"/>
              </a:rPr>
              <a:t> </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ومن أهم مميزاته عزوفه عن استعمال الخطوط المستقيمة، وإقباله على الخطوط المنحنية والحلزونية والأسطح المائلة والمتموجة والأقواس التي مزج بينها وبين الأوراق النباتية والثمار في وحدات زخرفية مركبة، والتي تتميز بالإبهار والبذخ والفخامة وحرية التكوين والأشكال المركبة ووضوح الضوء والظل في عناصره الزخرفية، واعتماده على الألوان المشرقة البراقة والداكنة كالبني والقرمزي والأزرق والذهبي وغير ذلك.</a:t>
            </a:r>
          </a:p>
          <a:p>
            <a:pPr indent="449580" algn="just" rtl="1">
              <a:spcAft>
                <a:spcPts val="1200"/>
              </a:spcAft>
            </a:pP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ويتميز بميل واضح نحو إظهار الحيوية والحركة في اندماج مع الأحاسيس، مع إضافة البساطة والوضوح المنطقي في وسائل التشكيل</a:t>
            </a:r>
            <a:r>
              <a:rPr lang="ar-DZ" sz="2400" baseline="30000" dirty="0">
                <a:effectLst/>
                <a:latin typeface="Times New Roman" panose="02020603050405020304" pitchFamily="18" charset="0"/>
                <a:ea typeface="Times New Roman" panose="02020603050405020304" pitchFamily="18" charset="0"/>
                <a:cs typeface="Simplified Arabic" panose="02020603050405020304" pitchFamily="18" charset="-78"/>
              </a:rPr>
              <a:t>()</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وقد استطاع الفنان الباروكي أن يجمع في فنه بين السيطرة في الأشكال من ناحية، والرغبة القوية في خلق إحساس بالحركة من ناحية أخرى، وشغفه بالتفاصيل الزخرفية.</a:t>
            </a:r>
          </a:p>
          <a:p>
            <a:pPr indent="449580" algn="just" rtl="1">
              <a:spcAft>
                <a:spcPts val="1200"/>
              </a:spcAft>
            </a:pP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وفن الباروك اخذ في الانتشار منذ ظهور جماعة اليسوعيين الدينية التي عملت على بناء الكنائس للدعوة إلى مذهبها، وقد نجح هذا الأسلوب في اجتذاب العامة إليه، لاسيما مع تشجيع البابوية، وسرعان ما أصبح هو الأسلوب السائد في عمائر روما الدينية والمدنية</a:t>
            </a:r>
            <a:r>
              <a:rPr lang="ar-DZ" sz="2400" baseline="30000" dirty="0">
                <a:effectLst/>
                <a:latin typeface="Times New Roman" panose="02020603050405020304" pitchFamily="18" charset="0"/>
                <a:ea typeface="Times New Roman" panose="02020603050405020304" pitchFamily="18" charset="0"/>
                <a:cs typeface="Simplified Arabic" panose="02020603050405020304" pitchFamily="18" charset="-78"/>
              </a:rPr>
              <a:t>()</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وكل ايطالية ووصل إلى مرحلة الكمال في فرنسا ومنها وصل إلى تركيا.</a:t>
            </a:r>
            <a:endParaRPr lang="fr-FR" sz="24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indent="449580" algn="just" rtl="1">
              <a:spcAft>
                <a:spcPts val="1200"/>
              </a:spcAft>
            </a:pPr>
            <a:endParaRPr lang="fr-FR"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indent="449580" algn="just" rtl="1">
              <a:spcAft>
                <a:spcPts val="1200"/>
              </a:spcAft>
            </a:pPr>
            <a:endParaRPr lang="ar-DZ" sz="1800" dirty="0">
              <a:effectLst/>
              <a:latin typeface="Times New Roman" panose="02020603050405020304" pitchFamily="18" charset="0"/>
              <a:ea typeface="Times New Roman" panose="02020603050405020304" pitchFamily="18" charset="0"/>
              <a:cs typeface="Simplified Arabic" panose="02020603050405020304" pitchFamily="18" charset="-78"/>
            </a:endParaRPr>
          </a:p>
          <a:p>
            <a:pPr marL="0" lvl="0" indent="0" algn="just" rtl="1">
              <a:lnSpc>
                <a:spcPct val="115000"/>
              </a:lnSpc>
              <a:spcBef>
                <a:spcPts val="1200"/>
              </a:spcBef>
              <a:spcAft>
                <a:spcPts val="1200"/>
              </a:spcAft>
              <a:buNone/>
            </a:pPr>
            <a:endParaRPr lang="en-US" sz="2000" b="1" dirty="0"/>
          </a:p>
        </p:txBody>
      </p:sp>
    </p:spTree>
    <p:extLst>
      <p:ext uri="{BB962C8B-B14F-4D97-AF65-F5344CB8AC3E}">
        <p14:creationId xmlns:p14="http://schemas.microsoft.com/office/powerpoint/2010/main" val="1155496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pPr algn="ctr"/>
            <a:r>
              <a:rPr lang="ar-DZ" dirty="0">
                <a:cs typeface="Traditional Arabic" pitchFamily="2" charset="-78"/>
              </a:rPr>
              <a:t>طراز الباروك</a:t>
            </a:r>
            <a:endParaRPr lang="en-US" dirty="0">
              <a:cs typeface="Traditional Arabic" pitchFamily="2" charset="-78"/>
            </a:endParaRPr>
          </a:p>
        </p:txBody>
      </p:sp>
      <p:pic>
        <p:nvPicPr>
          <p:cNvPr id="2050" name="Picture 2" descr="خلفية سلسة على الطراز الباروكي, المقالة القصيرة, منحنى, الروكوكو PNG صورة  للتحميل مجانا">
            <a:extLst>
              <a:ext uri="{FF2B5EF4-FFF2-40B4-BE49-F238E27FC236}">
                <a16:creationId xmlns:a16="http://schemas.microsoft.com/office/drawing/2014/main" id="{E47B7D36-1D9E-7988-69F5-04BA8680DE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67700"/>
            <a:ext cx="3811352" cy="38113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العناصر الداخلية الباروكية. عناصر زخرفية وزخارف باروكية. إكسسوارات الباروك  في الداخل">
            <a:extLst>
              <a:ext uri="{FF2B5EF4-FFF2-40B4-BE49-F238E27FC236}">
                <a16:creationId xmlns:a16="http://schemas.microsoft.com/office/drawing/2014/main" id="{1815F782-C006-61DE-8DB7-48D35683F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567700"/>
            <a:ext cx="4258444" cy="41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214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pPr algn="ctr"/>
            <a:r>
              <a:rPr lang="ar-DZ" dirty="0">
                <a:cs typeface="Traditional Arabic" pitchFamily="2" charset="-78"/>
              </a:rPr>
              <a:t>طراز </a:t>
            </a:r>
            <a:r>
              <a:rPr lang="ar-DZ" dirty="0" err="1">
                <a:cs typeface="Traditional Arabic" pitchFamily="2" charset="-78"/>
              </a:rPr>
              <a:t>الركوكو</a:t>
            </a:r>
            <a:endParaRPr lang="en-US" dirty="0">
              <a:cs typeface="Traditional Arabic" pitchFamily="2" charset="-78"/>
            </a:endParaRPr>
          </a:p>
        </p:txBody>
      </p:sp>
      <p:pic>
        <p:nvPicPr>
          <p:cNvPr id="6" name="Image 5">
            <a:extLst>
              <a:ext uri="{FF2B5EF4-FFF2-40B4-BE49-F238E27FC236}">
                <a16:creationId xmlns:a16="http://schemas.microsoft.com/office/drawing/2014/main" id="{6A371CF1-A156-94C3-E901-081C34B3CAF7}"/>
              </a:ext>
            </a:extLst>
          </p:cNvPr>
          <p:cNvPicPr>
            <a:picLocks noChangeAspect="1"/>
          </p:cNvPicPr>
          <p:nvPr/>
        </p:nvPicPr>
        <p:blipFill>
          <a:blip r:embed="rId2" cstate="print">
            <a:lum contrast="40000"/>
          </a:blip>
          <a:stretch>
            <a:fillRect/>
          </a:stretch>
        </p:blipFill>
        <p:spPr>
          <a:xfrm>
            <a:off x="989855" y="3742354"/>
            <a:ext cx="3942184" cy="2956148"/>
          </a:xfrm>
          <a:prstGeom prst="rect">
            <a:avLst/>
          </a:prstGeom>
        </p:spPr>
      </p:pic>
      <p:pic>
        <p:nvPicPr>
          <p:cNvPr id="7" name="Image 6">
            <a:extLst>
              <a:ext uri="{FF2B5EF4-FFF2-40B4-BE49-F238E27FC236}">
                <a16:creationId xmlns:a16="http://schemas.microsoft.com/office/drawing/2014/main" id="{2D397E5A-537E-96F1-4505-5FE87130EBB0}"/>
              </a:ext>
            </a:extLst>
          </p:cNvPr>
          <p:cNvPicPr>
            <a:picLocks noChangeAspect="1"/>
          </p:cNvPicPr>
          <p:nvPr/>
        </p:nvPicPr>
        <p:blipFill>
          <a:blip r:embed="rId3" cstate="print">
            <a:lum contrast="40000"/>
          </a:blip>
          <a:stretch>
            <a:fillRect/>
          </a:stretch>
        </p:blipFill>
        <p:spPr>
          <a:xfrm>
            <a:off x="5076056" y="1095527"/>
            <a:ext cx="3942184" cy="2956638"/>
          </a:xfrm>
          <a:prstGeom prst="rect">
            <a:avLst/>
          </a:prstGeom>
        </p:spPr>
      </p:pic>
      <p:pic>
        <p:nvPicPr>
          <p:cNvPr id="8" name="Image 7">
            <a:extLst>
              <a:ext uri="{FF2B5EF4-FFF2-40B4-BE49-F238E27FC236}">
                <a16:creationId xmlns:a16="http://schemas.microsoft.com/office/drawing/2014/main" id="{BD485B2B-EDAE-D188-E309-5EE4B38D96D1}"/>
              </a:ext>
            </a:extLst>
          </p:cNvPr>
          <p:cNvPicPr>
            <a:picLocks noChangeAspect="1"/>
          </p:cNvPicPr>
          <p:nvPr/>
        </p:nvPicPr>
        <p:blipFill>
          <a:blip r:embed="rId4" cstate="print"/>
          <a:stretch>
            <a:fillRect/>
          </a:stretch>
        </p:blipFill>
        <p:spPr>
          <a:xfrm>
            <a:off x="989855" y="836712"/>
            <a:ext cx="3942184" cy="2955876"/>
          </a:xfrm>
          <a:prstGeom prst="rect">
            <a:avLst/>
          </a:prstGeom>
        </p:spPr>
      </p:pic>
    </p:spTree>
    <p:extLst>
      <p:ext uri="{BB962C8B-B14F-4D97-AF65-F5344CB8AC3E}">
        <p14:creationId xmlns:p14="http://schemas.microsoft.com/office/powerpoint/2010/main" val="1413225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pPr algn="ctr"/>
            <a:r>
              <a:rPr lang="ar-DZ" dirty="0">
                <a:cs typeface="Traditional Arabic" pitchFamily="2" charset="-78"/>
              </a:rPr>
              <a:t>طراز </a:t>
            </a:r>
            <a:r>
              <a:rPr lang="ar-DZ" dirty="0" err="1">
                <a:cs typeface="Traditional Arabic" pitchFamily="2" charset="-78"/>
              </a:rPr>
              <a:t>الركوكو</a:t>
            </a:r>
            <a:endParaRPr lang="en-US" dirty="0">
              <a:cs typeface="Traditional Arabic" pitchFamily="2" charset="-78"/>
            </a:endParaRPr>
          </a:p>
        </p:txBody>
      </p:sp>
      <p:sp>
        <p:nvSpPr>
          <p:cNvPr id="5" name="Espace réservé du contenu 4"/>
          <p:cNvSpPr>
            <a:spLocks noGrp="1"/>
          </p:cNvSpPr>
          <p:nvPr>
            <p:ph idx="1"/>
          </p:nvPr>
        </p:nvSpPr>
        <p:spPr>
          <a:xfrm>
            <a:off x="179512" y="836712"/>
            <a:ext cx="8712968" cy="5733256"/>
          </a:xfrm>
        </p:spPr>
        <p:txBody>
          <a:bodyPr>
            <a:noAutofit/>
          </a:bodyPr>
          <a:lstStyle/>
          <a:p>
            <a:pPr algn="just" rtl="1"/>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اشتقت كلمة </a:t>
            </a:r>
            <a:r>
              <a:rPr lang="ar-DZ" sz="2400" dirty="0" err="1">
                <a:effectLst/>
                <a:latin typeface="Times New Roman" panose="02020603050405020304" pitchFamily="18" charset="0"/>
                <a:ea typeface="Times New Roman" panose="02020603050405020304" pitchFamily="18" charset="0"/>
                <a:cs typeface="Simplified Arabic" panose="02020603050405020304" pitchFamily="18" charset="-78"/>
              </a:rPr>
              <a:t>الركوكو</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a:t>
            </a:r>
            <a:r>
              <a:rPr lang="en-US" sz="2400" dirty="0">
                <a:effectLst/>
                <a:latin typeface="Times New Roman" panose="02020603050405020304" pitchFamily="18" charset="0"/>
                <a:ea typeface="Times New Roman" panose="02020603050405020304" pitchFamily="18" charset="0"/>
                <a:cs typeface="Simplified Arabic" panose="02020603050405020304" pitchFamily="18" charset="-78"/>
              </a:rPr>
              <a:t>Rococo</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من كلمة روك "</a:t>
            </a:r>
            <a:r>
              <a:rPr lang="en-US" sz="2400" dirty="0">
                <a:effectLst/>
                <a:latin typeface="Times New Roman" panose="02020603050405020304" pitchFamily="18" charset="0"/>
                <a:ea typeface="Times New Roman" panose="02020603050405020304" pitchFamily="18" charset="0"/>
                <a:cs typeface="Simplified Arabic" panose="02020603050405020304" pitchFamily="18" charset="-78"/>
              </a:rPr>
              <a:t>Rock</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التي تعني الحجر </a:t>
            </a:r>
            <a:r>
              <a:rPr lang="ar-DZ" sz="2400" dirty="0" err="1">
                <a:effectLst/>
                <a:latin typeface="Times New Roman" panose="02020603050405020304" pitchFamily="18" charset="0"/>
                <a:ea typeface="Times New Roman" panose="02020603050405020304" pitchFamily="18" charset="0"/>
                <a:cs typeface="Simplified Arabic" panose="02020603050405020304" pitchFamily="18" charset="-78"/>
              </a:rPr>
              <a:t>بالانجليزية</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وهي تطلق أيضا على النقوش المحفورة في الحجر، وهناك رأي آخر يرى أن الكلمة مشتقة من كلمة  (</a:t>
            </a:r>
            <a:r>
              <a:rPr lang="en-US" sz="2400" dirty="0">
                <a:effectLst/>
                <a:latin typeface="Times New Roman" panose="02020603050405020304" pitchFamily="18" charset="0"/>
                <a:ea typeface="Times New Roman" panose="02020603050405020304" pitchFamily="18" charset="0"/>
                <a:cs typeface="Simplified Arabic" panose="02020603050405020304" pitchFamily="18" charset="-78"/>
              </a:rPr>
              <a:t>ROCAILLE</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اللاتينية، وهي تعني أشكال محارية او صدفية،</a:t>
            </a:r>
            <a:r>
              <a:rPr lang="ar-DZ" sz="2400" dirty="0">
                <a:effectLst/>
                <a:ea typeface="Times New Roman" panose="02020603050405020304" pitchFamily="18" charset="0"/>
                <a:cs typeface="Times New Roman" panose="02020603050405020304" pitchFamily="18" charset="0"/>
              </a:rPr>
              <a:t> </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وقد استمد هذا الطراز روحه من طراز الباروك،</a:t>
            </a:r>
            <a:r>
              <a:rPr lang="ar-DZ" sz="2400" dirty="0">
                <a:effectLst/>
                <a:ea typeface="Times New Roman" panose="02020603050405020304" pitchFamily="18" charset="0"/>
                <a:cs typeface="Times New Roman" panose="02020603050405020304" pitchFamily="18" charset="0"/>
              </a:rPr>
              <a:t> </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يعتمد على الأوراق النباتية والأشكال المحارية، فهو الآخر يتميز بكراهيته لاستخدام الخطوط المستقيمة، وحبه للخطوط الحلزونية والمنحنية، وما يتصل بها من سطوح مائلة وأقواس مختلفة، وكان أميل إلى الرقة والرشاقة من فن الباروك، إلى جانب استخدامه أكاليل الأزهار والخطوط المنحنية المحاكية لأشكال القواقع، ومن عناصره الأوراق والفروع النباتية وأشكال المحاريات البحرية، وقد كان ظهوره في فرنسا وتطور فيها وازدهر خلال القرن 12هـ/18م، وقد اختلفت مسميات هذا الطراز من بلد إلى آخر، ففي معظم أنحاء أوروبا أطلق عليه طراز </a:t>
            </a:r>
            <a:r>
              <a:rPr lang="ar-DZ" sz="2400" b="1" dirty="0">
                <a:effectLst/>
                <a:latin typeface="Times New Roman" panose="02020603050405020304" pitchFamily="18" charset="0"/>
                <a:ea typeface="Times New Roman" panose="02020603050405020304" pitchFamily="18" charset="0"/>
                <a:cs typeface="Simplified Arabic" panose="02020603050405020304" pitchFamily="18" charset="-78"/>
              </a:rPr>
              <a:t>الباروك،</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أما في فرنسا فقد سمي في الفترة الممتدة ما بين 1715-1723م اسم (</a:t>
            </a:r>
            <a:r>
              <a:rPr lang="en-US" sz="2400" dirty="0">
                <a:effectLst/>
                <a:latin typeface="Times New Roman" panose="02020603050405020304" pitchFamily="18" charset="0"/>
                <a:ea typeface="Times New Roman" panose="02020603050405020304" pitchFamily="18" charset="0"/>
                <a:cs typeface="Simplified Arabic" panose="02020603050405020304" pitchFamily="18" charset="-78"/>
              </a:rPr>
              <a:t>Regence</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a:t>
            </a:r>
            <a:r>
              <a:rPr lang="ar-DZ" sz="2400" dirty="0" err="1">
                <a:effectLst/>
                <a:latin typeface="Times New Roman" panose="02020603050405020304" pitchFamily="18" charset="0"/>
                <a:ea typeface="Times New Roman" panose="02020603050405020304" pitchFamily="18" charset="0"/>
                <a:cs typeface="Simplified Arabic" panose="02020603050405020304" pitchFamily="18" charset="-78"/>
              </a:rPr>
              <a:t>ريجنس</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كما عرف بطراز "لويس الخامس عشر"، وسمي أيضا بطراز "لويس السادس عشر"، وفي انجلترا سمي باسم "</a:t>
            </a:r>
            <a:r>
              <a:rPr lang="ar-DZ" sz="2400" dirty="0" err="1">
                <a:effectLst/>
                <a:latin typeface="Times New Roman" panose="02020603050405020304" pitchFamily="18" charset="0"/>
                <a:ea typeface="Times New Roman" panose="02020603050405020304" pitchFamily="18" charset="0"/>
                <a:cs typeface="Simplified Arabic" panose="02020603050405020304" pitchFamily="18" charset="-78"/>
              </a:rPr>
              <a:t>تشبنديل</a:t>
            </a:r>
            <a:r>
              <a:rPr lang="ar-DZ" sz="2400" dirty="0">
                <a:effectLst/>
                <a:latin typeface="Times New Roman" panose="02020603050405020304" pitchFamily="18" charset="0"/>
                <a:ea typeface="Times New Roman" panose="02020603050405020304" pitchFamily="18" charset="0"/>
                <a:cs typeface="Simplified Arabic" panose="02020603050405020304" pitchFamily="18" charset="-78"/>
              </a:rPr>
              <a:t>" نسبة إلى اسم أحد المهندسين البارعين والمتميزين في هذا الفن</a:t>
            </a:r>
            <a:endParaRPr lang="fr-FR" sz="24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indent="449580" algn="just" rtl="1">
              <a:spcAft>
                <a:spcPts val="1200"/>
              </a:spcAft>
            </a:pPr>
            <a:endParaRPr lang="ar-DZ" sz="1800" dirty="0">
              <a:effectLst/>
              <a:latin typeface="Times New Roman" panose="02020603050405020304" pitchFamily="18" charset="0"/>
              <a:ea typeface="Times New Roman" panose="02020603050405020304" pitchFamily="18" charset="0"/>
              <a:cs typeface="Simplified Arabic" panose="02020603050405020304" pitchFamily="18" charset="-78"/>
            </a:endParaRPr>
          </a:p>
          <a:p>
            <a:pPr marL="0" lvl="0" indent="0" algn="just" rtl="1">
              <a:lnSpc>
                <a:spcPct val="115000"/>
              </a:lnSpc>
              <a:spcBef>
                <a:spcPts val="1200"/>
              </a:spcBef>
              <a:spcAft>
                <a:spcPts val="1200"/>
              </a:spcAft>
              <a:buNone/>
            </a:pPr>
            <a:endParaRPr lang="en-US" sz="2000" b="1" dirty="0"/>
          </a:p>
        </p:txBody>
      </p:sp>
    </p:spTree>
    <p:extLst>
      <p:ext uri="{BB962C8B-B14F-4D97-AF65-F5344CB8AC3E}">
        <p14:creationId xmlns:p14="http://schemas.microsoft.com/office/powerpoint/2010/main" val="2154455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pPr algn="ctr"/>
            <a:r>
              <a:rPr lang="ar-DZ" dirty="0">
                <a:cs typeface="Traditional Arabic" pitchFamily="2" charset="-78"/>
              </a:rPr>
              <a:t>طراز </a:t>
            </a:r>
            <a:r>
              <a:rPr lang="ar-DZ" dirty="0" err="1">
                <a:cs typeface="Traditional Arabic" pitchFamily="2" charset="-78"/>
              </a:rPr>
              <a:t>الركوكو</a:t>
            </a:r>
            <a:endParaRPr lang="en-US" dirty="0">
              <a:cs typeface="Traditional Arabic" pitchFamily="2" charset="-78"/>
            </a:endParaRPr>
          </a:p>
        </p:txBody>
      </p:sp>
      <p:sp>
        <p:nvSpPr>
          <p:cNvPr id="5" name="Espace réservé du contenu 4"/>
          <p:cNvSpPr>
            <a:spLocks noGrp="1"/>
          </p:cNvSpPr>
          <p:nvPr>
            <p:ph idx="1"/>
          </p:nvPr>
        </p:nvSpPr>
        <p:spPr>
          <a:xfrm>
            <a:off x="179512" y="836712"/>
            <a:ext cx="8712968" cy="5733256"/>
          </a:xfrm>
        </p:spPr>
        <p:txBody>
          <a:bodyPr>
            <a:noAutofit/>
          </a:bodyPr>
          <a:lstStyle/>
          <a:p>
            <a:pPr indent="449580" algn="just" rtl="1">
              <a:spcAft>
                <a:spcPts val="1200"/>
              </a:spcAft>
            </a:pPr>
            <a:r>
              <a:rPr lang="ar-DZ" sz="2600" dirty="0">
                <a:effectLst/>
                <a:latin typeface="Times New Roman" panose="02020603050405020304" pitchFamily="18" charset="0"/>
                <a:ea typeface="Times New Roman" panose="02020603050405020304" pitchFamily="18" charset="0"/>
                <a:cs typeface="Simplified Arabic" panose="02020603050405020304" pitchFamily="18" charset="-78"/>
              </a:rPr>
              <a:t>وقد دخل </a:t>
            </a:r>
            <a:r>
              <a:rPr lang="ar-DZ" sz="2600" dirty="0" err="1">
                <a:effectLst/>
                <a:latin typeface="Times New Roman" panose="02020603050405020304" pitchFamily="18" charset="0"/>
                <a:ea typeface="Times New Roman" panose="02020603050405020304" pitchFamily="18" charset="0"/>
                <a:cs typeface="Simplified Arabic" panose="02020603050405020304" pitchFamily="18" charset="-78"/>
              </a:rPr>
              <a:t>الركوكو</a:t>
            </a:r>
            <a:r>
              <a:rPr lang="ar-DZ" sz="2600" dirty="0">
                <a:effectLst/>
                <a:latin typeface="Times New Roman" panose="02020603050405020304" pitchFamily="18" charset="0"/>
                <a:ea typeface="Times New Roman" panose="02020603050405020304" pitchFamily="18" charset="0"/>
                <a:cs typeface="Simplified Arabic" panose="02020603050405020304" pitchFamily="18" charset="-78"/>
              </a:rPr>
              <a:t> إلى الفنون العثمانية في فترة حكم السلطان احمد الثالث حيث اقبل عليه العثمانيون وترك في فنونهم أثرا بالغا، على الرغم من أن طراز </a:t>
            </a:r>
            <a:r>
              <a:rPr lang="ar-DZ" sz="2600" dirty="0" err="1">
                <a:effectLst/>
                <a:latin typeface="Times New Roman" panose="02020603050405020304" pitchFamily="18" charset="0"/>
                <a:ea typeface="Times New Roman" panose="02020603050405020304" pitchFamily="18" charset="0"/>
                <a:cs typeface="Simplified Arabic" panose="02020603050405020304" pitchFamily="18" charset="-78"/>
              </a:rPr>
              <a:t>الركوكو</a:t>
            </a:r>
            <a:r>
              <a:rPr lang="ar-DZ" sz="2600" dirty="0">
                <a:effectLst/>
                <a:latin typeface="Times New Roman" panose="02020603050405020304" pitchFamily="18" charset="0"/>
                <a:ea typeface="Times New Roman" panose="02020603050405020304" pitchFamily="18" charset="0"/>
                <a:cs typeface="Simplified Arabic" panose="02020603050405020304" pitchFamily="18" charset="-78"/>
              </a:rPr>
              <a:t> والباروك جاءا إلى تركيا بملامح أوربية إلا انه مع مرور الزمن تأثر بالبيئة العثمانية، ودخلت عليه لمسات من الفن العثماني غيرت في شخصيته الأوربية.</a:t>
            </a:r>
            <a:endParaRPr lang="fr-FR" sz="26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just" rtl="1"/>
            <a:r>
              <a:rPr lang="ar-DZ" sz="2600" dirty="0">
                <a:effectLst/>
                <a:latin typeface="Times New Roman" panose="02020603050405020304" pitchFamily="18" charset="0"/>
                <a:ea typeface="Times New Roman" panose="02020603050405020304" pitchFamily="18" charset="0"/>
                <a:cs typeface="Simplified Arabic" panose="02020603050405020304" pitchFamily="18" charset="-78"/>
              </a:rPr>
              <a:t>وفي الحقيقة أن طراز </a:t>
            </a:r>
            <a:r>
              <a:rPr lang="ar-DZ" sz="2600" dirty="0" err="1">
                <a:effectLst/>
                <a:latin typeface="Times New Roman" panose="02020603050405020304" pitchFamily="18" charset="0"/>
                <a:ea typeface="Times New Roman" panose="02020603050405020304" pitchFamily="18" charset="0"/>
                <a:cs typeface="Simplified Arabic" panose="02020603050405020304" pitchFamily="18" charset="-78"/>
              </a:rPr>
              <a:t>الركوكو</a:t>
            </a:r>
            <a:r>
              <a:rPr lang="ar-DZ" sz="2600" dirty="0">
                <a:effectLst/>
                <a:latin typeface="Times New Roman" panose="02020603050405020304" pitchFamily="18" charset="0"/>
                <a:ea typeface="Times New Roman" panose="02020603050405020304" pitchFamily="18" charset="0"/>
                <a:cs typeface="Simplified Arabic" panose="02020603050405020304" pitchFamily="18" charset="-78"/>
              </a:rPr>
              <a:t> يمثل المرحلة الأخيرة في التطور الذي عرفته أوربا مع بداية عصر النهضة، وجاء لحاجة ماسة وملحة إلى ابتداع أسلوب جديد يكون ملائما لصور الحياة الجديدة في أوربا، وأخذ المعماريون يشيدون مباني وبيوتا صغيرة، وحلت محل الألوان الكثيفة الحادة الألوان الخفيفة الزاهية، حيث مثل طراز </a:t>
            </a:r>
            <a:r>
              <a:rPr lang="ar-DZ" sz="2600" dirty="0" err="1">
                <a:effectLst/>
                <a:latin typeface="Times New Roman" panose="02020603050405020304" pitchFamily="18" charset="0"/>
                <a:ea typeface="Times New Roman" panose="02020603050405020304" pitchFamily="18" charset="0"/>
                <a:cs typeface="Simplified Arabic" panose="02020603050405020304" pitchFamily="18" charset="-78"/>
              </a:rPr>
              <a:t>الركوكو</a:t>
            </a:r>
            <a:r>
              <a:rPr lang="ar-DZ" sz="2600" dirty="0">
                <a:effectLst/>
                <a:latin typeface="Times New Roman" panose="02020603050405020304" pitchFamily="18" charset="0"/>
                <a:ea typeface="Times New Roman" panose="02020603050405020304" pitchFamily="18" charset="0"/>
                <a:cs typeface="Simplified Arabic" panose="02020603050405020304" pitchFamily="18" charset="-78"/>
              </a:rPr>
              <a:t> الطبقة الارستقراطية والطبقة الوسطى، أي انه لم يكن طرازا ملكيا على عكس طراز الباروك الذي اعتنى به الحكام والملوك في شتى أنحاء أوربا، والذي حضي بعناية البابوية التي سمحت باستخدامه في كنائسها، وعلى هذا النحو اقترب </a:t>
            </a:r>
            <a:r>
              <a:rPr lang="ar-DZ" sz="2600" dirty="0" err="1">
                <a:effectLst/>
                <a:latin typeface="Times New Roman" panose="02020603050405020304" pitchFamily="18" charset="0"/>
                <a:ea typeface="Times New Roman" panose="02020603050405020304" pitchFamily="18" charset="0"/>
                <a:cs typeface="Simplified Arabic" panose="02020603050405020304" pitchFamily="18" charset="-78"/>
              </a:rPr>
              <a:t>الركوكو</a:t>
            </a:r>
            <a:r>
              <a:rPr lang="ar-DZ" sz="2600" dirty="0">
                <a:effectLst/>
                <a:latin typeface="Times New Roman" panose="02020603050405020304" pitchFamily="18" charset="0"/>
                <a:ea typeface="Times New Roman" panose="02020603050405020304" pitchFamily="18" charset="0"/>
                <a:cs typeface="Simplified Arabic" panose="02020603050405020304" pitchFamily="18" charset="-78"/>
              </a:rPr>
              <a:t> من الطبقة الوسطى في القوالب والأشكال المصغرة، وأصبح بحق فن المجتمع الراقي، فهو فن زخرفي رقيق وهش وعصبي في نفس الوقت</a:t>
            </a:r>
            <a:endParaRPr lang="en-US" sz="2600" b="1" dirty="0"/>
          </a:p>
        </p:txBody>
      </p:sp>
    </p:spTree>
    <p:extLst>
      <p:ext uri="{BB962C8B-B14F-4D97-AF65-F5344CB8AC3E}">
        <p14:creationId xmlns:p14="http://schemas.microsoft.com/office/powerpoint/2010/main" val="59077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pPr algn="ctr"/>
            <a:r>
              <a:rPr lang="ar-DZ" dirty="0">
                <a:cs typeface="Traditional Arabic" pitchFamily="2" charset="-78"/>
              </a:rPr>
              <a:t>طراز </a:t>
            </a:r>
            <a:r>
              <a:rPr lang="ar-DZ" dirty="0" err="1">
                <a:cs typeface="Traditional Arabic" pitchFamily="2" charset="-78"/>
              </a:rPr>
              <a:t>الركوكو</a:t>
            </a:r>
            <a:endParaRPr lang="en-US" dirty="0">
              <a:cs typeface="Traditional Arabic" pitchFamily="2" charset="-78"/>
            </a:endParaRPr>
          </a:p>
        </p:txBody>
      </p:sp>
      <p:pic>
        <p:nvPicPr>
          <p:cNvPr id="1026" name="Picture 2" descr="روكوكو - ويكيبيديا">
            <a:extLst>
              <a:ext uri="{FF2B5EF4-FFF2-40B4-BE49-F238E27FC236}">
                <a16:creationId xmlns:a16="http://schemas.microsoft.com/office/drawing/2014/main" id="{D8CB2DAE-5CD8-225E-7E0D-9E3C3336B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980728"/>
            <a:ext cx="3918181" cy="5877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روكوكو - المعرفة">
            <a:extLst>
              <a:ext uri="{FF2B5EF4-FFF2-40B4-BE49-F238E27FC236}">
                <a16:creationId xmlns:a16="http://schemas.microsoft.com/office/drawing/2014/main" id="{EBCC59D8-567A-6729-D8C5-CA618B437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393" y="980667"/>
            <a:ext cx="4686117" cy="496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332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pPr algn="ctr"/>
            <a:r>
              <a:rPr lang="ar-DZ" dirty="0">
                <a:cs typeface="Traditional Arabic" pitchFamily="2" charset="-78"/>
              </a:rPr>
              <a:t>طراز </a:t>
            </a:r>
            <a:r>
              <a:rPr lang="ar-DZ" dirty="0" err="1">
                <a:cs typeface="Traditional Arabic" pitchFamily="2" charset="-78"/>
              </a:rPr>
              <a:t>الركوكو</a:t>
            </a:r>
            <a:endParaRPr lang="en-US" dirty="0">
              <a:cs typeface="Traditional Arabic" pitchFamily="2" charset="-78"/>
            </a:endParaRPr>
          </a:p>
        </p:txBody>
      </p:sp>
      <p:pic>
        <p:nvPicPr>
          <p:cNvPr id="2" name="Image 1">
            <a:extLst>
              <a:ext uri="{FF2B5EF4-FFF2-40B4-BE49-F238E27FC236}">
                <a16:creationId xmlns:a16="http://schemas.microsoft.com/office/drawing/2014/main" id="{D54E628E-B771-BA40-7DFC-65F156DA9502}"/>
              </a:ext>
            </a:extLst>
          </p:cNvPr>
          <p:cNvPicPr>
            <a:picLocks noChangeAspect="1"/>
          </p:cNvPicPr>
          <p:nvPr/>
        </p:nvPicPr>
        <p:blipFill>
          <a:blip r:embed="rId2" cstate="print"/>
          <a:stretch>
            <a:fillRect/>
          </a:stretch>
        </p:blipFill>
        <p:spPr>
          <a:xfrm>
            <a:off x="4553821" y="3429000"/>
            <a:ext cx="4590180" cy="3458465"/>
          </a:xfrm>
          <a:prstGeom prst="rect">
            <a:avLst/>
          </a:prstGeom>
        </p:spPr>
      </p:pic>
      <p:pic>
        <p:nvPicPr>
          <p:cNvPr id="3" name="Image 2">
            <a:extLst>
              <a:ext uri="{FF2B5EF4-FFF2-40B4-BE49-F238E27FC236}">
                <a16:creationId xmlns:a16="http://schemas.microsoft.com/office/drawing/2014/main" id="{D7430198-AC61-396B-FF5D-B5880815F35A}"/>
              </a:ext>
            </a:extLst>
          </p:cNvPr>
          <p:cNvPicPr>
            <a:picLocks noChangeAspect="1"/>
          </p:cNvPicPr>
          <p:nvPr/>
        </p:nvPicPr>
        <p:blipFill>
          <a:blip r:embed="rId3" cstate="print"/>
          <a:stretch>
            <a:fillRect/>
          </a:stretch>
        </p:blipFill>
        <p:spPr>
          <a:xfrm>
            <a:off x="425503" y="1052736"/>
            <a:ext cx="4722561" cy="3541644"/>
          </a:xfrm>
          <a:prstGeom prst="rect">
            <a:avLst/>
          </a:prstGeom>
        </p:spPr>
      </p:pic>
      <p:pic>
        <p:nvPicPr>
          <p:cNvPr id="5" name="Image 4">
            <a:extLst>
              <a:ext uri="{FF2B5EF4-FFF2-40B4-BE49-F238E27FC236}">
                <a16:creationId xmlns:a16="http://schemas.microsoft.com/office/drawing/2014/main" id="{D2EB0096-0EBB-3F17-6C2B-4EDF07AD6CAD}"/>
              </a:ext>
            </a:extLst>
          </p:cNvPr>
          <p:cNvPicPr>
            <a:picLocks noChangeAspect="1"/>
          </p:cNvPicPr>
          <p:nvPr/>
        </p:nvPicPr>
        <p:blipFill>
          <a:blip r:embed="rId4" cstate="print"/>
          <a:stretch>
            <a:fillRect/>
          </a:stretch>
        </p:blipFill>
        <p:spPr>
          <a:xfrm>
            <a:off x="5887011" y="1052736"/>
            <a:ext cx="2793365" cy="2095500"/>
          </a:xfrm>
          <a:prstGeom prst="rect">
            <a:avLst/>
          </a:prstGeom>
        </p:spPr>
      </p:pic>
    </p:spTree>
    <p:extLst>
      <p:ext uri="{BB962C8B-B14F-4D97-AF65-F5344CB8AC3E}">
        <p14:creationId xmlns:p14="http://schemas.microsoft.com/office/powerpoint/2010/main" val="4099311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pPr algn="ctr"/>
            <a:r>
              <a:rPr lang="ar-DZ" dirty="0">
                <a:cs typeface="Traditional Arabic" pitchFamily="2" charset="-78"/>
              </a:rPr>
              <a:t> خصائص كل من طراز الباروك </a:t>
            </a:r>
            <a:r>
              <a:rPr lang="ar-DZ" dirty="0" err="1">
                <a:cs typeface="Traditional Arabic" pitchFamily="2" charset="-78"/>
              </a:rPr>
              <a:t>والركوكو</a:t>
            </a:r>
            <a:endParaRPr lang="en-US" dirty="0">
              <a:cs typeface="Traditional Arabic" pitchFamily="2" charset="-78"/>
            </a:endParaRPr>
          </a:p>
        </p:txBody>
      </p:sp>
      <p:sp>
        <p:nvSpPr>
          <p:cNvPr id="5" name="Espace réservé du contenu 4"/>
          <p:cNvSpPr>
            <a:spLocks noGrp="1"/>
          </p:cNvSpPr>
          <p:nvPr>
            <p:ph idx="1"/>
          </p:nvPr>
        </p:nvSpPr>
        <p:spPr>
          <a:xfrm>
            <a:off x="179512" y="836712"/>
            <a:ext cx="8712968" cy="5733256"/>
          </a:xfrm>
        </p:spPr>
        <p:txBody>
          <a:bodyPr>
            <a:noAutofit/>
          </a:bodyPr>
          <a:lstStyle/>
          <a:p>
            <a:pPr marL="342900" lvl="0" indent="-342900" algn="just" rtl="1">
              <a:lnSpc>
                <a:spcPct val="115000"/>
              </a:lnSpc>
              <a:spcBef>
                <a:spcPts val="1200"/>
              </a:spcBef>
              <a:spcAft>
                <a:spcPts val="1200"/>
              </a:spcAft>
              <a:buFont typeface="+mj-lt"/>
              <a:buAutoNum type="arabicPeriod"/>
            </a:pPr>
            <a:r>
              <a:rPr lang="ar-DZ" sz="2000" b="1" dirty="0">
                <a:effectLst/>
                <a:latin typeface="Times New Roman" panose="02020603050405020304" pitchFamily="18" charset="0"/>
                <a:ea typeface="Times New Roman" panose="02020603050405020304" pitchFamily="18" charset="0"/>
                <a:cs typeface="Simplified Arabic" panose="02020603050405020304" pitchFamily="18" charset="-78"/>
              </a:rPr>
              <a:t>استعمال خطوط القواقع مع الحلزونيات وعناصر المحار وحراشف الأسماك والشماعد والأوراق المعقوفة وقرون </a:t>
            </a:r>
            <a:r>
              <a:rPr lang="ar-DZ" sz="2000" b="1" dirty="0" err="1">
                <a:effectLst/>
                <a:latin typeface="Times New Roman" panose="02020603050405020304" pitchFamily="18" charset="0"/>
                <a:ea typeface="Times New Roman" panose="02020603050405020304" pitchFamily="18" charset="0"/>
                <a:cs typeface="Simplified Arabic" panose="02020603050405020304" pitchFamily="18" charset="-78"/>
              </a:rPr>
              <a:t>الرخا</a:t>
            </a:r>
            <a:r>
              <a:rPr lang="ar-DZ" sz="2000" b="1" dirty="0">
                <a:effectLst/>
                <a:latin typeface="Times New Roman" panose="02020603050405020304" pitchFamily="18" charset="0"/>
                <a:ea typeface="Times New Roman" panose="02020603050405020304" pitchFamily="18" charset="0"/>
                <a:cs typeface="Simplified Arabic" panose="02020603050405020304" pitchFamily="18" charset="-78"/>
              </a:rPr>
              <a:t> والجامات كعناصر رئيسية في الزخرفة.</a:t>
            </a:r>
            <a:endParaRPr lang="fr-FR"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rtl="1">
              <a:lnSpc>
                <a:spcPct val="115000"/>
              </a:lnSpc>
              <a:spcBef>
                <a:spcPts val="1200"/>
              </a:spcBef>
              <a:spcAft>
                <a:spcPts val="1200"/>
              </a:spcAft>
              <a:buFont typeface="+mj-lt"/>
              <a:buAutoNum type="arabicPeriod"/>
            </a:pPr>
            <a:r>
              <a:rPr lang="ar-DZ" sz="2000" b="1" dirty="0">
                <a:effectLst/>
                <a:latin typeface="Times New Roman" panose="02020603050405020304" pitchFamily="18" charset="0"/>
                <a:ea typeface="Times New Roman" panose="02020603050405020304" pitchFamily="18" charset="0"/>
                <a:cs typeface="Simplified Arabic" panose="02020603050405020304" pitchFamily="18" charset="-78"/>
              </a:rPr>
              <a:t> تنفيذ الخطوط في انحناءات والتواءات حرة متوازنة ومتوازية وكراهية استخدام الخطوط المستقيمة وحبه للخطوط الحلزونية والالتفاف والمزح بينها وبين الأوراق النباتية والثمار. </a:t>
            </a:r>
            <a:endParaRPr lang="fr-FR"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rtl="1">
              <a:lnSpc>
                <a:spcPct val="115000"/>
              </a:lnSpc>
              <a:spcBef>
                <a:spcPts val="1200"/>
              </a:spcBef>
              <a:spcAft>
                <a:spcPts val="1200"/>
              </a:spcAft>
              <a:buFont typeface="+mj-lt"/>
              <a:buAutoNum type="arabicPeriod"/>
            </a:pPr>
            <a:r>
              <a:rPr lang="ar-DZ" sz="2000" b="1" dirty="0">
                <a:effectLst/>
                <a:latin typeface="Times New Roman" panose="02020603050405020304" pitchFamily="18" charset="0"/>
                <a:ea typeface="Times New Roman" panose="02020603050405020304" pitchFamily="18" charset="0"/>
                <a:cs typeface="Simplified Arabic" panose="02020603050405020304" pitchFamily="18" charset="-78"/>
              </a:rPr>
              <a:t> كثرة استخدام أوراق </a:t>
            </a:r>
            <a:r>
              <a:rPr lang="ar-DZ" sz="2000" b="1" dirty="0" err="1">
                <a:effectLst/>
                <a:latin typeface="Times New Roman" panose="02020603050405020304" pitchFamily="18" charset="0"/>
                <a:ea typeface="Times New Roman" panose="02020603050405020304" pitchFamily="18" charset="0"/>
                <a:cs typeface="Simplified Arabic" panose="02020603050405020304" pitchFamily="18" charset="-78"/>
              </a:rPr>
              <a:t>الاكانتس</a:t>
            </a:r>
            <a:r>
              <a:rPr lang="ar-DZ" sz="2000" b="1" dirty="0">
                <a:effectLst/>
                <a:latin typeface="Times New Roman" panose="02020603050405020304" pitchFamily="18" charset="0"/>
                <a:ea typeface="Times New Roman" panose="02020603050405020304" pitchFamily="18" charset="0"/>
                <a:cs typeface="Simplified Arabic" panose="02020603050405020304" pitchFamily="18" charset="-78"/>
              </a:rPr>
              <a:t> بنهايات والتواءات حادة، واستخدام الفروع التي تخرج منها العناصر النباتية من البراعم، الأوراق والأزهار.</a:t>
            </a:r>
            <a:endParaRPr lang="fr-FR"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rtl="1">
              <a:lnSpc>
                <a:spcPct val="115000"/>
              </a:lnSpc>
              <a:spcBef>
                <a:spcPts val="1200"/>
              </a:spcBef>
              <a:spcAft>
                <a:spcPts val="1200"/>
              </a:spcAft>
              <a:buFont typeface="+mj-lt"/>
              <a:buAutoNum type="arabicPeriod"/>
            </a:pPr>
            <a:r>
              <a:rPr lang="ar-DZ" sz="2000" b="1" dirty="0">
                <a:effectLst/>
                <a:latin typeface="Times New Roman" panose="02020603050405020304" pitchFamily="18" charset="0"/>
                <a:ea typeface="Times New Roman" panose="02020603050405020304" pitchFamily="18" charset="0"/>
                <a:cs typeface="Simplified Arabic" panose="02020603050405020304" pitchFamily="18" charset="-78"/>
              </a:rPr>
              <a:t> استخدام الأشكال المتشابكة وعناصر أقواس السهام التي على شكل حرف"</a:t>
            </a:r>
            <a:r>
              <a:rPr lang="fr-FR" sz="2000" b="1" dirty="0">
                <a:effectLst/>
                <a:latin typeface="Times New Roman" panose="02020603050405020304" pitchFamily="18" charset="0"/>
                <a:ea typeface="Times New Roman" panose="02020603050405020304" pitchFamily="18" charset="0"/>
                <a:cs typeface="Simplified Arabic" panose="02020603050405020304" pitchFamily="18" charset="-78"/>
              </a:rPr>
              <a:t>C </a:t>
            </a:r>
            <a:r>
              <a:rPr lang="ar-DZ" sz="2000" b="1" dirty="0">
                <a:effectLst/>
                <a:latin typeface="Times New Roman" panose="02020603050405020304" pitchFamily="18" charset="0"/>
                <a:ea typeface="Times New Roman" panose="02020603050405020304" pitchFamily="18" charset="0"/>
                <a:cs typeface="Simplified Arabic" panose="02020603050405020304" pitchFamily="18" charset="-78"/>
              </a:rPr>
              <a:t>"  متقابلة أو متشابكة معا.</a:t>
            </a:r>
            <a:endParaRPr lang="fr-FR"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rtl="1">
              <a:lnSpc>
                <a:spcPct val="115000"/>
              </a:lnSpc>
              <a:spcBef>
                <a:spcPts val="1200"/>
              </a:spcBef>
              <a:spcAft>
                <a:spcPts val="1200"/>
              </a:spcAft>
              <a:buFont typeface="+mj-lt"/>
              <a:buAutoNum type="arabicPeriod"/>
            </a:pPr>
            <a:r>
              <a:rPr lang="ar-DZ" sz="2000" b="1" dirty="0">
                <a:effectLst/>
                <a:latin typeface="Times New Roman" panose="02020603050405020304" pitchFamily="18" charset="0"/>
                <a:ea typeface="Times New Roman" panose="02020603050405020304" pitchFamily="18" charset="0"/>
                <a:cs typeface="Simplified Arabic" panose="02020603050405020304" pitchFamily="18" charset="-78"/>
              </a:rPr>
              <a:t> استعمال المرايا والأرضيات الباروكية في المباني السكنية وخاصة القصور.</a:t>
            </a:r>
            <a:endParaRPr lang="fr-FR"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r" rtl="1"/>
            <a:r>
              <a:rPr lang="ar-DZ" sz="2000" b="1" dirty="0">
                <a:effectLst/>
                <a:latin typeface="Times New Roman" panose="02020603050405020304" pitchFamily="18" charset="0"/>
                <a:ea typeface="Times New Roman" panose="02020603050405020304" pitchFamily="18" charset="0"/>
                <a:cs typeface="Simplified Arabic" panose="02020603050405020304" pitchFamily="18" charset="-78"/>
              </a:rPr>
              <a:t> استخدام مواد غالية الثمن لإظهار الزخارف مثل الذهب والفضة والرخام</a:t>
            </a:r>
            <a:endParaRPr lang="en-US" sz="2000" b="1" dirty="0"/>
          </a:p>
        </p:txBody>
      </p:sp>
    </p:spTree>
    <p:extLst>
      <p:ext uri="{BB962C8B-B14F-4D97-AF65-F5344CB8AC3E}">
        <p14:creationId xmlns:p14="http://schemas.microsoft.com/office/powerpoint/2010/main" val="623327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درس التاريخ 7 : الإمبراطورية العثمانية في أقصى امتدادها - AlloSchool">
            <a:extLst>
              <a:ext uri="{FF2B5EF4-FFF2-40B4-BE49-F238E27FC236}">
                <a16:creationId xmlns:a16="http://schemas.microsoft.com/office/drawing/2014/main" id="{978B0DA9-FB86-D331-78F6-EE72E653AF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932"/>
            <a:ext cx="9087984" cy="685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33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 </a:t>
            </a:r>
            <a:endParaRPr lang="en-US" dirty="0">
              <a:cs typeface="Traditional Arabic" pitchFamily="2" charset="-78"/>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691680" y="1010507"/>
            <a:ext cx="5904656" cy="574772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 جامع إسحاق باشا</a:t>
            </a:r>
            <a:endParaRPr lang="en-US" dirty="0">
              <a:cs typeface="Traditional Arabic" pitchFamily="2" charset="-78"/>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1835696" y="1038256"/>
            <a:ext cx="5616624" cy="56866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جامع </a:t>
            </a:r>
            <a:r>
              <a:rPr lang="ar-DZ" dirty="0" err="1">
                <a:cs typeface="Traditional Arabic" pitchFamily="2" charset="-78"/>
              </a:rPr>
              <a:t>درغوت</a:t>
            </a:r>
            <a:r>
              <a:rPr lang="ar-DZ" dirty="0">
                <a:cs typeface="Traditional Arabic" pitchFamily="2" charset="-78"/>
              </a:rPr>
              <a:t> باشا</a:t>
            </a:r>
            <a:endParaRPr lang="en-US" dirty="0">
              <a:cs typeface="Traditional Arabic" pitchFamily="2" charset="-78"/>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1979712" y="966755"/>
            <a:ext cx="5400600" cy="574559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 جامع اوج </a:t>
            </a:r>
            <a:r>
              <a:rPr lang="ar-DZ" dirty="0" err="1">
                <a:cs typeface="Traditional Arabic" pitchFamily="2" charset="-78"/>
              </a:rPr>
              <a:t>شرفلي</a:t>
            </a:r>
            <a:endParaRPr lang="en-US" dirty="0">
              <a:cs typeface="Traditional Arabic" pitchFamily="2" charset="-78"/>
            </a:endParaRPr>
          </a:p>
        </p:txBody>
      </p:sp>
      <p:pic>
        <p:nvPicPr>
          <p:cNvPr id="4098" name="Picture 2"/>
          <p:cNvPicPr>
            <a:picLocks noGrp="1" noChangeAspect="1" noChangeArrowheads="1"/>
          </p:cNvPicPr>
          <p:nvPr>
            <p:ph idx="1"/>
          </p:nvPr>
        </p:nvPicPr>
        <p:blipFill>
          <a:blip r:embed="rId2" cstate="print"/>
          <a:stretch>
            <a:fillRect/>
          </a:stretch>
        </p:blipFill>
        <p:spPr bwMode="auto">
          <a:xfrm>
            <a:off x="628650" y="2139049"/>
            <a:ext cx="7886700" cy="372449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 جامع محمد الفاتح</a:t>
            </a:r>
            <a:endParaRPr lang="en-US" dirty="0">
              <a:cs typeface="Traditional Arabic" pitchFamily="2" charset="-78"/>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2379583" y="1011902"/>
            <a:ext cx="4568681" cy="565745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0"/>
            <a:ext cx="8229600" cy="836712"/>
          </a:xfrm>
        </p:spPr>
        <p:style>
          <a:lnRef idx="3">
            <a:schemeClr val="lt1"/>
          </a:lnRef>
          <a:fillRef idx="1">
            <a:schemeClr val="accent1"/>
          </a:fillRef>
          <a:effectRef idx="1">
            <a:schemeClr val="accent1"/>
          </a:effectRef>
          <a:fontRef idx="minor">
            <a:schemeClr val="lt1"/>
          </a:fontRef>
        </p:style>
        <p:txBody>
          <a:bodyPr/>
          <a:lstStyle/>
          <a:p>
            <a:r>
              <a:rPr lang="ar-DZ" dirty="0">
                <a:cs typeface="Traditional Arabic" pitchFamily="2" charset="-78"/>
              </a:rPr>
              <a:t> مسجد علاء الدين ببورصة</a:t>
            </a:r>
            <a:endParaRPr lang="en-US" dirty="0">
              <a:cs typeface="Traditional Arabic" pitchFamily="2" charset="-78"/>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2683902" y="978438"/>
            <a:ext cx="3904322" cy="576293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562</TotalTime>
  <Words>1194</Words>
  <Application>Microsoft Office PowerPoint</Application>
  <PresentationFormat>Affichage à l'écran (4:3)</PresentationFormat>
  <Paragraphs>44</Paragraphs>
  <Slides>27</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27</vt:i4>
      </vt:variant>
    </vt:vector>
  </HeadingPairs>
  <TitlesOfParts>
    <vt:vector size="33" baseType="lpstr">
      <vt:lpstr>Arial</vt:lpstr>
      <vt:lpstr>Calibri</vt:lpstr>
      <vt:lpstr>Calibri Light</vt:lpstr>
      <vt:lpstr>Times New Roman</vt:lpstr>
      <vt:lpstr>Traditional Arabic</vt:lpstr>
      <vt:lpstr>Thème Office</vt:lpstr>
      <vt:lpstr>المركز الجامعي تيبازة مقياس تاريخ واثار المشرق الإسلامي  الأستاذة حمدوش زهيرة  السنة الثانية اثار   الاثار العثمانية </vt:lpstr>
      <vt:lpstr>الاطار الجغرافي</vt:lpstr>
      <vt:lpstr>Présentation PowerPoint</vt:lpstr>
      <vt:lpstr> </vt:lpstr>
      <vt:lpstr> جامع إسحاق باشا</vt:lpstr>
      <vt:lpstr>جامع درغوت باشا</vt:lpstr>
      <vt:lpstr> جامع اوج شرفلي</vt:lpstr>
      <vt:lpstr> جامع محمد الفاتح</vt:lpstr>
      <vt:lpstr> مسجد علاء الدين ببورصة</vt:lpstr>
      <vt:lpstr> مسجد أحمد كتخدا بالقاهرة</vt:lpstr>
      <vt:lpstr>فن الزخرفة</vt:lpstr>
      <vt:lpstr> أسلوب الهاتاي</vt:lpstr>
      <vt:lpstr>مدرسة بتركيا</vt:lpstr>
      <vt:lpstr>نقود عثمانية</vt:lpstr>
      <vt:lpstr>نقود عثمانية</vt:lpstr>
      <vt:lpstr>تقنية صبغ التحف الخشبية</vt:lpstr>
      <vt:lpstr>Présentation PowerPoint</vt:lpstr>
      <vt:lpstr>Présentation PowerPoint</vt:lpstr>
      <vt:lpstr>طراز الباروك</vt:lpstr>
      <vt:lpstr>طراز الباروك</vt:lpstr>
      <vt:lpstr>طراز الباروك</vt:lpstr>
      <vt:lpstr>طراز الركوكو</vt:lpstr>
      <vt:lpstr>طراز الركوكو</vt:lpstr>
      <vt:lpstr>طراز الركوكو</vt:lpstr>
      <vt:lpstr>طراز الركوكو</vt:lpstr>
      <vt:lpstr>طراز الركوكو</vt:lpstr>
      <vt:lpstr> خصائص كل من طراز الباروك والركوكو</vt:lpstr>
    </vt:vector>
  </TitlesOfParts>
  <Company>Deftones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Sarisoft</dc:creator>
  <cp:lastModifiedBy>amine dahdouh</cp:lastModifiedBy>
  <cp:revision>7</cp:revision>
  <dcterms:created xsi:type="dcterms:W3CDTF">2014-01-05T06:11:45Z</dcterms:created>
  <dcterms:modified xsi:type="dcterms:W3CDTF">2025-01-13T22:02:21Z</dcterms:modified>
</cp:coreProperties>
</file>