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7" r:id="rId3"/>
    <p:sldId id="264"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48" d="100"/>
          <a:sy n="48" d="100"/>
        </p:scale>
        <p:origin x="-114" y="-16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pPr/>
              <a:t>‹N°›</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3128181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837F5998-810B-4EC1-A923-EC79675A8282}" type="datetimeFigureOut">
              <a:rPr lang="en-US" smtClean="0"/>
              <a:pPr/>
              <a:t>3/15/2023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1134278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42696182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pPr/>
              <a:t>‹N°›</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1720641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3352112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pPr/>
              <a:t>‹N°›</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1531524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3330875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34987131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3258594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2976946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1006515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837F5998-810B-4EC1-A923-EC79675A8282}" type="datetimeFigureOut">
              <a:rPr lang="en-US" smtClean="0"/>
              <a:pPr/>
              <a:t>3/15/2023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739275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837F5998-810B-4EC1-A923-EC79675A8282}" type="datetimeFigureOut">
              <a:rPr lang="en-US" smtClean="0"/>
              <a:pPr/>
              <a:t>3/15/2023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526046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837F5998-810B-4EC1-A923-EC79675A8282}" type="datetimeFigureOut">
              <a:rPr lang="en-US" smtClean="0"/>
              <a:pPr/>
              <a:t>3/15/2023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2608356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7F5998-810B-4EC1-A923-EC79675A8282}" type="datetimeFigureOut">
              <a:rPr lang="en-US" smtClean="0"/>
              <a:pPr/>
              <a:t>3/15/2023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169710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837F5998-810B-4EC1-A923-EC79675A8282}" type="datetimeFigureOut">
              <a:rPr lang="en-US" smtClean="0"/>
              <a:pPr/>
              <a:t>3/15/2023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91081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837F5998-810B-4EC1-A923-EC79675A8282}" type="datetimeFigureOut">
              <a:rPr lang="en-US" smtClean="0"/>
              <a:pPr/>
              <a:t>3/15/2023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861035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37F5998-810B-4EC1-A923-EC79675A8282}" type="datetimeFigureOut">
              <a:rPr lang="en-US" smtClean="0"/>
              <a:pPr/>
              <a:t>3/15/2023</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38B10270-9D0C-4598-8DC1-A0D55AFF91A3}" type="slidenum">
              <a:rPr lang="en-US" smtClean="0"/>
              <a:pPr/>
              <a:t>‹N°›</a:t>
            </a:fld>
            <a:endParaRPr lang="en-US"/>
          </a:p>
        </p:txBody>
      </p:sp>
    </p:spTree>
    <p:extLst>
      <p:ext uri="{BB962C8B-B14F-4D97-AF65-F5344CB8AC3E}">
        <p14:creationId xmlns:p14="http://schemas.microsoft.com/office/powerpoint/2010/main" xmlns="" val="2503684786"/>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89765" y="616226"/>
            <a:ext cx="8304756" cy="563426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rtl="1">
              <a:lnSpc>
                <a:spcPct val="150000"/>
              </a:lnSpc>
            </a:pPr>
            <a:endParaRPr lang="ar-DZ" sz="3200" b="1" dirty="0" smtClean="0">
              <a:latin typeface="Arial" panose="020B0604020202020204" pitchFamily="34" charset="0"/>
              <a:cs typeface="Arial" panose="020B0604020202020204" pitchFamily="34" charset="0"/>
            </a:endParaRPr>
          </a:p>
          <a:p>
            <a:pPr algn="ctr" rtl="1">
              <a:lnSpc>
                <a:spcPct val="150000"/>
              </a:lnSpc>
            </a:pPr>
            <a:r>
              <a:rPr lang="ar-DZ" sz="3200" b="1" dirty="0" smtClean="0">
                <a:latin typeface="Arial" panose="020B0604020202020204" pitchFamily="34" charset="0"/>
                <a:cs typeface="Arial" panose="020B0604020202020204" pitchFamily="34" charset="0"/>
              </a:rPr>
              <a:t>المركز الجامعي مرسلي عبد الله</a:t>
            </a:r>
            <a:endParaRPr lang="en-US" sz="3200" dirty="0">
              <a:latin typeface="Arial" panose="020B0604020202020204" pitchFamily="34" charset="0"/>
              <a:cs typeface="Arial" panose="020B0604020202020204" pitchFamily="34" charset="0"/>
            </a:endParaRPr>
          </a:p>
          <a:p>
            <a:pPr algn="ctr" rtl="1">
              <a:lnSpc>
                <a:spcPct val="150000"/>
              </a:lnSpc>
            </a:pPr>
            <a:r>
              <a:rPr lang="ar-DZ" sz="3200" b="1" dirty="0" smtClean="0">
                <a:latin typeface="Arial" panose="020B0604020202020204" pitchFamily="34" charset="0"/>
                <a:cs typeface="Arial" panose="020B0604020202020204" pitchFamily="34" charset="0"/>
              </a:rPr>
              <a:t>معهد</a:t>
            </a:r>
            <a:r>
              <a:rPr lang="ar-IQ" sz="3200" b="1" dirty="0" err="1" smtClean="0">
                <a:latin typeface="Arial" panose="020B0604020202020204" pitchFamily="34" charset="0"/>
                <a:cs typeface="Arial" panose="020B0604020202020204" pitchFamily="34" charset="0"/>
              </a:rPr>
              <a:t>:</a:t>
            </a:r>
            <a:r>
              <a:rPr lang="ar-IQ" sz="3200" b="1" dirty="0" smtClean="0">
                <a:latin typeface="Arial" panose="020B0604020202020204" pitchFamily="34" charset="0"/>
                <a:cs typeface="Arial" panose="020B0604020202020204" pitchFamily="34" charset="0"/>
              </a:rPr>
              <a:t> </a:t>
            </a:r>
            <a:r>
              <a:rPr lang="ar-DZ" sz="3200" b="1" dirty="0" smtClean="0">
                <a:latin typeface="Arial" panose="020B0604020202020204" pitchFamily="34" charset="0"/>
                <a:cs typeface="Arial" panose="020B0604020202020204" pitchFamily="34" charset="0"/>
              </a:rPr>
              <a:t>الحقوق و العلو</a:t>
            </a:r>
            <a:r>
              <a:rPr lang="ar-DZ" sz="3200" b="1" dirty="0" smtClean="0">
                <a:latin typeface="Arial" panose="020B0604020202020204" pitchFamily="34" charset="0"/>
                <a:cs typeface="Arial" panose="020B0604020202020204" pitchFamily="34" charset="0"/>
              </a:rPr>
              <a:t>م السياسية</a:t>
            </a:r>
            <a:endParaRPr lang="en-US" sz="3200" dirty="0">
              <a:latin typeface="Arial" panose="020B0604020202020204" pitchFamily="34" charset="0"/>
              <a:cs typeface="Arial" panose="020B0604020202020204" pitchFamily="34" charset="0"/>
            </a:endParaRPr>
          </a:p>
          <a:p>
            <a:pPr algn="ctr" rtl="1">
              <a:lnSpc>
                <a:spcPct val="150000"/>
              </a:lnSpc>
            </a:pPr>
            <a:r>
              <a:rPr lang="ar-DZ" sz="3200" b="1" dirty="0" smtClean="0">
                <a:latin typeface="Arial" panose="020B0604020202020204" pitchFamily="34" charset="0"/>
                <a:cs typeface="Arial" panose="020B0604020202020204" pitchFamily="34" charset="0"/>
              </a:rPr>
              <a:t>المقياس</a:t>
            </a:r>
            <a:r>
              <a:rPr lang="ar-IQ" sz="3200" b="1" dirty="0" err="1" smtClean="0">
                <a:latin typeface="Arial" panose="020B0604020202020204" pitchFamily="34" charset="0"/>
                <a:cs typeface="Arial" panose="020B0604020202020204" pitchFamily="34" charset="0"/>
              </a:rPr>
              <a:t>:</a:t>
            </a:r>
            <a:r>
              <a:rPr lang="ar-IQ" sz="3200" b="1" dirty="0" smtClean="0">
                <a:latin typeface="Arial" panose="020B0604020202020204" pitchFamily="34" charset="0"/>
                <a:cs typeface="Arial" panose="020B0604020202020204" pitchFamily="34" charset="0"/>
              </a:rPr>
              <a:t> </a:t>
            </a:r>
            <a:r>
              <a:rPr lang="ar-DZ" sz="3200" b="1" dirty="0" smtClean="0">
                <a:latin typeface="Arial" panose="020B0604020202020204" pitchFamily="34" charset="0"/>
                <a:cs typeface="Arial" panose="020B0604020202020204" pitchFamily="34" charset="0"/>
              </a:rPr>
              <a:t>القانون الدستوري</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smtClean="0">
                <a:latin typeface="Arial" panose="020B0604020202020204" pitchFamily="34" charset="0"/>
                <a:cs typeface="Arial" panose="020B0604020202020204" pitchFamily="34" charset="0"/>
              </a:rPr>
              <a:t>أستاذ</a:t>
            </a:r>
            <a:r>
              <a:rPr lang="ar-DZ" sz="3200" b="1" dirty="0" smtClean="0">
                <a:latin typeface="Arial" panose="020B0604020202020204" pitchFamily="34" charset="0"/>
                <a:cs typeface="Arial" panose="020B0604020202020204" pitchFamily="34" charset="0"/>
              </a:rPr>
              <a:t>ة</a:t>
            </a:r>
            <a:r>
              <a:rPr lang="ar-IQ" sz="3200" b="1" dirty="0" smtClean="0">
                <a:latin typeface="Arial" panose="020B0604020202020204" pitchFamily="34" charset="0"/>
                <a:cs typeface="Arial" panose="020B0604020202020204" pitchFamily="34" charset="0"/>
              </a:rPr>
              <a:t> المادة</a:t>
            </a:r>
            <a:r>
              <a:rPr lang="ar-DZ" sz="3200" b="1" dirty="0" smtClean="0">
                <a:latin typeface="Arial" panose="020B0604020202020204" pitchFamily="34" charset="0"/>
                <a:cs typeface="Arial" panose="020B0604020202020204" pitchFamily="34" charset="0"/>
              </a:rPr>
              <a:t> </a:t>
            </a:r>
            <a:r>
              <a:rPr lang="ar-IQ" sz="3200" b="1" dirty="0" err="1" smtClean="0">
                <a:latin typeface="Arial" panose="020B0604020202020204" pitchFamily="34" charset="0"/>
                <a:cs typeface="Arial" panose="020B0604020202020204" pitchFamily="34" charset="0"/>
              </a:rPr>
              <a:t>:</a:t>
            </a:r>
            <a:r>
              <a:rPr lang="ar-IQ" sz="3200" b="1" dirty="0" smtClean="0">
                <a:latin typeface="Arial" panose="020B0604020202020204" pitchFamily="34" charset="0"/>
                <a:cs typeface="Arial" panose="020B0604020202020204" pitchFamily="34" charset="0"/>
              </a:rPr>
              <a:t> </a:t>
            </a:r>
            <a:r>
              <a:rPr lang="ar-DZ" sz="3200" b="1" dirty="0" smtClean="0">
                <a:latin typeface="Arial" panose="020B0604020202020204" pitchFamily="34" charset="0"/>
                <a:cs typeface="Arial" panose="020B0604020202020204" pitchFamily="34" charset="0"/>
              </a:rPr>
              <a:t>د.مناع </a:t>
            </a:r>
            <a:r>
              <a:rPr lang="ar-DZ" sz="3200" b="1" dirty="0" err="1" smtClean="0">
                <a:latin typeface="Arial" panose="020B0604020202020204" pitchFamily="34" charset="0"/>
                <a:cs typeface="Arial" panose="020B0604020202020204" pitchFamily="34" charset="0"/>
              </a:rPr>
              <a:t>العلجة</a:t>
            </a:r>
            <a:endParaRPr lang="en-US" sz="3200" dirty="0">
              <a:latin typeface="Arial" panose="020B0604020202020204" pitchFamily="34" charset="0"/>
              <a:cs typeface="Arial" panose="020B0604020202020204" pitchFamily="34" charset="0"/>
            </a:endParaRPr>
          </a:p>
          <a:p>
            <a:pPr algn="ctr" rtl="1">
              <a:lnSpc>
                <a:spcPct val="150000"/>
              </a:lnSpc>
            </a:pPr>
            <a:r>
              <a:rPr lang="ar-DZ" sz="3200" b="1" dirty="0" smtClean="0">
                <a:latin typeface="Arial" panose="020B0604020202020204" pitchFamily="34" charset="0"/>
                <a:cs typeface="Arial" panose="020B0604020202020204" pitchFamily="34" charset="0"/>
              </a:rPr>
              <a:t>دعامات </a:t>
            </a:r>
            <a:r>
              <a:rPr lang="ar-DZ" sz="3200" b="1" dirty="0" err="1" smtClean="0">
                <a:latin typeface="Arial" panose="020B0604020202020204" pitchFamily="34" charset="0"/>
                <a:cs typeface="Arial" panose="020B0604020202020204" pitchFamily="34" charset="0"/>
              </a:rPr>
              <a:t>بيداغوجية</a:t>
            </a:r>
            <a:r>
              <a:rPr lang="ar-DZ" sz="3200" b="1" dirty="0" smtClean="0">
                <a:latin typeface="Arial" panose="020B0604020202020204" pitchFamily="34" charset="0"/>
                <a:cs typeface="Arial" panose="020B0604020202020204" pitchFamily="34" charset="0"/>
              </a:rPr>
              <a:t> لطلبة السنة الأولى:</a:t>
            </a:r>
            <a:endParaRPr lang="en-US" sz="3200" dirty="0" smtClean="0">
              <a:latin typeface="Arial" panose="020B0604020202020204" pitchFamily="34" charset="0"/>
              <a:cs typeface="Arial" panose="020B0604020202020204" pitchFamily="34" charset="0"/>
            </a:endParaRPr>
          </a:p>
          <a:p>
            <a:pPr algn="ctr" rtl="1">
              <a:lnSpc>
                <a:spcPct val="107000"/>
              </a:lnSpc>
              <a:spcAft>
                <a:spcPts val="800"/>
              </a:spcAft>
            </a:pPr>
            <a:r>
              <a:rPr lang="ar-DZ" sz="3200" b="1" dirty="0" smtClean="0">
                <a:latin typeface="Arial" panose="020B0604020202020204" pitchFamily="34" charset="0"/>
                <a:cs typeface="Arial" panose="020B0604020202020204" pitchFamily="34" charset="0"/>
              </a:rPr>
              <a:t>الأفواج:</a:t>
            </a:r>
            <a:r>
              <a:rPr lang="fr-FR" sz="3200" b="1" dirty="0" smtClean="0">
                <a:latin typeface="Arial" panose="020B0604020202020204" pitchFamily="34" charset="0"/>
                <a:cs typeface="Arial" panose="020B0604020202020204" pitchFamily="34" charset="0"/>
              </a:rPr>
              <a:t>7/8/9/10/12</a:t>
            </a:r>
            <a:endParaRPr lang="en-US" sz="3200" dirty="0"/>
          </a:p>
          <a:p>
            <a:pPr algn="ctr" rtl="1">
              <a:lnSpc>
                <a:spcPct val="107000"/>
              </a:lnSpc>
              <a:spcAft>
                <a:spcPts val="800"/>
              </a:spcAft>
            </a:pPr>
            <a:endParaRPr lang="en-US" sz="3200" dirty="0"/>
          </a:p>
          <a:p>
            <a:pPr algn="ctr" rtl="1">
              <a:lnSpc>
                <a:spcPct val="107000"/>
              </a:lnSpc>
              <a:spcAft>
                <a:spcPts val="800"/>
              </a:spcAft>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517174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839740" y="379011"/>
            <a:ext cx="1550503" cy="1085488"/>
          </a:xfrm>
          <a:solidFill>
            <a:schemeClr val="accent2"/>
          </a:solidFill>
        </p:spPr>
        <p:txBody>
          <a:bodyPr>
            <a:normAutofit/>
          </a:bodyPr>
          <a:lstStyle/>
          <a:p>
            <a:r>
              <a:rPr lang="ar-SA" sz="3200" dirty="0" smtClean="0"/>
              <a:t>الأهداف</a:t>
            </a:r>
            <a:endParaRPr lang="en-GB" sz="3200" dirty="0"/>
          </a:p>
        </p:txBody>
      </p:sp>
      <p:sp>
        <p:nvSpPr>
          <p:cNvPr id="7" name="Rectangle 6"/>
          <p:cNvSpPr/>
          <p:nvPr/>
        </p:nvSpPr>
        <p:spPr>
          <a:xfrm>
            <a:off x="395536" y="914399"/>
            <a:ext cx="9324934" cy="4631636"/>
          </a:xfrm>
          <a:prstGeom prst="rect">
            <a:avLst/>
          </a:prstGeom>
          <a:solidFill>
            <a:schemeClr val="accent3"/>
          </a:solidFill>
          <a:ln w="57150">
            <a:solidFill>
              <a:schemeClr val="bg1">
                <a:lumMod val="9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r"/>
            <a:r>
              <a:rPr lang="ar-SA" sz="2800" b="1" dirty="0" smtClean="0">
                <a:solidFill>
                  <a:schemeClr val="bg1"/>
                </a:solidFill>
              </a:rPr>
              <a:t>√ معرفة مبادئ القانون الدستوري و تطوره .</a:t>
            </a:r>
          </a:p>
          <a:p>
            <a:pPr algn="r"/>
            <a:r>
              <a:rPr lang="ar-SA" sz="2800" b="1" dirty="0" smtClean="0">
                <a:solidFill>
                  <a:schemeClr val="bg1"/>
                </a:solidFill>
              </a:rPr>
              <a:t>√ معرفة </a:t>
            </a:r>
            <a:r>
              <a:rPr lang="ar-SA" sz="2800" b="1" dirty="0">
                <a:solidFill>
                  <a:schemeClr val="bg1"/>
                </a:solidFill>
              </a:rPr>
              <a:t>ا</a:t>
            </a:r>
            <a:r>
              <a:rPr lang="ar-SA" sz="2800" b="1" dirty="0" smtClean="0">
                <a:solidFill>
                  <a:schemeClr val="bg1"/>
                </a:solidFill>
              </a:rPr>
              <a:t>لقواعد التي تتحكم في الدولة و أهدافها .</a:t>
            </a:r>
          </a:p>
          <a:p>
            <a:pPr algn="r"/>
            <a:r>
              <a:rPr lang="ar-SA" sz="2800" b="1" dirty="0" smtClean="0">
                <a:solidFill>
                  <a:schemeClr val="bg1"/>
                </a:solidFill>
              </a:rPr>
              <a:t>√ فهم كيفية تنظيم سلطات الدولة و سيرها .</a:t>
            </a:r>
          </a:p>
          <a:p>
            <a:pPr algn="r"/>
            <a:r>
              <a:rPr lang="ar-SA" sz="2800" b="1" dirty="0" smtClean="0">
                <a:solidFill>
                  <a:schemeClr val="bg1"/>
                </a:solidFill>
              </a:rPr>
              <a:t>√ القدرة على فهم الآليات الدستورية التي تحكم الحياة السياسية في المجتمع .</a:t>
            </a:r>
            <a:endParaRPr lang="en-GB" sz="2800" b="1" dirty="0"/>
          </a:p>
        </p:txBody>
      </p:sp>
    </p:spTree>
    <p:extLst>
      <p:ext uri="{BB962C8B-B14F-4D97-AF65-F5344CB8AC3E}">
        <p14:creationId xmlns:p14="http://schemas.microsoft.com/office/powerpoint/2010/main" xmlns="" val="34882770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581321" y="626166"/>
            <a:ext cx="2007703" cy="1063486"/>
          </a:xfrm>
          <a:solidFill>
            <a:schemeClr val="accent4"/>
          </a:solidFill>
        </p:spPr>
        <p:txBody>
          <a:bodyPr>
            <a:normAutofit/>
          </a:bodyPr>
          <a:lstStyle/>
          <a:p>
            <a:r>
              <a:rPr lang="ar-SA" sz="3600" dirty="0" smtClean="0"/>
              <a:t>التعريف</a:t>
            </a:r>
            <a:endParaRPr lang="ar-SA" sz="3600" dirty="0"/>
          </a:p>
        </p:txBody>
      </p:sp>
      <p:sp>
        <p:nvSpPr>
          <p:cNvPr id="6" name="Content Placeholder 2"/>
          <p:cNvSpPr>
            <a:spLocks noGrp="1"/>
          </p:cNvSpPr>
          <p:nvPr>
            <p:ph type="title"/>
          </p:nvPr>
        </p:nvSpPr>
        <p:spPr>
          <a:xfrm>
            <a:off x="684213" y="1311275"/>
            <a:ext cx="8534400" cy="4683125"/>
          </a:xfrm>
        </p:spPr>
        <p:txBody>
          <a:bodyPr>
            <a:noAutofit/>
          </a:bodyPr>
          <a:lstStyle/>
          <a:p>
            <a:pPr algn="r"/>
            <a:r>
              <a:rPr lang="ar-IQ" sz="2800" dirty="0">
                <a:solidFill>
                  <a:schemeClr val="bg1"/>
                </a:solidFill>
              </a:rPr>
              <a:t>القانون الدستوري</a:t>
            </a:r>
            <a:endParaRPr lang="en-US" sz="2800" dirty="0">
              <a:solidFill>
                <a:schemeClr val="bg1"/>
              </a:solidFill>
            </a:endParaRPr>
          </a:p>
          <a:p>
            <a:pPr algn="r"/>
            <a:r>
              <a:rPr lang="ar-IQ" sz="2800" dirty="0">
                <a:solidFill>
                  <a:schemeClr val="bg1"/>
                </a:solidFill>
              </a:rPr>
              <a:t>يمكن تعريف القانون الدستوري بصفة إجمالية بأنه مجموعة القواعد الأساسية التي تحدد شكل الدولة، وترسم قواعد الحكم فيها، وتضع الضمانات الأساسية لحقوق الأفراد، وتبين مدى سلطان الدولة عليهم، وتنظم سلطاتها العامة مع بيان اختصاصات هذه السلطات. ومدلول قانون دستوري يختلف اختلافا جوهريا عن مدلول "دستور". </a:t>
            </a:r>
            <a:endParaRPr lang="en-US" sz="2800" dirty="0">
              <a:solidFill>
                <a:schemeClr val="bg1"/>
              </a:solidFill>
            </a:endParaRPr>
          </a:p>
          <a:p>
            <a:pPr algn="r"/>
            <a:r>
              <a:rPr lang="ar-IQ" sz="2800" dirty="0">
                <a:solidFill>
                  <a:schemeClr val="bg1"/>
                </a:solidFill>
              </a:rPr>
              <a:t>فالدستور كوثيقة يتضمن عادة، وبشكل مكتوب غالبا، معظم المبادئ التي وردت في التعريف. ولكنه </a:t>
            </a:r>
            <a:r>
              <a:rPr lang="ar-IQ" sz="2800" dirty="0" smtClean="0">
                <a:solidFill>
                  <a:schemeClr val="bg1"/>
                </a:solidFill>
              </a:rPr>
              <a:t>لا يتضمن </a:t>
            </a:r>
            <a:r>
              <a:rPr lang="ar-IQ" sz="2800" dirty="0">
                <a:solidFill>
                  <a:schemeClr val="bg1"/>
                </a:solidFill>
              </a:rPr>
              <a:t>جميع مبادئ القانون الدستوري، لأن كثيرا من المبادئ الدستورية تولد نتيجة العرف. وقد تتضمنها قوانين منفصلة عن الدستور، كالقوانين المنظمة لكيفية ممارسة الحقوق الانتخابية أو شروط العضوية أو تشكيل المحكمة الدستورية العليا. والقانون الدستوري يعد فرعا من فروع القانون العام الداخلي. </a:t>
            </a:r>
            <a:endParaRPr lang="en-US" sz="2800" dirty="0">
              <a:solidFill>
                <a:schemeClr val="bg1"/>
              </a:solidFill>
            </a:endParaRPr>
          </a:p>
          <a:p>
            <a:pPr indent="0" algn="r">
              <a:lnSpc>
                <a:spcPct val="150000"/>
              </a:lnSpc>
              <a:spcAft>
                <a:spcPts val="80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874643"/>
            <a:ext cx="9003379" cy="5541654"/>
          </a:xfrm>
        </p:spPr>
        <p:txBody>
          <a:bodyPr>
            <a:noAutofit/>
          </a:bodyPr>
          <a:lstStyle/>
          <a:p>
            <a:pPr lvl="0">
              <a:buNone/>
            </a:pPr>
            <a:r>
              <a:rPr lang="ar-IQ" sz="2800" b="1" dirty="0">
                <a:solidFill>
                  <a:srgbClr val="00B050"/>
                </a:solidFill>
              </a:rPr>
              <a:t>القانون الإداري</a:t>
            </a:r>
            <a:endParaRPr lang="en-US" sz="2800" dirty="0">
              <a:solidFill>
                <a:srgbClr val="00B050"/>
              </a:solidFill>
            </a:endParaRPr>
          </a:p>
          <a:p>
            <a:pPr>
              <a:buNone/>
            </a:pPr>
            <a:r>
              <a:rPr lang="ar-SA" sz="2800" dirty="0" smtClean="0">
                <a:solidFill>
                  <a:schemeClr val="bg1"/>
                </a:solidFill>
              </a:rPr>
              <a:t>   فهو </a:t>
            </a:r>
            <a:r>
              <a:rPr lang="ar-IQ" sz="2800" dirty="0" smtClean="0">
                <a:solidFill>
                  <a:schemeClr val="bg1"/>
                </a:solidFill>
              </a:rPr>
              <a:t>مجموعة </a:t>
            </a:r>
            <a:r>
              <a:rPr lang="ar-IQ" sz="2800" dirty="0">
                <a:solidFill>
                  <a:schemeClr val="bg1"/>
                </a:solidFill>
              </a:rPr>
              <a:t>القواعد القانونية الحاكمة لإدارة الدولة. وهي عامة فتمتاز بذلك عن القرارات الفردية. وهي ملزمة بالجزاء على مخالفتها، ومن ثم فتختلف عن قواعد الدين والأخلاق. وفي حكمها للإدارة العامة تنظمها بمختلف أجهزتها (وهو الجانب الوضعي أو التنظيمي للقانون الإداري)، كما تحكم نشاطها أي مختلف الوظائف التي تؤديها المرافق العامة، ووسائل ذلك وأوجه مراقبته وخاصة الرقابة القضائية (وهذا هو الجانب الموضعي أو الوظيفي للقانون الإداري). وتتعدد مصادر القواعد الإدارية وفي مقدمتها القانون بمعناه الضيق أي التشريع </a:t>
            </a:r>
            <a:r>
              <a:rPr lang="en-GB" sz="2800" dirty="0">
                <a:solidFill>
                  <a:schemeClr val="bg1"/>
                </a:solidFill>
              </a:rPr>
              <a:t>Law</a:t>
            </a:r>
            <a:r>
              <a:rPr lang="ar-IQ" sz="2800" dirty="0">
                <a:solidFill>
                  <a:schemeClr val="bg1"/>
                </a:solidFill>
              </a:rPr>
              <a:t>. </a:t>
            </a:r>
            <a:endParaRPr lang="en-US" sz="2800" dirty="0">
              <a:solidFill>
                <a:schemeClr val="bg1"/>
              </a:solidFill>
            </a:endParaRPr>
          </a:p>
          <a:p>
            <a:pPr indent="0" algn="just">
              <a:lnSpc>
                <a:spcPct val="150000"/>
              </a:lnSpc>
              <a:spcAft>
                <a:spcPts val="800"/>
              </a:spcAft>
              <a:buNone/>
            </a:pP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4" name="Espace réservé du contenu 2"/>
          <p:cNvSpPr txBox="1">
            <a:spLocks/>
          </p:cNvSpPr>
          <p:nvPr/>
        </p:nvSpPr>
        <p:spPr>
          <a:xfrm>
            <a:off x="9720471" y="626166"/>
            <a:ext cx="1133059" cy="1063486"/>
          </a:xfrm>
          <a:prstGeom prst="rect">
            <a:avLst/>
          </a:prstGeom>
          <a:solidFill>
            <a:schemeClr val="accent4"/>
          </a:solidFill>
        </p:spPr>
        <p:txBody>
          <a:bodyPr vert="horz" lIns="91440" tIns="45720" rIns="91440" bIns="45720" rtlCol="0" anchor="ctr">
            <a:normAutofit/>
          </a:bodyPr>
          <a:lstStyle/>
          <a:p>
            <a:pPr marL="285750" marR="0" lvl="0" indent="-285750" algn="r" defTabSz="457200" rtl="1" eaLnBrk="1" fontAlgn="auto" latinLnBrk="0" hangingPunct="1">
              <a:lnSpc>
                <a:spcPct val="100000"/>
              </a:lnSpc>
              <a:spcBef>
                <a:spcPct val="20000"/>
              </a:spcBef>
              <a:spcAft>
                <a:spcPts val="600"/>
              </a:spcAft>
              <a:buClr>
                <a:schemeClr val="tx1"/>
              </a:buClr>
              <a:buSzPct val="80000"/>
              <a:buFont typeface="Wingdings 3" panose="05040102010807070707" pitchFamily="18" charset="2"/>
              <a:buChar char=""/>
              <a:tabLst/>
              <a:defRPr/>
            </a:pPr>
            <a:r>
              <a:rPr kumimoji="0" lang="ar-SA" sz="3600" b="0" i="0" u="none" strike="noStrike" kern="1200" cap="none" spc="0" normalizeH="0" baseline="0" noProof="0" dirty="0" smtClean="0">
                <a:ln>
                  <a:noFill/>
                </a:ln>
                <a:solidFill>
                  <a:schemeClr val="tx1"/>
                </a:solidFill>
                <a:effectLst/>
                <a:uLnTx/>
                <a:uFillTx/>
                <a:latin typeface="+mn-lt"/>
                <a:ea typeface="+mn-ea"/>
                <a:cs typeface="+mn-cs"/>
              </a:rPr>
              <a:t>أما</a:t>
            </a:r>
            <a:endParaRPr kumimoji="0" lang="ar-SA" sz="36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3078388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638300" y="816803"/>
            <a:ext cx="8648700" cy="5266185"/>
          </a:xfrm>
          <a:prstGeom prst="rect">
            <a:avLst/>
          </a:prstGeom>
        </p:spPr>
        <p:txBody>
          <a:bodyPr wrap="square">
            <a:spAutoFit/>
          </a:bodyPr>
          <a:lstStyle/>
          <a:p>
            <a:pPr algn="just" rtl="1">
              <a:lnSpc>
                <a:spcPct val="107000"/>
              </a:lnSpc>
              <a:spcAft>
                <a:spcPts val="800"/>
              </a:spcAft>
            </a:pPr>
            <a:r>
              <a:rPr lang="ar-IQ" sz="2800" dirty="0">
                <a:solidFill>
                  <a:schemeClr val="bg1"/>
                </a:solidFill>
                <a:latin typeface="Calibri" panose="020F0502020204030204" pitchFamily="34" charset="0"/>
                <a:ea typeface="Calibri" panose="020F0502020204030204" pitchFamily="34" charset="0"/>
                <a:cs typeface="Simplified Arabic" panose="02020603050405020304" pitchFamily="18" charset="-78"/>
              </a:rPr>
              <a:t>وقد قصرت بعض الدول العربية استعمال لفظ "قانون" على هذا المعنى الضيق كسوريا، فاستعاضت عن لفظ القانون الإداري "بلفظ الحقوق الإدارية". وكان لذلك المنحى صدى في تسمية كليات القانون كليات "الحقوق" حتى في البلاد التي خالفت هذا المنحى ومنها مصر. ولعل استعمال كلمة الحقوق بهذا المجال وليد لبس في ترجمة اللفظ الفرنسي </a:t>
            </a:r>
            <a:r>
              <a:rPr lang="en-GB" sz="2800" dirty="0" err="1">
                <a:solidFill>
                  <a:schemeClr val="bg1"/>
                </a:solidFill>
                <a:latin typeface="Simplified Arabic" panose="02020603050405020304" pitchFamily="18" charset="-78"/>
                <a:ea typeface="Calibri" panose="020F0502020204030204" pitchFamily="34" charset="0"/>
                <a:cs typeface="Arial" panose="020B0604020202020204" pitchFamily="34" charset="0"/>
              </a:rPr>
              <a:t>Droit</a:t>
            </a:r>
            <a:r>
              <a:rPr lang="ar-IQ" sz="2800" dirty="0">
                <a:solidFill>
                  <a:schemeClr val="bg1"/>
                </a:solidFill>
                <a:latin typeface="Calibri" panose="020F0502020204030204" pitchFamily="34" charset="0"/>
                <a:ea typeface="Calibri" panose="020F0502020204030204" pitchFamily="34" charset="0"/>
                <a:cs typeface="Simplified Arabic" panose="02020603050405020304" pitchFamily="18" charset="-78"/>
              </a:rPr>
              <a:t> الدال على القانون تارة وعلى الحق تارة أخرى. </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IQ" sz="2800" dirty="0">
                <a:solidFill>
                  <a:schemeClr val="bg1"/>
                </a:solidFill>
                <a:latin typeface="Calibri" panose="020F0502020204030204" pitchFamily="34" charset="0"/>
                <a:ea typeface="Calibri" panose="020F0502020204030204" pitchFamily="34" charset="0"/>
                <a:cs typeface="Simplified Arabic" panose="02020603050405020304" pitchFamily="18" charset="-78"/>
              </a:rPr>
              <a:t>وتعلق القانون الإداري بالدولة يجعله من فروع القانون العام لا الخاص، وهو أقوى وشيجة بالفرع الدستوري منها. وهو حتمي الوجود في كل دولة وإن ظن بعض الإنجليز حينا عدم وجوده عندهم. وهو قانون غير مسنون بشكل مجموعة مقننة لسعته وحداثته النسبية. ولمجلس الدولة الفرنسي فضل ازدهاره عالميا. </a:t>
            </a:r>
            <a:endParaRPr lang="en-US"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1430940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9581321" y="626166"/>
            <a:ext cx="2007703" cy="1063486"/>
          </a:xfrm>
          <a:prstGeom prst="rect">
            <a:avLst/>
          </a:prstGeom>
          <a:solidFill>
            <a:schemeClr val="accent4"/>
          </a:solidFill>
        </p:spPr>
        <p:txBody>
          <a:bodyPr>
            <a:normAutofit fontScale="77500" lnSpcReduction="20000"/>
          </a:bodyPr>
          <a:lstStyle/>
          <a:p>
            <a:pPr marL="285750" marR="0" lvl="0" indent="-285750" algn="r" defTabSz="457200" rtl="1" eaLnBrk="1" fontAlgn="auto" latinLnBrk="0" hangingPunct="1">
              <a:lnSpc>
                <a:spcPct val="100000"/>
              </a:lnSpc>
              <a:spcBef>
                <a:spcPct val="20000"/>
              </a:spcBef>
              <a:spcAft>
                <a:spcPts val="600"/>
              </a:spcAft>
              <a:buClr>
                <a:schemeClr val="tx1"/>
              </a:buClr>
              <a:buSzPct val="80000"/>
              <a:buFont typeface="Wingdings 3" panose="05040102010807070707" pitchFamily="18" charset="2"/>
              <a:buChar char=""/>
              <a:tabLst/>
              <a:defRPr/>
            </a:pPr>
            <a:r>
              <a:rPr kumimoji="0" lang="ar-SA" sz="3600" b="0" i="0" u="none" strike="noStrike" kern="1200" cap="none" spc="0" normalizeH="0" baseline="0" noProof="0" dirty="0" smtClean="0">
                <a:ln>
                  <a:noFill/>
                </a:ln>
                <a:solidFill>
                  <a:schemeClr val="tx1"/>
                </a:solidFill>
                <a:effectLst/>
                <a:uLnTx/>
                <a:uFillTx/>
                <a:latin typeface="+mn-lt"/>
                <a:ea typeface="+mn-ea"/>
                <a:cs typeface="+mn-cs"/>
              </a:rPr>
              <a:t>مصطلحات دستورية</a:t>
            </a:r>
            <a:endParaRPr kumimoji="0" lang="ar-SA"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Espace réservé du contenu 6"/>
          <p:cNvSpPr>
            <a:spLocks noGrp="1"/>
          </p:cNvSpPr>
          <p:nvPr>
            <p:ph sz="half" idx="2"/>
          </p:nvPr>
        </p:nvSpPr>
        <p:spPr>
          <a:xfrm>
            <a:off x="258418" y="2723320"/>
            <a:ext cx="4611756" cy="3419061"/>
          </a:xfrm>
          <a:solidFill>
            <a:schemeClr val="accent2"/>
          </a:solidFill>
        </p:spPr>
        <p:txBody>
          <a:bodyPr/>
          <a:lstStyle/>
          <a:p>
            <a:pPr algn="l" rtl="0"/>
            <a:r>
              <a:rPr lang="en-US" dirty="0" smtClean="0">
                <a:solidFill>
                  <a:schemeClr val="bg1"/>
                </a:solidFill>
              </a:rPr>
              <a:t>Constitutional Law</a:t>
            </a:r>
          </a:p>
          <a:p>
            <a:pPr algn="l" rtl="0"/>
            <a:r>
              <a:rPr lang="en-US" dirty="0" smtClean="0">
                <a:solidFill>
                  <a:schemeClr val="bg1"/>
                </a:solidFill>
              </a:rPr>
              <a:t>State</a:t>
            </a:r>
          </a:p>
          <a:p>
            <a:pPr algn="l" rtl="0"/>
            <a:r>
              <a:rPr lang="en-US" dirty="0" smtClean="0">
                <a:solidFill>
                  <a:schemeClr val="bg1"/>
                </a:solidFill>
              </a:rPr>
              <a:t>Constitution</a:t>
            </a:r>
          </a:p>
          <a:p>
            <a:pPr algn="l" rtl="0"/>
            <a:r>
              <a:rPr lang="en-US" dirty="0" smtClean="0">
                <a:solidFill>
                  <a:schemeClr val="bg1"/>
                </a:solidFill>
              </a:rPr>
              <a:t>Legislative Power/The </a:t>
            </a:r>
            <a:r>
              <a:rPr lang="en-US" dirty="0" smtClean="0">
                <a:solidFill>
                  <a:schemeClr val="bg1"/>
                </a:solidFill>
              </a:rPr>
              <a:t>Legislature</a:t>
            </a:r>
          </a:p>
          <a:p>
            <a:pPr algn="l" rtl="0"/>
            <a:r>
              <a:rPr lang="en-US" dirty="0" smtClean="0">
                <a:solidFill>
                  <a:schemeClr val="bg1"/>
                </a:solidFill>
              </a:rPr>
              <a:t>Executive Power/ The </a:t>
            </a:r>
            <a:r>
              <a:rPr lang="en-US" dirty="0" smtClean="0">
                <a:solidFill>
                  <a:schemeClr val="bg1"/>
                </a:solidFill>
              </a:rPr>
              <a:t>executive</a:t>
            </a:r>
          </a:p>
          <a:p>
            <a:pPr algn="l" rtl="0"/>
            <a:r>
              <a:rPr lang="en-US" dirty="0" smtClean="0">
                <a:solidFill>
                  <a:schemeClr val="bg1"/>
                </a:solidFill>
              </a:rPr>
              <a:t>Judicial Power/The </a:t>
            </a:r>
            <a:r>
              <a:rPr lang="en-US" dirty="0" smtClean="0">
                <a:solidFill>
                  <a:schemeClr val="bg1"/>
                </a:solidFill>
              </a:rPr>
              <a:t>judiciary</a:t>
            </a:r>
          </a:p>
          <a:p>
            <a:pPr algn="l" rtl="0"/>
            <a:r>
              <a:rPr lang="en-US" dirty="0" smtClean="0">
                <a:solidFill>
                  <a:schemeClr val="bg1"/>
                </a:solidFill>
              </a:rPr>
              <a:t>Cabinet/ Ministers</a:t>
            </a:r>
            <a:r>
              <a:rPr lang="en-US" dirty="0" smtClean="0">
                <a:solidFill>
                  <a:schemeClr val="bg1"/>
                </a:solidFill>
              </a:rPr>
              <a:t>'</a:t>
            </a:r>
            <a:r>
              <a:rPr lang="en-US" dirty="0" smtClean="0">
                <a:solidFill>
                  <a:schemeClr val="bg1"/>
                </a:solidFill>
              </a:rPr>
              <a:t> Council</a:t>
            </a:r>
            <a:endParaRPr lang="en-US" dirty="0" smtClean="0">
              <a:solidFill>
                <a:schemeClr val="bg1"/>
              </a:solidFill>
            </a:endParaRPr>
          </a:p>
          <a:p>
            <a:pPr algn="l" rtl="0"/>
            <a:endParaRPr lang="en-US" dirty="0" smtClean="0">
              <a:solidFill>
                <a:schemeClr val="bg1"/>
              </a:solidFill>
            </a:endParaRPr>
          </a:p>
          <a:p>
            <a:pPr algn="l" rtl="0"/>
            <a:endParaRPr lang="ar-SA" dirty="0">
              <a:solidFill>
                <a:schemeClr val="bg1"/>
              </a:solidFill>
            </a:endParaRPr>
          </a:p>
        </p:txBody>
      </p:sp>
      <p:sp>
        <p:nvSpPr>
          <p:cNvPr id="9" name="Espace réservé du contenu 8"/>
          <p:cNvSpPr>
            <a:spLocks noGrp="1"/>
          </p:cNvSpPr>
          <p:nvPr>
            <p:ph sz="quarter" idx="4"/>
          </p:nvPr>
        </p:nvSpPr>
        <p:spPr>
          <a:xfrm>
            <a:off x="5446643" y="2782957"/>
            <a:ext cx="4929809" cy="3279911"/>
          </a:xfrm>
          <a:solidFill>
            <a:schemeClr val="accent2"/>
          </a:solidFill>
        </p:spPr>
        <p:txBody>
          <a:bodyPr>
            <a:normAutofit/>
          </a:bodyPr>
          <a:lstStyle/>
          <a:p>
            <a:r>
              <a:rPr lang="ar-SA" dirty="0" smtClean="0">
                <a:solidFill>
                  <a:schemeClr val="bg1"/>
                </a:solidFill>
              </a:rPr>
              <a:t>القانون </a:t>
            </a:r>
            <a:r>
              <a:rPr lang="ar-SA" dirty="0" smtClean="0">
                <a:solidFill>
                  <a:schemeClr val="bg1"/>
                </a:solidFill>
              </a:rPr>
              <a:t>الدستوري</a:t>
            </a:r>
          </a:p>
          <a:p>
            <a:r>
              <a:rPr lang="ar-SA" dirty="0" smtClean="0">
                <a:solidFill>
                  <a:schemeClr val="bg1"/>
                </a:solidFill>
              </a:rPr>
              <a:t>دولة</a:t>
            </a:r>
          </a:p>
          <a:p>
            <a:r>
              <a:rPr lang="ar-SA" dirty="0" smtClean="0">
                <a:solidFill>
                  <a:schemeClr val="bg1"/>
                </a:solidFill>
              </a:rPr>
              <a:t>الدستور</a:t>
            </a:r>
          </a:p>
          <a:p>
            <a:r>
              <a:rPr lang="ar-SA" dirty="0" smtClean="0">
                <a:solidFill>
                  <a:schemeClr val="bg1"/>
                </a:solidFill>
              </a:rPr>
              <a:t>السلطة </a:t>
            </a:r>
            <a:r>
              <a:rPr lang="ar-SA" dirty="0" smtClean="0">
                <a:solidFill>
                  <a:schemeClr val="bg1"/>
                </a:solidFill>
              </a:rPr>
              <a:t>التشريعية/المشرع</a:t>
            </a:r>
          </a:p>
          <a:p>
            <a:r>
              <a:rPr lang="ar-SA" dirty="0" smtClean="0">
                <a:solidFill>
                  <a:schemeClr val="bg1"/>
                </a:solidFill>
              </a:rPr>
              <a:t>السلطة </a:t>
            </a:r>
            <a:r>
              <a:rPr lang="ar-SA" dirty="0" smtClean="0">
                <a:solidFill>
                  <a:schemeClr val="bg1"/>
                </a:solidFill>
              </a:rPr>
              <a:t>التنفيذية</a:t>
            </a:r>
          </a:p>
          <a:p>
            <a:r>
              <a:rPr lang="ar-SA" dirty="0" smtClean="0">
                <a:solidFill>
                  <a:schemeClr val="bg1"/>
                </a:solidFill>
              </a:rPr>
              <a:t>السلطة </a:t>
            </a:r>
            <a:r>
              <a:rPr lang="ar-SA" dirty="0" smtClean="0">
                <a:solidFill>
                  <a:schemeClr val="bg1"/>
                </a:solidFill>
              </a:rPr>
              <a:t>القضائية</a:t>
            </a:r>
          </a:p>
          <a:p>
            <a:r>
              <a:rPr lang="ar-SA" dirty="0" smtClean="0">
                <a:solidFill>
                  <a:schemeClr val="bg1"/>
                </a:solidFill>
              </a:rPr>
              <a:t>مجلس </a:t>
            </a:r>
            <a:r>
              <a:rPr lang="ar-SA" dirty="0" smtClean="0">
                <a:solidFill>
                  <a:schemeClr val="bg1"/>
                </a:solidFill>
              </a:rPr>
              <a:t>الوزراء</a:t>
            </a:r>
          </a:p>
          <a:p>
            <a:endParaRPr lang="ar-SA" dirty="0" smtClean="0">
              <a:solidFill>
                <a:schemeClr val="bg1"/>
              </a:solidFill>
            </a:endParaRPr>
          </a:p>
          <a:p>
            <a:endParaRPr lang="ar-SA" dirty="0">
              <a:solidFill>
                <a:schemeClr val="bg1"/>
              </a:solidFill>
            </a:endParaRPr>
          </a:p>
        </p:txBody>
      </p:sp>
      <p:sp>
        <p:nvSpPr>
          <p:cNvPr id="11" name="Espace réservé du contenu 2"/>
          <p:cNvSpPr txBox="1">
            <a:spLocks/>
          </p:cNvSpPr>
          <p:nvPr/>
        </p:nvSpPr>
        <p:spPr>
          <a:xfrm>
            <a:off x="6957404" y="1848678"/>
            <a:ext cx="1709518" cy="894521"/>
          </a:xfrm>
          <a:prstGeom prst="rect">
            <a:avLst/>
          </a:prstGeom>
          <a:solidFill>
            <a:schemeClr val="tx2">
              <a:lumMod val="40000"/>
              <a:lumOff val="60000"/>
            </a:schemeClr>
          </a:solidFill>
        </p:spPr>
        <p:txBody>
          <a:bodyPr>
            <a:normAutofit/>
          </a:bodyPr>
          <a:lstStyle/>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r>
              <a:rPr lang="ar-SA" sz="3600" dirty="0" smtClean="0"/>
              <a:t>عربي</a:t>
            </a:r>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kumimoji="0" lang="ar-SA"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15" name="Espace réservé du contenu 2"/>
          <p:cNvSpPr txBox="1">
            <a:spLocks/>
          </p:cNvSpPr>
          <p:nvPr/>
        </p:nvSpPr>
        <p:spPr>
          <a:xfrm>
            <a:off x="1762530" y="1845364"/>
            <a:ext cx="1583633" cy="798445"/>
          </a:xfrm>
          <a:prstGeom prst="rect">
            <a:avLst/>
          </a:prstGeom>
          <a:solidFill>
            <a:schemeClr val="tx2">
              <a:lumMod val="40000"/>
              <a:lumOff val="60000"/>
            </a:schemeClr>
          </a:solidFill>
        </p:spPr>
        <p:txBody>
          <a:bodyPr>
            <a:normAutofit fontScale="92500"/>
          </a:bodyPr>
          <a:lstStyle/>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r>
              <a:rPr lang="ar-SA" sz="3600" dirty="0" smtClean="0"/>
              <a:t>انجليزي</a:t>
            </a:r>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kumimoji="0" lang="ar-SA" sz="36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1243766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6"/>
          <p:cNvSpPr txBox="1">
            <a:spLocks/>
          </p:cNvSpPr>
          <p:nvPr/>
        </p:nvSpPr>
        <p:spPr>
          <a:xfrm>
            <a:off x="735490" y="1530640"/>
            <a:ext cx="4611756" cy="4790647"/>
          </a:xfrm>
          <a:prstGeom prst="rect">
            <a:avLst/>
          </a:prstGeom>
          <a:solidFill>
            <a:schemeClr val="accent2"/>
          </a:solidFill>
        </p:spPr>
        <p:txBody>
          <a:bodyPr/>
          <a:lstStyle/>
          <a:p>
            <a:pPr marL="285750" lvl="0" indent="-285750">
              <a:spcBef>
                <a:spcPct val="20000"/>
              </a:spcBef>
              <a:spcAft>
                <a:spcPts val="600"/>
              </a:spcAft>
              <a:buClr>
                <a:schemeClr val="tx1"/>
              </a:buClr>
              <a:buSzPct val="80000"/>
              <a:buFont typeface="Wingdings 3" panose="05040102010807070707" pitchFamily="18" charset="2"/>
              <a:buChar char=""/>
            </a:pPr>
            <a:r>
              <a:rPr lang="en-US" sz="2000" dirty="0" smtClean="0"/>
              <a:t>Coalition</a:t>
            </a:r>
          </a:p>
          <a:p>
            <a:pPr marL="285750" lvl="0" indent="-285750">
              <a:spcBef>
                <a:spcPct val="20000"/>
              </a:spcBef>
              <a:spcAft>
                <a:spcPts val="600"/>
              </a:spcAft>
              <a:buClr>
                <a:schemeClr val="tx1"/>
              </a:buClr>
              <a:buSzPct val="80000"/>
              <a:buFont typeface="Wingdings 3" panose="05040102010807070707" pitchFamily="18" charset="2"/>
              <a:buChar char=""/>
            </a:pPr>
            <a:r>
              <a:rPr lang="en-US" sz="2000" dirty="0" smtClean="0"/>
              <a:t>Coalition </a:t>
            </a:r>
            <a:r>
              <a:rPr lang="en-US" sz="2000" dirty="0" smtClean="0"/>
              <a:t>government</a:t>
            </a:r>
          </a:p>
          <a:p>
            <a:pPr marL="285750" lvl="0" indent="-285750">
              <a:spcBef>
                <a:spcPct val="20000"/>
              </a:spcBef>
              <a:spcAft>
                <a:spcPts val="600"/>
              </a:spcAft>
              <a:buClr>
                <a:schemeClr val="tx1"/>
              </a:buClr>
              <a:buSzPct val="80000"/>
              <a:buFont typeface="Wingdings 3" panose="05040102010807070707" pitchFamily="18" charset="2"/>
              <a:buChar char=""/>
            </a:pPr>
            <a:r>
              <a:rPr lang="en-US" sz="2000" dirty="0" smtClean="0"/>
              <a:t>Come </a:t>
            </a:r>
            <a:r>
              <a:rPr lang="en-US" sz="2000" dirty="0" smtClean="0"/>
              <a:t>to power/ resume </a:t>
            </a:r>
            <a:r>
              <a:rPr lang="en-US" sz="2000" dirty="0" smtClean="0"/>
              <a:t>power</a:t>
            </a:r>
          </a:p>
          <a:p>
            <a:pPr marL="285750" lvl="0" indent="-285750">
              <a:spcBef>
                <a:spcPct val="20000"/>
              </a:spcBef>
              <a:spcAft>
                <a:spcPts val="600"/>
              </a:spcAft>
              <a:buClr>
                <a:schemeClr val="tx1"/>
              </a:buClr>
              <a:buSzPct val="80000"/>
              <a:buFont typeface="Wingdings 3" panose="05040102010807070707" pitchFamily="18" charset="2"/>
              <a:buChar char=""/>
            </a:pPr>
            <a:r>
              <a:rPr lang="en-US" sz="2000" dirty="0" smtClean="0"/>
              <a:t>(to) Hold reins of </a:t>
            </a:r>
            <a:r>
              <a:rPr lang="en-US" sz="2000" dirty="0" smtClean="0"/>
              <a:t>power</a:t>
            </a:r>
          </a:p>
          <a:p>
            <a:pPr marL="285750" lvl="0" indent="-285750">
              <a:spcBef>
                <a:spcPct val="20000"/>
              </a:spcBef>
              <a:spcAft>
                <a:spcPts val="600"/>
              </a:spcAft>
              <a:buClr>
                <a:schemeClr val="tx1"/>
              </a:buClr>
              <a:buSzPct val="80000"/>
              <a:buFont typeface="Wingdings 3" panose="05040102010807070707" pitchFamily="18" charset="2"/>
              <a:buChar char=""/>
            </a:pPr>
            <a:r>
              <a:rPr lang="en-US" sz="2000" dirty="0" smtClean="0"/>
              <a:t>Constituency</a:t>
            </a:r>
          </a:p>
          <a:p>
            <a:pPr marL="285750" lvl="0" indent="-285750">
              <a:spcBef>
                <a:spcPct val="20000"/>
              </a:spcBef>
              <a:spcAft>
                <a:spcPts val="600"/>
              </a:spcAft>
              <a:buClr>
                <a:schemeClr val="tx1"/>
              </a:buClr>
              <a:buSzPct val="80000"/>
              <a:buFont typeface="Wingdings 3" panose="05040102010807070707" pitchFamily="18" charset="2"/>
              <a:buChar char=""/>
            </a:pPr>
            <a:r>
              <a:rPr lang="en-US" sz="2000" dirty="0" smtClean="0"/>
              <a:t>(to) Disband a  </a:t>
            </a:r>
            <a:r>
              <a:rPr lang="en-US" sz="2000" dirty="0" smtClean="0"/>
              <a:t>government</a:t>
            </a:r>
          </a:p>
          <a:p>
            <a:pPr marL="285750" lvl="0" indent="-285750">
              <a:spcBef>
                <a:spcPct val="20000"/>
              </a:spcBef>
              <a:spcAft>
                <a:spcPts val="600"/>
              </a:spcAft>
              <a:buClr>
                <a:schemeClr val="tx1"/>
              </a:buClr>
              <a:buSzPct val="80000"/>
              <a:buFont typeface="Wingdings 3" panose="05040102010807070707" pitchFamily="18" charset="2"/>
              <a:buChar char=""/>
            </a:pPr>
            <a:r>
              <a:rPr lang="en-US" sz="2000" dirty="0" smtClean="0"/>
              <a:t>(to) Dissolve a </a:t>
            </a:r>
            <a:r>
              <a:rPr lang="en-US" sz="2000" dirty="0" smtClean="0"/>
              <a:t>parliament</a:t>
            </a:r>
          </a:p>
          <a:p>
            <a:pPr marL="285750" lvl="0" indent="-285750">
              <a:spcBef>
                <a:spcPct val="20000"/>
              </a:spcBef>
              <a:spcAft>
                <a:spcPts val="600"/>
              </a:spcAft>
              <a:buClr>
                <a:schemeClr val="tx1"/>
              </a:buClr>
              <a:buSzPct val="80000"/>
              <a:buFont typeface="Wingdings 3" panose="05040102010807070707" pitchFamily="18" charset="2"/>
              <a:buChar char=""/>
            </a:pPr>
            <a:r>
              <a:rPr lang="en-US" sz="2000" dirty="0" smtClean="0"/>
              <a:t>Executive </a:t>
            </a:r>
            <a:r>
              <a:rPr lang="en-US" sz="2000" dirty="0" smtClean="0"/>
              <a:t>bureau</a:t>
            </a:r>
          </a:p>
          <a:p>
            <a:pPr marL="285750" lvl="0" indent="-285750">
              <a:spcBef>
                <a:spcPct val="20000"/>
              </a:spcBef>
              <a:spcAft>
                <a:spcPts val="600"/>
              </a:spcAft>
              <a:buClr>
                <a:schemeClr val="tx1"/>
              </a:buClr>
              <a:buSzPct val="80000"/>
              <a:buFont typeface="Wingdings 3" panose="05040102010807070707" pitchFamily="18" charset="2"/>
              <a:buChar char=""/>
            </a:pPr>
            <a:r>
              <a:rPr lang="en-US" sz="2000" dirty="0" smtClean="0"/>
              <a:t>Legislative decree</a:t>
            </a:r>
            <a:endParaRPr kumimoji="0" lang="ar-SA" sz="2000" b="0" i="0" u="none" strike="noStrike" kern="1200" cap="none" spc="0" normalizeH="0" baseline="0" noProof="0" dirty="0">
              <a:ln>
                <a:noFill/>
              </a:ln>
              <a:solidFill>
                <a:schemeClr val="bg1"/>
              </a:solidFill>
              <a:effectLst/>
              <a:uLnTx/>
              <a:uFillTx/>
              <a:latin typeface="+mn-lt"/>
              <a:ea typeface="+mn-ea"/>
              <a:cs typeface="+mn-cs"/>
            </a:endParaRPr>
          </a:p>
        </p:txBody>
      </p:sp>
      <p:sp>
        <p:nvSpPr>
          <p:cNvPr id="4" name="Espace réservé du contenu 8"/>
          <p:cNvSpPr txBox="1">
            <a:spLocks/>
          </p:cNvSpPr>
          <p:nvPr/>
        </p:nvSpPr>
        <p:spPr>
          <a:xfrm>
            <a:off x="5923715" y="1590277"/>
            <a:ext cx="4929809" cy="4850280"/>
          </a:xfrm>
          <a:prstGeom prst="rect">
            <a:avLst/>
          </a:prstGeom>
          <a:solidFill>
            <a:schemeClr val="accent2"/>
          </a:solidFill>
        </p:spPr>
        <p:txBody>
          <a:bodyPr>
            <a:normAutofit/>
          </a:bodyPr>
          <a:lstStyle/>
          <a:p>
            <a:pPr marL="285750" lvl="0" indent="-285750" algn="r" rtl="1">
              <a:spcBef>
                <a:spcPct val="20000"/>
              </a:spcBef>
              <a:spcAft>
                <a:spcPts val="600"/>
              </a:spcAft>
              <a:buClr>
                <a:schemeClr val="tx1"/>
              </a:buClr>
              <a:buSzPct val="80000"/>
              <a:buFont typeface="Wingdings 3" panose="05040102010807070707" pitchFamily="18" charset="2"/>
              <a:buChar char=""/>
            </a:pPr>
            <a:r>
              <a:rPr lang="ar-SA" sz="2000" dirty="0" smtClean="0"/>
              <a:t>ائتلاف  </a:t>
            </a:r>
            <a:r>
              <a:rPr lang="en-US" sz="2000" dirty="0" smtClean="0"/>
              <a:t> </a:t>
            </a:r>
            <a:r>
              <a:rPr lang="en-US" sz="2000" dirty="0" smtClean="0"/>
              <a:t/>
            </a:r>
            <a:br>
              <a:rPr lang="en-US" sz="2000" dirty="0" smtClean="0"/>
            </a:br>
            <a:r>
              <a:rPr lang="ar-SA" sz="2000" dirty="0" smtClean="0"/>
              <a:t>حكومة </a:t>
            </a:r>
            <a:r>
              <a:rPr lang="ar-SA" sz="2000" dirty="0" smtClean="0"/>
              <a:t>ائتلافية</a:t>
            </a:r>
          </a:p>
          <a:p>
            <a:pPr marL="285750" lvl="0" indent="-285750" algn="r" rtl="1">
              <a:spcBef>
                <a:spcPct val="20000"/>
              </a:spcBef>
              <a:spcAft>
                <a:spcPts val="600"/>
              </a:spcAft>
              <a:buClr>
                <a:schemeClr val="tx1"/>
              </a:buClr>
              <a:buSzPct val="80000"/>
              <a:buFont typeface="Wingdings 3" panose="05040102010807070707" pitchFamily="18" charset="2"/>
              <a:buChar char=""/>
            </a:pPr>
            <a:r>
              <a:rPr lang="ar-SA" sz="2000" dirty="0" smtClean="0"/>
              <a:t>يستلم السلطة/ </a:t>
            </a:r>
            <a:r>
              <a:rPr lang="ar-SA" sz="2000" dirty="0" smtClean="0"/>
              <a:t>مقاليد الحكم</a:t>
            </a:r>
          </a:p>
          <a:p>
            <a:pPr marL="285750" lvl="0" indent="-285750" algn="r" rtl="1">
              <a:spcBef>
                <a:spcPct val="20000"/>
              </a:spcBef>
              <a:spcAft>
                <a:spcPts val="600"/>
              </a:spcAft>
              <a:buClr>
                <a:schemeClr val="tx1"/>
              </a:buClr>
              <a:buSzPct val="80000"/>
              <a:buFont typeface="Wingdings 3" panose="05040102010807070707" pitchFamily="18" charset="2"/>
              <a:buChar char=""/>
            </a:pPr>
            <a:r>
              <a:rPr lang="ar-SA" sz="2000" dirty="0" smtClean="0"/>
              <a:t>يتولى زمام </a:t>
            </a:r>
            <a:r>
              <a:rPr lang="ar-SA" sz="2000" dirty="0" smtClean="0"/>
              <a:t>الحكم</a:t>
            </a:r>
          </a:p>
          <a:p>
            <a:pPr marL="285750" lvl="0" indent="-285750" algn="r" rtl="1">
              <a:spcBef>
                <a:spcPct val="20000"/>
              </a:spcBef>
              <a:spcAft>
                <a:spcPts val="600"/>
              </a:spcAft>
              <a:buClr>
                <a:schemeClr val="tx1"/>
              </a:buClr>
              <a:buSzPct val="80000"/>
              <a:buFont typeface="Wingdings 3" panose="05040102010807070707" pitchFamily="18" charset="2"/>
              <a:buChar char=""/>
            </a:pPr>
            <a:r>
              <a:rPr lang="ar-SA" sz="2000" dirty="0" smtClean="0"/>
              <a:t>دائرة </a:t>
            </a:r>
            <a:r>
              <a:rPr lang="ar-SA" sz="2000" dirty="0" smtClean="0"/>
              <a:t>انتخابية</a:t>
            </a:r>
          </a:p>
          <a:p>
            <a:pPr marL="285750" lvl="0" indent="-285750" algn="r" rtl="1">
              <a:spcBef>
                <a:spcPct val="20000"/>
              </a:spcBef>
              <a:spcAft>
                <a:spcPts val="600"/>
              </a:spcAft>
              <a:buClr>
                <a:schemeClr val="tx1"/>
              </a:buClr>
              <a:buSzPct val="80000"/>
              <a:buFont typeface="Wingdings 3" panose="05040102010807070707" pitchFamily="18" charset="2"/>
              <a:buChar char=""/>
            </a:pPr>
            <a:r>
              <a:rPr lang="ar-SA" sz="2000" dirty="0" smtClean="0"/>
              <a:t>يحل حكومة</a:t>
            </a:r>
          </a:p>
          <a:p>
            <a:pPr marL="285750" lvl="0" indent="-285750" algn="r" rtl="1">
              <a:spcBef>
                <a:spcPct val="20000"/>
              </a:spcBef>
              <a:spcAft>
                <a:spcPts val="600"/>
              </a:spcAft>
              <a:buClr>
                <a:schemeClr val="tx1"/>
              </a:buClr>
              <a:buSzPct val="80000"/>
              <a:buFont typeface="Wingdings 3" panose="05040102010807070707" pitchFamily="18" charset="2"/>
              <a:buChar char=""/>
            </a:pPr>
            <a:r>
              <a:rPr lang="ar-SA" sz="2000" dirty="0" smtClean="0"/>
              <a:t>يحل برلمان</a:t>
            </a:r>
            <a:endParaRPr lang="en-US" sz="2000" dirty="0" smtClean="0"/>
          </a:p>
          <a:p>
            <a:pPr marL="285750" lvl="0" indent="-285750" algn="r" rtl="1">
              <a:spcBef>
                <a:spcPct val="20000"/>
              </a:spcBef>
              <a:spcAft>
                <a:spcPts val="600"/>
              </a:spcAft>
              <a:buClr>
                <a:schemeClr val="tx1"/>
              </a:buClr>
              <a:buSzPct val="80000"/>
              <a:buFont typeface="Wingdings 3" panose="05040102010807070707" pitchFamily="18" charset="2"/>
              <a:buChar char=""/>
            </a:pPr>
            <a:r>
              <a:rPr lang="ar-SA" sz="2000" dirty="0" smtClean="0"/>
              <a:t>المكتب التنفيذي</a:t>
            </a:r>
          </a:p>
          <a:p>
            <a:pPr marL="285750" lvl="0" indent="-285750" algn="r" rtl="1">
              <a:spcBef>
                <a:spcPct val="20000"/>
              </a:spcBef>
              <a:spcAft>
                <a:spcPts val="600"/>
              </a:spcAft>
              <a:buClr>
                <a:schemeClr val="tx1"/>
              </a:buClr>
              <a:buSzPct val="80000"/>
              <a:buFont typeface="Wingdings 3" panose="05040102010807070707" pitchFamily="18" charset="2"/>
              <a:buChar char=""/>
            </a:pPr>
            <a:r>
              <a:rPr lang="ar-SA" sz="2000" dirty="0" smtClean="0"/>
              <a:t>مرسوم تشريعي</a:t>
            </a:r>
            <a:endParaRPr kumimoji="0" lang="ar-SA" sz="2000" b="0" i="0" u="none" strike="noStrike" kern="1200" cap="none" spc="0" normalizeH="0" baseline="0" noProof="0" dirty="0">
              <a:ln>
                <a:noFill/>
              </a:ln>
              <a:solidFill>
                <a:schemeClr val="bg1"/>
              </a:solidFill>
              <a:effectLst/>
              <a:uLnTx/>
              <a:uFillTx/>
              <a:latin typeface="+mn-lt"/>
              <a:ea typeface="+mn-ea"/>
              <a:cs typeface="+mn-cs"/>
            </a:endParaRPr>
          </a:p>
        </p:txBody>
      </p:sp>
      <p:sp>
        <p:nvSpPr>
          <p:cNvPr id="5" name="Espace réservé du contenu 2"/>
          <p:cNvSpPr txBox="1">
            <a:spLocks/>
          </p:cNvSpPr>
          <p:nvPr/>
        </p:nvSpPr>
        <p:spPr>
          <a:xfrm>
            <a:off x="7434476" y="695755"/>
            <a:ext cx="1709518" cy="854764"/>
          </a:xfrm>
          <a:prstGeom prst="rect">
            <a:avLst/>
          </a:prstGeom>
          <a:solidFill>
            <a:schemeClr val="tx2">
              <a:lumMod val="40000"/>
              <a:lumOff val="60000"/>
            </a:schemeClr>
          </a:solidFill>
        </p:spPr>
        <p:txBody>
          <a:bodyPr>
            <a:normAutofit/>
          </a:bodyPr>
          <a:lstStyle/>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r>
              <a:rPr lang="ar-SA" sz="3600" dirty="0" smtClean="0"/>
              <a:t>عربي</a:t>
            </a:r>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kumimoji="0" lang="ar-SA"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Espace réservé du contenu 2"/>
          <p:cNvSpPr txBox="1">
            <a:spLocks/>
          </p:cNvSpPr>
          <p:nvPr/>
        </p:nvSpPr>
        <p:spPr>
          <a:xfrm>
            <a:off x="2239602" y="672562"/>
            <a:ext cx="1583633" cy="798445"/>
          </a:xfrm>
          <a:prstGeom prst="rect">
            <a:avLst/>
          </a:prstGeom>
          <a:solidFill>
            <a:schemeClr val="tx2">
              <a:lumMod val="40000"/>
              <a:lumOff val="60000"/>
            </a:schemeClr>
          </a:solidFill>
        </p:spPr>
        <p:txBody>
          <a:bodyPr>
            <a:normAutofit fontScale="92500"/>
          </a:bodyPr>
          <a:lstStyle/>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r>
              <a:rPr lang="ar-SA" sz="3600" dirty="0" smtClean="0"/>
              <a:t>انجليزي</a:t>
            </a:r>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lang="ar-SA" sz="3600" dirty="0" smtClean="0"/>
          </a:p>
          <a:p>
            <a:pPr marL="285750" marR="0" lvl="0" indent="-285750" algn="r" defTabSz="457200" rtl="1" eaLnBrk="1" fontAlgn="auto" latinLnBrk="0" hangingPunct="1">
              <a:lnSpc>
                <a:spcPct val="100000"/>
              </a:lnSpc>
              <a:spcBef>
                <a:spcPct val="20000"/>
              </a:spcBef>
              <a:spcAft>
                <a:spcPts val="600"/>
              </a:spcAft>
              <a:buClr>
                <a:schemeClr val="tx1"/>
              </a:buClr>
              <a:buSzPct val="80000"/>
              <a:tabLst/>
              <a:defRPr/>
            </a:pPr>
            <a:endParaRPr kumimoji="0" lang="ar-SA" sz="36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817538882"/>
      </p:ext>
    </p:extLst>
  </p:cSld>
  <p:clrMapOvr>
    <a:masterClrMapping/>
  </p:clrMapOvr>
</p:sld>
</file>

<file path=ppt/theme/theme1.xml><?xml version="1.0" encoding="utf-8"?>
<a:theme xmlns:a="http://schemas.openxmlformats.org/drawingml/2006/main" name="شريحة">
  <a:themeElements>
    <a:clrScheme name="شريحة">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شريحة">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ريحة">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2903AAAE-3EA5-424A-B142-CC51DC1F897D}"/>
    </a:ext>
  </a:extLst>
</a:theme>
</file>

<file path=docProps/app.xml><?xml version="1.0" encoding="utf-8"?>
<Properties xmlns="http://schemas.openxmlformats.org/officeDocument/2006/extended-properties" xmlns:vt="http://schemas.openxmlformats.org/officeDocument/2006/docPropsVTypes">
  <Template>Slice</Template>
  <TotalTime>148</TotalTime>
  <Words>475</Words>
  <Application>Microsoft Office PowerPoint</Application>
  <PresentationFormat>Personnalisé</PresentationFormat>
  <Paragraphs>65</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شريحة</vt:lpstr>
      <vt:lpstr>Diapositive 1</vt:lpstr>
      <vt:lpstr>الأهداف</vt:lpstr>
      <vt:lpstr>القانون الدستوري يمكن تعريف القانون الدستوري بصفة إجمالية بأنه مجموعة القواعد الأساسية التي تحدد شكل الدولة، وترسم قواعد الحكم فيها، وتضع الضمانات الأساسية لحقوق الأفراد، وتبين مدى سلطان الدولة عليهم، وتنظم سلطاتها العامة مع بيان اختصاصات هذه السلطات. ومدلول قانون دستوري يختلف اختلافا جوهريا عن مدلول "دستور".  فالدستور كوثيقة يتضمن عادة، وبشكل مكتوب غالبا، معظم المبادئ التي وردت في التعريف. ولكنه لا يتضمن جميع مبادئ القانون الدستوري، لأن كثيرا من المبادئ الدستورية تولد نتيجة العرف. وقد تتضمنها قوانين منفصلة عن الدستور، كالقوانين المنظمة لكيفية ممارسة الحقوق الانتخابية أو شروط العضوية أو تشكيل المحكمة الدستورية العليا. والقانون الدستوري يعد فرعا من فروع القانون العام الداخلي.  </vt:lpstr>
      <vt:lpstr>Diapositive 4</vt:lpstr>
      <vt:lpstr>Diapositive 5</vt:lpstr>
      <vt:lpstr>Diapositive 6</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PC2</dc:creator>
  <cp:lastModifiedBy>Mohamed</cp:lastModifiedBy>
  <cp:revision>32</cp:revision>
  <dcterms:created xsi:type="dcterms:W3CDTF">1980-01-01T20:09:53Z</dcterms:created>
  <dcterms:modified xsi:type="dcterms:W3CDTF">2023-03-15T15:58:51Z</dcterms:modified>
</cp:coreProperties>
</file>