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046A41B-EEDF-4A67-9F93-1F5CECD2D7EE}"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BAB268-65E9-4795-AD90-9FFBC7DAD7CD}"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46A41B-EEDF-4A67-9F93-1F5CECD2D7EE}"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BAB268-65E9-4795-AD90-9FFBC7DAD7CD}"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a:xfrm>
            <a:off x="457200" y="274638"/>
            <a:ext cx="6019800" cy="5851525"/>
          </a:xfrm>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46A41B-EEDF-4A67-9F93-1F5CECD2D7EE}"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BAB268-65E9-4795-AD90-9FFBC7DAD7CD}"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hasCustomPrompt="1"/>
          </p:nvPr>
        </p:nvSpPr>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46A41B-EEDF-4A67-9F93-1F5CECD2D7EE}"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BAB268-65E9-4795-AD90-9FFBC7DAD7CD}"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Espace réservé de la date 3"/>
          <p:cNvSpPr>
            <a:spLocks noGrp="1"/>
          </p:cNvSpPr>
          <p:nvPr>
            <p:ph type="dt" sz="half" idx="10"/>
          </p:nvPr>
        </p:nvSpPr>
        <p:spPr/>
        <p:txBody>
          <a:bodyPr/>
          <a:lstStyle/>
          <a:p>
            <a:fld id="{F046A41B-EEDF-4A67-9F93-1F5CECD2D7EE}"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2BAB268-65E9-4795-AD90-9FFBC7DAD7CD}"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046A41B-EEDF-4A67-9F93-1F5CECD2D7EE}"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BAB268-65E9-4795-AD90-9FFBC7DAD7CD}"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046A41B-EEDF-4A67-9F93-1F5CECD2D7EE}" type="datetimeFigureOut">
              <a:rPr lang="fr-FR" smtClean="0"/>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2BAB268-65E9-4795-AD90-9FFBC7DAD7CD}"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046A41B-EEDF-4A67-9F93-1F5CECD2D7EE}"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2BAB268-65E9-4795-AD90-9FFBC7DAD7CD}"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46A41B-EEDF-4A67-9F93-1F5CECD2D7EE}" type="datetimeFigureOut">
              <a:rPr lang="fr-FR" smtClean="0"/>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2BAB268-65E9-4795-AD90-9FFBC7DAD7CD}"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F046A41B-EEDF-4A67-9F93-1F5CECD2D7EE}"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BAB268-65E9-4795-AD90-9FFBC7DAD7CD}"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endParaRPr lang="fr-FR" smtClean="0"/>
          </a:p>
        </p:txBody>
      </p:sp>
      <p:sp>
        <p:nvSpPr>
          <p:cNvPr id="5" name="Espace réservé de la date 4"/>
          <p:cNvSpPr>
            <a:spLocks noGrp="1"/>
          </p:cNvSpPr>
          <p:nvPr>
            <p:ph type="dt" sz="half" idx="10"/>
          </p:nvPr>
        </p:nvSpPr>
        <p:spPr/>
        <p:txBody>
          <a:bodyPr/>
          <a:lstStyle/>
          <a:p>
            <a:fld id="{F046A41B-EEDF-4A67-9F93-1F5CECD2D7EE}"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2BAB268-65E9-4795-AD90-9FFBC7DAD7CD}"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6A41B-EEDF-4A67-9F93-1F5CECD2D7EE}" type="datetimeFigureOut">
              <a:rPr lang="fr-FR" smtClean="0"/>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AB268-65E9-4795-AD90-9FFBC7DAD7CD}"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image" Target="../media/image28.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hyperlink" Target="https://fr.wikipedia.org/wiki/Edward_Adelbert_Doisy#cite_note-laureat_nobel_1943-1" TargetMode="External"/><Relationship Id="rId2" Type="http://schemas.openxmlformats.org/officeDocument/2006/relationships/hyperlink" Target="https://fr.wikipedia.org/wiki/Prix_Nobel_de_physiologie_ou_m%C3%A9decine" TargetMode="External"/><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emf"/><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lum bright="70000" contrast="-70000"/>
            <a:extLst>
              <a:ext uri="{BEBA8EAE-BF5A-486C-A8C5-ECC9F3942E4B}">
                <a14:imgProps xmlns:a14="http://schemas.microsoft.com/office/drawing/2010/main">
                  <a14:imgLayer r:embed="rId2">
                    <a14:imgEffect>
                      <a14:saturation sat="300000"/>
                    </a14:imgEffect>
                  </a14:imgLayer>
                </a14:imgProps>
              </a:ext>
            </a:extLst>
          </a:blip>
          <a:stretch>
            <a:fillRect/>
          </a:stretch>
        </p:blipFill>
        <p:spPr>
          <a:xfrm>
            <a:off x="121024" y="0"/>
            <a:ext cx="8431306" cy="6656294"/>
          </a:xfrm>
          <a:prstGeom prst="rect">
            <a:avLst/>
          </a:prstGeom>
        </p:spPr>
      </p:pic>
      <p:sp>
        <p:nvSpPr>
          <p:cNvPr id="2" name="Titre 1"/>
          <p:cNvSpPr>
            <a:spLocks noGrp="1"/>
          </p:cNvSpPr>
          <p:nvPr>
            <p:ph type="title"/>
          </p:nvPr>
        </p:nvSpPr>
        <p:spPr>
          <a:xfrm>
            <a:off x="553291" y="1037387"/>
            <a:ext cx="7886700" cy="2852737"/>
          </a:xfrm>
        </p:spPr>
        <p:txBody>
          <a:bodyPr/>
          <a:lstStyle/>
          <a:p>
            <a:pPr algn="ctr"/>
            <a:r>
              <a:rPr lang="fr-FR" b="1" dirty="0">
                <a:solidFill>
                  <a:srgbClr val="FF0000"/>
                </a:solidFill>
              </a:rPr>
              <a:t>HISTOIRE SCIENTIFIQUE DES VITAMINES</a:t>
            </a:r>
            <a:endParaRPr lang="fr-FR"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30655"/>
            <a:ext cx="7886700" cy="1325563"/>
          </a:xfrm>
        </p:spPr>
        <p:txBody>
          <a:bodyPr>
            <a:normAutofit/>
          </a:bodyPr>
          <a:lstStyle/>
          <a:p>
            <a:r>
              <a:rPr lang="fr-FR" sz="4000" b="1" dirty="0">
                <a:solidFill>
                  <a:srgbClr val="FF0000"/>
                </a:solidFill>
              </a:rPr>
              <a:t>4. Découverte de la Vitamine C </a:t>
            </a:r>
            <a:r>
              <a:rPr lang="fr-FR" sz="4000" dirty="0">
                <a:solidFill>
                  <a:srgbClr val="FF0000"/>
                </a:solidFill>
              </a:rPr>
              <a:t>: acide ascorbique</a:t>
            </a:r>
            <a:endParaRPr lang="fr-FR" sz="4000" dirty="0">
              <a:solidFill>
                <a:srgbClr val="FF0000"/>
              </a:solidFill>
            </a:endParaRPr>
          </a:p>
        </p:txBody>
      </p:sp>
      <p:sp>
        <p:nvSpPr>
          <p:cNvPr id="3" name="Espace réservé du contenu 2"/>
          <p:cNvSpPr>
            <a:spLocks noGrp="1"/>
          </p:cNvSpPr>
          <p:nvPr>
            <p:ph idx="1"/>
          </p:nvPr>
        </p:nvSpPr>
        <p:spPr>
          <a:xfrm>
            <a:off x="628650" y="1825625"/>
            <a:ext cx="5795682" cy="4351338"/>
          </a:xfrm>
        </p:spPr>
        <p:txBody>
          <a:bodyPr>
            <a:normAutofit fontScale="92500"/>
          </a:bodyPr>
          <a:lstStyle/>
          <a:p>
            <a:pPr algn="just"/>
            <a:r>
              <a:rPr lang="fr-FR" dirty="0"/>
              <a:t>Puis vient, le tour de la vitamine C, hydrosoluble aussi, mais trop différente du groupe B, une 3eme lettre </a:t>
            </a:r>
            <a:r>
              <a:rPr lang="fr-FR" dirty="0">
                <a:solidFill>
                  <a:srgbClr val="FF0000"/>
                </a:solidFill>
              </a:rPr>
              <a:t>‘’ </a:t>
            </a:r>
            <a:r>
              <a:rPr lang="fr-FR" dirty="0" smtClean="0">
                <a:solidFill>
                  <a:srgbClr val="FF0000"/>
                </a:solidFill>
              </a:rPr>
              <a:t>C ’</a:t>
            </a:r>
            <a:r>
              <a:rPr lang="fr-FR" dirty="0">
                <a:solidFill>
                  <a:srgbClr val="FF0000"/>
                </a:solidFill>
              </a:rPr>
              <a:t>’fut choisie</a:t>
            </a:r>
            <a:r>
              <a:rPr lang="fr-FR" dirty="0" smtClean="0">
                <a:solidFill>
                  <a:srgbClr val="FF0000"/>
                </a:solidFill>
              </a:rPr>
              <a:t>.</a:t>
            </a:r>
            <a:endParaRPr lang="fr-FR" dirty="0" smtClean="0">
              <a:solidFill>
                <a:srgbClr val="FF0000"/>
              </a:solidFill>
            </a:endParaRPr>
          </a:p>
          <a:p>
            <a:pPr marL="0" indent="0" algn="just">
              <a:buNone/>
            </a:pPr>
            <a:endParaRPr lang="fr-FR" dirty="0" smtClean="0">
              <a:solidFill>
                <a:srgbClr val="FF0000"/>
              </a:solidFill>
            </a:endParaRPr>
          </a:p>
          <a:p>
            <a:pPr algn="just"/>
            <a:r>
              <a:rPr lang="fr-FR" dirty="0" smtClean="0"/>
              <a:t>L’histoire </a:t>
            </a:r>
            <a:r>
              <a:rPr lang="fr-FR" dirty="0"/>
              <a:t>de cette vitamine est liée à celle du scorbut, maladie qui frappait les marins dont l’alimentation était dépourvue de produits frais. Dès le 18eme siècle on découvre que la consommation de citrons prévient cette maladie. </a:t>
            </a:r>
            <a:r>
              <a:rPr lang="fr-FR" dirty="0">
                <a:solidFill>
                  <a:srgbClr val="FF0000"/>
                </a:solidFill>
              </a:rPr>
              <a:t>Mais ce n’est qu’en 1928</a:t>
            </a:r>
            <a:r>
              <a:rPr lang="fr-FR" dirty="0"/>
              <a:t> que la vitamine sera isolée et dénommée acide ascorbique </a:t>
            </a:r>
            <a:r>
              <a:rPr lang="fr-FR" dirty="0">
                <a:solidFill>
                  <a:srgbClr val="FF0000"/>
                </a:solidFill>
              </a:rPr>
              <a:t>(en référence à la maladie du scorbut).</a:t>
            </a:r>
            <a:endParaRPr lang="fr-FR" dirty="0">
              <a:solidFill>
                <a:srgbClr val="FF0000"/>
              </a:solidFill>
            </a:endParaRPr>
          </a:p>
          <a:p>
            <a:pPr algn="just"/>
            <a:endParaRPr lang="fr-FR" dirty="0"/>
          </a:p>
          <a:p>
            <a:pPr algn="just"/>
            <a:endParaRPr lang="fr-FR" dirty="0">
              <a:solidFill>
                <a:srgbClr val="FF0000"/>
              </a:solidFill>
            </a:endParaRPr>
          </a:p>
          <a:p>
            <a:pPr algn="just"/>
            <a:endParaRPr lang="fr-FR" dirty="0"/>
          </a:p>
        </p:txBody>
      </p:sp>
      <p:pic>
        <p:nvPicPr>
          <p:cNvPr id="8196" name="Picture 4" descr="https://upload.wikimedia.org/wikipedia/commons/f/f3/Acide_ascorbique.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07575" y="1348347"/>
            <a:ext cx="1861857" cy="177137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upload.wikimedia.org/wikipedia/commons/thumb/7/74/Description_de_l%27univers_%281683%29_%2814781094131%29.jpg/800px-Description_de_l%27univers_%281683%29_%2814781094131%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3964" y="3255216"/>
            <a:ext cx="1902879" cy="36027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29480"/>
            <a:ext cx="7886700" cy="1325563"/>
          </a:xfrm>
        </p:spPr>
        <p:txBody>
          <a:bodyPr/>
          <a:lstStyle/>
          <a:p>
            <a:r>
              <a:rPr lang="fr-FR" b="1" dirty="0" smtClean="0">
                <a:solidFill>
                  <a:srgbClr val="FF0000"/>
                </a:solidFill>
              </a:rPr>
              <a:t>5. </a:t>
            </a:r>
            <a:r>
              <a:rPr lang="fr-FR" b="1" dirty="0">
                <a:solidFill>
                  <a:srgbClr val="FF0000"/>
                </a:solidFill>
              </a:rPr>
              <a:t>Découverte de la </a:t>
            </a:r>
            <a:r>
              <a:rPr lang="fr-FR" b="1" dirty="0" smtClean="0">
                <a:solidFill>
                  <a:srgbClr val="FF0000"/>
                </a:solidFill>
              </a:rPr>
              <a:t>Vitamine D</a:t>
            </a:r>
            <a:endParaRPr lang="fr-FR" dirty="0"/>
          </a:p>
        </p:txBody>
      </p:sp>
      <p:sp>
        <p:nvSpPr>
          <p:cNvPr id="3" name="Espace réservé du contenu 2"/>
          <p:cNvSpPr>
            <a:spLocks noGrp="1"/>
          </p:cNvSpPr>
          <p:nvPr>
            <p:ph idx="1"/>
          </p:nvPr>
        </p:nvSpPr>
        <p:spPr>
          <a:xfrm>
            <a:off x="146448" y="1136308"/>
            <a:ext cx="6585566" cy="4351338"/>
          </a:xfrm>
        </p:spPr>
        <p:txBody>
          <a:bodyPr/>
          <a:lstStyle/>
          <a:p>
            <a:pPr algn="just"/>
            <a:r>
              <a:rPr lang="fr-FR" dirty="0"/>
              <a:t>L’histoire de la vitamine D est liée au </a:t>
            </a:r>
            <a:r>
              <a:rPr lang="fr-FR" dirty="0">
                <a:solidFill>
                  <a:srgbClr val="FF0000"/>
                </a:solidFill>
              </a:rPr>
              <a:t>rachitisme</a:t>
            </a:r>
            <a:r>
              <a:rPr lang="fr-FR" dirty="0"/>
              <a:t>. </a:t>
            </a:r>
            <a:r>
              <a:rPr lang="fr-FR" dirty="0" smtClean="0"/>
              <a:t>Dès </a:t>
            </a:r>
            <a:r>
              <a:rPr lang="fr-FR" dirty="0"/>
              <a:t>la fin du 18</a:t>
            </a:r>
            <a:r>
              <a:rPr lang="fr-FR" baseline="30000" dirty="0"/>
              <a:t>eme </a:t>
            </a:r>
            <a:r>
              <a:rPr lang="fr-FR" dirty="0"/>
              <a:t>siècle l’administration d’huile de foie de morue est préconisée contre la maladie. Mais il faudra attendre les années 1920 pour que soit isolé le calciférol, nommé plus tard vitamine D. En 1924, la relation entre rayonnements solaires (UVB) et vitamine est mise en évidence</a:t>
            </a:r>
            <a:r>
              <a:rPr lang="fr-FR" b="1" dirty="0"/>
              <a:t>.</a:t>
            </a:r>
            <a:endParaRPr lang="fr-FR" dirty="0"/>
          </a:p>
          <a:p>
            <a:pPr algn="just"/>
            <a:endParaRPr lang="fr-FR" dirty="0"/>
          </a:p>
        </p:txBody>
      </p:sp>
      <p:pic>
        <p:nvPicPr>
          <p:cNvPr id="9220" name="Picture 4" descr="Image associé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32014" y="679085"/>
            <a:ext cx="2307431" cy="371475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ésultat de recherche d'images pour &quot;’huile de foie de morue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976" y="3657601"/>
            <a:ext cx="1593789" cy="303956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9784" y="5131736"/>
            <a:ext cx="2535566" cy="121047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Résultat de recherche d'images pour &quot;la Vitamine D structur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056" y="4191296"/>
            <a:ext cx="2884976" cy="216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319188"/>
            <a:ext cx="7886700" cy="4351338"/>
          </a:xfrm>
        </p:spPr>
        <p:txBody>
          <a:bodyPr/>
          <a:lstStyle/>
          <a:p>
            <a:r>
              <a:rPr lang="fr-FR" dirty="0"/>
              <a:t>La vitamine D est une hormone liposoluble. </a:t>
            </a:r>
            <a:r>
              <a:rPr lang="fr-FR" dirty="0" smtClean="0"/>
              <a:t>Elle est </a:t>
            </a:r>
            <a:r>
              <a:rPr lang="fr-FR" dirty="0"/>
              <a:t>synthétisée dans l'organisme humain à </a:t>
            </a:r>
            <a:r>
              <a:rPr lang="fr-FR" dirty="0" smtClean="0"/>
              <a:t>partir </a:t>
            </a:r>
            <a:r>
              <a:rPr lang="fr-FR" dirty="0"/>
              <a:t>d'un dérivé du cholestérol sous l'action des  rayonnements UVB (315 -280 nm) du </a:t>
            </a:r>
            <a:r>
              <a:rPr lang="fr-FR" dirty="0" smtClean="0"/>
              <a:t>soleil</a:t>
            </a:r>
            <a:endParaRPr lang="fr-FR" dirty="0" smtClean="0"/>
          </a:p>
          <a:p>
            <a:pPr marL="0" indent="0">
              <a:buNone/>
            </a:pPr>
            <a:endParaRPr lang="fr-FR" dirty="0"/>
          </a:p>
          <a:p>
            <a:r>
              <a:rPr lang="fr-FR" dirty="0"/>
              <a:t>Chez l'homme elle existe sous deux formes D2 (Ergocalciférol) pro D3 (Cholécalciférol) d'origine animale.</a:t>
            </a:r>
            <a:endParaRPr lang="fr-FR" dirty="0"/>
          </a:p>
          <a:p>
            <a:endParaRPr lang="fr-FR" dirty="0"/>
          </a:p>
        </p:txBody>
      </p:sp>
      <p:pic>
        <p:nvPicPr>
          <p:cNvPr id="10242" name="Picture 2" descr="Résultat de recherche d'images pour &quot;la Vitamine D2 structure&quo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03875" y="3967090"/>
            <a:ext cx="6072188" cy="2789287"/>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txBox="1"/>
          <p:nvPr/>
        </p:nvSpPr>
        <p:spPr>
          <a:xfrm>
            <a:off x="628650" y="-12948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smtClean="0">
                <a:solidFill>
                  <a:srgbClr val="FF0000"/>
                </a:solidFill>
              </a:rPr>
              <a:t>5. Découverte de la Vitamine D</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17208"/>
            <a:ext cx="7886700" cy="1325563"/>
          </a:xfrm>
        </p:spPr>
        <p:txBody>
          <a:bodyPr/>
          <a:lstStyle/>
          <a:p>
            <a:r>
              <a:rPr lang="fr-FR" b="1" dirty="0">
                <a:solidFill>
                  <a:srgbClr val="FF0000"/>
                </a:solidFill>
              </a:rPr>
              <a:t>6. Découverte de la Vitamine E </a:t>
            </a:r>
            <a:r>
              <a:rPr lang="fr-FR" dirty="0">
                <a:solidFill>
                  <a:srgbClr val="FF0000"/>
                </a:solidFill>
              </a:rPr>
              <a:t>: Tocophérol</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628650" y="995083"/>
            <a:ext cx="8515350" cy="5625634"/>
          </a:xfrm>
        </p:spPr>
        <p:txBody>
          <a:bodyPr>
            <a:normAutofit/>
          </a:bodyPr>
          <a:lstStyle/>
          <a:p>
            <a:pPr algn="just"/>
            <a:r>
              <a:rPr lang="fr-FR" dirty="0" smtClean="0">
                <a:solidFill>
                  <a:srgbClr val="FF0000"/>
                </a:solidFill>
              </a:rPr>
              <a:t>La </a:t>
            </a:r>
            <a:r>
              <a:rPr lang="fr-FR" dirty="0">
                <a:solidFill>
                  <a:srgbClr val="FF0000"/>
                </a:solidFill>
              </a:rPr>
              <a:t>vitamine E est découverte en 1924 </a:t>
            </a:r>
            <a:r>
              <a:rPr lang="fr-FR" dirty="0"/>
              <a:t>par </a:t>
            </a:r>
            <a:r>
              <a:rPr lang="fr-FR" dirty="0">
                <a:solidFill>
                  <a:srgbClr val="FF0000"/>
                </a:solidFill>
              </a:rPr>
              <a:t>Bennett Sure</a:t>
            </a:r>
            <a:r>
              <a:rPr lang="fr-FR" dirty="0"/>
              <a:t>. Elle est liposoluble, dénommée aussi Tocophérol. </a:t>
            </a:r>
            <a:r>
              <a:rPr lang="fr-FR" dirty="0" smtClean="0"/>
              <a:t>Herbert Evans </a:t>
            </a:r>
            <a:r>
              <a:rPr lang="fr-FR" dirty="0"/>
              <a:t>et Oliver Emerson réussissent </a:t>
            </a:r>
            <a:r>
              <a:rPr lang="fr-FR" dirty="0" smtClean="0"/>
              <a:t>à l’isoler à partir de l'huile de germe de blé en détermine sa structure en 1938. </a:t>
            </a:r>
            <a:endParaRPr lang="fr-FR" dirty="0" smtClean="0"/>
          </a:p>
          <a:p>
            <a:pPr algn="just"/>
            <a:r>
              <a:rPr lang="fr-FR" dirty="0" smtClean="0"/>
              <a:t>La </a:t>
            </a:r>
            <a:r>
              <a:rPr lang="fr-FR" dirty="0"/>
              <a:t>même année 1938, </a:t>
            </a:r>
            <a:r>
              <a:rPr lang="fr-FR" dirty="0">
                <a:solidFill>
                  <a:srgbClr val="FF0000"/>
                </a:solidFill>
              </a:rPr>
              <a:t>Paul Karrer (Prix Nobel de chimie) </a:t>
            </a:r>
            <a:r>
              <a:rPr lang="fr-FR" dirty="0"/>
              <a:t>réalise la </a:t>
            </a:r>
            <a:r>
              <a:rPr lang="fr-FR" dirty="0" smtClean="0"/>
              <a:t>synthèse de </a:t>
            </a:r>
            <a:r>
              <a:rPr lang="fr-FR" dirty="0"/>
              <a:t>l’alpha-Tocophérol. Ce n'est qu'en 1968 que la vitamine E est </a:t>
            </a:r>
            <a:r>
              <a:rPr lang="fr-FR" dirty="0" smtClean="0"/>
              <a:t>reconnue comme </a:t>
            </a:r>
            <a:r>
              <a:rPr lang="fr-FR" dirty="0"/>
              <a:t>un élément nutritif essentiel pour l'homme par le « Conseil </a:t>
            </a:r>
            <a:r>
              <a:rPr lang="fr-FR" dirty="0" smtClean="0"/>
              <a:t>National de </a:t>
            </a:r>
            <a:r>
              <a:rPr lang="fr-FR" dirty="0"/>
              <a:t>Recherche » des États-Unis.</a:t>
            </a:r>
            <a:endParaRPr lang="fr-FR" dirty="0"/>
          </a:p>
          <a:p>
            <a:pPr algn="just"/>
            <a:endParaRPr lang="fr-FR" dirty="0"/>
          </a:p>
        </p:txBody>
      </p:sp>
      <p:pic>
        <p:nvPicPr>
          <p:cNvPr id="11266" name="Picture 2" descr="Paul Karrer.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86625" y="4061012"/>
            <a:ext cx="1857375" cy="279698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upload.wikimedia.org/wikipedia/commons/thumb/a/ad/Tocopherol%2C_alpha-.svg/1920px-Tocopherol%2C_alph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803" y="4564049"/>
            <a:ext cx="4221395" cy="179091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stretch>
            <a:fillRect/>
          </a:stretch>
        </p:blipFill>
        <p:spPr>
          <a:xfrm>
            <a:off x="5041198" y="4564050"/>
            <a:ext cx="2067023" cy="170053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1"/>
          <a:stretch>
            <a:fillRect/>
          </a:stretch>
        </p:blipFill>
        <p:spPr>
          <a:xfrm>
            <a:off x="5012392" y="-188259"/>
            <a:ext cx="4489007" cy="3057899"/>
          </a:xfrm>
          <a:prstGeom prst="rect">
            <a:avLst/>
          </a:prstGeom>
        </p:spPr>
      </p:pic>
      <p:sp>
        <p:nvSpPr>
          <p:cNvPr id="2" name="Titre 1"/>
          <p:cNvSpPr>
            <a:spLocks noGrp="1"/>
          </p:cNvSpPr>
          <p:nvPr>
            <p:ph type="title"/>
          </p:nvPr>
        </p:nvSpPr>
        <p:spPr>
          <a:xfrm>
            <a:off x="170296" y="496421"/>
            <a:ext cx="4918262" cy="1325563"/>
          </a:xfrm>
        </p:spPr>
        <p:txBody>
          <a:bodyPr>
            <a:normAutofit/>
          </a:bodyPr>
          <a:lstStyle/>
          <a:p>
            <a:r>
              <a:rPr lang="fr-FR" sz="3600" b="1" dirty="0">
                <a:solidFill>
                  <a:srgbClr val="FF0000"/>
                </a:solidFill>
              </a:rPr>
              <a:t>6. Découverte de la Vitamine K : </a:t>
            </a:r>
            <a:r>
              <a:rPr lang="fr-FR" sz="3600" b="1" dirty="0" err="1">
                <a:solidFill>
                  <a:srgbClr val="FF0000"/>
                </a:solidFill>
              </a:rPr>
              <a:t>Phylloquinone</a:t>
            </a:r>
            <a:endParaRPr lang="fr-FR" sz="3600" b="1" dirty="0">
              <a:solidFill>
                <a:srgbClr val="FF0000"/>
              </a:solidFill>
            </a:endParaRPr>
          </a:p>
        </p:txBody>
      </p:sp>
      <p:sp>
        <p:nvSpPr>
          <p:cNvPr id="3" name="Espace réservé du contenu 2"/>
          <p:cNvSpPr>
            <a:spLocks noGrp="1"/>
          </p:cNvSpPr>
          <p:nvPr>
            <p:ph idx="1"/>
          </p:nvPr>
        </p:nvSpPr>
        <p:spPr>
          <a:xfrm>
            <a:off x="170295" y="2506662"/>
            <a:ext cx="7086600" cy="4351338"/>
          </a:xfrm>
        </p:spPr>
        <p:txBody>
          <a:bodyPr>
            <a:normAutofit/>
          </a:bodyPr>
          <a:lstStyle/>
          <a:p>
            <a:r>
              <a:rPr lang="fr-FR" dirty="0"/>
              <a:t>La vitamine K, liposoluble permet une meilleure coagulation du sang. Mais comme elle a été découverte par </a:t>
            </a:r>
            <a:r>
              <a:rPr lang="fr-FR" dirty="0" smtClean="0"/>
              <a:t>un allemand</a:t>
            </a:r>
            <a:r>
              <a:rPr lang="fr-FR" dirty="0"/>
              <a:t>, il a choisi la lettre K </a:t>
            </a:r>
            <a:r>
              <a:rPr lang="fr-FR" dirty="0" smtClean="0"/>
              <a:t>comme </a:t>
            </a:r>
            <a:r>
              <a:rPr lang="fr-FR" i="1" dirty="0" err="1"/>
              <a:t>Koagulation</a:t>
            </a:r>
            <a:r>
              <a:rPr lang="fr-FR" dirty="0"/>
              <a:t>. On distingue 3 formes de la vitamine K:</a:t>
            </a:r>
            <a:endParaRPr lang="fr-FR" dirty="0"/>
          </a:p>
          <a:p>
            <a:r>
              <a:rPr lang="fr-FR" dirty="0"/>
              <a:t>K1: synthétisée par les plantes, K2: par les bactéries intestinales et K3 qui est une forme synthétique</a:t>
            </a:r>
            <a:r>
              <a:rPr lang="fr-FR" dirty="0" smtClean="0"/>
              <a:t>.</a:t>
            </a:r>
            <a:endParaRPr lang="fr-FR" dirty="0" smtClean="0"/>
          </a:p>
          <a:p>
            <a:r>
              <a:rPr lang="fr-FR" dirty="0" smtClean="0"/>
              <a:t>En </a:t>
            </a:r>
            <a:r>
              <a:rPr lang="fr-FR" dirty="0"/>
              <a:t>1936, Dam parvient à purifier la vitamine K </a:t>
            </a:r>
            <a:r>
              <a:rPr lang="fr-FR" dirty="0" smtClean="0"/>
              <a:t>à partir </a:t>
            </a:r>
            <a:r>
              <a:rPr lang="fr-FR" dirty="0"/>
              <a:t>de la luzerne. Sa synthèse chimique </a:t>
            </a:r>
            <a:r>
              <a:rPr lang="fr-FR" dirty="0" smtClean="0"/>
              <a:t>est réalisée </a:t>
            </a:r>
            <a:r>
              <a:rPr lang="fr-FR" dirty="0"/>
              <a:t>en 1939 par Edward Doisy. </a:t>
            </a:r>
            <a:r>
              <a:rPr lang="fr-FR" dirty="0" smtClean="0"/>
              <a:t>Ces deux </a:t>
            </a:r>
            <a:r>
              <a:rPr lang="fr-FR" dirty="0"/>
              <a:t>scientifiques se partagent le  </a:t>
            </a:r>
            <a:r>
              <a:rPr lang="fr-FR" dirty="0">
                <a:hlinkClick r:id="rId2" tooltip="Prix Nobel de physiologie ou médecine"/>
              </a:rPr>
              <a:t>prix Nobel de physiologie ou médecine</a:t>
            </a:r>
            <a:r>
              <a:rPr lang="fr-FR" dirty="0"/>
              <a:t> en 1943</a:t>
            </a:r>
            <a:r>
              <a:rPr lang="fr-FR" baseline="30000" dirty="0">
                <a:hlinkClick r:id="rId3"/>
              </a:rPr>
              <a:t>1</a:t>
            </a:r>
            <a:r>
              <a:rPr lang="fr-FR" dirty="0"/>
              <a:t>.</a:t>
            </a:r>
            <a:endParaRPr lang="fr-FR" dirty="0"/>
          </a:p>
        </p:txBody>
      </p:sp>
      <p:pic>
        <p:nvPicPr>
          <p:cNvPr id="12292" name="Picture 4" descr="Description de cette image, également commentée ci-aprè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1393" y="4693024"/>
            <a:ext cx="1571625" cy="216497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Description de l'image Edward A Dois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1393" y="2673723"/>
            <a:ext cx="1571625" cy="2190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05812" y="1"/>
            <a:ext cx="5219700" cy="1325563"/>
          </a:xfrm>
        </p:spPr>
        <p:txBody>
          <a:bodyPr>
            <a:normAutofit fontScale="90000"/>
          </a:bodyPr>
          <a:lstStyle/>
          <a:p>
            <a:r>
              <a:rPr lang="fr-FR" b="1" dirty="0">
                <a:solidFill>
                  <a:srgbClr val="FF0000"/>
                </a:solidFill>
              </a:rPr>
              <a:t>I. Qu’est-ce qu’une vitamine ?</a:t>
            </a:r>
            <a:endParaRPr lang="fr-FR" dirty="0">
              <a:solidFill>
                <a:srgbClr val="FF0000"/>
              </a:solidFill>
            </a:endParaRPr>
          </a:p>
        </p:txBody>
      </p:sp>
      <p:sp>
        <p:nvSpPr>
          <p:cNvPr id="3" name="Espace réservé du contenu 2"/>
          <p:cNvSpPr>
            <a:spLocks noGrp="1"/>
          </p:cNvSpPr>
          <p:nvPr>
            <p:ph idx="1"/>
          </p:nvPr>
        </p:nvSpPr>
        <p:spPr>
          <a:xfrm>
            <a:off x="921125" y="2178425"/>
            <a:ext cx="7886700" cy="4351338"/>
          </a:xfrm>
        </p:spPr>
        <p:txBody>
          <a:bodyPr>
            <a:normAutofit fontScale="77500" lnSpcReduction="20000"/>
          </a:bodyPr>
          <a:lstStyle/>
          <a:p>
            <a:pPr algn="just">
              <a:lnSpc>
                <a:spcPct val="150000"/>
              </a:lnSpc>
            </a:pPr>
            <a:r>
              <a:rPr lang="fr-FR" dirty="0"/>
              <a:t>Les vitamines sont des </a:t>
            </a:r>
            <a:r>
              <a:rPr lang="fr-FR" dirty="0">
                <a:solidFill>
                  <a:srgbClr val="FF0000"/>
                </a:solidFill>
              </a:rPr>
              <a:t>micronutriments organiques</a:t>
            </a:r>
            <a:r>
              <a:rPr lang="fr-FR" dirty="0"/>
              <a:t> présents dans les aliments, en très petite </a:t>
            </a:r>
            <a:r>
              <a:rPr lang="fr-FR" dirty="0" smtClean="0"/>
              <a:t>quantité comparativement </a:t>
            </a:r>
            <a:r>
              <a:rPr lang="fr-FR" dirty="0"/>
              <a:t>aux </a:t>
            </a:r>
            <a:r>
              <a:rPr lang="fr-FR" dirty="0" smtClean="0"/>
              <a:t>macronutriments </a:t>
            </a:r>
            <a:r>
              <a:rPr lang="fr-FR" dirty="0"/>
              <a:t>(protéines, glucides et lipides). Elles sont sans valeur énergétique </a:t>
            </a:r>
            <a:r>
              <a:rPr lang="fr-FR" dirty="0" smtClean="0"/>
              <a:t>mais essentielles </a:t>
            </a:r>
            <a:r>
              <a:rPr lang="fr-FR" dirty="0"/>
              <a:t>à la vie de l’homme, pour le bon fonctionnement du métabolisme, la croissance et le </a:t>
            </a:r>
            <a:r>
              <a:rPr lang="fr-FR" dirty="0" smtClean="0"/>
              <a:t>bien physique</a:t>
            </a:r>
            <a:r>
              <a:rPr lang="fr-FR" dirty="0"/>
              <a:t>. L’histoire des vitamines commence </a:t>
            </a:r>
            <a:r>
              <a:rPr lang="fr-FR" dirty="0">
                <a:solidFill>
                  <a:srgbClr val="FF0000"/>
                </a:solidFill>
              </a:rPr>
              <a:t>en 1887, avec la découverte de la Vitamine B.</a:t>
            </a:r>
            <a:endParaRPr lang="fr-FR" dirty="0">
              <a:solidFill>
                <a:srgbClr val="FF0000"/>
              </a:solidFill>
            </a:endParaRPr>
          </a:p>
        </p:txBody>
      </p:sp>
      <p:pic>
        <p:nvPicPr>
          <p:cNvPr id="1026" name="Picture 2" descr="Résultat de recherche d'images pour &quot;VITAMINES&quo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2723030" cy="2178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ésultat de recherche d'images pour &quot;VITAMINES&quo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
            <a:ext cx="1430734" cy="114458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a:bodyPr>
          <a:lstStyle/>
          <a:p>
            <a:r>
              <a:rPr lang="fr-FR" sz="3200" b="1" dirty="0">
                <a:solidFill>
                  <a:srgbClr val="FF0000"/>
                </a:solidFill>
              </a:rPr>
              <a:t>1. Découverte de la Vitamine B (</a:t>
            </a:r>
            <a:r>
              <a:rPr lang="fr-FR" sz="3200" b="1" dirty="0" smtClean="0">
                <a:solidFill>
                  <a:srgbClr val="FF0000"/>
                </a:solidFill>
              </a:rPr>
              <a:t>B1</a:t>
            </a:r>
            <a:r>
              <a:rPr lang="fr-FR" sz="3200" b="1" dirty="0">
                <a:solidFill>
                  <a:srgbClr val="FF0000"/>
                </a:solidFill>
              </a:rPr>
              <a:t>Thiamine et B2 : Riboflavine)</a:t>
            </a:r>
            <a:endParaRPr lang="fr-FR" sz="3200" b="1" dirty="0">
              <a:solidFill>
                <a:srgbClr val="FF0000"/>
              </a:solidFill>
            </a:endParaRPr>
          </a:p>
        </p:txBody>
      </p:sp>
      <p:sp>
        <p:nvSpPr>
          <p:cNvPr id="3" name="Espace réservé du contenu 2"/>
          <p:cNvSpPr>
            <a:spLocks noGrp="1"/>
          </p:cNvSpPr>
          <p:nvPr>
            <p:ph idx="1"/>
          </p:nvPr>
        </p:nvSpPr>
        <p:spPr>
          <a:xfrm>
            <a:off x="628650" y="1825625"/>
            <a:ext cx="6693274" cy="4351338"/>
          </a:xfrm>
        </p:spPr>
        <p:txBody>
          <a:bodyPr>
            <a:normAutofit fontScale="77500" lnSpcReduction="20000"/>
          </a:bodyPr>
          <a:lstStyle/>
          <a:p>
            <a:pPr algn="just"/>
            <a:r>
              <a:rPr lang="fr-FR" b="1" dirty="0">
                <a:solidFill>
                  <a:srgbClr val="FF0000"/>
                </a:solidFill>
              </a:rPr>
              <a:t>Christiaan Eijkman </a:t>
            </a:r>
            <a:r>
              <a:rPr lang="fr-FR" dirty="0">
                <a:solidFill>
                  <a:srgbClr val="FF0000"/>
                </a:solidFill>
              </a:rPr>
              <a:t>(</a:t>
            </a:r>
            <a:r>
              <a:rPr lang="fr-FR" b="1" dirty="0">
                <a:solidFill>
                  <a:srgbClr val="FF0000"/>
                </a:solidFill>
              </a:rPr>
              <a:t>1887</a:t>
            </a:r>
            <a:r>
              <a:rPr lang="fr-FR" dirty="0">
                <a:solidFill>
                  <a:srgbClr val="FF0000"/>
                </a:solidFill>
              </a:rPr>
              <a:t>), </a:t>
            </a:r>
            <a:r>
              <a:rPr lang="fr-FR" dirty="0"/>
              <a:t>médecin néerlandais, vivant en Asie, remarque chez des poulets dont </a:t>
            </a:r>
            <a:r>
              <a:rPr lang="fr-FR" dirty="0" smtClean="0"/>
              <a:t>l’alimentation avait </a:t>
            </a:r>
            <a:r>
              <a:rPr lang="fr-FR" dirty="0"/>
              <a:t>été modifiée, les symptômes du béribéri. Lorsqu’ils étaient nourris au riz poli (graines sans téguments), </a:t>
            </a:r>
            <a:r>
              <a:rPr lang="fr-FR" dirty="0" smtClean="0"/>
              <a:t>ils développaient </a:t>
            </a:r>
            <a:r>
              <a:rPr lang="fr-FR" dirty="0"/>
              <a:t>une maladie très proche de celle observée chez les prisonniers ou les malnutris</a:t>
            </a:r>
            <a:r>
              <a:rPr lang="fr-FR" dirty="0" smtClean="0"/>
              <a:t>.</a:t>
            </a:r>
            <a:endParaRPr lang="fr-FR" dirty="0" smtClean="0"/>
          </a:p>
          <a:p>
            <a:pPr marL="0" indent="0" algn="just">
              <a:buNone/>
            </a:pPr>
            <a:endParaRPr lang="fr-FR" dirty="0" smtClean="0"/>
          </a:p>
          <a:p>
            <a:r>
              <a:rPr lang="fr-FR" dirty="0"/>
              <a:t>« L’idée est née que dans l’alimentation, </a:t>
            </a:r>
            <a:r>
              <a:rPr lang="fr-FR" dirty="0" smtClean="0"/>
              <a:t>et notamment </a:t>
            </a:r>
            <a:r>
              <a:rPr lang="fr-FR" dirty="0"/>
              <a:t>dans le riz complet, une </a:t>
            </a:r>
            <a:r>
              <a:rPr lang="fr-FR" dirty="0" smtClean="0"/>
              <a:t>certaine substance </a:t>
            </a:r>
            <a:r>
              <a:rPr lang="fr-FR" dirty="0"/>
              <a:t>jouait un rôle indispensable à </a:t>
            </a:r>
            <a:r>
              <a:rPr lang="fr-FR" dirty="0" smtClean="0"/>
              <a:t>notre bonne </a:t>
            </a:r>
            <a:r>
              <a:rPr lang="fr-FR" dirty="0"/>
              <a:t>santé. »</a:t>
            </a:r>
            <a:endParaRPr lang="fr-FR" dirty="0"/>
          </a:p>
        </p:txBody>
      </p:sp>
      <p:pic>
        <p:nvPicPr>
          <p:cNvPr id="5" name="Image 4"/>
          <p:cNvPicPr>
            <a:picLocks noChangeAspect="1"/>
          </p:cNvPicPr>
          <p:nvPr/>
        </p:nvPicPr>
        <p:blipFill>
          <a:blip r:embed="rId2"/>
          <a:stretch>
            <a:fillRect/>
          </a:stretch>
        </p:blipFill>
        <p:spPr>
          <a:xfrm>
            <a:off x="7429290" y="1382125"/>
            <a:ext cx="1607344" cy="2143125"/>
          </a:xfrm>
          <a:prstGeom prst="rect">
            <a:avLst/>
          </a:prstGeom>
        </p:spPr>
      </p:pic>
      <p:pic>
        <p:nvPicPr>
          <p:cNvPr id="6" name="Image 5"/>
          <p:cNvPicPr>
            <a:picLocks noChangeAspect="1"/>
          </p:cNvPicPr>
          <p:nvPr/>
        </p:nvPicPr>
        <p:blipFill>
          <a:blip r:embed="rId3"/>
          <a:stretch>
            <a:fillRect/>
          </a:stretch>
        </p:blipFill>
        <p:spPr>
          <a:xfrm>
            <a:off x="7226648" y="3525249"/>
            <a:ext cx="2012627" cy="1818750"/>
          </a:xfrm>
          <a:prstGeom prst="rect">
            <a:avLst/>
          </a:prstGeom>
        </p:spPr>
      </p:pic>
      <p:pic>
        <p:nvPicPr>
          <p:cNvPr id="7" name="Image 6"/>
          <p:cNvPicPr>
            <a:picLocks noChangeAspect="1"/>
          </p:cNvPicPr>
          <p:nvPr/>
        </p:nvPicPr>
        <p:blipFill>
          <a:blip r:embed="rId4"/>
          <a:stretch>
            <a:fillRect/>
          </a:stretch>
        </p:blipFill>
        <p:spPr>
          <a:xfrm>
            <a:off x="7145055" y="5185122"/>
            <a:ext cx="2094220" cy="167287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ssocié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44978" y="1682097"/>
            <a:ext cx="4236244" cy="356235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2"/>
          <a:stretch>
            <a:fillRect/>
          </a:stretch>
        </p:blipFill>
        <p:spPr>
          <a:xfrm>
            <a:off x="774677" y="1532965"/>
            <a:ext cx="3036094" cy="3711482"/>
          </a:xfrm>
          <a:prstGeom prst="rect">
            <a:avLst/>
          </a:prstGeom>
        </p:spPr>
      </p:pic>
      <p:sp>
        <p:nvSpPr>
          <p:cNvPr id="4" name="Rectangle 3"/>
          <p:cNvSpPr/>
          <p:nvPr/>
        </p:nvSpPr>
        <p:spPr>
          <a:xfrm>
            <a:off x="2497653" y="5758934"/>
            <a:ext cx="5687263" cy="707886"/>
          </a:xfrm>
          <a:prstGeom prst="rect">
            <a:avLst/>
          </a:prstGeom>
        </p:spPr>
        <p:txBody>
          <a:bodyPr wrap="none">
            <a:spAutoFit/>
          </a:bodyPr>
          <a:lstStyle/>
          <a:p>
            <a:r>
              <a:rPr lang="fr-FR" sz="4000" dirty="0"/>
              <a:t>les symptômes du béribéri</a:t>
            </a:r>
            <a:endParaRPr lang="fr-FR"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4129" y="1"/>
            <a:ext cx="6935321" cy="6550305"/>
          </a:xfrm>
        </p:spPr>
        <p:txBody>
          <a:bodyPr>
            <a:normAutofit fontScale="70000" lnSpcReduction="20000"/>
          </a:bodyPr>
          <a:lstStyle/>
          <a:p>
            <a:pPr algn="just"/>
            <a:r>
              <a:rPr lang="fr-FR" b="1" dirty="0">
                <a:solidFill>
                  <a:srgbClr val="FF0000"/>
                </a:solidFill>
              </a:rPr>
              <a:t>- Casimir Funk </a:t>
            </a:r>
            <a:r>
              <a:rPr lang="fr-FR" dirty="0">
                <a:solidFill>
                  <a:srgbClr val="FF0000"/>
                </a:solidFill>
              </a:rPr>
              <a:t>(</a:t>
            </a:r>
            <a:r>
              <a:rPr lang="fr-FR" b="1" dirty="0">
                <a:solidFill>
                  <a:srgbClr val="FF0000"/>
                </a:solidFill>
              </a:rPr>
              <a:t>1912</a:t>
            </a:r>
            <a:r>
              <a:rPr lang="fr-FR" dirty="0">
                <a:solidFill>
                  <a:srgbClr val="FF0000"/>
                </a:solidFill>
              </a:rPr>
              <a:t>),</a:t>
            </a:r>
            <a:r>
              <a:rPr lang="fr-FR" dirty="0"/>
              <a:t> biochimiste américain d’origine polonaise, a réussit à isoler la substance organique </a:t>
            </a:r>
            <a:r>
              <a:rPr lang="fr-FR" dirty="0" smtClean="0"/>
              <a:t>active responsable </a:t>
            </a:r>
            <a:r>
              <a:rPr lang="fr-FR" dirty="0"/>
              <a:t>de la carence observée chez les patients atteints de béribéri. Il décide de la nommer Vitamine (Vit </a:t>
            </a:r>
            <a:r>
              <a:rPr lang="fr-FR" dirty="0" smtClean="0"/>
              <a:t>: vitale </a:t>
            </a:r>
            <a:r>
              <a:rPr lang="fr-FR" dirty="0"/>
              <a:t>et amine: composé </a:t>
            </a:r>
            <a:r>
              <a:rPr lang="fr-FR" dirty="0" smtClean="0"/>
              <a:t>organique</a:t>
            </a:r>
            <a:r>
              <a:rPr lang="fr-FR" dirty="0"/>
              <a:t>). Cette </a:t>
            </a:r>
            <a:r>
              <a:rPr lang="fr-FR" dirty="0" smtClean="0"/>
              <a:t>découverte </a:t>
            </a:r>
            <a:r>
              <a:rPr lang="fr-FR" dirty="0"/>
              <a:t>lui a valut le prix Nobel de Physiologie (1929) </a:t>
            </a:r>
            <a:r>
              <a:rPr lang="fr-FR" dirty="0" smtClean="0"/>
              <a:t>partagé avec </a:t>
            </a:r>
            <a:r>
              <a:rPr lang="fr-FR" dirty="0"/>
              <a:t>Christiaan Eijkman</a:t>
            </a:r>
            <a:r>
              <a:rPr lang="fr-FR" dirty="0" smtClean="0"/>
              <a:t>.</a:t>
            </a:r>
            <a:endParaRPr lang="fr-FR" dirty="0" smtClean="0"/>
          </a:p>
          <a:p>
            <a:pPr algn="just"/>
            <a:endParaRPr lang="fr-FR" dirty="0" smtClean="0"/>
          </a:p>
          <a:p>
            <a:pPr algn="just"/>
            <a:r>
              <a:rPr lang="fr-FR" b="1" dirty="0" smtClean="0">
                <a:solidFill>
                  <a:srgbClr val="FF0000"/>
                </a:solidFill>
              </a:rPr>
              <a:t>- </a:t>
            </a:r>
            <a:r>
              <a:rPr lang="fr-FR" b="1" dirty="0">
                <a:solidFill>
                  <a:srgbClr val="FF0000"/>
                </a:solidFill>
              </a:rPr>
              <a:t>Elmer </a:t>
            </a:r>
            <a:r>
              <a:rPr lang="fr-FR" b="1" dirty="0" err="1">
                <a:solidFill>
                  <a:srgbClr val="FF0000"/>
                </a:solidFill>
              </a:rPr>
              <a:t>McCollum</a:t>
            </a:r>
            <a:r>
              <a:rPr lang="fr-FR" b="1" dirty="0">
                <a:solidFill>
                  <a:srgbClr val="FF0000"/>
                </a:solidFill>
              </a:rPr>
              <a:t> </a:t>
            </a:r>
            <a:r>
              <a:rPr lang="fr-FR" dirty="0">
                <a:solidFill>
                  <a:srgbClr val="FF0000"/>
                </a:solidFill>
              </a:rPr>
              <a:t>(</a:t>
            </a:r>
            <a:r>
              <a:rPr lang="fr-FR" b="1" dirty="0">
                <a:solidFill>
                  <a:srgbClr val="FF0000"/>
                </a:solidFill>
              </a:rPr>
              <a:t>1916</a:t>
            </a:r>
            <a:r>
              <a:rPr lang="fr-FR" dirty="0">
                <a:solidFill>
                  <a:srgbClr val="FF0000"/>
                </a:solidFill>
              </a:rPr>
              <a:t>), </a:t>
            </a:r>
            <a:r>
              <a:rPr lang="fr-FR" dirty="0"/>
              <a:t>biochimiste américain, il a donné à la vitamine de Funk, le </a:t>
            </a:r>
            <a:r>
              <a:rPr lang="fr-FR" dirty="0" smtClean="0"/>
              <a:t>nom béribéri</a:t>
            </a:r>
            <a:r>
              <a:rPr lang="fr-FR" dirty="0"/>
              <a:t>). En 1926, on se rendit compte que la vitamine B était </a:t>
            </a:r>
            <a:r>
              <a:rPr lang="fr-FR" dirty="0" smtClean="0"/>
              <a:t>constitué de deux substances a pouvoir vitaminique, La </a:t>
            </a:r>
            <a:r>
              <a:rPr lang="fr-FR" dirty="0"/>
              <a:t>vitamine B fut donc scindée en </a:t>
            </a:r>
            <a:r>
              <a:rPr lang="fr-FR" dirty="0" smtClean="0"/>
              <a:t>deux B2. La </a:t>
            </a:r>
            <a:r>
              <a:rPr lang="fr-FR" dirty="0"/>
              <a:t>vitamine B1 (celle mise en évidence par Casimir Funk) et la </a:t>
            </a:r>
            <a:r>
              <a:rPr lang="fr-FR" dirty="0" smtClean="0"/>
              <a:t>vitamine B2</a:t>
            </a:r>
            <a:endParaRPr lang="fr-FR" dirty="0" smtClean="0"/>
          </a:p>
          <a:p>
            <a:r>
              <a:rPr lang="fr-FR" dirty="0"/>
              <a:t>«La vitamine B1: hydrosoluble, participe à </a:t>
            </a:r>
            <a:r>
              <a:rPr lang="fr-FR" dirty="0" smtClean="0"/>
              <a:t>la transformation </a:t>
            </a:r>
            <a:r>
              <a:rPr lang="fr-FR" dirty="0"/>
              <a:t>du glucose en énergie et la </a:t>
            </a:r>
            <a:r>
              <a:rPr lang="fr-FR" dirty="0" smtClean="0"/>
              <a:t>vitamine B2</a:t>
            </a:r>
            <a:r>
              <a:rPr lang="fr-FR" dirty="0"/>
              <a:t>: hydrosoluble, </a:t>
            </a:r>
            <a:r>
              <a:rPr lang="fr-FR" dirty="0" err="1"/>
              <a:t>antioxydante</a:t>
            </a:r>
            <a:r>
              <a:rPr lang="fr-FR" dirty="0"/>
              <a:t>, participe à </a:t>
            </a:r>
            <a:r>
              <a:rPr lang="fr-FR" dirty="0" smtClean="0"/>
              <a:t>la synthèse </a:t>
            </a:r>
            <a:r>
              <a:rPr lang="fr-FR" dirty="0"/>
              <a:t>de 2 cofacteurs des </a:t>
            </a:r>
            <a:r>
              <a:rPr lang="fr-FR" dirty="0" err="1" smtClean="0"/>
              <a:t>flavoprotéines</a:t>
            </a:r>
            <a:r>
              <a:rPr lang="fr-FR" dirty="0" smtClean="0"/>
              <a:t> (FAD et FMN)</a:t>
            </a:r>
            <a:endParaRPr lang="fr-FR" dirty="0" smtClean="0"/>
          </a:p>
          <a:p>
            <a:pPr algn="just"/>
            <a:endParaRPr lang="fr-FR" dirty="0"/>
          </a:p>
        </p:txBody>
      </p:sp>
      <p:pic>
        <p:nvPicPr>
          <p:cNvPr id="3076" name="Picture 4" descr="Résultat de recherche d'images pour &quot;casimir funk vitamin discovery&quo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07436" y="1"/>
            <a:ext cx="2017058" cy="20170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ésultat de recherche d'images pour &quot;Elmer McCollum&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436" y="3275152"/>
            <a:ext cx="1412813" cy="18737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iamin.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8749" y="2017060"/>
            <a:ext cx="1955422" cy="1514943"/>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4" descr="Résultat de recherche d'images pour &quot;vitamine b2 structure&quot;"/>
          <p:cNvSpPr>
            <a:spLocks noChangeAspect="1" noChangeArrowheads="1"/>
          </p:cNvSpPr>
          <p:nvPr/>
        </p:nvSpPr>
        <p:spPr bwMode="auto">
          <a:xfrm>
            <a:off x="1518891" y="8767482"/>
            <a:ext cx="83458" cy="621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fr-FR"/>
          </a:p>
        </p:txBody>
      </p:sp>
      <p:pic>
        <p:nvPicPr>
          <p:cNvPr id="3088" name="Picture 16" descr="Riboflavin.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0620" y="5244353"/>
            <a:ext cx="2086443" cy="15195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
            <a:ext cx="7886700" cy="1325563"/>
          </a:xfrm>
        </p:spPr>
        <p:txBody>
          <a:bodyPr>
            <a:normAutofit fontScale="90000"/>
          </a:bodyPr>
          <a:lstStyle/>
          <a:p>
            <a:r>
              <a:rPr lang="fr-FR" b="1" dirty="0">
                <a:solidFill>
                  <a:srgbClr val="FF0000"/>
                </a:solidFill>
              </a:rPr>
              <a:t>2. Découverte de la vitamine A </a:t>
            </a:r>
            <a:r>
              <a:rPr lang="fr-FR" dirty="0">
                <a:solidFill>
                  <a:srgbClr val="FF0000"/>
                </a:solidFill>
              </a:rPr>
              <a:t>: Rétinol</a:t>
            </a:r>
            <a:endParaRPr lang="fr-FR" dirty="0">
              <a:solidFill>
                <a:srgbClr val="FF0000"/>
              </a:solidFill>
            </a:endParaRPr>
          </a:p>
        </p:txBody>
      </p:sp>
      <p:sp>
        <p:nvSpPr>
          <p:cNvPr id="3" name="Espace réservé du contenu 2"/>
          <p:cNvSpPr>
            <a:spLocks noGrp="1"/>
          </p:cNvSpPr>
          <p:nvPr>
            <p:ph idx="1"/>
          </p:nvPr>
        </p:nvSpPr>
        <p:spPr>
          <a:xfrm>
            <a:off x="245409" y="1476001"/>
            <a:ext cx="8898591" cy="4351338"/>
          </a:xfrm>
        </p:spPr>
        <p:txBody>
          <a:bodyPr>
            <a:normAutofit fontScale="92500" lnSpcReduction="20000"/>
          </a:bodyPr>
          <a:lstStyle/>
          <a:p>
            <a:pPr algn="just"/>
            <a:r>
              <a:rPr lang="fr-FR" dirty="0">
                <a:solidFill>
                  <a:srgbClr val="FF0000"/>
                </a:solidFill>
              </a:rPr>
              <a:t>Découverte en 1913</a:t>
            </a:r>
            <a:r>
              <a:rPr lang="fr-FR" dirty="0"/>
              <a:t>; sa structure chimique est établie en 1930. </a:t>
            </a:r>
            <a:r>
              <a:rPr lang="fr-FR" dirty="0" smtClean="0"/>
              <a:t>C’est une </a:t>
            </a:r>
            <a:r>
              <a:rPr lang="fr-FR" dirty="0"/>
              <a:t>vitamine liposoluble. La vitamine A présente un rôle bénéfique </a:t>
            </a:r>
            <a:r>
              <a:rPr lang="fr-FR" dirty="0" smtClean="0"/>
              <a:t>sur la </a:t>
            </a:r>
            <a:r>
              <a:rPr lang="fr-FR" dirty="0"/>
              <a:t>vue (rétine), la peau ou encore le système </a:t>
            </a:r>
            <a:r>
              <a:rPr lang="fr-FR" dirty="0" smtClean="0"/>
              <a:t>immunitaire,</a:t>
            </a:r>
            <a:endParaRPr lang="fr-FR" dirty="0" smtClean="0"/>
          </a:p>
          <a:p>
            <a:pPr algn="just"/>
            <a:r>
              <a:rPr lang="fr-FR" dirty="0">
                <a:solidFill>
                  <a:srgbClr val="FF0000"/>
                </a:solidFill>
              </a:rPr>
              <a:t>Ne pouvant l’appeler «B .....», </a:t>
            </a:r>
            <a:r>
              <a:rPr lang="fr-FR" dirty="0"/>
              <a:t>car elle n’a pas les mêmes propriétés physico-chimiques que la vitamine B; il a été donc décidé en toute logique d’aller au début de l’alphabet et de l’appeler vitamine A. Si les vitamines portent des lettres, c’est tout simplement en raison de la découverte de la 1ere d’entre elles (Vitamine B).</a:t>
            </a:r>
            <a:endParaRPr lang="fr-FR" dirty="0"/>
          </a:p>
          <a:p>
            <a:pPr algn="just"/>
            <a:endParaRPr lang="fr-FR" dirty="0"/>
          </a:p>
        </p:txBody>
      </p:sp>
      <p:pic>
        <p:nvPicPr>
          <p:cNvPr id="5122" name="Picture 2" descr="Image associé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8650" y="5019676"/>
            <a:ext cx="357187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033" y="4311744"/>
            <a:ext cx="3729317" cy="2546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FF0000"/>
                </a:solidFill>
              </a:rPr>
              <a:t>3. Découverte d’autres vitamines B</a:t>
            </a:r>
            <a:br>
              <a:rPr lang="fr-FR" dirty="0">
                <a:solidFill>
                  <a:srgbClr val="FF0000"/>
                </a:solidFill>
              </a:rPr>
            </a:br>
            <a:endParaRPr lang="fr-FR" dirty="0">
              <a:solidFill>
                <a:srgbClr val="FF0000"/>
              </a:solidFill>
            </a:endParaRPr>
          </a:p>
        </p:txBody>
      </p:sp>
      <p:sp>
        <p:nvSpPr>
          <p:cNvPr id="3" name="Espace réservé du contenu 2"/>
          <p:cNvSpPr>
            <a:spLocks noGrp="1"/>
          </p:cNvSpPr>
          <p:nvPr>
            <p:ph sz="half" idx="1"/>
          </p:nvPr>
        </p:nvSpPr>
        <p:spPr/>
        <p:txBody>
          <a:bodyPr/>
          <a:lstStyle/>
          <a:p>
            <a:r>
              <a:rPr lang="fr-FR" dirty="0"/>
              <a:t>Par la suite, 6 autres vitamines B ont été découvertes</a:t>
            </a:r>
            <a:r>
              <a:rPr lang="fr-FR" dirty="0" smtClean="0"/>
              <a:t>, elles </a:t>
            </a:r>
            <a:r>
              <a:rPr lang="fr-FR" dirty="0"/>
              <a:t>sont toutes hydrosolubles.</a:t>
            </a:r>
            <a:endParaRPr lang="fr-FR" dirty="0"/>
          </a:p>
        </p:txBody>
      </p:sp>
      <p:pic>
        <p:nvPicPr>
          <p:cNvPr id="5" name="Espace réservé du contenu 4"/>
          <p:cNvPicPr>
            <a:picLocks noGrp="1" noChangeAspect="1"/>
          </p:cNvPicPr>
          <p:nvPr>
            <p:ph sz="half" idx="2"/>
          </p:nvPr>
        </p:nvPicPr>
        <p:blipFill>
          <a:blip r:embed="rId1"/>
          <a:stretch>
            <a:fillRect/>
          </a:stretch>
        </p:blipFill>
        <p:spPr>
          <a:xfrm>
            <a:off x="4992221" y="1328084"/>
            <a:ext cx="3993777" cy="2948082"/>
          </a:xfrm>
          <a:prstGeom prst="rect">
            <a:avLst/>
          </a:prstGeom>
        </p:spPr>
      </p:pic>
      <p:pic>
        <p:nvPicPr>
          <p:cNvPr id="6" name="Image 5"/>
          <p:cNvPicPr>
            <a:picLocks noChangeAspect="1"/>
          </p:cNvPicPr>
          <p:nvPr/>
        </p:nvPicPr>
        <p:blipFill>
          <a:blip r:embed="rId2"/>
          <a:stretch>
            <a:fillRect/>
          </a:stretch>
        </p:blipFill>
        <p:spPr>
          <a:xfrm>
            <a:off x="682425" y="4411104"/>
            <a:ext cx="7832926" cy="1418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500" y="1"/>
            <a:ext cx="7886700" cy="1325563"/>
          </a:xfrm>
        </p:spPr>
        <p:txBody>
          <a:bodyPr>
            <a:normAutofit fontScale="90000"/>
          </a:bodyPr>
          <a:lstStyle/>
          <a:p>
            <a:r>
              <a:rPr lang="fr-FR" b="1" dirty="0">
                <a:solidFill>
                  <a:srgbClr val="FF0000"/>
                </a:solidFill>
              </a:rPr>
              <a:t>- Histoire de la Vitamine B12: Cobalamine</a:t>
            </a:r>
            <a:endParaRPr lang="fr-FR" dirty="0">
              <a:solidFill>
                <a:srgbClr val="FF0000"/>
              </a:solidFill>
            </a:endParaRPr>
          </a:p>
        </p:txBody>
      </p:sp>
      <p:sp>
        <p:nvSpPr>
          <p:cNvPr id="3" name="Espace réservé du contenu 2"/>
          <p:cNvSpPr>
            <a:spLocks noGrp="1"/>
          </p:cNvSpPr>
          <p:nvPr>
            <p:ph sz="half" idx="1"/>
          </p:nvPr>
        </p:nvSpPr>
        <p:spPr/>
        <p:txBody>
          <a:bodyPr>
            <a:normAutofit fontScale="85000" lnSpcReduction="20000"/>
          </a:bodyPr>
          <a:lstStyle/>
          <a:p>
            <a:pPr algn="just"/>
            <a:r>
              <a:rPr lang="fr-FR" dirty="0"/>
              <a:t>L'origine des recherches sur cette vitamine débute par la </a:t>
            </a:r>
            <a:r>
              <a:rPr lang="fr-FR" dirty="0" smtClean="0"/>
              <a:t>description </a:t>
            </a:r>
            <a:r>
              <a:rPr lang="fr-FR" dirty="0"/>
              <a:t>d'une </a:t>
            </a:r>
            <a:r>
              <a:rPr lang="fr-FR" dirty="0" smtClean="0"/>
              <a:t>anémie mortelle </a:t>
            </a:r>
            <a:r>
              <a:rPr lang="fr-FR" dirty="0"/>
              <a:t>à la fin du 19e siècle par plusieurs chercheurs. En 1920, G. Whipple, G</a:t>
            </a:r>
            <a:r>
              <a:rPr lang="fr-FR" dirty="0" smtClean="0"/>
              <a:t>. Minot </a:t>
            </a:r>
            <a:r>
              <a:rPr lang="fr-FR" dirty="0"/>
              <a:t>et W. Murphy (prix Nobel de </a:t>
            </a:r>
            <a:r>
              <a:rPr lang="fr-FR" dirty="0" smtClean="0"/>
              <a:t>médecine </a:t>
            </a:r>
            <a:r>
              <a:rPr lang="fr-FR" dirty="0"/>
              <a:t>en 1934) démontrent que l’extrait </a:t>
            </a:r>
            <a:r>
              <a:rPr lang="fr-FR" dirty="0" smtClean="0"/>
              <a:t>de foie </a:t>
            </a:r>
            <a:r>
              <a:rPr lang="fr-FR" dirty="0"/>
              <a:t>sous forme d’un complément </a:t>
            </a:r>
            <a:r>
              <a:rPr lang="fr-FR" dirty="0" smtClean="0"/>
              <a:t>alimentaire </a:t>
            </a:r>
            <a:r>
              <a:rPr lang="fr-FR" dirty="0"/>
              <a:t>permettait de </a:t>
            </a:r>
            <a:r>
              <a:rPr lang="fr-FR" dirty="0" smtClean="0"/>
              <a:t>corriger </a:t>
            </a:r>
            <a:r>
              <a:rPr lang="fr-FR" dirty="0"/>
              <a:t>certaines anémies</a:t>
            </a:r>
            <a:endParaRPr lang="fr-FR" dirty="0"/>
          </a:p>
        </p:txBody>
      </p:sp>
      <p:pic>
        <p:nvPicPr>
          <p:cNvPr id="6146" name="Picture 2" descr="G. H. Whipple at Nobel prize ceremony, 1934"/>
          <p:cNvPicPr>
            <a:picLocks noGrp="1" noChangeAspect="1" noChangeArrowheads="1"/>
          </p:cNvPicPr>
          <p:nvPr>
            <p:ph sz="half" idx="2"/>
          </p:nvPr>
        </p:nvPicPr>
        <p:blipFill>
          <a:blip r:embed="rId1">
            <a:extLst>
              <a:ext uri="{28A0092B-C50C-407E-A947-70E740481C1C}">
                <a14:useLocalDpi xmlns:a14="http://schemas.microsoft.com/office/drawing/2010/main" val="0"/>
              </a:ext>
            </a:extLst>
          </a:blip>
          <a:srcRect/>
          <a:stretch>
            <a:fillRect/>
          </a:stretch>
        </p:blipFill>
        <p:spPr bwMode="auto">
          <a:xfrm>
            <a:off x="4629150" y="2046418"/>
            <a:ext cx="3886200" cy="39097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98908" y="6307693"/>
            <a:ext cx="4745723" cy="369332"/>
          </a:xfrm>
          <a:prstGeom prst="rect">
            <a:avLst/>
          </a:prstGeom>
        </p:spPr>
        <p:txBody>
          <a:bodyPr wrap="none">
            <a:spAutoFit/>
          </a:bodyPr>
          <a:lstStyle/>
          <a:p>
            <a:r>
              <a:rPr lang="en-US" i="1" dirty="0">
                <a:solidFill>
                  <a:srgbClr val="333333"/>
                </a:solidFill>
                <a:latin typeface="Lusitana"/>
              </a:rPr>
              <a:t>G.H. Whipple at Nobel prize ceremony, 1934</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36526"/>
            <a:ext cx="7886700" cy="1325563"/>
          </a:xfrm>
        </p:spPr>
        <p:txBody>
          <a:bodyPr/>
          <a:lstStyle/>
          <a:p>
            <a:r>
              <a:rPr lang="fr-FR" b="1" dirty="0" smtClean="0">
                <a:solidFill>
                  <a:srgbClr val="FF0000"/>
                </a:solidFill>
              </a:rPr>
              <a:t>Isolement de la vitamine </a:t>
            </a:r>
            <a:r>
              <a:rPr lang="fr-FR" b="1" dirty="0">
                <a:solidFill>
                  <a:srgbClr val="FF0000"/>
                </a:solidFill>
              </a:rPr>
              <a:t>B12: Cobalamine</a:t>
            </a:r>
            <a:r>
              <a:rPr lang="fr-FR" b="1" dirty="0" smtClean="0">
                <a:solidFill>
                  <a:srgbClr val="FF0000"/>
                </a:solidFill>
              </a:rPr>
              <a:t> </a:t>
            </a:r>
            <a:endParaRPr lang="fr-FR" b="1" dirty="0">
              <a:solidFill>
                <a:srgbClr val="FF0000"/>
              </a:solidFill>
            </a:endParaRPr>
          </a:p>
        </p:txBody>
      </p:sp>
      <p:sp>
        <p:nvSpPr>
          <p:cNvPr id="3" name="Espace réservé du contenu 2"/>
          <p:cNvSpPr>
            <a:spLocks noGrp="1"/>
          </p:cNvSpPr>
          <p:nvPr>
            <p:ph idx="1"/>
          </p:nvPr>
        </p:nvSpPr>
        <p:spPr>
          <a:xfrm>
            <a:off x="628650" y="1825625"/>
            <a:ext cx="5624232" cy="4351338"/>
          </a:xfrm>
        </p:spPr>
        <p:txBody>
          <a:bodyPr/>
          <a:lstStyle/>
          <a:p>
            <a:pPr algn="just"/>
            <a:r>
              <a:rPr lang="fr-FR" dirty="0"/>
              <a:t>Elle a été isolée en 1948 par Mary </a:t>
            </a:r>
            <a:r>
              <a:rPr lang="fr-FR" dirty="0" err="1"/>
              <a:t>Shorb</a:t>
            </a:r>
            <a:r>
              <a:rPr lang="fr-FR" dirty="0"/>
              <a:t>. Sa configuration fut identifiée par </a:t>
            </a:r>
            <a:r>
              <a:rPr lang="fr-FR" dirty="0" smtClean="0"/>
              <a:t>Dorothy Hodgkin </a:t>
            </a:r>
            <a:r>
              <a:rPr lang="fr-FR" dirty="0"/>
              <a:t>(prix Nobel de chimie en 1964). En 2007, des chercheurs de l’Institut </a:t>
            </a:r>
            <a:r>
              <a:rPr lang="fr-FR" dirty="0" smtClean="0"/>
              <a:t>de Technologie </a:t>
            </a:r>
            <a:r>
              <a:rPr lang="fr-FR" dirty="0"/>
              <a:t>du Massachusetts ont achevé </a:t>
            </a:r>
            <a:r>
              <a:rPr lang="fr-FR" dirty="0" smtClean="0"/>
              <a:t>l'étude </a:t>
            </a:r>
            <a:r>
              <a:rPr lang="fr-FR" dirty="0"/>
              <a:t>de sa synthèse par des </a:t>
            </a:r>
            <a:r>
              <a:rPr lang="fr-FR" dirty="0" smtClean="0"/>
              <a:t>micro-organismes </a:t>
            </a:r>
            <a:endParaRPr lang="fr-FR" dirty="0"/>
          </a:p>
        </p:txBody>
      </p:sp>
      <p:pic>
        <p:nvPicPr>
          <p:cNvPr id="7170" name="Picture 2" descr="Résultat de recherche d'images pour &quot;Mary Shorb&quot;"/>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87506" y="4367367"/>
            <a:ext cx="2447366" cy="203804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2"/>
          <a:stretch>
            <a:fillRect/>
          </a:stretch>
        </p:blipFill>
        <p:spPr>
          <a:xfrm>
            <a:off x="4192120" y="4232635"/>
            <a:ext cx="1756523" cy="2357438"/>
          </a:xfrm>
          <a:prstGeom prst="rect">
            <a:avLst/>
          </a:prstGeom>
        </p:spPr>
      </p:pic>
      <p:pic>
        <p:nvPicPr>
          <p:cNvPr id="7172" name="Picture 4" descr="Résultat de recherche d'images pour &quot;la vitamine b12&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5894" y="1462089"/>
            <a:ext cx="2088209" cy="4714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7350" y="6405407"/>
            <a:ext cx="1282274" cy="369332"/>
          </a:xfrm>
          <a:prstGeom prst="rect">
            <a:avLst/>
          </a:prstGeom>
        </p:spPr>
        <p:txBody>
          <a:bodyPr wrap="none">
            <a:spAutoFit/>
          </a:bodyPr>
          <a:lstStyle/>
          <a:p>
            <a:r>
              <a:rPr lang="fr-FR" dirty="0"/>
              <a:t>Mary </a:t>
            </a:r>
            <a:r>
              <a:rPr lang="fr-FR" dirty="0" err="1"/>
              <a:t>Shorb</a:t>
            </a:r>
            <a:endParaRPr lang="fr-FR" dirty="0"/>
          </a:p>
        </p:txBody>
      </p:sp>
      <p:sp>
        <p:nvSpPr>
          <p:cNvPr id="6" name="Rectangle 5"/>
          <p:cNvSpPr/>
          <p:nvPr/>
        </p:nvSpPr>
        <p:spPr>
          <a:xfrm>
            <a:off x="4431719" y="6488668"/>
            <a:ext cx="1827744" cy="369332"/>
          </a:xfrm>
          <a:prstGeom prst="rect">
            <a:avLst/>
          </a:prstGeom>
        </p:spPr>
        <p:txBody>
          <a:bodyPr wrap="none">
            <a:spAutoFit/>
          </a:bodyPr>
          <a:lstStyle/>
          <a:p>
            <a:r>
              <a:rPr lang="fr-FR" dirty="0"/>
              <a:t>Dorothy Hodgkin </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5656</Words>
  <Application>WPS Presentation</Application>
  <PresentationFormat>Affichage à l'écran (4:3)</PresentationFormat>
  <Paragraphs>77</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SimSun</vt:lpstr>
      <vt:lpstr>Wingdings</vt:lpstr>
      <vt:lpstr>Lusitana</vt:lpstr>
      <vt:lpstr>Segoe Print</vt:lpstr>
      <vt:lpstr>Calibri</vt:lpstr>
      <vt:lpstr>Microsoft YaHei</vt:lpstr>
      <vt:lpstr>Arial Unicode MS</vt:lpstr>
      <vt:lpstr>Thème Office</vt:lpstr>
      <vt:lpstr>HISTOIRE SCIENTIFIQUE DES VITAMINES</vt:lpstr>
      <vt:lpstr>I. Qu’est-ce qu’une vitamine ?</vt:lpstr>
      <vt:lpstr>1. Découverte de la Vitamine B (B1Thiamine et B2 : Riboflavine)</vt:lpstr>
      <vt:lpstr>PowerPoint 演示文稿</vt:lpstr>
      <vt:lpstr>PowerPoint 演示文稿</vt:lpstr>
      <vt:lpstr>2. Découverte de la vitamine A : Rétinol</vt:lpstr>
      <vt:lpstr>3. Découverte d’autres vitamines B </vt:lpstr>
      <vt:lpstr>- Histoire de la Vitamine B12: Cobalamine</vt:lpstr>
      <vt:lpstr>Isolement de la vitamine B12: Cobalamine </vt:lpstr>
      <vt:lpstr>4. Découverte de la Vitamine C : acide ascorbique</vt:lpstr>
      <vt:lpstr>5. Découverte de la Vitamine D</vt:lpstr>
      <vt:lpstr>PowerPoint 演示文稿</vt:lpstr>
      <vt:lpstr>6. Découverte de la Vitamine E : Tocophérol </vt:lpstr>
      <vt:lpstr>6. Découverte de la Vitamine K : Phylloquinone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HISTOIRE SCIENTIFIQUE DES VITAMINES</dc:title>
  <dc:creator>seven</dc:creator>
  <cp:lastModifiedBy>seven</cp:lastModifiedBy>
  <cp:revision>2</cp:revision>
  <dcterms:created xsi:type="dcterms:W3CDTF">2019-11-29T15:37:00Z</dcterms:created>
  <dcterms:modified xsi:type="dcterms:W3CDTF">2022-01-12T12:57:58Z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D3F8A26C52E4458C8EFF0AEAE02AC240</vt:lpwstr>
  </property>
  <property fmtid="{D5CDD505-2E9C-101B-9397-08002B2CF9AE}" pid="3" name="KSOProductBuildVer">
    <vt:lpwstr>1036-11.2.0.10443</vt:lpwstr>
  </property>
</Properties>
</file>