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379" r:id="rId10"/>
    <p:sldId id="264" r:id="rId11"/>
    <p:sldId id="265" r:id="rId12"/>
    <p:sldId id="268" r:id="rId13"/>
    <p:sldId id="371" r:id="rId14"/>
    <p:sldId id="372" r:id="rId15"/>
    <p:sldId id="373" r:id="rId16"/>
    <p:sldId id="374" r:id="rId17"/>
    <p:sldId id="375" r:id="rId18"/>
    <p:sldId id="378" r:id="rId19"/>
    <p:sldId id="376" r:id="rId20"/>
    <p:sldId id="377" r:id="rId21"/>
    <p:sldId id="270"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44FE8-6B53-4F65-A03F-EE0A6DF772A3}"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DD427-3A48-47B8-B8F3-7CA27BC58FEC}" type="slidenum">
              <a:rPr lang="fr-FR" smtClean="0"/>
              <a:t>‹N°›</a:t>
            </a:fld>
            <a:endParaRPr lang="fr-FR"/>
          </a:p>
        </p:txBody>
      </p:sp>
    </p:spTree>
    <p:extLst>
      <p:ext uri="{BB962C8B-B14F-4D97-AF65-F5344CB8AC3E}">
        <p14:creationId xmlns:p14="http://schemas.microsoft.com/office/powerpoint/2010/main" val="58747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423682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B4496663-45DA-4E08-A217-BEF018549F56}" type="datetimeFigureOut">
              <a:rPr lang="fr-FR" smtClean="0"/>
              <a:t>17/01/2024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350433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39891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1578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917816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81736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47501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595259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56388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333972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4496663-45DA-4E08-A217-BEF018549F56}" type="datetimeFigureOut">
              <a:rPr lang="fr-FR" smtClean="0"/>
              <a:t>17/01/2024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48287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4496663-45DA-4E08-A217-BEF018549F56}" type="datetimeFigureOut">
              <a:rPr lang="fr-FR" smtClean="0"/>
              <a:t>17/01/2024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8515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4496663-45DA-4E08-A217-BEF018549F56}" type="datetimeFigureOut">
              <a:rPr lang="fr-FR" smtClean="0"/>
              <a:t>17/01/2024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56112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4496663-45DA-4E08-A217-BEF018549F56}" type="datetimeFigureOut">
              <a:rPr lang="fr-FR" smtClean="0"/>
              <a:t>17/01/2024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1959720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6663-45DA-4E08-A217-BEF018549F56}" type="datetimeFigureOut">
              <a:rPr lang="fr-FR" smtClean="0"/>
              <a:t>17/01/2024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286033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496663-45DA-4E08-A217-BEF018549F56}" type="datetimeFigureOut">
              <a:rPr lang="fr-FR" smtClean="0"/>
              <a:t>17/01/2024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140248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496663-45DA-4E08-A217-BEF018549F56}" type="datetimeFigureOut">
              <a:rPr lang="fr-FR" smtClean="0"/>
              <a:t>17/01/2024</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7EA8994E-82B1-4179-B9C1-09A78B44BFD6}" type="slidenum">
              <a:rPr lang="fr-FR" smtClean="0"/>
              <a:t>‹N°›</a:t>
            </a:fld>
            <a:endParaRPr lang="fr-FR"/>
          </a:p>
        </p:txBody>
      </p:sp>
    </p:spTree>
    <p:extLst>
      <p:ext uri="{BB962C8B-B14F-4D97-AF65-F5344CB8AC3E}">
        <p14:creationId xmlns:p14="http://schemas.microsoft.com/office/powerpoint/2010/main" val="4158214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496663-45DA-4E08-A217-BEF018549F56}" type="datetimeFigureOut">
              <a:rPr lang="fr-FR" smtClean="0"/>
              <a:t>17/01/2024</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EA8994E-82B1-4179-B9C1-09A78B44BFD6}" type="slidenum">
              <a:rPr lang="fr-FR" smtClean="0"/>
              <a:t>‹N°›</a:t>
            </a:fld>
            <a:endParaRPr lang="fr-FR"/>
          </a:p>
        </p:txBody>
      </p:sp>
    </p:spTree>
    <p:extLst>
      <p:ext uri="{BB962C8B-B14F-4D97-AF65-F5344CB8AC3E}">
        <p14:creationId xmlns:p14="http://schemas.microsoft.com/office/powerpoint/2010/main" val="21660796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7" y="1242175"/>
            <a:ext cx="5359306" cy="5530098"/>
          </a:xfrm>
          <a:prstGeom prst="ellipse">
            <a:avLst/>
          </a:prstGeom>
          <a:ln>
            <a:noFill/>
          </a:ln>
          <a:effectLst>
            <a:softEdge rad="112500"/>
          </a:effectLst>
        </p:spPr>
      </p:pic>
      <p:sp>
        <p:nvSpPr>
          <p:cNvPr id="2" name="Titre 1"/>
          <p:cNvSpPr>
            <a:spLocks noGrp="1"/>
          </p:cNvSpPr>
          <p:nvPr>
            <p:ph type="ctrTitle"/>
          </p:nvPr>
        </p:nvSpPr>
        <p:spPr>
          <a:xfrm>
            <a:off x="363070" y="129424"/>
            <a:ext cx="8625065" cy="2971801"/>
          </a:xfrm>
        </p:spPr>
        <p:txBody>
          <a:bodyPr>
            <a:normAutofit/>
          </a:bodyPr>
          <a:lstStyle/>
          <a:p>
            <a:pPr algn="ctr"/>
            <a:r>
              <a:rPr lang="en-US" sz="3600" b="1" dirty="0">
                <a:solidFill>
                  <a:schemeClr val="bg2"/>
                </a:solidFill>
              </a:rPr>
              <a:t>Fundamental and applied </a:t>
            </a:r>
            <a:r>
              <a:rPr lang="en-US" sz="3600" b="1" dirty="0" smtClean="0">
                <a:solidFill>
                  <a:schemeClr val="bg2"/>
                </a:solidFill>
              </a:rPr>
              <a:t>virology</a:t>
            </a:r>
            <a:br>
              <a:rPr lang="en-US" sz="3600" b="1" dirty="0" smtClean="0">
                <a:solidFill>
                  <a:schemeClr val="bg2"/>
                </a:solidFill>
              </a:rPr>
            </a:br>
            <a:r>
              <a:rPr lang="en-US" sz="3600" b="1" dirty="0" smtClean="0">
                <a:solidFill>
                  <a:schemeClr val="bg2"/>
                </a:solidFill>
              </a:rPr>
              <a:t>Chapter 1</a:t>
            </a:r>
            <a:r>
              <a:rPr lang="en-US" sz="3600" b="1" dirty="0" smtClean="0">
                <a:solidFill>
                  <a:srgbClr val="FF0000"/>
                </a:solidFill>
              </a:rPr>
              <a:t>. VIRUSES </a:t>
            </a:r>
            <a:r>
              <a:rPr lang="en-US" sz="3600" b="1" dirty="0">
                <a:solidFill>
                  <a:srgbClr val="FF0000"/>
                </a:solidFill>
              </a:rPr>
              <a:t>AND THEIR IMPORTANCE</a:t>
            </a:r>
            <a:r>
              <a:rPr lang="fr-FR" sz="3600" dirty="0"/>
              <a:t/>
            </a:r>
            <a:br>
              <a:rPr lang="fr-FR" sz="3600" dirty="0"/>
            </a:br>
            <a:r>
              <a:rPr lang="en-US" sz="3600" b="1" dirty="0">
                <a:solidFill>
                  <a:schemeClr val="bg2"/>
                </a:solidFill>
              </a:rPr>
              <a:t> </a:t>
            </a:r>
            <a:endParaRPr lang="fr-FR" sz="3600" dirty="0">
              <a:solidFill>
                <a:schemeClr val="bg2"/>
              </a:solidFill>
            </a:endParaRPr>
          </a:p>
        </p:txBody>
      </p:sp>
      <p:sp>
        <p:nvSpPr>
          <p:cNvPr id="7" name="ZoneTexte 6"/>
          <p:cNvSpPr txBox="1"/>
          <p:nvPr/>
        </p:nvSpPr>
        <p:spPr>
          <a:xfrm>
            <a:off x="2172140" y="4960276"/>
            <a:ext cx="3294743" cy="584775"/>
          </a:xfrm>
          <a:prstGeom prst="rect">
            <a:avLst/>
          </a:prstGeom>
          <a:noFill/>
        </p:spPr>
        <p:txBody>
          <a:bodyPr wrap="square" rtlCol="0">
            <a:spAutoFit/>
          </a:bodyPr>
          <a:lstStyle/>
          <a:p>
            <a:r>
              <a:rPr lang="fr-FR" sz="3200" b="1" dirty="0">
                <a:solidFill>
                  <a:schemeClr val="accent2">
                    <a:lumMod val="60000"/>
                    <a:lumOff val="40000"/>
                  </a:schemeClr>
                </a:solidFill>
                <a:effectLst>
                  <a:outerShdw blurRad="38100" dist="38100" dir="2700000" algn="tl">
                    <a:srgbClr val="000000">
                      <a:alpha val="43137"/>
                    </a:srgbClr>
                  </a:outerShdw>
                </a:effectLst>
              </a:rPr>
              <a:t>Dr DEBIB Aicha </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4456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90" y="1844807"/>
            <a:ext cx="8354434" cy="4381182"/>
          </a:xfrm>
          <a:prstGeom prst="rect">
            <a:avLst/>
          </a:prstGeom>
        </p:spPr>
      </p:pic>
    </p:spTree>
    <p:extLst>
      <p:ext uri="{BB962C8B-B14F-4D97-AF65-F5344CB8AC3E}">
        <p14:creationId xmlns:p14="http://schemas.microsoft.com/office/powerpoint/2010/main" val="231565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9377" y="1495611"/>
            <a:ext cx="8534401" cy="2281600"/>
          </a:xfrm>
        </p:spPr>
        <p:txBody>
          <a:bodyPr/>
          <a:lstStyle/>
          <a:p>
            <a:r>
              <a:rPr lang="fr-FR" b="1" dirty="0" smtClean="0">
                <a:solidFill>
                  <a:schemeClr val="accent1"/>
                </a:solidFill>
              </a:rPr>
              <a:t>Historique des virus </a:t>
            </a:r>
            <a:endParaRPr lang="fr-FR" b="1" dirty="0">
              <a:solidFill>
                <a:schemeClr val="accent1"/>
              </a:solidFill>
            </a:endParaRPr>
          </a:p>
        </p:txBody>
      </p:sp>
      <p:pic>
        <p:nvPicPr>
          <p:cNvPr id="5" name="Image 4"/>
          <p:cNvPicPr>
            <a:picLocks noChangeAspect="1"/>
          </p:cNvPicPr>
          <p:nvPr/>
        </p:nvPicPr>
        <p:blipFill>
          <a:blip r:embed="rId2"/>
          <a:stretch>
            <a:fillRect/>
          </a:stretch>
        </p:blipFill>
        <p:spPr>
          <a:xfrm>
            <a:off x="0" y="0"/>
            <a:ext cx="3119718" cy="3415434"/>
          </a:xfrm>
          <a:prstGeom prst="rect">
            <a:avLst/>
          </a:prstGeom>
        </p:spPr>
      </p:pic>
      <p:pic>
        <p:nvPicPr>
          <p:cNvPr id="6" name="Image 5"/>
          <p:cNvPicPr>
            <a:picLocks noChangeAspect="1"/>
          </p:cNvPicPr>
          <p:nvPr/>
        </p:nvPicPr>
        <p:blipFill>
          <a:blip r:embed="rId3"/>
          <a:stretch>
            <a:fillRect/>
          </a:stretch>
        </p:blipFill>
        <p:spPr>
          <a:xfrm>
            <a:off x="0" y="3307976"/>
            <a:ext cx="3119718" cy="4235823"/>
          </a:xfrm>
          <a:prstGeom prst="rect">
            <a:avLst/>
          </a:prstGeom>
        </p:spPr>
      </p:pic>
    </p:spTree>
    <p:extLst>
      <p:ext uri="{BB962C8B-B14F-4D97-AF65-F5344CB8AC3E}">
        <p14:creationId xmlns:p14="http://schemas.microsoft.com/office/powerpoint/2010/main" val="204161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5950" y="0"/>
            <a:ext cx="2968050" cy="307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florimont.info/images/variolis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388" y="3328002"/>
            <a:ext cx="3146612" cy="3213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f/f0/Lady_Mary_Wortley_Montag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05" y="3113789"/>
            <a:ext cx="2815851" cy="364224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a:stretch>
            <a:fillRect/>
          </a:stretch>
        </p:blipFill>
        <p:spPr>
          <a:xfrm>
            <a:off x="132705" y="41290"/>
            <a:ext cx="2815851" cy="3072499"/>
          </a:xfrm>
          <a:prstGeom prst="rect">
            <a:avLst/>
          </a:prstGeom>
        </p:spPr>
      </p:pic>
      <p:sp>
        <p:nvSpPr>
          <p:cNvPr id="2" name="Rectangle 1"/>
          <p:cNvSpPr/>
          <p:nvPr/>
        </p:nvSpPr>
        <p:spPr>
          <a:xfrm>
            <a:off x="3154242" y="2368261"/>
            <a:ext cx="2775632" cy="1418465"/>
          </a:xfrm>
          <a:prstGeom prst="rect">
            <a:avLst/>
          </a:prstGeom>
        </p:spPr>
        <p:txBody>
          <a:bodyPr wrap="none">
            <a:spAutoFit/>
          </a:bodyPr>
          <a:lstStyle/>
          <a:p>
            <a:pPr algn="ctr">
              <a:lnSpc>
                <a:spcPct val="150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Virus in Ancient </a:t>
            </a:r>
            <a:endParaRPr lang="en-US" sz="2800" b="1" dirty="0" smtClean="0">
              <a:latin typeface="Times New Roman" panose="02020603050405020304" pitchFamily="18" charset="0"/>
              <a:ea typeface="Calibri" panose="020F0502020204030204" pitchFamily="34" charset="0"/>
              <a:cs typeface="Arial" panose="020B0604020202020204" pitchFamily="34" charset="0"/>
            </a:endParaRPr>
          </a:p>
          <a:p>
            <a:pPr algn="ctr">
              <a:lnSpc>
                <a:spcPct val="150000"/>
              </a:lnSpc>
              <a:spcAft>
                <a:spcPts val="800"/>
              </a:spcAft>
            </a:pPr>
            <a:r>
              <a:rPr lang="en-US" sz="2800" b="1" dirty="0" smtClean="0">
                <a:latin typeface="Times New Roman" panose="02020603050405020304" pitchFamily="18" charset="0"/>
                <a:ea typeface="Calibri" panose="020F0502020204030204" pitchFamily="34" charset="0"/>
                <a:cs typeface="Arial" panose="020B0604020202020204" pitchFamily="34" charset="0"/>
              </a:rPr>
              <a:t>History</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0007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08290" y="779307"/>
            <a:ext cx="8614687" cy="5392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72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04086" y="941295"/>
            <a:ext cx="8698168" cy="4921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014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50819" y="427224"/>
            <a:ext cx="7296150"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 2"/>
          <p:cNvPicPr>
            <a:picLocks noChangeAspect="1"/>
          </p:cNvPicPr>
          <p:nvPr/>
        </p:nvPicPr>
        <p:blipFill>
          <a:blip r:embed="rId3"/>
          <a:stretch>
            <a:fillRect/>
          </a:stretch>
        </p:blipFill>
        <p:spPr>
          <a:xfrm>
            <a:off x="950819" y="2660556"/>
            <a:ext cx="7296150" cy="3876675"/>
          </a:xfrm>
          <a:prstGeom prst="rect">
            <a:avLst/>
          </a:prstGeom>
        </p:spPr>
      </p:pic>
    </p:spTree>
    <p:extLst>
      <p:ext uri="{BB962C8B-B14F-4D97-AF65-F5344CB8AC3E}">
        <p14:creationId xmlns:p14="http://schemas.microsoft.com/office/powerpoint/2010/main" val="192474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14872" y="510988"/>
            <a:ext cx="8792890" cy="5526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471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3936" y="484094"/>
            <a:ext cx="7937754" cy="19767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729291" y="3958390"/>
            <a:ext cx="7772399"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50000"/>
              </a:lnSpc>
            </a:pPr>
            <a:r>
              <a:rPr lang="en-US" dirty="0">
                <a:solidFill>
                  <a:srgbClr val="000000"/>
                </a:solidFill>
              </a:rPr>
              <a:t>This opened what many regard as the Golden Age of Virology, where the identification and isolation during the 1950 and 1960 of many viruses and their association with diseases had </a:t>
            </a:r>
            <a:r>
              <a:rPr lang="fr-FR" dirty="0"/>
              <a:t>been </a:t>
            </a:r>
            <a:r>
              <a:rPr lang="fr-FR" dirty="0" err="1"/>
              <a:t>developed</a:t>
            </a:r>
            <a:r>
              <a:rPr lang="fr-FR" dirty="0"/>
              <a:t> . </a:t>
            </a:r>
            <a:endParaRPr lang="fr-FR" dirty="0"/>
          </a:p>
        </p:txBody>
      </p:sp>
    </p:spTree>
    <p:extLst>
      <p:ext uri="{BB962C8B-B14F-4D97-AF65-F5344CB8AC3E}">
        <p14:creationId xmlns:p14="http://schemas.microsoft.com/office/powerpoint/2010/main" val="1502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0" y="207868"/>
            <a:ext cx="9144000" cy="4848225"/>
          </a:xfrm>
          <a:prstGeom prst="rect">
            <a:avLst/>
          </a:prstGeom>
        </p:spPr>
      </p:pic>
      <p:sp>
        <p:nvSpPr>
          <p:cNvPr id="3" name="Rectangle 2"/>
          <p:cNvSpPr/>
          <p:nvPr/>
        </p:nvSpPr>
        <p:spPr>
          <a:xfrm>
            <a:off x="147918" y="5347464"/>
            <a:ext cx="8996082" cy="463397"/>
          </a:xfrm>
          <a:prstGeom prst="rect">
            <a:avLst/>
          </a:prstGeom>
        </p:spPr>
        <p:txBody>
          <a:bodyPr wrap="square">
            <a:spAutoFit/>
          </a:bodyPr>
          <a:lstStyle/>
          <a:p>
            <a:pPr indent="449580" algn="just">
              <a:lnSpc>
                <a:spcPct val="150000"/>
              </a:lnSpc>
              <a:spcAft>
                <a:spcPts val="80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Timeline of important discoveries in the early history of virology (</a:t>
            </a:r>
            <a:r>
              <a:rPr lang="en-US"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Louten</a:t>
            </a: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 2016).</a:t>
            </a:r>
            <a:endParaRPr lang="fr-FR"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302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859" y="430307"/>
            <a:ext cx="8081683" cy="5992538"/>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200000"/>
              </a:lnSpc>
            </a:pPr>
            <a:r>
              <a:rPr lang="en-US" sz="2800" dirty="0">
                <a:solidFill>
                  <a:srgbClr val="000000"/>
                </a:solidFill>
                <a:latin typeface="Times New Roman" panose="02020603050405020304" pitchFamily="18" charset="0"/>
              </a:rPr>
              <a:t>The subject of virology is divided into four main divisions according to host range :- </a:t>
            </a:r>
          </a:p>
          <a:p>
            <a:pPr>
              <a:lnSpc>
                <a:spcPct val="200000"/>
              </a:lnSpc>
            </a:pPr>
            <a:r>
              <a:rPr lang="en-US" sz="2800" b="1" dirty="0">
                <a:solidFill>
                  <a:srgbClr val="000000"/>
                </a:solidFill>
                <a:latin typeface="Times New Roman" panose="02020603050405020304" pitchFamily="18" charset="0"/>
              </a:rPr>
              <a:t>(</a:t>
            </a:r>
            <a:r>
              <a:rPr lang="en-US" sz="2800" b="1" dirty="0" err="1">
                <a:solidFill>
                  <a:srgbClr val="000000"/>
                </a:solidFill>
                <a:latin typeface="Times New Roman" panose="02020603050405020304" pitchFamily="18" charset="0"/>
              </a:rPr>
              <a:t>i</a:t>
            </a:r>
            <a:r>
              <a:rPr lang="en-US" sz="2800" b="1" dirty="0">
                <a:solidFill>
                  <a:srgbClr val="000000"/>
                </a:solidFill>
                <a:latin typeface="Times New Roman" panose="02020603050405020304" pitchFamily="18" charset="0"/>
              </a:rPr>
              <a:t>) Animal viruses : </a:t>
            </a:r>
            <a:r>
              <a:rPr lang="en-US" sz="2800" dirty="0">
                <a:solidFill>
                  <a:srgbClr val="000000"/>
                </a:solidFill>
                <a:latin typeface="Times New Roman" panose="02020603050405020304" pitchFamily="18" charset="0"/>
              </a:rPr>
              <a:t>The viruses of man and animals . </a:t>
            </a:r>
          </a:p>
          <a:p>
            <a:pPr>
              <a:lnSpc>
                <a:spcPct val="200000"/>
              </a:lnSpc>
            </a:pPr>
            <a:r>
              <a:rPr lang="en-US" sz="2800" b="1" dirty="0">
                <a:solidFill>
                  <a:srgbClr val="000000"/>
                </a:solidFill>
                <a:latin typeface="Times New Roman" panose="02020603050405020304" pitchFamily="18" charset="0"/>
              </a:rPr>
              <a:t>(ii) Insect viruses : </a:t>
            </a:r>
            <a:r>
              <a:rPr lang="en-US" sz="2800" dirty="0">
                <a:solidFill>
                  <a:srgbClr val="000000"/>
                </a:solidFill>
                <a:latin typeface="Times New Roman" panose="02020603050405020304" pitchFamily="18" charset="0"/>
              </a:rPr>
              <a:t>The viruses of insects and worms . </a:t>
            </a:r>
          </a:p>
          <a:p>
            <a:pPr>
              <a:lnSpc>
                <a:spcPct val="200000"/>
              </a:lnSpc>
            </a:pPr>
            <a:r>
              <a:rPr lang="en-US" sz="2800" b="1" dirty="0">
                <a:solidFill>
                  <a:srgbClr val="000000"/>
                </a:solidFill>
                <a:latin typeface="Times New Roman" panose="02020603050405020304" pitchFamily="18" charset="0"/>
              </a:rPr>
              <a:t>(iii) Bacterial viruses:</a:t>
            </a:r>
            <a:r>
              <a:rPr lang="en-US" sz="2800" dirty="0">
                <a:solidFill>
                  <a:srgbClr val="000000"/>
                </a:solidFill>
                <a:latin typeface="Times New Roman" panose="02020603050405020304" pitchFamily="18" charset="0"/>
              </a:rPr>
              <a:t>( bacteriophages ) </a:t>
            </a:r>
            <a:r>
              <a:rPr lang="en-US" sz="2800" dirty="0" err="1">
                <a:solidFill>
                  <a:srgbClr val="000000"/>
                </a:solidFill>
                <a:latin typeface="Times New Roman" panose="02020603050405020304" pitchFamily="18" charset="0"/>
              </a:rPr>
              <a:t>phagein</a:t>
            </a:r>
            <a:r>
              <a:rPr lang="en-US" sz="2800" dirty="0">
                <a:solidFill>
                  <a:srgbClr val="000000"/>
                </a:solidFill>
                <a:latin typeface="Times New Roman" panose="02020603050405020304" pitchFamily="18" charset="0"/>
              </a:rPr>
              <a:t>= eaters (by Greek) </a:t>
            </a:r>
          </a:p>
          <a:p>
            <a:pPr>
              <a:lnSpc>
                <a:spcPct val="200000"/>
              </a:lnSpc>
            </a:pPr>
            <a:r>
              <a:rPr lang="en-US" sz="2800" b="1" dirty="0">
                <a:solidFill>
                  <a:srgbClr val="000000"/>
                </a:solidFill>
                <a:latin typeface="Times New Roman" panose="02020603050405020304" pitchFamily="18" charset="0"/>
              </a:rPr>
              <a:t>(iv) Plant viruses : </a:t>
            </a:r>
            <a:r>
              <a:rPr lang="en-US" sz="2800" dirty="0">
                <a:solidFill>
                  <a:srgbClr val="000000"/>
                </a:solidFill>
                <a:latin typeface="Times New Roman" panose="02020603050405020304" pitchFamily="18" charset="0"/>
              </a:rPr>
              <a:t>viruses of plants . </a:t>
            </a:r>
            <a:endParaRPr lang="fr-FR" sz="2800" dirty="0"/>
          </a:p>
        </p:txBody>
      </p:sp>
    </p:spTree>
    <p:extLst>
      <p:ext uri="{BB962C8B-B14F-4D97-AF65-F5344CB8AC3E}">
        <p14:creationId xmlns:p14="http://schemas.microsoft.com/office/powerpoint/2010/main" val="238779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93804"/>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7" name="object 8"/>
          <p:cNvPicPr/>
          <p:nvPr/>
        </p:nvPicPr>
        <p:blipFill>
          <a:blip r:embed="rId2" cstate="print"/>
          <a:stretch>
            <a:fillRect/>
          </a:stretch>
        </p:blipFill>
        <p:spPr>
          <a:xfrm>
            <a:off x="787324" y="2736443"/>
            <a:ext cx="6673233" cy="3632708"/>
          </a:xfrm>
          <a:prstGeom prst="rect">
            <a:avLst/>
          </a:prstGeom>
        </p:spPr>
      </p:pic>
      <p:sp>
        <p:nvSpPr>
          <p:cNvPr id="8" name="ZoneTexte 7"/>
          <p:cNvSpPr txBox="1"/>
          <p:nvPr/>
        </p:nvSpPr>
        <p:spPr>
          <a:xfrm>
            <a:off x="478972" y="877692"/>
            <a:ext cx="4789714" cy="1938992"/>
          </a:xfrm>
          <a:prstGeom prst="rect">
            <a:avLst/>
          </a:prstGeom>
          <a:noFill/>
        </p:spPr>
        <p:txBody>
          <a:bodyPr wrap="square" rtlCol="0">
            <a:spAutoFit/>
          </a:bodyPr>
          <a:lstStyle/>
          <a:p>
            <a:r>
              <a:rPr lang="en-US" sz="2400" b="1" dirty="0">
                <a:solidFill>
                  <a:srgbClr val="FF0000"/>
                </a:solidFill>
              </a:rPr>
              <a:t>The biomass of only bacteriophages (bacterial viruses) on our planet exceeds that of all of Earth's elephants</a:t>
            </a:r>
          </a:p>
          <a:p>
            <a:r>
              <a:rPr lang="en-US" sz="2400" b="1" dirty="0">
                <a:solidFill>
                  <a:srgbClr val="FF0000"/>
                </a:solidFill>
              </a:rPr>
              <a:t>more than 1,000 times.</a:t>
            </a:r>
            <a:endParaRPr lang="fr-FR" sz="2400" b="1" dirty="0">
              <a:solidFill>
                <a:srgbClr val="FF000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038" y="193804"/>
            <a:ext cx="3109208" cy="2726358"/>
          </a:xfrm>
          <a:prstGeom prst="ellipse">
            <a:avLst/>
          </a:prstGeom>
          <a:ln>
            <a:noFill/>
          </a:ln>
          <a:effectLst>
            <a:softEdge rad="112500"/>
          </a:effectLst>
        </p:spPr>
      </p:pic>
    </p:spTree>
    <p:extLst>
      <p:ext uri="{BB962C8B-B14F-4D97-AF65-F5344CB8AC3E}">
        <p14:creationId xmlns:p14="http://schemas.microsoft.com/office/powerpoint/2010/main" val="1221037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887506" y="363071"/>
            <a:ext cx="7503459" cy="5177118"/>
          </a:xfrm>
          <a:prstGeom prst="rect">
            <a:avLst/>
          </a:prstGeom>
        </p:spPr>
      </p:pic>
      <p:sp>
        <p:nvSpPr>
          <p:cNvPr id="3" name="Rectangle 2"/>
          <p:cNvSpPr/>
          <p:nvPr/>
        </p:nvSpPr>
        <p:spPr>
          <a:xfrm>
            <a:off x="1250577" y="5934670"/>
            <a:ext cx="7019364" cy="463397"/>
          </a:xfrm>
          <a:prstGeom prst="rect">
            <a:avLst/>
          </a:prstGeom>
        </p:spPr>
        <p:txBody>
          <a:bodyPr wrap="square">
            <a:spAutoFit/>
          </a:bodyPr>
          <a:lstStyle/>
          <a:p>
            <a:pPr marL="228600" indent="220980" algn="ctr">
              <a:lnSpc>
                <a:spcPct val="150000"/>
              </a:lnSpc>
              <a:spcAft>
                <a:spcPts val="0"/>
              </a:spcAft>
            </a:pPr>
            <a:r>
              <a:rPr lang="en-US" b="1" dirty="0">
                <a:latin typeface="Times New Roman" panose="02020603050405020304" pitchFamily="18" charset="0"/>
                <a:ea typeface="Calibri" panose="020F0502020204030204" pitchFamily="34" charset="0"/>
                <a:cs typeface="Arial" panose="020B0604020202020204" pitchFamily="34" charset="0"/>
              </a:rPr>
              <a:t>Figure 1</a:t>
            </a:r>
            <a:r>
              <a:rPr lang="en-US" dirty="0">
                <a:latin typeface="Times New Roman" panose="02020603050405020304" pitchFamily="18" charset="0"/>
                <a:ea typeface="Calibri" panose="020F0502020204030204" pitchFamily="34" charset="0"/>
                <a:cs typeface="Arial" panose="020B0604020202020204" pitchFamily="34" charset="0"/>
              </a:rPr>
              <a:t>. Some viruses infections (Carter and Venetia, 2013)</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736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058" y="285982"/>
            <a:ext cx="5658921" cy="523220"/>
          </a:xfrm>
          <a:prstGeom prst="rect">
            <a:avLst/>
          </a:prstGeom>
        </p:spPr>
        <p:txBody>
          <a:bodyPr wrap="none">
            <a:spAutoFit/>
          </a:bodyPr>
          <a:lstStyle/>
          <a:p>
            <a:r>
              <a:rPr lang="fr-FR" sz="2800" b="1" dirty="0">
                <a:solidFill>
                  <a:schemeClr val="accent2">
                    <a:lumMod val="60000"/>
                    <a:lumOff val="40000"/>
                  </a:schemeClr>
                </a:solidFill>
                <a:latin typeface="Verdana-Bold"/>
              </a:rPr>
              <a:t>Edward Jenner et la vaccination</a:t>
            </a:r>
            <a:endParaRPr lang="fr-FR" sz="2800" dirty="0">
              <a:solidFill>
                <a:schemeClr val="accent2">
                  <a:lumMod val="60000"/>
                  <a:lumOff val="40000"/>
                </a:schemeClr>
              </a:solidFill>
            </a:endParaRPr>
          </a:p>
        </p:txBody>
      </p:sp>
      <p:pic>
        <p:nvPicPr>
          <p:cNvPr id="4" name="Image 3"/>
          <p:cNvPicPr>
            <a:picLocks noChangeAspect="1"/>
          </p:cNvPicPr>
          <p:nvPr/>
        </p:nvPicPr>
        <p:blipFill>
          <a:blip r:embed="rId2"/>
          <a:stretch>
            <a:fillRect/>
          </a:stretch>
        </p:blipFill>
        <p:spPr>
          <a:xfrm>
            <a:off x="129987" y="1116242"/>
            <a:ext cx="5232376" cy="3482652"/>
          </a:xfrm>
          <a:prstGeom prst="rect">
            <a:avLst/>
          </a:prstGeom>
        </p:spPr>
      </p:pic>
      <p:pic>
        <p:nvPicPr>
          <p:cNvPr id="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6272" y="3695838"/>
            <a:ext cx="3932085" cy="297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8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2703"/>
            <a:ext cx="6908801" cy="4524315"/>
          </a:xfrm>
          <a:prstGeom prst="rect">
            <a:avLst/>
          </a:prstGeom>
        </p:spPr>
        <p:txBody>
          <a:bodyPr wrap="square">
            <a:spAutoFit/>
          </a:bodyPr>
          <a:lstStyle/>
          <a:p>
            <a:pPr marL="285750" indent="-285750">
              <a:buFont typeface="Wingdings" panose="05000000000000000000" pitchFamily="2" charset="2"/>
              <a:buChar char="Ø"/>
            </a:pPr>
            <a:r>
              <a:rPr lang="en-US" sz="2400" dirty="0"/>
              <a:t>There are more than 10</a:t>
            </a:r>
            <a:r>
              <a:rPr lang="en-US" sz="2400" baseline="30000" dirty="0"/>
              <a:t>30</a:t>
            </a:r>
            <a:r>
              <a:rPr lang="en-US" sz="2400" dirty="0"/>
              <a:t> bacteriophage particles in the world’s oceans, enough to extend out into space for 200 million light-years if arranged head to tail</a:t>
            </a:r>
            <a:endParaRPr lang="fr-FR" sz="2400" dirty="0">
              <a:solidFill>
                <a:schemeClr val="accent1"/>
              </a:solidFill>
            </a:endParaRPr>
          </a:p>
          <a:p>
            <a:endParaRPr lang="fr-FR" sz="2400" dirty="0">
              <a:solidFill>
                <a:schemeClr val="accent1"/>
              </a:solidFill>
            </a:endParaRPr>
          </a:p>
          <a:p>
            <a:pPr marL="285750" indent="-285750">
              <a:buFont typeface="Wingdings" panose="05000000000000000000" pitchFamily="2" charset="2"/>
              <a:buChar char="Ø"/>
            </a:pPr>
            <a:endParaRPr lang="fr-FR" sz="2400" dirty="0">
              <a:solidFill>
                <a:schemeClr val="accent1"/>
              </a:solidFill>
            </a:endParaRPr>
          </a:p>
          <a:p>
            <a:pPr marL="285750" indent="-285750">
              <a:buFont typeface="Wingdings" panose="05000000000000000000" pitchFamily="2" charset="2"/>
              <a:buChar char="Ø"/>
            </a:pPr>
            <a:r>
              <a:rPr lang="en-US" sz="2400" dirty="0"/>
              <a:t>The average human body contains approximately 10</a:t>
            </a:r>
            <a:r>
              <a:rPr lang="en-US" sz="2400" baseline="30000" dirty="0"/>
              <a:t>13</a:t>
            </a:r>
            <a:r>
              <a:rPr lang="en-US" sz="2400" dirty="0"/>
              <a:t> cells, but these are outnumbered 10-fold by bacteria and as much as 100-fold by virus particles. </a:t>
            </a:r>
            <a:endParaRPr lang="fr-FR" sz="2400" dirty="0">
              <a:solidFill>
                <a:srgbClr val="FF0000"/>
              </a:solidFill>
            </a:endParaRPr>
          </a:p>
          <a:p>
            <a:pPr marL="285750" indent="-285750">
              <a:buFont typeface="Wingdings" panose="05000000000000000000" pitchFamily="2" charset="2"/>
              <a:buChar char="Ø"/>
            </a:pPr>
            <a:endParaRPr lang="fr-FR" sz="2400" dirty="0">
              <a:solidFill>
                <a:srgbClr val="FF0000"/>
              </a:solidFill>
            </a:endParaRPr>
          </a:p>
          <a:p>
            <a:endParaRPr lang="fr-FR" sz="2400" dirty="0">
              <a:solidFill>
                <a:schemeClr val="accent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564" y="4175554"/>
            <a:ext cx="5167085" cy="268244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680" y="0"/>
            <a:ext cx="3757387" cy="3294724"/>
          </a:xfrm>
          <a:prstGeom prst="ellipse">
            <a:avLst/>
          </a:prstGeom>
          <a:ln>
            <a:noFill/>
          </a:ln>
          <a:effectLst>
            <a:softEdge rad="112500"/>
          </a:effectLst>
        </p:spPr>
      </p:pic>
    </p:spTree>
    <p:extLst>
      <p:ext uri="{BB962C8B-B14F-4D97-AF65-F5344CB8AC3E}">
        <p14:creationId xmlns:p14="http://schemas.microsoft.com/office/powerpoint/2010/main" val="3193133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660" y="643447"/>
            <a:ext cx="4646080" cy="523220"/>
          </a:xfrm>
          <a:prstGeom prst="rect">
            <a:avLst/>
          </a:prstGeom>
        </p:spPr>
        <p:txBody>
          <a:bodyPr wrap="none">
            <a:spAutoFit/>
          </a:bodyPr>
          <a:lstStyle/>
          <a:p>
            <a:pPr marL="12700">
              <a:spcBef>
                <a:spcPts val="100"/>
              </a:spcBef>
            </a:pPr>
            <a:r>
              <a:rPr lang="fr-FR" sz="2800" b="1" spc="-5" dirty="0">
                <a:solidFill>
                  <a:srgbClr val="C00000"/>
                </a:solidFill>
                <a:latin typeface="Arial"/>
                <a:cs typeface="Arial"/>
              </a:rPr>
              <a:t>1-</a:t>
            </a:r>
            <a:r>
              <a:rPr lang="fr-FR" sz="2800" b="1" spc="-10" dirty="0">
                <a:solidFill>
                  <a:srgbClr val="C00000"/>
                </a:solidFill>
                <a:latin typeface="Arial"/>
                <a:cs typeface="Arial"/>
              </a:rPr>
              <a:t> </a:t>
            </a:r>
            <a:r>
              <a:rPr lang="fr-FR" sz="2800" b="1" spc="-10" dirty="0" err="1">
                <a:solidFill>
                  <a:srgbClr val="C00000"/>
                </a:solidFill>
                <a:latin typeface="Arial"/>
                <a:cs typeface="Arial"/>
              </a:rPr>
              <a:t>Viruses</a:t>
            </a:r>
            <a:r>
              <a:rPr lang="fr-FR" sz="2800" b="1" spc="5" dirty="0">
                <a:solidFill>
                  <a:srgbClr val="C00000"/>
                </a:solidFill>
                <a:latin typeface="Arial"/>
                <a:cs typeface="Arial"/>
              </a:rPr>
              <a:t> </a:t>
            </a:r>
            <a:r>
              <a:rPr lang="fr-FR" sz="2800" b="1" spc="-5" dirty="0">
                <a:solidFill>
                  <a:srgbClr val="C00000"/>
                </a:solidFill>
                <a:latin typeface="Arial"/>
                <a:cs typeface="Arial"/>
              </a:rPr>
              <a:t>are</a:t>
            </a:r>
            <a:r>
              <a:rPr lang="fr-FR" sz="2800" b="1" spc="-10" dirty="0">
                <a:solidFill>
                  <a:srgbClr val="C00000"/>
                </a:solidFill>
                <a:latin typeface="Arial"/>
                <a:cs typeface="Arial"/>
              </a:rPr>
              <a:t> </a:t>
            </a:r>
            <a:r>
              <a:rPr lang="fr-FR" sz="2800" b="1" spc="-5" dirty="0" err="1">
                <a:solidFill>
                  <a:srgbClr val="C00000"/>
                </a:solidFill>
                <a:latin typeface="Arial"/>
                <a:cs typeface="Arial"/>
              </a:rPr>
              <a:t>Everywhere</a:t>
            </a:r>
            <a:endParaRPr lang="fr-FR" sz="2800" dirty="0">
              <a:latin typeface="Arial"/>
              <a:cs typeface="Aria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646" y="3208825"/>
            <a:ext cx="3130513" cy="3527310"/>
          </a:xfrm>
          <a:prstGeom prst="rect">
            <a:avLst/>
          </a:prstGeom>
        </p:spPr>
      </p:pic>
      <p:sp>
        <p:nvSpPr>
          <p:cNvPr id="8" name="ZoneTexte 7"/>
          <p:cNvSpPr txBox="1"/>
          <p:nvPr/>
        </p:nvSpPr>
        <p:spPr>
          <a:xfrm>
            <a:off x="504732" y="-58992"/>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566" y="146954"/>
            <a:ext cx="1887434" cy="2975429"/>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533" y="365790"/>
            <a:ext cx="2730254" cy="1866543"/>
          </a:xfrm>
          <a:prstGeom prst="rect">
            <a:avLst/>
          </a:prstGeom>
        </p:spPr>
      </p:pic>
      <p:sp>
        <p:nvSpPr>
          <p:cNvPr id="5" name="Rectangle 4"/>
          <p:cNvSpPr/>
          <p:nvPr/>
        </p:nvSpPr>
        <p:spPr>
          <a:xfrm>
            <a:off x="182004" y="1862969"/>
            <a:ext cx="6004642" cy="3970318"/>
          </a:xfrm>
          <a:prstGeom prst="rect">
            <a:avLst/>
          </a:prstGeom>
        </p:spPr>
        <p:txBody>
          <a:bodyPr wrap="square">
            <a:spAutoFit/>
          </a:bodyPr>
          <a:lstStyle/>
          <a:p>
            <a:r>
              <a:rPr lang="en-US" dirty="0"/>
              <a:t>All living things encounter billions of virus particles every </a:t>
            </a:r>
            <a:r>
              <a:rPr lang="en-US" dirty="0" smtClean="0"/>
              <a:t>day</a:t>
            </a:r>
          </a:p>
          <a:p>
            <a:pPr marL="285750" indent="-285750">
              <a:buFont typeface="Wingdings" panose="05000000000000000000" pitchFamily="2" charset="2"/>
              <a:buChar char="Ø"/>
            </a:pPr>
            <a:r>
              <a:rPr lang="en-US" dirty="0" smtClean="0"/>
              <a:t> </a:t>
            </a:r>
            <a:r>
              <a:rPr lang="en-US" dirty="0"/>
              <a:t>They enter our lungs during inspiration in the 6 liters of air each of us inhales every minute. </a:t>
            </a:r>
            <a:endParaRPr lang="en-US" dirty="0" smtClean="0"/>
          </a:p>
          <a:p>
            <a:pPr marL="285750" indent="-285750">
              <a:buFont typeface="Wingdings" panose="05000000000000000000" pitchFamily="2" charset="2"/>
              <a:buChar char="Ø"/>
            </a:pPr>
            <a:r>
              <a:rPr lang="en-US" dirty="0" smtClean="0"/>
              <a:t> </a:t>
            </a:r>
            <a:r>
              <a:rPr lang="en-US" dirty="0"/>
              <a:t>They enter our digestive systems with the food we eat. </a:t>
            </a:r>
            <a:endParaRPr lang="en-US" dirty="0" smtClean="0"/>
          </a:p>
          <a:p>
            <a:pPr marL="285750" indent="-285750">
              <a:buFont typeface="Wingdings" panose="05000000000000000000" pitchFamily="2" charset="2"/>
              <a:buChar char="Ø"/>
            </a:pPr>
            <a:r>
              <a:rPr lang="en-US" dirty="0" smtClean="0"/>
              <a:t> </a:t>
            </a:r>
            <a:r>
              <a:rPr lang="en-US" dirty="0"/>
              <a:t>They are transferred to our eyes, mouths, and other points of entry from the surfaces we touch and the people with whom we </a:t>
            </a:r>
            <a:r>
              <a:rPr lang="en-US" dirty="0" smtClean="0"/>
              <a:t>interact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b="1" dirty="0">
                <a:solidFill>
                  <a:srgbClr val="FFFF00"/>
                </a:solidFill>
                <a:effectLst>
                  <a:outerShdw blurRad="38100" dist="38100" dir="2700000" algn="tl">
                    <a:srgbClr val="000000">
                      <a:alpha val="43137"/>
                    </a:srgbClr>
                  </a:outerShdw>
                </a:effectLst>
              </a:rPr>
              <a:t>Our bodies are reservoirs for viruses that reside in our respiratory, gastrointestinal, and urogenital tracts.</a:t>
            </a:r>
            <a:endParaRPr lang="fr-FR"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259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6578"/>
            <a:ext cx="8839201" cy="830997"/>
          </a:xfrm>
          <a:prstGeom prst="rect">
            <a:avLst/>
          </a:prstGeom>
        </p:spPr>
        <p:txBody>
          <a:bodyPr wrap="square">
            <a:spAutoFit/>
          </a:bodyPr>
          <a:lstStyle/>
          <a:p>
            <a:pPr marL="12700">
              <a:spcBef>
                <a:spcPts val="100"/>
              </a:spcBef>
            </a:pPr>
            <a:r>
              <a:rPr lang="en-US" sz="2400" b="1" spc="-5" dirty="0">
                <a:solidFill>
                  <a:srgbClr val="C00000"/>
                </a:solidFill>
                <a:latin typeface="Arial"/>
                <a:cs typeface="Arial"/>
              </a:rPr>
              <a:t>2-</a:t>
            </a:r>
            <a:r>
              <a:rPr lang="en-US" sz="2400" b="1" dirty="0">
                <a:solidFill>
                  <a:srgbClr val="C00000"/>
                </a:solidFill>
                <a:latin typeface="Arial"/>
                <a:cs typeface="Arial"/>
              </a:rPr>
              <a:t> </a:t>
            </a:r>
            <a:r>
              <a:rPr lang="en-US" sz="2400" b="1" spc="-10" dirty="0">
                <a:solidFill>
                  <a:srgbClr val="C00000"/>
                </a:solidFill>
                <a:latin typeface="Arial"/>
                <a:cs typeface="Arial"/>
              </a:rPr>
              <a:t>Viruses</a:t>
            </a:r>
            <a:r>
              <a:rPr lang="en-US" sz="2400" b="1" spc="15" dirty="0">
                <a:solidFill>
                  <a:srgbClr val="C00000"/>
                </a:solidFill>
                <a:latin typeface="Arial"/>
                <a:cs typeface="Arial"/>
              </a:rPr>
              <a:t> </a:t>
            </a:r>
            <a:r>
              <a:rPr lang="en-US" sz="2400" b="1" spc="-5" dirty="0">
                <a:solidFill>
                  <a:srgbClr val="C00000"/>
                </a:solidFill>
                <a:latin typeface="Arial"/>
                <a:cs typeface="Arial"/>
              </a:rPr>
              <a:t>are</a:t>
            </a:r>
            <a:r>
              <a:rPr lang="en-US" sz="2400" b="1" spc="5" dirty="0">
                <a:solidFill>
                  <a:srgbClr val="C00000"/>
                </a:solidFill>
                <a:latin typeface="Arial"/>
                <a:cs typeface="Arial"/>
              </a:rPr>
              <a:t> </a:t>
            </a:r>
            <a:r>
              <a:rPr lang="en-US" sz="2400" b="1" dirty="0">
                <a:solidFill>
                  <a:srgbClr val="C00000"/>
                </a:solidFill>
                <a:latin typeface="Arial"/>
                <a:cs typeface="Arial"/>
              </a:rPr>
              <a:t>important</a:t>
            </a:r>
            <a:r>
              <a:rPr lang="en-US" sz="2400" b="1" spc="-10" dirty="0">
                <a:solidFill>
                  <a:srgbClr val="C00000"/>
                </a:solidFill>
                <a:latin typeface="Arial"/>
                <a:cs typeface="Arial"/>
              </a:rPr>
              <a:t> </a:t>
            </a:r>
            <a:r>
              <a:rPr lang="en-US" sz="2400" b="1" spc="-5" dirty="0">
                <a:solidFill>
                  <a:srgbClr val="C00000"/>
                </a:solidFill>
                <a:latin typeface="Arial"/>
                <a:cs typeface="Arial"/>
              </a:rPr>
              <a:t>disease-causing</a:t>
            </a:r>
            <a:r>
              <a:rPr lang="en-US" sz="2400" b="1" spc="20" dirty="0">
                <a:solidFill>
                  <a:srgbClr val="C00000"/>
                </a:solidFill>
                <a:latin typeface="Arial"/>
                <a:cs typeface="Arial"/>
              </a:rPr>
              <a:t> </a:t>
            </a:r>
            <a:r>
              <a:rPr lang="en-US" sz="2400" b="1" spc="-5" dirty="0">
                <a:solidFill>
                  <a:srgbClr val="C00000"/>
                </a:solidFill>
                <a:latin typeface="Arial"/>
                <a:cs typeface="Arial"/>
              </a:rPr>
              <a:t>agents</a:t>
            </a:r>
            <a:endParaRPr lang="en-US" sz="2400" dirty="0">
              <a:latin typeface="Arial"/>
              <a:cs typeface="Arial"/>
            </a:endParaRPr>
          </a:p>
          <a:p>
            <a:pPr>
              <a:spcBef>
                <a:spcPts val="25"/>
              </a:spcBef>
            </a:pPr>
            <a:endParaRPr lang="en-US" sz="2400" dirty="0">
              <a:latin typeface="Arial"/>
              <a:cs typeface="Arial"/>
            </a:endParaRPr>
          </a:p>
        </p:txBody>
      </p:sp>
      <p:sp>
        <p:nvSpPr>
          <p:cNvPr id="3" name="ZoneTexte 2"/>
          <p:cNvSpPr txBox="1"/>
          <p:nvPr/>
        </p:nvSpPr>
        <p:spPr>
          <a:xfrm>
            <a:off x="0" y="107856"/>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159" y="1132076"/>
            <a:ext cx="2428875" cy="5286375"/>
          </a:xfrm>
          <a:prstGeom prst="rect">
            <a:avLst/>
          </a:prstGeom>
        </p:spPr>
      </p:pic>
      <p:sp>
        <p:nvSpPr>
          <p:cNvPr id="9" name="Rectangle 8"/>
          <p:cNvSpPr/>
          <p:nvPr/>
        </p:nvSpPr>
        <p:spPr>
          <a:xfrm>
            <a:off x="363071" y="1513091"/>
            <a:ext cx="6494929" cy="5019131"/>
          </a:xfrm>
          <a:prstGeom prst="rect">
            <a:avLst/>
          </a:prstGeom>
        </p:spPr>
        <p:txBody>
          <a:bodyPr wrap="square">
            <a:spAutoFit/>
          </a:bodyPr>
          <a:lstStyle/>
          <a:p>
            <a:pPr marL="228600" indent="220980" algn="just">
              <a:lnSpc>
                <a:spcPct val="150000"/>
              </a:lnSpc>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Viruses are important agents of many human diseases, ranging from the trivial (e.g. common colds) to the lethal (e.g. rabies), and viruses also play roles in the development of several types of cancer. As well as causing individuals to suffer, virus diseases can also</a:t>
            </a:r>
            <a:endParaRPr lang="fr-F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228600" algn="just">
              <a:lnSpc>
                <a:spcPct val="150000"/>
              </a:lnSpc>
              <a:spcAft>
                <a:spcPts val="0"/>
              </a:spcAft>
            </a:pPr>
            <a:r>
              <a:rPr lang="en-US"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affect the well-being of societies. Smallpox had a great impact in the past and AIDS is having a great impact today.</a:t>
            </a:r>
            <a:endParaRPr lang="fr-F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846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p:cNvPicPr/>
          <p:nvPr/>
        </p:nvPicPr>
        <p:blipFill>
          <a:blip r:embed="rId2" cstate="print"/>
          <a:stretch>
            <a:fillRect/>
          </a:stretch>
        </p:blipFill>
        <p:spPr>
          <a:xfrm>
            <a:off x="13279" y="0"/>
            <a:ext cx="10297668" cy="6751320"/>
          </a:xfrm>
          <a:prstGeom prst="rect">
            <a:avLst/>
          </a:prstGeom>
        </p:spPr>
      </p:pic>
    </p:spTree>
    <p:extLst>
      <p:ext uri="{BB962C8B-B14F-4D97-AF65-F5344CB8AC3E}">
        <p14:creationId xmlns:p14="http://schemas.microsoft.com/office/powerpoint/2010/main" val="268195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97" y="888223"/>
            <a:ext cx="4721485" cy="369332"/>
          </a:xfrm>
          <a:prstGeom prst="rect">
            <a:avLst/>
          </a:prstGeom>
        </p:spPr>
        <p:txBody>
          <a:bodyPr wrap="none">
            <a:spAutoFit/>
          </a:bodyPr>
          <a:lstStyle/>
          <a:p>
            <a:pPr marL="12700">
              <a:spcBef>
                <a:spcPts val="100"/>
              </a:spcBef>
            </a:pPr>
            <a:r>
              <a:rPr lang="en-US" b="1" spc="-5" dirty="0">
                <a:solidFill>
                  <a:srgbClr val="C00000"/>
                </a:solidFill>
                <a:latin typeface="Arial"/>
                <a:cs typeface="Arial"/>
              </a:rPr>
              <a:t>3- </a:t>
            </a:r>
            <a:r>
              <a:rPr lang="en-US" b="1" spc="-10" dirty="0">
                <a:solidFill>
                  <a:srgbClr val="C00000"/>
                </a:solidFill>
                <a:latin typeface="Arial"/>
                <a:cs typeface="Arial"/>
              </a:rPr>
              <a:t>Viruses</a:t>
            </a:r>
            <a:r>
              <a:rPr lang="en-US" b="1" spc="10" dirty="0">
                <a:solidFill>
                  <a:srgbClr val="C00000"/>
                </a:solidFill>
                <a:latin typeface="Arial"/>
                <a:cs typeface="Arial"/>
              </a:rPr>
              <a:t> </a:t>
            </a:r>
            <a:r>
              <a:rPr lang="en-US" b="1" spc="-5" dirty="0">
                <a:solidFill>
                  <a:srgbClr val="C00000"/>
                </a:solidFill>
                <a:latin typeface="Arial"/>
                <a:cs typeface="Arial"/>
              </a:rPr>
              <a:t>can</a:t>
            </a:r>
            <a:r>
              <a:rPr lang="en-US" b="1" dirty="0">
                <a:solidFill>
                  <a:srgbClr val="C00000"/>
                </a:solidFill>
                <a:latin typeface="Arial"/>
                <a:cs typeface="Arial"/>
              </a:rPr>
              <a:t> </a:t>
            </a:r>
            <a:r>
              <a:rPr lang="en-US" b="1" spc="-5" dirty="0">
                <a:solidFill>
                  <a:srgbClr val="C00000"/>
                </a:solidFill>
                <a:latin typeface="Arial"/>
                <a:cs typeface="Arial"/>
              </a:rPr>
              <a:t>Cross</a:t>
            </a:r>
            <a:r>
              <a:rPr lang="en-US" b="1" spc="5" dirty="0">
                <a:solidFill>
                  <a:srgbClr val="C00000"/>
                </a:solidFill>
                <a:latin typeface="Arial"/>
                <a:cs typeface="Arial"/>
              </a:rPr>
              <a:t> </a:t>
            </a:r>
            <a:r>
              <a:rPr lang="en-US" b="1" spc="-5" dirty="0">
                <a:solidFill>
                  <a:srgbClr val="C00000"/>
                </a:solidFill>
                <a:latin typeface="Arial"/>
                <a:cs typeface="Arial"/>
              </a:rPr>
              <a:t>Species</a:t>
            </a:r>
            <a:r>
              <a:rPr lang="en-US" b="1" spc="5" dirty="0">
                <a:solidFill>
                  <a:srgbClr val="C00000"/>
                </a:solidFill>
                <a:latin typeface="Arial"/>
                <a:cs typeface="Arial"/>
              </a:rPr>
              <a:t> </a:t>
            </a:r>
            <a:r>
              <a:rPr lang="en-US" b="1" spc="-5" dirty="0">
                <a:solidFill>
                  <a:srgbClr val="C00000"/>
                </a:solidFill>
                <a:latin typeface="Arial"/>
                <a:cs typeface="Arial"/>
              </a:rPr>
              <a:t>Boundaries</a:t>
            </a:r>
            <a:endParaRPr lang="en-US" dirty="0">
              <a:latin typeface="Arial"/>
              <a:cs typeface="Arial"/>
            </a:endParaRPr>
          </a:p>
        </p:txBody>
      </p:sp>
      <p:sp>
        <p:nvSpPr>
          <p:cNvPr id="3" name="ZoneTexte 2"/>
          <p:cNvSpPr txBox="1"/>
          <p:nvPr/>
        </p:nvSpPr>
        <p:spPr>
          <a:xfrm>
            <a:off x="198997" y="0"/>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pic>
        <p:nvPicPr>
          <p:cNvPr id="1026" name="Picture 2" descr="Animal origins of human coronaviruses* SARS: Severe Acute Respiratory... |  Download Scientific Diagram"/>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075765" y="1930335"/>
            <a:ext cx="7169829" cy="452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55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67" y="687196"/>
            <a:ext cx="3221075" cy="369332"/>
          </a:xfrm>
          <a:prstGeom prst="rect">
            <a:avLst/>
          </a:prstGeom>
        </p:spPr>
        <p:txBody>
          <a:bodyPr wrap="none">
            <a:spAutoFit/>
          </a:bodyPr>
          <a:lstStyle/>
          <a:p>
            <a:pPr marL="12700">
              <a:spcBef>
                <a:spcPts val="100"/>
              </a:spcBef>
            </a:pPr>
            <a:r>
              <a:rPr lang="en-US" b="1" spc="-5" dirty="0">
                <a:solidFill>
                  <a:srgbClr val="C00000"/>
                </a:solidFill>
                <a:latin typeface="Arial"/>
                <a:cs typeface="Arial"/>
              </a:rPr>
              <a:t>4-</a:t>
            </a:r>
            <a:r>
              <a:rPr lang="en-US" b="1" spc="-15" dirty="0">
                <a:solidFill>
                  <a:srgbClr val="C00000"/>
                </a:solidFill>
                <a:latin typeface="Arial"/>
                <a:cs typeface="Arial"/>
              </a:rPr>
              <a:t> </a:t>
            </a:r>
            <a:r>
              <a:rPr lang="en-US" b="1" spc="-10" dirty="0">
                <a:solidFill>
                  <a:srgbClr val="C00000"/>
                </a:solidFill>
                <a:latin typeface="Arial"/>
                <a:cs typeface="Arial"/>
              </a:rPr>
              <a:t>Viruses</a:t>
            </a:r>
            <a:r>
              <a:rPr lang="en-US" b="1" spc="5" dirty="0">
                <a:solidFill>
                  <a:srgbClr val="C00000"/>
                </a:solidFill>
                <a:latin typeface="Arial"/>
                <a:cs typeface="Arial"/>
              </a:rPr>
              <a:t> </a:t>
            </a:r>
            <a:r>
              <a:rPr lang="en-US" b="1" spc="-5" dirty="0">
                <a:solidFill>
                  <a:srgbClr val="C00000"/>
                </a:solidFill>
                <a:latin typeface="Arial"/>
                <a:cs typeface="Arial"/>
              </a:rPr>
              <a:t>can</a:t>
            </a:r>
            <a:r>
              <a:rPr lang="en-US" b="1" spc="-10" dirty="0">
                <a:solidFill>
                  <a:srgbClr val="C00000"/>
                </a:solidFill>
                <a:latin typeface="Arial"/>
                <a:cs typeface="Arial"/>
              </a:rPr>
              <a:t> </a:t>
            </a:r>
            <a:r>
              <a:rPr lang="en-US" b="1" spc="-5" dirty="0">
                <a:solidFill>
                  <a:srgbClr val="C00000"/>
                </a:solidFill>
                <a:latin typeface="Arial"/>
                <a:cs typeface="Arial"/>
              </a:rPr>
              <a:t>be</a:t>
            </a:r>
            <a:r>
              <a:rPr lang="en-US" b="1" spc="-15" dirty="0">
                <a:solidFill>
                  <a:srgbClr val="C00000"/>
                </a:solidFill>
                <a:latin typeface="Arial"/>
                <a:cs typeface="Arial"/>
              </a:rPr>
              <a:t> </a:t>
            </a:r>
            <a:r>
              <a:rPr lang="en-US" b="1" spc="-5" dirty="0">
                <a:solidFill>
                  <a:srgbClr val="C00000"/>
                </a:solidFill>
                <a:latin typeface="Arial"/>
                <a:cs typeface="Arial"/>
              </a:rPr>
              <a:t>Beneficial</a:t>
            </a:r>
            <a:endParaRPr lang="en-US" dirty="0">
              <a:latin typeface="Arial"/>
              <a:cs typeface="Arial"/>
            </a:endParaRPr>
          </a:p>
        </p:txBody>
      </p:sp>
      <p:sp>
        <p:nvSpPr>
          <p:cNvPr id="3" name="ZoneTexte 2"/>
          <p:cNvSpPr txBox="1"/>
          <p:nvPr/>
        </p:nvSpPr>
        <p:spPr>
          <a:xfrm>
            <a:off x="255067" y="-71918"/>
            <a:ext cx="8046597" cy="584775"/>
          </a:xfrm>
          <a:prstGeom prst="rect">
            <a:avLst/>
          </a:prstGeom>
          <a:noFill/>
        </p:spPr>
        <p:txBody>
          <a:bodyPr wrap="square" rtlCol="0">
            <a:spAutoFit/>
          </a:bodyPr>
          <a:lstStyle/>
          <a:p>
            <a:r>
              <a:rPr lang="fr-FR" sz="3200" b="1" dirty="0" err="1">
                <a:solidFill>
                  <a:schemeClr val="accent2">
                    <a:lumMod val="60000"/>
                    <a:lumOff val="40000"/>
                  </a:schemeClr>
                </a:solidFill>
                <a:effectLst>
                  <a:outerShdw blurRad="38100" dist="38100" dir="2700000" algn="tl">
                    <a:srgbClr val="000000">
                      <a:alpha val="43137"/>
                    </a:srgbClr>
                  </a:outerShdw>
                </a:effectLst>
              </a:rPr>
              <a:t>Why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We</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Study</a:t>
            </a:r>
            <a:r>
              <a:rPr lang="fr-FR" sz="3200" b="1" dirty="0">
                <a:solidFill>
                  <a:schemeClr val="accent2">
                    <a:lumMod val="60000"/>
                    <a:lumOff val="40000"/>
                  </a:schemeClr>
                </a:solidFill>
                <a:effectLst>
                  <a:outerShdw blurRad="38100" dist="38100" dir="2700000" algn="tl">
                    <a:srgbClr val="000000">
                      <a:alpha val="43137"/>
                    </a:srgbClr>
                  </a:outerShdw>
                </a:effectLst>
              </a:rPr>
              <a:t> </a:t>
            </a:r>
            <a:r>
              <a:rPr lang="fr-FR" sz="3200" b="1" dirty="0" err="1">
                <a:solidFill>
                  <a:schemeClr val="accent2">
                    <a:lumMod val="60000"/>
                    <a:lumOff val="40000"/>
                  </a:schemeClr>
                </a:solidFill>
                <a:effectLst>
                  <a:outerShdw blurRad="38100" dist="38100" dir="2700000" algn="tl">
                    <a:srgbClr val="000000">
                      <a:alpha val="43137"/>
                    </a:srgbClr>
                  </a:outerShdw>
                </a:effectLst>
              </a:rPr>
              <a:t>Viruses</a:t>
            </a:r>
            <a:r>
              <a:rPr lang="fr-FR" sz="3200" b="1" dirty="0">
                <a:solidFill>
                  <a:schemeClr val="accent2">
                    <a:lumMod val="60000"/>
                    <a:lumOff val="40000"/>
                  </a:schemeClr>
                </a:solidFill>
                <a:effectLst>
                  <a:outerShdw blurRad="38100" dist="38100" dir="2700000" algn="tl">
                    <a:srgbClr val="000000">
                      <a:alpha val="43137"/>
                    </a:srgbClr>
                  </a:outerShdw>
                </a:effectLst>
              </a:rPr>
              <a:t>?</a:t>
            </a:r>
            <a:endParaRPr lang="fr-FR" sz="3200" b="1" dirty="0">
              <a:solidFill>
                <a:schemeClr val="accent2">
                  <a:lumMod val="60000"/>
                  <a:lumOff val="40000"/>
                </a:schemeClr>
              </a:solidFill>
              <a:effectLst>
                <a:outerShdw blurRad="38100" dist="38100" dir="2700000" algn="tl">
                  <a:srgbClr val="000000">
                    <a:alpha val="43137"/>
                  </a:srgbClr>
                </a:outerShdw>
              </a:effectLst>
            </a:endParaRPr>
          </a:p>
        </p:txBody>
      </p:sp>
      <p:sp>
        <p:nvSpPr>
          <p:cNvPr id="6" name="Rectangle 5"/>
          <p:cNvSpPr/>
          <p:nvPr/>
        </p:nvSpPr>
        <p:spPr>
          <a:xfrm>
            <a:off x="-62917" y="1056528"/>
            <a:ext cx="9018657" cy="1141146"/>
          </a:xfrm>
          <a:prstGeom prst="rect">
            <a:avLst/>
          </a:prstGeom>
        </p:spPr>
        <p:txBody>
          <a:bodyPr wrap="square">
            <a:spAutoFit/>
          </a:bodyPr>
          <a:lstStyle/>
          <a:p>
            <a:pPr marL="228600" algn="just">
              <a:lnSpc>
                <a:spcPct val="150000"/>
              </a:lnSpc>
              <a:spcAft>
                <a:spcPts val="0"/>
              </a:spcAft>
            </a:pPr>
            <a:r>
              <a:rPr lang="en-US" sz="2400" dirty="0">
                <a:latin typeface="Times New Roman" panose="02020603050405020304" pitchFamily="18" charset="0"/>
                <a:ea typeface="Calibri" panose="020F0502020204030204" pitchFamily="34" charset="0"/>
                <a:cs typeface="Arial" panose="020B0604020202020204" pitchFamily="34" charset="0"/>
              </a:rPr>
              <a:t>Some viruses are studied because they have useful current or potential applications;</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55067" y="2741345"/>
            <a:ext cx="8593098" cy="300082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just">
              <a:lnSpc>
                <a:spcPct val="150000"/>
              </a:lnSpc>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Phage typing of bacteria</a:t>
            </a:r>
            <a:r>
              <a:rPr lang="en-US" i="1" dirty="0">
                <a:solidFill>
                  <a:srgbClr val="231F2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Some groups of bacteria, such as some </a:t>
            </a:r>
            <a:r>
              <a:rPr lang="en-US" i="1" dirty="0">
                <a:solidFill>
                  <a:srgbClr val="231F20"/>
                </a:solidFill>
                <a:latin typeface="Times New Roman" panose="02020603050405020304" pitchFamily="18" charset="0"/>
                <a:ea typeface="Calibri" panose="020F0502020204030204" pitchFamily="34" charset="0"/>
                <a:cs typeface="Arial" panose="020B0604020202020204" pitchFamily="34" charset="0"/>
              </a:rPr>
              <a:t>Salmonella </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species, are classified into strains on the basis of the spectrum of phages to which they are susceptible. Identification of the phage types of bacterial isolates can provide useful epidemiological information during outbreaks of disease caused by these bacteria.</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Sources of enzymes</a:t>
            </a:r>
            <a:r>
              <a:rPr lang="en-US" i="1" dirty="0">
                <a:solidFill>
                  <a:srgbClr val="231F2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A number of enzymes used in molecular biology are virus enzymes. Examples include reverse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transcriptases</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from retroviruses and RNA polymerases from phages.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666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5" y="663363"/>
            <a:ext cx="8700248" cy="54938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just">
              <a:lnSpc>
                <a:spcPct val="150000"/>
              </a:lnSpc>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Pesticides.</a:t>
            </a:r>
            <a:r>
              <a:rPr lang="en-US" i="1" dirty="0">
                <a:solidFill>
                  <a:srgbClr val="231F20"/>
                </a:solidFill>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Some insect pests are controlled with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baculoviruses</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and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myxoma</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virus has been used to control rabbits.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Anti-bacterial agents. </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In the mid-20th century phages were used to treat some bacterial infections of humans. Interest waned with the discovery of antibiotics, but has been renewed with the emergence of antibiotic-resistant strains of bacteria.</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Anti-cancer agents.</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Genetically modified strains of viruses, such as herpes simplex virus and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vaccinia</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virus, are being investigated for treatment of cancers. These strains have been modified so that they are able to infect and destroy specific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tumour</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cells, but are unable to infect normal cells.</a:t>
            </a:r>
            <a:endParaRPr lang="fr-FR" sz="16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
            </a:pPr>
            <a:r>
              <a:rPr lang="en-US" b="1" i="1" dirty="0">
                <a:solidFill>
                  <a:srgbClr val="231F20"/>
                </a:solidFill>
                <a:latin typeface="Times New Roman" panose="02020603050405020304" pitchFamily="18" charset="0"/>
                <a:ea typeface="Calibri" panose="020F0502020204030204" pitchFamily="34" charset="0"/>
                <a:cs typeface="Arial" panose="020B0604020202020204" pitchFamily="34" charset="0"/>
              </a:rPr>
              <a:t>Gene vectors for protein production</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Viruses such as certain </a:t>
            </a:r>
            <a:r>
              <a:rPr lang="en-US" dirty="0" err="1">
                <a:solidFill>
                  <a:srgbClr val="231F20"/>
                </a:solidFill>
                <a:latin typeface="Times New Roman" panose="02020603050405020304" pitchFamily="18" charset="0"/>
                <a:ea typeface="Calibri" panose="020F0502020204030204" pitchFamily="34" charset="0"/>
                <a:cs typeface="Arial" panose="020B0604020202020204" pitchFamily="34" charset="0"/>
              </a:rPr>
              <a:t>baculoviruses</a:t>
            </a:r>
            <a:r>
              <a:rPr lang="en-US" dirty="0">
                <a:solidFill>
                  <a:srgbClr val="231F20"/>
                </a:solidFill>
                <a:latin typeface="Times New Roman" panose="02020603050405020304" pitchFamily="18" charset="0"/>
                <a:ea typeface="Calibri" panose="020F0502020204030204" pitchFamily="34" charset="0"/>
                <a:cs typeface="Arial" panose="020B0604020202020204" pitchFamily="34" charset="0"/>
              </a:rPr>
              <a:t> and adenoviruses are used as vectors to take genes into animal cells growing in culture. This technology can be used to insert into cells genes encoding useful proteins, such as vaccine components, and the cells can then be used for mass production of the proteins.</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940226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914</TotalTime>
  <Words>704</Words>
  <Application>Microsoft Office PowerPoint</Application>
  <PresentationFormat>Affichage à l'écran (4:3)</PresentationFormat>
  <Paragraphs>46</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Century Gothic</vt:lpstr>
      <vt:lpstr>Times New Roman</vt:lpstr>
      <vt:lpstr>Verdana-Bold</vt:lpstr>
      <vt:lpstr>Wingdings</vt:lpstr>
      <vt:lpstr>Wingdings 3</vt:lpstr>
      <vt:lpstr>Secteur</vt:lpstr>
      <vt:lpstr>Fundamental and applied virology Chapter 1. VIRUSES AND THEIR IMPORTANCE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Historique des virus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250 G4</dc:creator>
  <cp:lastModifiedBy>250 G4</cp:lastModifiedBy>
  <cp:revision>56</cp:revision>
  <dcterms:created xsi:type="dcterms:W3CDTF">2022-10-15T10:06:26Z</dcterms:created>
  <dcterms:modified xsi:type="dcterms:W3CDTF">2024-01-17T20:11:19Z</dcterms:modified>
</cp:coreProperties>
</file>