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5">
  <p:sldMasterIdLst>
    <p:sldMasterId id="2147483861" r:id="rId1"/>
  </p:sldMasterIdLst>
  <p:notesMasterIdLst>
    <p:notesMasterId r:id="rId16"/>
  </p:notesMasterIdLst>
  <p:sldIdLst>
    <p:sldId id="429" r:id="rId2"/>
    <p:sldId id="430" r:id="rId3"/>
    <p:sldId id="432" r:id="rId4"/>
    <p:sldId id="431" r:id="rId5"/>
    <p:sldId id="433" r:id="rId6"/>
    <p:sldId id="434" r:id="rId7"/>
    <p:sldId id="459" r:id="rId8"/>
    <p:sldId id="456" r:id="rId9"/>
    <p:sldId id="437" r:id="rId10"/>
    <p:sldId id="439" r:id="rId11"/>
    <p:sldId id="460" r:id="rId12"/>
    <p:sldId id="496" r:id="rId13"/>
    <p:sldId id="440" r:id="rId14"/>
    <p:sldId id="441" r:id="rId15"/>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558" autoAdjust="0"/>
    <p:restoredTop sz="94624" autoAdjust="0"/>
  </p:normalViewPr>
  <p:slideViewPr>
    <p:cSldViewPr>
      <p:cViewPr>
        <p:scale>
          <a:sx n="60" d="100"/>
          <a:sy n="60" d="100"/>
        </p:scale>
        <p:origin x="-1452" y="-198"/>
      </p:cViewPr>
      <p:guideLst>
        <p:guide orient="horz" pos="2160"/>
        <p:guide pos="2880"/>
      </p:guideLst>
    </p:cSldViewPr>
  </p:slideViewPr>
  <p:outlineViewPr>
    <p:cViewPr>
      <p:scale>
        <a:sx n="33" d="100"/>
        <a:sy n="33" d="100"/>
      </p:scale>
      <p:origin x="0" y="142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BF60908-9207-4271-9AB2-A35D2433E394}" type="datetimeFigureOut">
              <a:rPr lang="ar-DZ" smtClean="0"/>
              <a:pPr/>
              <a:t>19-05-1445</a:t>
            </a:fld>
            <a:endParaRPr lang="ar-DZ"/>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A1B42F5-3E62-4ED6-99C0-44BC4F1D29CB}" type="slidenum">
              <a:rPr lang="ar-DZ" smtClean="0"/>
              <a:pPr/>
              <a:t>‹N°›</a:t>
            </a:fld>
            <a:endParaRPr lang="ar-DZ"/>
          </a:p>
        </p:txBody>
      </p:sp>
    </p:spTree>
    <p:extLst>
      <p:ext uri="{BB962C8B-B14F-4D97-AF65-F5344CB8AC3E}">
        <p14:creationId xmlns:p14="http://schemas.microsoft.com/office/powerpoint/2010/main" xmlns="" val="197437338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94D751-6FC6-41EB-8D11-0DB6F22C0871}" type="datetimeFigureOut">
              <a:rPr lang="ar-DZ" smtClean="0"/>
              <a:pPr/>
              <a:t>19-05-1445</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77EE28E4-2EAE-49D3-BBC2-4C6A23F42719}"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94D751-6FC6-41EB-8D11-0DB6F22C0871}" type="datetimeFigureOut">
              <a:rPr lang="ar-DZ" smtClean="0"/>
              <a:pPr/>
              <a:t>19-05-1445</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E28E4-2EAE-49D3-BBC2-4C6A23F42719}"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428728" y="1692464"/>
            <a:ext cx="6000792" cy="193899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ar-DZ" sz="4000" b="1" dirty="0">
                <a:solidFill>
                  <a:schemeClr val="bg1"/>
                </a:solidFill>
                <a:latin typeface="Simplified Arabic" pitchFamily="18" charset="-78"/>
                <a:ea typeface="Calibri" pitchFamily="34" charset="0"/>
                <a:cs typeface="Simplified Arabic" pitchFamily="18" charset="-78"/>
              </a:rPr>
              <a:t>تاريخ وآثار بلاد المغرب </a:t>
            </a:r>
          </a:p>
          <a:p>
            <a:pPr lvl="0" algn="ctr" fontAlgn="base">
              <a:spcBef>
                <a:spcPct val="0"/>
              </a:spcBef>
              <a:spcAft>
                <a:spcPct val="0"/>
              </a:spcAft>
            </a:pPr>
            <a:r>
              <a:rPr lang="ar-DZ" sz="4000" b="1" dirty="0">
                <a:solidFill>
                  <a:schemeClr val="bg1"/>
                </a:solidFill>
                <a:latin typeface="Simplified Arabic" pitchFamily="18" charset="-78"/>
                <a:ea typeface="Calibri" pitchFamily="34" charset="0"/>
                <a:cs typeface="Simplified Arabic" pitchFamily="18" charset="-78"/>
              </a:rPr>
              <a:t>خلال عهد دولة </a:t>
            </a:r>
            <a:r>
              <a:rPr kumimoji="0" lang="ar-DZ" sz="4000" b="1" i="0" u="none" strike="noStrike" cap="none" normalizeH="0" baseline="0" dirty="0">
                <a:ln>
                  <a:noFill/>
                </a:ln>
                <a:solidFill>
                  <a:schemeClr val="bg1"/>
                </a:solidFill>
                <a:effectLst/>
                <a:latin typeface="Simplified Arabic" pitchFamily="18" charset="-78"/>
                <a:ea typeface="Calibri" pitchFamily="34" charset="0"/>
                <a:cs typeface="Simplified Arabic" pitchFamily="18" charset="-78"/>
              </a:rPr>
              <a:t>الأغالبة</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4000" b="1" i="0" u="none" strike="noStrike" cap="none" normalizeH="0" baseline="0" dirty="0">
                <a:ln>
                  <a:noFill/>
                </a:ln>
                <a:solidFill>
                  <a:schemeClr val="bg1"/>
                </a:solidFill>
                <a:effectLst/>
                <a:latin typeface="Simplified Arabic" pitchFamily="18" charset="-78"/>
                <a:ea typeface="Calibri" pitchFamily="34" charset="0"/>
                <a:cs typeface="Simplified Arabic" pitchFamily="18" charset="-78"/>
              </a:rPr>
              <a:t> (184-296هـ/800-909م)</a:t>
            </a:r>
            <a:endParaRPr kumimoji="0" lang="ar-DZ" sz="4000" b="0" i="0" u="none" strike="noStrike" cap="none" normalizeH="0" baseline="0" dirty="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577"/>
                                        </p:tgtEl>
                                        <p:attrNameLst>
                                          <p:attrName>style.visibility</p:attrName>
                                        </p:attrNameLst>
                                      </p:cBhvr>
                                      <p:to>
                                        <p:strVal val="visible"/>
                                      </p:to>
                                    </p:set>
                                    <p:anim calcmode="lin" valueType="num">
                                      <p:cBhvr additive="base">
                                        <p:cTn id="7" dur="500" fill="hold"/>
                                        <p:tgtEl>
                                          <p:spTgt spid="24577"/>
                                        </p:tgtEl>
                                        <p:attrNameLst>
                                          <p:attrName>ppt_x</p:attrName>
                                        </p:attrNameLst>
                                      </p:cBhvr>
                                      <p:tavLst>
                                        <p:tav tm="0">
                                          <p:val>
                                            <p:strVal val="#ppt_x"/>
                                          </p:val>
                                        </p:tav>
                                        <p:tav tm="100000">
                                          <p:val>
                                            <p:strVal val="#ppt_x"/>
                                          </p:val>
                                        </p:tav>
                                      </p:tavLst>
                                    </p:anim>
                                    <p:anim calcmode="lin" valueType="num">
                                      <p:cBhvr additive="base">
                                        <p:cTn id="8" dur="500" fill="hold"/>
                                        <p:tgtEl>
                                          <p:spTgt spid="2457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785918" y="571480"/>
            <a:ext cx="5072098" cy="830997"/>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وهذا ما فعله زيادة الله بن الأغلب مع الخليفة المأمون العباسي</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لفرض نفسه</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3"/>
          <p:cNvSpPr>
            <a:spLocks noChangeArrowheads="1"/>
          </p:cNvSpPr>
          <p:nvPr/>
        </p:nvSpPr>
        <p:spPr bwMode="auto">
          <a:xfrm>
            <a:off x="1214414" y="5000636"/>
            <a:ext cx="6715172" cy="83099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ففهم المأمون مقصد الأمير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الأغلبي</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فكف عن محاولته ولم يعد إليها</a:t>
            </a:r>
            <a:r>
              <a:rPr kumimoji="0" lang="en-US"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4"/>
          <p:cNvSpPr>
            <a:spLocks noChangeArrowheads="1"/>
          </p:cNvSpPr>
          <p:nvPr/>
        </p:nvSpPr>
        <p:spPr bwMode="auto">
          <a:xfrm>
            <a:off x="1142976" y="1785926"/>
            <a:ext cx="6715172" cy="830997"/>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فقد أراد هذا الأخير إلحاق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القيراون</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بولاية مصر، وطلب من زيادة الله أن يدعو لعبد الله بن طاهر بن الحسين والي المأمون على مصر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Rectangle 6"/>
          <p:cNvSpPr>
            <a:spLocks noChangeArrowheads="1"/>
          </p:cNvSpPr>
          <p:nvPr/>
        </p:nvSpPr>
        <p:spPr bwMode="auto">
          <a:xfrm>
            <a:off x="1071538" y="2928934"/>
            <a:ext cx="4500594" cy="156966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إن الخليفة يأمرني بالدعاء لعبد خزاعة. هذا لا يكون أبدا ثم مد يده إلى كيس بجنبه فيه ألف دينار ودفعه للرسول. وكان في الكيس دنانير مضروبة باسم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الأدارسة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في المغرب</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r>
              <a:rPr kumimoji="0" lang="en-US"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9" name="Groupe 8"/>
          <p:cNvGrpSpPr/>
          <p:nvPr/>
        </p:nvGrpSpPr>
        <p:grpSpPr>
          <a:xfrm>
            <a:off x="5572132" y="3071810"/>
            <a:ext cx="2286016" cy="1200329"/>
            <a:chOff x="5572132" y="3071810"/>
            <a:chExt cx="2286016" cy="1200329"/>
          </a:xfrm>
        </p:grpSpPr>
        <p:sp>
          <p:nvSpPr>
            <p:cNvPr id="6" name="Rectangle 5"/>
            <p:cNvSpPr>
              <a:spLocks noChangeArrowheads="1"/>
            </p:cNvSpPr>
            <p:nvPr/>
          </p:nvSpPr>
          <p:spPr bwMode="auto">
            <a:xfrm>
              <a:off x="5929322" y="3071810"/>
              <a:ext cx="1928826" cy="1200329"/>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فأدخل زيادة الله رسول المأمون إليه، وقال له</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Flèche gauche 7"/>
            <p:cNvSpPr/>
            <p:nvPr/>
          </p:nvSpPr>
          <p:spPr>
            <a:xfrm>
              <a:off x="5572132" y="3571876"/>
              <a:ext cx="357190" cy="357190"/>
            </a:xfrm>
            <a:prstGeom prst="leftArrow">
              <a:avLst/>
            </a:prstGeom>
          </p:spPr>
          <p:style>
            <a:lnRef idx="1">
              <a:schemeClr val="accent5"/>
            </a:lnRef>
            <a:fillRef idx="2">
              <a:schemeClr val="accent5"/>
            </a:fillRef>
            <a:effectRef idx="1">
              <a:schemeClr val="accent5"/>
            </a:effectRef>
            <a:fontRef idx="minor">
              <a:schemeClr val="dk1"/>
            </a:fontRef>
          </p:style>
          <p:txBody>
            <a:bodyPr rtlCol="1" anchor="ctr"/>
            <a:lstStyle/>
            <a:p>
              <a:pPr algn="ctr"/>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2857488" y="571480"/>
            <a:ext cx="4286248" cy="52322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الامتداد الجغرافي للدولة الأغلبية: </a:t>
            </a:r>
            <a:endParaRPr kumimoji="0" lang="en-US" sz="28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1"/>
          <p:cNvSpPr>
            <a:spLocks noChangeArrowheads="1"/>
          </p:cNvSpPr>
          <p:nvPr/>
        </p:nvSpPr>
        <p:spPr bwMode="auto">
          <a:xfrm>
            <a:off x="6858016" y="2500306"/>
            <a:ext cx="1509690" cy="461665"/>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طرابلس شرقا</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Rectangle 1"/>
          <p:cNvSpPr>
            <a:spLocks noChangeArrowheads="1"/>
          </p:cNvSpPr>
          <p:nvPr/>
        </p:nvSpPr>
        <p:spPr bwMode="auto">
          <a:xfrm>
            <a:off x="5357818" y="2500306"/>
            <a:ext cx="1285852" cy="461665"/>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كل </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افريقية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Rectangle 1"/>
          <p:cNvSpPr>
            <a:spLocks noChangeArrowheads="1"/>
          </p:cNvSpPr>
          <p:nvPr/>
        </p:nvSpPr>
        <p:spPr bwMode="auto">
          <a:xfrm>
            <a:off x="5786446" y="4500570"/>
            <a:ext cx="714348"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ميلة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9" name="Rectangle 1"/>
          <p:cNvSpPr>
            <a:spLocks noChangeArrowheads="1"/>
          </p:cNvSpPr>
          <p:nvPr/>
        </p:nvSpPr>
        <p:spPr bwMode="auto">
          <a:xfrm>
            <a:off x="5000628" y="5500702"/>
            <a:ext cx="92866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الجزائر</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0" name="Rectangle 1"/>
          <p:cNvSpPr>
            <a:spLocks noChangeArrowheads="1"/>
          </p:cNvSpPr>
          <p:nvPr/>
        </p:nvSpPr>
        <p:spPr bwMode="auto">
          <a:xfrm>
            <a:off x="6643702" y="4500570"/>
            <a:ext cx="928694"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سطيف</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1" name="Rectangle 1"/>
          <p:cNvSpPr>
            <a:spLocks noChangeArrowheads="1"/>
          </p:cNvSpPr>
          <p:nvPr/>
        </p:nvSpPr>
        <p:spPr bwMode="auto">
          <a:xfrm>
            <a:off x="4786314" y="4500570"/>
            <a:ext cx="857256"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مجانة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2" name="Rectangle 1"/>
          <p:cNvSpPr>
            <a:spLocks noChangeArrowheads="1"/>
          </p:cNvSpPr>
          <p:nvPr/>
        </p:nvSpPr>
        <p:spPr bwMode="auto">
          <a:xfrm>
            <a:off x="3714744" y="4500570"/>
            <a:ext cx="92866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باغاية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3" name="Rectangle 1"/>
          <p:cNvSpPr>
            <a:spLocks noChangeArrowheads="1"/>
          </p:cNvSpPr>
          <p:nvPr/>
        </p:nvSpPr>
        <p:spPr bwMode="auto">
          <a:xfrm>
            <a:off x="4000496" y="5500702"/>
            <a:ext cx="857224"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تيفاش</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4" name="Rectangle 1"/>
          <p:cNvSpPr>
            <a:spLocks noChangeArrowheads="1"/>
          </p:cNvSpPr>
          <p:nvPr/>
        </p:nvSpPr>
        <p:spPr bwMode="auto">
          <a:xfrm>
            <a:off x="2214546" y="4429132"/>
            <a:ext cx="100013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طولفة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5" name="Rectangle 1"/>
          <p:cNvSpPr>
            <a:spLocks noChangeArrowheads="1"/>
          </p:cNvSpPr>
          <p:nvPr/>
        </p:nvSpPr>
        <p:spPr bwMode="auto">
          <a:xfrm>
            <a:off x="1214414" y="4429132"/>
            <a:ext cx="857256"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بسكرة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6" name="Rectangle 1"/>
          <p:cNvSpPr>
            <a:spLocks noChangeArrowheads="1"/>
          </p:cNvSpPr>
          <p:nvPr/>
        </p:nvSpPr>
        <p:spPr bwMode="auto">
          <a:xfrm>
            <a:off x="3143272" y="5500702"/>
            <a:ext cx="714348"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طبنة</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29" name="Groupe 28"/>
          <p:cNvGrpSpPr/>
          <p:nvPr/>
        </p:nvGrpSpPr>
        <p:grpSpPr>
          <a:xfrm>
            <a:off x="1574802" y="3170544"/>
            <a:ext cx="5650854" cy="2330158"/>
            <a:chOff x="1574802" y="3170544"/>
            <a:chExt cx="5650854" cy="2330158"/>
          </a:xfrm>
        </p:grpSpPr>
        <p:sp>
          <p:nvSpPr>
            <p:cNvPr id="4" name="Rectangle 1"/>
            <p:cNvSpPr>
              <a:spLocks noChangeArrowheads="1"/>
            </p:cNvSpPr>
            <p:nvPr/>
          </p:nvSpPr>
          <p:spPr bwMode="auto">
            <a:xfrm>
              <a:off x="2571736" y="3170544"/>
              <a:ext cx="1571636" cy="46166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ومن أهم مدنها</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7" name="Rectangle 16"/>
            <p:cNvSpPr/>
            <p:nvPr/>
          </p:nvSpPr>
          <p:spPr>
            <a:xfrm>
              <a:off x="1643042" y="3929066"/>
              <a:ext cx="5500726" cy="142876"/>
            </a:xfrm>
            <a:prstGeom prst="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8" name="Flèche vers le bas 17"/>
            <p:cNvSpPr/>
            <p:nvPr/>
          </p:nvSpPr>
          <p:spPr>
            <a:xfrm flipH="1">
              <a:off x="1574802" y="3915418"/>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9" name="Flèche vers le bas 18"/>
            <p:cNvSpPr/>
            <p:nvPr/>
          </p:nvSpPr>
          <p:spPr>
            <a:xfrm flipH="1">
              <a:off x="2660020" y="3929066"/>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0" name="Flèche vers le bas 19"/>
            <p:cNvSpPr/>
            <p:nvPr/>
          </p:nvSpPr>
          <p:spPr>
            <a:xfrm flipH="1">
              <a:off x="6939904" y="3929066"/>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1" name="Flèche vers le bas 20"/>
            <p:cNvSpPr/>
            <p:nvPr/>
          </p:nvSpPr>
          <p:spPr>
            <a:xfrm flipH="1">
              <a:off x="6072198" y="3929066"/>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2" name="Flèche vers le bas 21"/>
            <p:cNvSpPr/>
            <p:nvPr/>
          </p:nvSpPr>
          <p:spPr>
            <a:xfrm flipH="1">
              <a:off x="5072066" y="3929066"/>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3" name="Flèche vers le bas 22"/>
            <p:cNvSpPr/>
            <p:nvPr/>
          </p:nvSpPr>
          <p:spPr>
            <a:xfrm flipH="1">
              <a:off x="4071934" y="3929066"/>
              <a:ext cx="285752" cy="500066"/>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4" name="Flèche vers le bas 23"/>
            <p:cNvSpPr/>
            <p:nvPr/>
          </p:nvSpPr>
          <p:spPr>
            <a:xfrm flipH="1">
              <a:off x="3286116" y="3643314"/>
              <a:ext cx="214314" cy="1857388"/>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5" name="Rectangle 24"/>
            <p:cNvSpPr/>
            <p:nvPr/>
          </p:nvSpPr>
          <p:spPr>
            <a:xfrm>
              <a:off x="3347104" y="5143512"/>
              <a:ext cx="2071702" cy="142876"/>
            </a:xfrm>
            <a:prstGeom prst="rect">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6" name="Flèche vers le bas 25"/>
            <p:cNvSpPr/>
            <p:nvPr/>
          </p:nvSpPr>
          <p:spPr>
            <a:xfrm flipH="1">
              <a:off x="5286380" y="5143512"/>
              <a:ext cx="214314" cy="357190"/>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27" name="Flèche vers le bas 26"/>
            <p:cNvSpPr/>
            <p:nvPr/>
          </p:nvSpPr>
          <p:spPr>
            <a:xfrm flipH="1">
              <a:off x="4214810" y="5143512"/>
              <a:ext cx="214314" cy="357190"/>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grpSp>
      <p:grpSp>
        <p:nvGrpSpPr>
          <p:cNvPr id="35" name="Groupe 34"/>
          <p:cNvGrpSpPr/>
          <p:nvPr/>
        </p:nvGrpSpPr>
        <p:grpSpPr>
          <a:xfrm>
            <a:off x="2928926" y="1285860"/>
            <a:ext cx="5429256" cy="1214446"/>
            <a:chOff x="2928926" y="1285860"/>
            <a:chExt cx="5429256" cy="1214446"/>
          </a:xfrm>
        </p:grpSpPr>
        <p:sp>
          <p:nvSpPr>
            <p:cNvPr id="3" name="Rectangle 1"/>
            <p:cNvSpPr>
              <a:spLocks noChangeArrowheads="1"/>
            </p:cNvSpPr>
            <p:nvPr/>
          </p:nvSpPr>
          <p:spPr bwMode="auto">
            <a:xfrm>
              <a:off x="5643570" y="1285860"/>
              <a:ext cx="271461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كان</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ت</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هذه الدولة تمتد إلى</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30" name="Rectangle 29"/>
            <p:cNvSpPr/>
            <p:nvPr/>
          </p:nvSpPr>
          <p:spPr>
            <a:xfrm>
              <a:off x="3000364" y="2000240"/>
              <a:ext cx="4429156" cy="142876"/>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31" name="Flèche vers le bas 30"/>
            <p:cNvSpPr/>
            <p:nvPr/>
          </p:nvSpPr>
          <p:spPr>
            <a:xfrm>
              <a:off x="6143636" y="1758630"/>
              <a:ext cx="214314" cy="714380"/>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32" name="Flèche vers le bas 31"/>
            <p:cNvSpPr/>
            <p:nvPr/>
          </p:nvSpPr>
          <p:spPr>
            <a:xfrm>
              <a:off x="7286644" y="2000240"/>
              <a:ext cx="285752"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33" name="Flèche vers le bas 32"/>
            <p:cNvSpPr/>
            <p:nvPr/>
          </p:nvSpPr>
          <p:spPr>
            <a:xfrm>
              <a:off x="2928926" y="2000240"/>
              <a:ext cx="285752"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grpSp>
      <p:grpSp>
        <p:nvGrpSpPr>
          <p:cNvPr id="36" name="Groupe 35"/>
          <p:cNvGrpSpPr/>
          <p:nvPr/>
        </p:nvGrpSpPr>
        <p:grpSpPr>
          <a:xfrm>
            <a:off x="1502508" y="2483460"/>
            <a:ext cx="3357554" cy="830997"/>
            <a:chOff x="1502508" y="2483460"/>
            <a:chExt cx="3357554" cy="830997"/>
          </a:xfrm>
        </p:grpSpPr>
        <p:sp>
          <p:nvSpPr>
            <p:cNvPr id="7" name="Rectangle 1"/>
            <p:cNvSpPr>
              <a:spLocks noChangeArrowheads="1"/>
            </p:cNvSpPr>
            <p:nvPr/>
          </p:nvSpPr>
          <p:spPr bwMode="auto">
            <a:xfrm>
              <a:off x="1502508" y="2483460"/>
              <a:ext cx="3357554" cy="830997"/>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الجزء الجزء الشرقي من </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المغرب </a:t>
              </a:r>
              <a:r>
                <a:rPr kumimoji="0" lang="ar-DZ"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الاوسط</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ar-SA" sz="240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34" name="Flèche vers le bas 33"/>
            <p:cNvSpPr/>
            <p:nvPr/>
          </p:nvSpPr>
          <p:spPr>
            <a:xfrm>
              <a:off x="3286116" y="2928934"/>
              <a:ext cx="214314" cy="214314"/>
            </a:xfrm>
            <a:prstGeom prst="downArrow">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1"/>
                                        </p:tgtEl>
                                        <p:attrNameLst>
                                          <p:attrName>style.visibility</p:attrName>
                                        </p:attrNameLst>
                                      </p:cBhvr>
                                      <p:to>
                                        <p:strVal val="visible"/>
                                      </p:to>
                                    </p:set>
                                    <p:anim calcmode="lin" valueType="num">
                                      <p:cBhvr additive="base">
                                        <p:cTn id="7" dur="500" fill="hold"/>
                                        <p:tgtEl>
                                          <p:spTgt spid="10241"/>
                                        </p:tgtEl>
                                        <p:attrNameLst>
                                          <p:attrName>ppt_x</p:attrName>
                                        </p:attrNameLst>
                                      </p:cBhvr>
                                      <p:tavLst>
                                        <p:tav tm="0">
                                          <p:val>
                                            <p:strVal val="#ppt_x"/>
                                          </p:val>
                                        </p:tav>
                                        <p:tav tm="100000">
                                          <p:val>
                                            <p:strVal val="#ppt_x"/>
                                          </p:val>
                                        </p:tav>
                                      </p:tavLst>
                                    </p:anim>
                                    <p:anim calcmode="lin" valueType="num">
                                      <p:cBhvr additive="base">
                                        <p:cTn id="8" dur="500" fill="hold"/>
                                        <p:tgtEl>
                                          <p:spTgt spid="1024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
                                        </p:tgtEl>
                                        <p:attrNameLst>
                                          <p:attrName>style.visibility</p:attrName>
                                        </p:attrNameLst>
                                      </p:cBhvr>
                                      <p:to>
                                        <p:strVal val="visible"/>
                                      </p:to>
                                    </p:set>
                                    <p:anim calcmode="lin" valueType="num">
                                      <p:cBhvr additive="base">
                                        <p:cTn id="13" dur="500" fill="hold"/>
                                        <p:tgtEl>
                                          <p:spTgt spid="35"/>
                                        </p:tgtEl>
                                        <p:attrNameLst>
                                          <p:attrName>ppt_x</p:attrName>
                                        </p:attrNameLst>
                                      </p:cBhvr>
                                      <p:tavLst>
                                        <p:tav tm="0">
                                          <p:val>
                                            <p:strVal val="#ppt_x"/>
                                          </p:val>
                                        </p:tav>
                                        <p:tav tm="100000">
                                          <p:val>
                                            <p:strVal val="#ppt_x"/>
                                          </p:val>
                                        </p:tav>
                                      </p:tavLst>
                                    </p:anim>
                                    <p:anim calcmode="lin" valueType="num">
                                      <p:cBhvr additive="base">
                                        <p:cTn id="14"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 calcmode="lin" valueType="num">
                                      <p:cBhvr additive="base">
                                        <p:cTn id="37" dur="500" fill="hold"/>
                                        <p:tgtEl>
                                          <p:spTgt spid="29"/>
                                        </p:tgtEl>
                                        <p:attrNameLst>
                                          <p:attrName>ppt_x</p:attrName>
                                        </p:attrNameLst>
                                      </p:cBhvr>
                                      <p:tavLst>
                                        <p:tav tm="0">
                                          <p:val>
                                            <p:strVal val="#ppt_x"/>
                                          </p:val>
                                        </p:tav>
                                        <p:tav tm="100000">
                                          <p:val>
                                            <p:strVal val="#ppt_x"/>
                                          </p:val>
                                        </p:tav>
                                      </p:tavLst>
                                    </p:anim>
                                    <p:anim calcmode="lin" valueType="num">
                                      <p:cBhvr additive="base">
                                        <p:cTn id="3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anim calcmode="lin" valueType="num">
                                      <p:cBhvr additive="base">
                                        <p:cTn id="79" dur="500" fill="hold"/>
                                        <p:tgtEl>
                                          <p:spTgt spid="9"/>
                                        </p:tgtEl>
                                        <p:attrNameLst>
                                          <p:attrName>ppt_x</p:attrName>
                                        </p:attrNameLst>
                                      </p:cBhvr>
                                      <p:tavLst>
                                        <p:tav tm="0">
                                          <p:val>
                                            <p:strVal val="#ppt_x"/>
                                          </p:val>
                                        </p:tav>
                                        <p:tav tm="100000">
                                          <p:val>
                                            <p:strVal val="#ppt_x"/>
                                          </p:val>
                                        </p:tav>
                                      </p:tavLst>
                                    </p:anim>
                                    <p:anim calcmode="lin" valueType="num">
                                      <p:cBhvr additive="base">
                                        <p:cTn id="8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3"/>
                                        </p:tgtEl>
                                        <p:attrNameLst>
                                          <p:attrName>style.visibility</p:attrName>
                                        </p:attrNameLst>
                                      </p:cBhvr>
                                      <p:to>
                                        <p:strVal val="visible"/>
                                      </p:to>
                                    </p:set>
                                    <p:anim calcmode="lin" valueType="num">
                                      <p:cBhvr additive="base">
                                        <p:cTn id="85" dur="500" fill="hold"/>
                                        <p:tgtEl>
                                          <p:spTgt spid="13"/>
                                        </p:tgtEl>
                                        <p:attrNameLst>
                                          <p:attrName>ppt_x</p:attrName>
                                        </p:attrNameLst>
                                      </p:cBhvr>
                                      <p:tavLst>
                                        <p:tav tm="0">
                                          <p:val>
                                            <p:strVal val="#ppt_x"/>
                                          </p:val>
                                        </p:tav>
                                        <p:tav tm="100000">
                                          <p:val>
                                            <p:strVal val="#ppt_x"/>
                                          </p:val>
                                        </p:tav>
                                      </p:tavLst>
                                    </p:anim>
                                    <p:anim calcmode="lin" valueType="num">
                                      <p:cBhvr additive="base">
                                        <p:cTn id="8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1" grpId="0" animBg="1"/>
      <p:bldP spid="5" grpId="0" animBg="1"/>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التطور الحضاري لبلاد المغرب\خرائط\Nouveau dossier\aghlab05.png"/>
          <p:cNvPicPr>
            <a:picLocks noChangeAspect="1" noChangeArrowheads="1"/>
          </p:cNvPicPr>
          <p:nvPr/>
        </p:nvPicPr>
        <p:blipFill>
          <a:blip r:embed="rId2"/>
          <a:srcRect/>
          <a:stretch>
            <a:fillRect/>
          </a:stretch>
        </p:blipFill>
        <p:spPr bwMode="auto">
          <a:xfrm>
            <a:off x="1524000" y="428625"/>
            <a:ext cx="6096000" cy="600075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500034" y="357166"/>
            <a:ext cx="7143800" cy="584775"/>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خامسا: </a:t>
            </a:r>
            <a:r>
              <a:rPr kumimoji="0" lang="ar-SA" sz="3200" b="1"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الأسباب التي أدت إلى سقوط دولة </a:t>
            </a:r>
            <a:r>
              <a:rPr kumimoji="0" lang="ar-SA" sz="3200" b="1"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الأغالبة</a:t>
            </a:r>
            <a:endParaRPr kumimoji="0" lang="en-US" sz="3200" b="1"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endParaRPr>
          </a:p>
        </p:txBody>
      </p:sp>
      <p:sp>
        <p:nvSpPr>
          <p:cNvPr id="3" name="Rectangle 1"/>
          <p:cNvSpPr>
            <a:spLocks noChangeArrowheads="1"/>
          </p:cNvSpPr>
          <p:nvPr/>
        </p:nvSpPr>
        <p:spPr bwMode="auto">
          <a:xfrm>
            <a:off x="1285852" y="1071546"/>
            <a:ext cx="6215106"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عدم ولاء البربر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للأغالبة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خاصة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a:t>
            </a:r>
            <a:r>
              <a:rPr lang="ar-DZ" sz="2400" dirty="0">
                <a:solidFill>
                  <a:srgbClr val="000000"/>
                </a:solidFill>
                <a:latin typeface="Simplified Arabic" pitchFamily="18" charset="-78"/>
                <a:ea typeface="Times New Roman" pitchFamily="18" charset="0"/>
                <a:cs typeface="Simplified Arabic" pitchFamily="18" charset="-78"/>
              </a:rPr>
              <a:t>إ</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باضية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الذين كانت ثوراتهم من أهم سمات هذه الفترة.</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1"/>
          <p:cNvSpPr>
            <a:spLocks noChangeArrowheads="1"/>
          </p:cNvSpPr>
          <p:nvPr/>
        </p:nvSpPr>
        <p:spPr bwMode="auto">
          <a:xfrm>
            <a:off x="1142976" y="2000240"/>
            <a:ext cx="6357982"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tabLst/>
            </a:pP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قضاء إبراهيم الثاني على العرب الذين كانوا يتولون حماية منطقة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الزاب</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1"/>
          <p:cNvSpPr>
            <a:spLocks noChangeArrowheads="1"/>
          </p:cNvSpPr>
          <p:nvPr/>
        </p:nvSpPr>
        <p:spPr bwMode="auto">
          <a:xfrm>
            <a:off x="1071538" y="2955193"/>
            <a:ext cx="6429420"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سوء معاملة إبراهيم الثاني وأبنائه للسكان وفرضهم </a:t>
            </a:r>
            <a:r>
              <a:rPr kumimoji="0" lang="ar-SA" sz="2400" b="0" i="0" u="none" strike="noStrike" cap="none" normalizeH="0" baseline="0" dirty="0">
                <a:ln>
                  <a:noFill/>
                </a:ln>
                <a:solidFill>
                  <a:srgbClr val="C00000"/>
                </a:solidFill>
                <a:effectLst/>
                <a:latin typeface="Simplified Arabic" pitchFamily="18" charset="-78"/>
                <a:ea typeface="Times New Roman" pitchFamily="18" charset="0"/>
                <a:cs typeface="Simplified Arabic" pitchFamily="18" charset="-78"/>
              </a:rPr>
              <a:t>للضرائب</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ما أدى إلى كره السكان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للأغالبة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Rectangle 1"/>
          <p:cNvSpPr>
            <a:spLocks noChangeArrowheads="1"/>
          </p:cNvSpPr>
          <p:nvPr/>
        </p:nvSpPr>
        <p:spPr bwMode="auto">
          <a:xfrm>
            <a:off x="1000100" y="3883887"/>
            <a:ext cx="6572296"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a:ln>
                  <a:noFill/>
                </a:ln>
                <a:solidFill>
                  <a:srgbClr val="C00000"/>
                </a:solidFill>
                <a:effectLst/>
                <a:latin typeface="Simplified Arabic" pitchFamily="18" charset="-78"/>
                <a:ea typeface="Times New Roman" pitchFamily="18" charset="0"/>
                <a:cs typeface="Simplified Arabic" pitchFamily="18" charset="-78"/>
              </a:rPr>
              <a:t>ظهور الدعوة الشيعية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في 290هـ عند قدوم أبو عبد الله الشيعي ونزل في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الزاب</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Rectangle 1"/>
          <p:cNvSpPr>
            <a:spLocks noChangeArrowheads="1"/>
          </p:cNvSpPr>
          <p:nvPr/>
        </p:nvSpPr>
        <p:spPr bwMode="auto">
          <a:xfrm>
            <a:off x="928662" y="4857760"/>
            <a:ext cx="671517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انغماس الحكام في </a:t>
            </a:r>
            <a:r>
              <a:rPr kumimoji="0" lang="ar-SA" sz="2400" b="0" i="0" u="none" strike="noStrike" cap="none" normalizeH="0" baseline="0" dirty="0">
                <a:ln>
                  <a:noFill/>
                </a:ln>
                <a:solidFill>
                  <a:srgbClr val="C00000"/>
                </a:solidFill>
                <a:effectLst/>
                <a:latin typeface="Simplified Arabic" pitchFamily="18" charset="-78"/>
                <a:ea typeface="Times New Roman" pitchFamily="18" charset="0"/>
                <a:cs typeface="Simplified Arabic" pitchFamily="18" charset="-78"/>
              </a:rPr>
              <a:t>ملذاتهم</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بدء بإبراهيم الثاني.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Rectangle 1"/>
          <p:cNvSpPr>
            <a:spLocks noChangeArrowheads="1"/>
          </p:cNvSpPr>
          <p:nvPr/>
        </p:nvSpPr>
        <p:spPr bwMode="auto">
          <a:xfrm>
            <a:off x="928662" y="5500702"/>
            <a:ext cx="671517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r>
              <a:rPr kumimoji="0" lang="ar-DZ"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a:ln>
                  <a:noFill/>
                </a:ln>
                <a:solidFill>
                  <a:srgbClr val="C00000"/>
                </a:solidFill>
                <a:effectLst/>
                <a:latin typeface="Simplified Arabic" pitchFamily="18" charset="-78"/>
                <a:ea typeface="Times New Roman" pitchFamily="18" charset="0"/>
                <a:cs typeface="Simplified Arabic" pitchFamily="18" charset="-78"/>
              </a:rPr>
              <a:t>تعيين ولاة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غير مؤهلين سواء </a:t>
            </a:r>
            <a:r>
              <a:rPr kumimoji="0" lang="ar-SA" sz="2400" b="0" i="0" u="none" strike="noStrike" cap="none" normalizeH="0" baseline="0" dirty="0">
                <a:ln>
                  <a:noFill/>
                </a:ln>
                <a:solidFill>
                  <a:srgbClr val="C00000"/>
                </a:solidFill>
                <a:effectLst/>
                <a:latin typeface="Simplified Arabic" pitchFamily="18" charset="-78"/>
                <a:ea typeface="Times New Roman" pitchFamily="18" charset="0"/>
                <a:cs typeface="Simplified Arabic" pitchFamily="18" charset="-78"/>
              </a:rPr>
              <a:t>لقيادة الجيش أو الوزارة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7"/>
                                        </p:tgtEl>
                                        <p:attrNameLst>
                                          <p:attrName>style.visibility</p:attrName>
                                        </p:attrNameLst>
                                      </p:cBhvr>
                                      <p:to>
                                        <p:strVal val="visible"/>
                                      </p:to>
                                    </p:set>
                                    <p:anim calcmode="lin" valueType="num">
                                      <p:cBhvr additive="base">
                                        <p:cTn id="7" dur="500" fill="hold"/>
                                        <p:tgtEl>
                                          <p:spTgt spid="9217"/>
                                        </p:tgtEl>
                                        <p:attrNameLst>
                                          <p:attrName>ppt_x</p:attrName>
                                        </p:attrNameLst>
                                      </p:cBhvr>
                                      <p:tavLst>
                                        <p:tav tm="0">
                                          <p:val>
                                            <p:strVal val="#ppt_x"/>
                                          </p:val>
                                        </p:tav>
                                        <p:tav tm="100000">
                                          <p:val>
                                            <p:strVal val="#ppt_x"/>
                                          </p:val>
                                        </p:tav>
                                      </p:tavLst>
                                    </p:anim>
                                    <p:anim calcmode="lin" valueType="num">
                                      <p:cBhvr additive="base">
                                        <p:cTn id="8" dur="500" fill="hold"/>
                                        <p:tgtEl>
                                          <p:spTgt spid="92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7" grpId="0" animBg="1"/>
      <p:bldP spid="3" grpId="0" animBg="1"/>
      <p:bldP spid="4" grpId="0" animBg="1"/>
      <p:bldP spid="5" grpId="0" animBg="1"/>
      <p:bldP spid="6" grpId="0" animBg="1"/>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000100" y="1214422"/>
            <a:ext cx="6929486"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-اهتزاز مكانة الأمير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الأغلبي</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وعدم استجابة القادة لأوامره كما فعل زكريا بن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مدلج</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3" name="Rectangle 2"/>
          <p:cNvSpPr>
            <a:spLocks noChangeArrowheads="1"/>
          </p:cNvSpPr>
          <p:nvPr/>
        </p:nvSpPr>
        <p:spPr bwMode="auto">
          <a:xfrm>
            <a:off x="1071538" y="2357430"/>
            <a:ext cx="6715172" cy="46166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-وصول أمراء غير مؤهلين خاصة عبد الله الثاني وزيادة الله الثالث.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3"/>
          <p:cNvSpPr>
            <a:spLocks noChangeArrowheads="1"/>
          </p:cNvSpPr>
          <p:nvPr/>
        </p:nvSpPr>
        <p:spPr bwMode="auto">
          <a:xfrm>
            <a:off x="1000100" y="3214686"/>
            <a:ext cx="6858048" cy="156966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-الصراع داخل البيت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الأغلبي</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وقد بدأ منذ عهد إبراهيم الثاني عندما فكر الخليفة العباسي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المعتضد</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بتولية ابن عمه على الحكم، وتأمر زيادة الله الثالث على مقتل والده عبد الله الثاني وقتله عدد كبير من أعمامه وإخوته. </a:t>
            </a:r>
            <a:endParaRPr kumimoji="0" lang="ar-SA"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286512" y="0"/>
            <a:ext cx="2428860" cy="52322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DZ" sz="2800" b="1" i="0" u="sng"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أولا: </a:t>
            </a:r>
            <a:r>
              <a:rPr kumimoji="0" lang="ar-SA" sz="2800" b="1" i="0" u="sng"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قيام الدولة:</a:t>
            </a:r>
            <a:endParaRPr kumimoji="0" lang="en-US" sz="28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3" name="Rectangle 1"/>
          <p:cNvSpPr>
            <a:spLocks noChangeArrowheads="1"/>
          </p:cNvSpPr>
          <p:nvPr/>
        </p:nvSpPr>
        <p:spPr bwMode="auto">
          <a:xfrm>
            <a:off x="285720" y="714356"/>
            <a:ext cx="7143800" cy="76944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تُنسب دولة </a:t>
            </a:r>
            <a:r>
              <a:rPr kumimoji="0" lang="ar-SA" sz="2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الأغالبة</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إلى الأغلب بن سالم بن عقال بن خفاجة بن </a:t>
            </a:r>
            <a:r>
              <a:rPr kumimoji="0" lang="ar-SA" sz="2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سوادة</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التميمي من</a:t>
            </a:r>
            <a:r>
              <a:rPr kumimoji="0" lang="en-US"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بني سعد</a:t>
            </a:r>
            <a:r>
              <a:rPr kumimoji="0" lang="en-US"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بن زيد</a:t>
            </a:r>
            <a:r>
              <a:rPr kumimoji="0" lang="ar-DZ"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بن تميم </a:t>
            </a:r>
            <a:r>
              <a:rPr kumimoji="0" lang="ar-SA" sz="2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التميمى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a:t>
            </a:r>
            <a:endParaRPr kumimoji="0" lang="ar-SA"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3"/>
          <p:cNvSpPr>
            <a:spLocks noChangeArrowheads="1"/>
          </p:cNvSpPr>
          <p:nvPr/>
        </p:nvSpPr>
        <p:spPr bwMode="auto">
          <a:xfrm>
            <a:off x="214282" y="4071942"/>
            <a:ext cx="8215370" cy="76944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وفي سنة 177هـ أصبح  </a:t>
            </a:r>
            <a:r>
              <a:rPr kumimoji="0" lang="ar-SA" sz="22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اب</a:t>
            </a:r>
            <a:r>
              <a:rPr lang="ar-DZ" sz="2200" dirty="0">
                <a:solidFill>
                  <a:schemeClr val="tx1"/>
                </a:solidFill>
                <a:latin typeface="Simplified Arabic" pitchFamily="18" charset="-78"/>
                <a:ea typeface="Calibri" pitchFamily="34" charset="0"/>
                <a:cs typeface="Simplified Arabic" pitchFamily="18" charset="-78"/>
              </a:rPr>
              <a:t>نه إبـراهيم </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عاملا على </a:t>
            </a:r>
            <a:r>
              <a:rPr kumimoji="0" lang="ar-SA" sz="22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طبنة</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تحت ولاية </a:t>
            </a:r>
            <a:r>
              <a:rPr kumimoji="0" lang="ar-SA" sz="22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ه</a:t>
            </a:r>
            <a:r>
              <a:rPr kumimoji="0" lang="ar-DZ"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ر</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ثمة بن أعين ثم محمد ابن مقاتل </a:t>
            </a:r>
            <a:r>
              <a:rPr kumimoji="0" lang="ar-SA" sz="22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العكي</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من بعده </a:t>
            </a:r>
            <a:r>
              <a:rPr kumimoji="0" lang="ar-DZ"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4"/>
          <p:cNvSpPr>
            <a:spLocks noChangeArrowheads="1"/>
          </p:cNvSpPr>
          <p:nvPr/>
        </p:nvSpPr>
        <p:spPr bwMode="auto">
          <a:xfrm>
            <a:off x="214282" y="1571612"/>
            <a:ext cx="7215238"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الذي كان قائدا لجيش العباسيين وأحد مساعدي أبو مسلم</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DZ"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الخرساني</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Rectangle 5"/>
          <p:cNvSpPr>
            <a:spLocks noChangeArrowheads="1"/>
          </p:cNvSpPr>
          <p:nvPr/>
        </p:nvSpPr>
        <p:spPr bwMode="auto">
          <a:xfrm>
            <a:off x="214282" y="2143116"/>
            <a:ext cx="8143932"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وهو من قتل أبو مسلم عندما قررت الخلافة العباسية التخلص منه سنة 137هـ/754-755م</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Rectangle 6"/>
          <p:cNvSpPr>
            <a:spLocks noChangeArrowheads="1"/>
          </p:cNvSpPr>
          <p:nvPr/>
        </p:nvSpPr>
        <p:spPr bwMode="auto">
          <a:xfrm>
            <a:off x="214282" y="3000372"/>
            <a:ext cx="8143932"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فزاده هذا تقربا للخليفة أبو جعفر المنصور وأصبح من حرسه الخاص</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Rectangle 7"/>
          <p:cNvSpPr>
            <a:spLocks noChangeArrowheads="1"/>
          </p:cNvSpPr>
          <p:nvPr/>
        </p:nvSpPr>
        <p:spPr bwMode="auto">
          <a:xfrm>
            <a:off x="214282" y="3526697"/>
            <a:ext cx="8215370"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وبمرور الزمن </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أصبح واليا لافريقية سنة 148هـ إلى</a:t>
            </a:r>
            <a:r>
              <a:rPr kumimoji="0" lang="ar-DZ"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أن</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قتل في إحدى المعارك سنة 150هـ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9" name="Rectangle 8"/>
          <p:cNvSpPr>
            <a:spLocks noChangeArrowheads="1"/>
          </p:cNvSpPr>
          <p:nvPr/>
        </p:nvSpPr>
        <p:spPr bwMode="auto">
          <a:xfrm>
            <a:off x="214282" y="4929198"/>
            <a:ext cx="8215370" cy="76944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قامت ثورة ضد </a:t>
            </a:r>
            <a:r>
              <a:rPr lang="ar-SA" sz="2200" dirty="0">
                <a:solidFill>
                  <a:schemeClr val="tx1"/>
                </a:solidFill>
                <a:latin typeface="Simplified Arabic" pitchFamily="18" charset="-78"/>
                <a:ea typeface="Calibri" pitchFamily="34" charset="0"/>
                <a:cs typeface="Simplified Arabic" pitchFamily="18" charset="-78"/>
              </a:rPr>
              <a:t>محمد ابن مقاتل </a:t>
            </a:r>
            <a:r>
              <a:rPr lang="ar-SA" sz="2200" dirty="0" err="1">
                <a:solidFill>
                  <a:schemeClr val="tx1"/>
                </a:solidFill>
                <a:latin typeface="Simplified Arabic" pitchFamily="18" charset="-78"/>
                <a:ea typeface="Calibri" pitchFamily="34" charset="0"/>
                <a:cs typeface="Simplified Arabic" pitchFamily="18" charset="-78"/>
              </a:rPr>
              <a:t>العكي</a:t>
            </a:r>
            <a:r>
              <a:rPr lang="ar-SA" sz="2200" dirty="0">
                <a:solidFill>
                  <a:schemeClr val="tx1"/>
                </a:solidFill>
                <a:latin typeface="Simplified Arabic" pitchFamily="18" charset="-78"/>
                <a:ea typeface="Calibri" pitchFamily="34" charset="0"/>
                <a:cs typeface="Simplified Arabic" pitchFamily="18" charset="-78"/>
              </a:rPr>
              <a:t> </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وتم إخراجه من القيروان فقدم إليه إبراهيم بن الأغلب من </a:t>
            </a:r>
            <a:r>
              <a:rPr kumimoji="0" lang="ar-SA" sz="22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طبنة</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واستطاع إعادته إلى ولايته</a:t>
            </a:r>
            <a:r>
              <a:rPr kumimoji="0" lang="ar-DZ"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0" name="Rectangle 9"/>
          <p:cNvSpPr>
            <a:spLocks noChangeArrowheads="1"/>
          </p:cNvSpPr>
          <p:nvPr/>
        </p:nvSpPr>
        <p:spPr bwMode="auto">
          <a:xfrm>
            <a:off x="214282" y="5857892"/>
            <a:ext cx="8215370"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لكن السكان بقوا على رفضهم له وطالبوا إبراهيم بن الأغلب بالحلول محله في الولاية،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 calcmode="lin" valueType="num">
                                      <p:cBhvr additive="base">
                                        <p:cTn id="7" dur="500" fill="hold"/>
                                        <p:tgtEl>
                                          <p:spTgt spid="22529"/>
                                        </p:tgtEl>
                                        <p:attrNameLst>
                                          <p:attrName>ppt_x</p:attrName>
                                        </p:attrNameLst>
                                      </p:cBhvr>
                                      <p:tavLst>
                                        <p:tav tm="0">
                                          <p:val>
                                            <p:strVal val="#ppt_x"/>
                                          </p:val>
                                        </p:tav>
                                        <p:tav tm="100000">
                                          <p:val>
                                            <p:strVal val="#ppt_x"/>
                                          </p:val>
                                        </p:tav>
                                      </p:tavLst>
                                    </p:anim>
                                    <p:anim calcmode="lin" valueType="num">
                                      <p:cBhvr additive="base">
                                        <p:cTn id="8" dur="500" fill="hold"/>
                                        <p:tgtEl>
                                          <p:spTgt spid="225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additive="base">
                                        <p:cTn id="43" dur="500" fill="hold"/>
                                        <p:tgtEl>
                                          <p:spTgt spid="4"/>
                                        </p:tgtEl>
                                        <p:attrNameLst>
                                          <p:attrName>ppt_x</p:attrName>
                                        </p:attrNameLst>
                                      </p:cBhvr>
                                      <p:tavLst>
                                        <p:tav tm="0">
                                          <p:val>
                                            <p:strVal val="#ppt_x"/>
                                          </p:val>
                                        </p:tav>
                                        <p:tav tm="100000">
                                          <p:val>
                                            <p:strVal val="#ppt_x"/>
                                          </p:val>
                                        </p:tav>
                                      </p:tavLst>
                                    </p:anim>
                                    <p:anim calcmode="lin" valueType="num">
                                      <p:cBhvr additive="base">
                                        <p:cTn id="4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animBg="1"/>
      <p:bldP spid="3" grpId="0" animBg="1"/>
      <p:bldP spid="4" grpId="0" animBg="1"/>
      <p:bldP spid="5" grpId="0" animBg="1"/>
      <p:bldP spid="6" grpId="0" animBg="1"/>
      <p:bldP spid="7" grpId="0" animBg="1"/>
      <p:bldP spid="8" grpId="0" animBg="1"/>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857752" y="1714488"/>
            <a:ext cx="3786214" cy="769441"/>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دفع كل عام مبلغ مقدارها 40 ألف دينار إلي بيت المال في بغداد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Rectangle 5"/>
          <p:cNvSpPr>
            <a:spLocks noChangeArrowheads="1"/>
          </p:cNvSpPr>
          <p:nvPr/>
        </p:nvSpPr>
        <p:spPr bwMode="auto">
          <a:xfrm>
            <a:off x="1643042" y="1643050"/>
            <a:ext cx="3000396" cy="769441"/>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التنازل عن مائة ألف دينار كانت تقدمها مصر للمغرب</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6" name="Groupe 15"/>
          <p:cNvGrpSpPr/>
          <p:nvPr/>
        </p:nvGrpSpPr>
        <p:grpSpPr>
          <a:xfrm>
            <a:off x="1643042" y="285728"/>
            <a:ext cx="6072230" cy="1395570"/>
            <a:chOff x="857224" y="2071678"/>
            <a:chExt cx="6072230" cy="1395570"/>
          </a:xfrm>
        </p:grpSpPr>
        <p:sp>
          <p:nvSpPr>
            <p:cNvPr id="4" name="Rectangle 3"/>
            <p:cNvSpPr>
              <a:spLocks noChangeArrowheads="1"/>
            </p:cNvSpPr>
            <p:nvPr/>
          </p:nvSpPr>
          <p:spPr bwMode="auto">
            <a:xfrm>
              <a:off x="857224" y="2071678"/>
              <a:ext cx="6072230" cy="8309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فكت</a:t>
              </a:r>
              <a:r>
                <a:rPr kumimoji="0" lang="ar-DZ"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ب</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إلى الخليفة هارون الرشيد بالأمر طالبا منه السماح له بالاستقلال بإفريقية مع تعهده بما يلي:</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5" name="Groupe 14"/>
            <p:cNvGrpSpPr/>
            <p:nvPr/>
          </p:nvGrpSpPr>
          <p:grpSpPr>
            <a:xfrm>
              <a:off x="2717810" y="2915286"/>
              <a:ext cx="3755720" cy="551962"/>
              <a:chOff x="2717810" y="2969878"/>
              <a:chExt cx="3755720" cy="551962"/>
            </a:xfrm>
          </p:grpSpPr>
          <p:sp>
            <p:nvSpPr>
              <p:cNvPr id="11" name="Rectangle 10"/>
              <p:cNvSpPr/>
              <p:nvPr/>
            </p:nvSpPr>
            <p:spPr>
              <a:xfrm>
                <a:off x="2786050" y="3197840"/>
                <a:ext cx="3643338" cy="142876"/>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2" name="Flèche vers le bas 11"/>
              <p:cNvSpPr/>
              <p:nvPr/>
            </p:nvSpPr>
            <p:spPr>
              <a:xfrm>
                <a:off x="2717810" y="3197840"/>
                <a:ext cx="214314" cy="288000"/>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3" name="Flèche vers le bas 12"/>
              <p:cNvSpPr/>
              <p:nvPr/>
            </p:nvSpPr>
            <p:spPr>
              <a:xfrm>
                <a:off x="6259216" y="3197840"/>
                <a:ext cx="214314" cy="324000"/>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4" name="Rectangle 13"/>
              <p:cNvSpPr/>
              <p:nvPr/>
            </p:nvSpPr>
            <p:spPr>
              <a:xfrm>
                <a:off x="4429124" y="2969878"/>
                <a:ext cx="142876" cy="216000"/>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grpSp>
      <p:sp>
        <p:nvSpPr>
          <p:cNvPr id="17" name="Rectangle 16"/>
          <p:cNvSpPr>
            <a:spLocks noChangeArrowheads="1"/>
          </p:cNvSpPr>
          <p:nvPr/>
        </p:nvSpPr>
        <p:spPr bwMode="auto">
          <a:xfrm>
            <a:off x="357158" y="4429132"/>
            <a:ext cx="2571768" cy="156966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التكفل بمنع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الأدارسة</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"بني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رستم</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والثورات البربرية عموما من التوسع شرقا.</a:t>
            </a:r>
            <a:endParaRPr kumimoji="0" lang="ar-SA"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8" name="Rectangle 17"/>
          <p:cNvSpPr>
            <a:spLocks noChangeArrowheads="1"/>
          </p:cNvSpPr>
          <p:nvPr/>
        </p:nvSpPr>
        <p:spPr bwMode="auto">
          <a:xfrm>
            <a:off x="7000892" y="4357694"/>
            <a:ext cx="1857356" cy="1938992"/>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لأنهم موالين للخلافة العباسية منذ قيامها في خراسان مع أبو مسلم الخراساني.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9" name="Rectangle 18"/>
          <p:cNvSpPr>
            <a:spLocks noChangeArrowheads="1"/>
          </p:cNvSpPr>
          <p:nvPr/>
        </p:nvSpPr>
        <p:spPr bwMode="auto">
          <a:xfrm>
            <a:off x="5072066" y="4357694"/>
            <a:ext cx="1857388" cy="156966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قبولهم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ذكر اسم الخليفة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فى</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خطبة الجمعة، ووضع اسمه على العملة</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20" name="Rectangle 19"/>
          <p:cNvSpPr>
            <a:spLocks noChangeArrowheads="1"/>
          </p:cNvSpPr>
          <p:nvPr/>
        </p:nvSpPr>
        <p:spPr bwMode="auto">
          <a:xfrm>
            <a:off x="3071802" y="4429132"/>
            <a:ext cx="1928826" cy="156966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موالاة من توالي الخلافة العباسية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ومعادات</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من يعاديها.</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21" name="Groupe 20"/>
          <p:cNvGrpSpPr/>
          <p:nvPr/>
        </p:nvGrpSpPr>
        <p:grpSpPr>
          <a:xfrm>
            <a:off x="1857356" y="2643182"/>
            <a:ext cx="5929354" cy="1759691"/>
            <a:chOff x="1571604" y="1105991"/>
            <a:chExt cx="5929354" cy="1759691"/>
          </a:xfrm>
        </p:grpSpPr>
        <p:sp>
          <p:nvSpPr>
            <p:cNvPr id="22" name="Rectangle 21"/>
            <p:cNvSpPr>
              <a:spLocks noChangeArrowheads="1"/>
            </p:cNvSpPr>
            <p:nvPr/>
          </p:nvSpPr>
          <p:spPr bwMode="auto">
            <a:xfrm>
              <a:off x="1571604" y="1105991"/>
              <a:ext cx="5929354"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وافق الخليفة هارون الرشيد على طلبه وسمح له بالاستقلال بحكم ولايته وجعلها وراثة في عائلته للأسباب التالية:</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23" name="Groupe 13"/>
            <p:cNvGrpSpPr/>
            <p:nvPr/>
          </p:nvGrpSpPr>
          <p:grpSpPr>
            <a:xfrm>
              <a:off x="1928794" y="1964284"/>
              <a:ext cx="5344202" cy="901398"/>
              <a:chOff x="1928794" y="1500174"/>
              <a:chExt cx="5344202" cy="901398"/>
            </a:xfrm>
          </p:grpSpPr>
          <p:sp>
            <p:nvSpPr>
              <p:cNvPr id="24" name="Rectangle 7"/>
              <p:cNvSpPr/>
              <p:nvPr/>
            </p:nvSpPr>
            <p:spPr>
              <a:xfrm>
                <a:off x="2000232" y="1857364"/>
                <a:ext cx="5214974" cy="112382"/>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25" name="Flèche vers le bas 24"/>
              <p:cNvSpPr/>
              <p:nvPr/>
            </p:nvSpPr>
            <p:spPr>
              <a:xfrm>
                <a:off x="1928794" y="1887858"/>
                <a:ext cx="214314"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26" name="Flèche vers le bas 25"/>
              <p:cNvSpPr/>
              <p:nvPr/>
            </p:nvSpPr>
            <p:spPr>
              <a:xfrm>
                <a:off x="5286380" y="1887858"/>
                <a:ext cx="214314"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27" name="Rectangle 26"/>
              <p:cNvSpPr/>
              <p:nvPr/>
            </p:nvSpPr>
            <p:spPr>
              <a:xfrm>
                <a:off x="4211612" y="1500174"/>
                <a:ext cx="142876" cy="357190"/>
              </a:xfrm>
              <a:prstGeom prst="rect">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28" name="Flèche vers le bas 27"/>
              <p:cNvSpPr/>
              <p:nvPr/>
            </p:nvSpPr>
            <p:spPr>
              <a:xfrm>
                <a:off x="7058682" y="1871012"/>
                <a:ext cx="214314"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sp>
            <p:nvSpPr>
              <p:cNvPr id="29" name="Flèche vers le bas 28"/>
              <p:cNvSpPr/>
              <p:nvPr/>
            </p:nvSpPr>
            <p:spPr>
              <a:xfrm>
                <a:off x="3571868" y="1901506"/>
                <a:ext cx="214314" cy="500066"/>
              </a:xfrm>
              <a:prstGeom prst="downArrow">
                <a:avLst/>
              </a:prstGeom>
            </p:spPr>
            <p:style>
              <a:lnRef idx="0">
                <a:schemeClr val="accent3"/>
              </a:lnRef>
              <a:fillRef idx="3">
                <a:schemeClr val="accent3"/>
              </a:fillRef>
              <a:effectRef idx="3">
                <a:schemeClr val="accent3"/>
              </a:effectRef>
              <a:fontRef idx="minor">
                <a:schemeClr val="lt1"/>
              </a:fontRef>
            </p:style>
            <p:txBody>
              <a:bodyPr rtlCol="1" anchor="ctr"/>
              <a:lstStyle/>
              <a:p>
                <a:pPr algn="ctr"/>
                <a:endParaRPr lang="ar-DZ"/>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7" grpId="0" animBg="1"/>
      <p:bldP spid="18" grpId="0" animBg="1"/>
      <p:bldP spid="19" grpId="0" animBg="1"/>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5857884" y="1700840"/>
            <a:ext cx="1928826" cy="156966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كثرت ثورات الجند وعجز الخلافة العباسية من القضاء عل</a:t>
            </a:r>
            <a:r>
              <a:rPr kumimoji="0" lang="ar-DZ"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يها</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4" name="Rectangle 1"/>
          <p:cNvSpPr>
            <a:spLocks noChangeArrowheads="1"/>
          </p:cNvSpPr>
          <p:nvPr/>
        </p:nvSpPr>
        <p:spPr bwMode="auto">
          <a:xfrm>
            <a:off x="3714744" y="1700840"/>
            <a:ext cx="2000264" cy="230832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قيام "دولة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الأدارسة</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في المغرب الأقصى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"دولة بني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رستم</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في المغرب الأوسط.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1802764" y="1700840"/>
            <a:ext cx="1785950" cy="1938992"/>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Char char="•"/>
              <a:tabLst/>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المبالغ الضخمة التي كان يرسلها الخليفة العباسي لأفريقية والتي تنازل عنها. </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pSp>
        <p:nvGrpSpPr>
          <p:cNvPr id="15" name="Groupe 14"/>
          <p:cNvGrpSpPr/>
          <p:nvPr/>
        </p:nvGrpSpPr>
        <p:grpSpPr>
          <a:xfrm>
            <a:off x="1285852" y="214290"/>
            <a:ext cx="6786610" cy="1442408"/>
            <a:chOff x="1285852" y="1013756"/>
            <a:chExt cx="6786610" cy="1442408"/>
          </a:xfrm>
        </p:grpSpPr>
        <p:sp>
          <p:nvSpPr>
            <p:cNvPr id="20481" name="Rectangle 1"/>
            <p:cNvSpPr>
              <a:spLocks noChangeArrowheads="1"/>
            </p:cNvSpPr>
            <p:nvPr/>
          </p:nvSpPr>
          <p:spPr bwMode="auto">
            <a:xfrm>
              <a:off x="1285852" y="1013756"/>
              <a:ext cx="6786610" cy="584775"/>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ثانيا: العوامل المساعدة على نشأة الدولة الأغلبية:</a:t>
              </a:r>
              <a:endParaRPr kumimoji="0" lang="en-US" sz="3200" b="1" i="0" u="none" strike="noStrike" cap="none" normalizeH="0" baseline="0" dirty="0">
                <a:ln>
                  <a:noFill/>
                </a:ln>
                <a:solidFill>
                  <a:schemeClr val="tx1"/>
                </a:solidFill>
                <a:effectLst/>
                <a:latin typeface="Arial" pitchFamily="34" charset="0"/>
                <a:cs typeface="Arial" pitchFamily="34" charset="0"/>
              </a:endParaRPr>
            </a:p>
          </p:txBody>
        </p:sp>
        <p:sp>
          <p:nvSpPr>
            <p:cNvPr id="9" name="Rectangle 8"/>
            <p:cNvSpPr/>
            <p:nvPr/>
          </p:nvSpPr>
          <p:spPr>
            <a:xfrm>
              <a:off x="2857488" y="1925604"/>
              <a:ext cx="4000528" cy="146074"/>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0" name="Flèche vers le bas 9"/>
            <p:cNvSpPr/>
            <p:nvPr/>
          </p:nvSpPr>
          <p:spPr>
            <a:xfrm>
              <a:off x="2786050" y="1956098"/>
              <a:ext cx="214314" cy="500066"/>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3" name="Flèche vers le bas 12"/>
            <p:cNvSpPr/>
            <p:nvPr/>
          </p:nvSpPr>
          <p:spPr>
            <a:xfrm>
              <a:off x="6715140" y="1939252"/>
              <a:ext cx="214314" cy="500066"/>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4" name="Flèche vers le bas 13"/>
            <p:cNvSpPr/>
            <p:nvPr/>
          </p:nvSpPr>
          <p:spPr>
            <a:xfrm>
              <a:off x="4643438" y="1643050"/>
              <a:ext cx="214314" cy="799466"/>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6715140" y="1214422"/>
            <a:ext cx="1857388" cy="2123658"/>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بناء قصره المسمى بالقصر الأبيض الذي في قبلة القيروان على ميلين منها، وبن</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مسجدًا جامعًا ‏.</a:t>
            </a:r>
            <a:r>
              <a:rPr kumimoji="0" lang="ar-SA" sz="22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1"/>
          <p:cNvSpPr>
            <a:spLocks noChangeArrowheads="1"/>
          </p:cNvSpPr>
          <p:nvPr/>
        </p:nvSpPr>
        <p:spPr bwMode="auto">
          <a:xfrm>
            <a:off x="4643438" y="1214422"/>
            <a:ext cx="1928826" cy="2462213"/>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ابتاع عبيدًا اعتقهم فبلغوا خمسة آلاف وأسكنهم حوله‏.‏</a:t>
            </a:r>
            <a:r>
              <a:rPr kumimoji="0" lang="en-US"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وسمى تلك المدينة "العباسية" وهي اليوم آهلة عامرة‏.‏</a:t>
            </a:r>
            <a:r>
              <a:rPr kumimoji="0" lang="en-US"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Rectangle 1"/>
          <p:cNvSpPr>
            <a:spLocks noChangeArrowheads="1"/>
          </p:cNvSpPr>
          <p:nvPr/>
        </p:nvSpPr>
        <p:spPr bwMode="auto">
          <a:xfrm>
            <a:off x="4602494" y="3755696"/>
            <a:ext cx="2928958" cy="769441"/>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ثورة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حمديس</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الكندى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فى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المغرب الأدنى عام 186هـ</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Rectangle 1"/>
          <p:cNvSpPr>
            <a:spLocks noChangeArrowheads="1"/>
          </p:cNvSpPr>
          <p:nvPr/>
        </p:nvSpPr>
        <p:spPr bwMode="auto">
          <a:xfrm>
            <a:off x="3428992" y="5072074"/>
            <a:ext cx="4000528"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ثورة عمر بن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مجالد</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وزير إبراهيم عام 194هـ</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9" name="Rectangle 1"/>
          <p:cNvSpPr>
            <a:spLocks noChangeArrowheads="1"/>
          </p:cNvSpPr>
          <p:nvPr/>
        </p:nvSpPr>
        <p:spPr bwMode="auto">
          <a:xfrm>
            <a:off x="4714876" y="4572008"/>
            <a:ext cx="2857520" cy="43088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ثورة أهل طرابلس سنة 189هـ</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25" name="Rectangle 24"/>
          <p:cNvSpPr>
            <a:spLocks noChangeArrowheads="1"/>
          </p:cNvSpPr>
          <p:nvPr/>
        </p:nvSpPr>
        <p:spPr bwMode="auto">
          <a:xfrm>
            <a:off x="1928794" y="3929066"/>
            <a:ext cx="1285884" cy="110799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ألا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يعتدى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أحد الطرفين على الآخر</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26" name="Rectangle 25"/>
          <p:cNvSpPr>
            <a:spLocks noChangeArrowheads="1"/>
          </p:cNvSpPr>
          <p:nvPr/>
        </p:nvSpPr>
        <p:spPr bwMode="auto">
          <a:xfrm>
            <a:off x="428596" y="3929066"/>
            <a:ext cx="1428728" cy="144655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أن يبقى كل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فى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إقليمه، فقبل "ابن الأغلب</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39" name="Groupe 38"/>
          <p:cNvGrpSpPr/>
          <p:nvPr/>
        </p:nvGrpSpPr>
        <p:grpSpPr>
          <a:xfrm>
            <a:off x="642910" y="1214422"/>
            <a:ext cx="2216826" cy="2716330"/>
            <a:chOff x="642910" y="1214422"/>
            <a:chExt cx="2216826" cy="2716330"/>
          </a:xfrm>
        </p:grpSpPr>
        <p:sp>
          <p:nvSpPr>
            <p:cNvPr id="28" name="Rectangle 27"/>
            <p:cNvSpPr>
              <a:spLocks noChangeArrowheads="1"/>
            </p:cNvSpPr>
            <p:nvPr/>
          </p:nvSpPr>
          <p:spPr bwMode="auto">
            <a:xfrm>
              <a:off x="642910" y="1214422"/>
              <a:ext cx="2143140" cy="2123658"/>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استطاع إبراهيم بن الأغلب بعد أن وصل إلى "القيروان" أن يوقف زحف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الأد</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رسة، وبعد مناوشات بين الطرفين اقترحوا عليه</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35" name="Groupe 34"/>
            <p:cNvGrpSpPr/>
            <p:nvPr/>
          </p:nvGrpSpPr>
          <p:grpSpPr>
            <a:xfrm>
              <a:off x="714348" y="3357562"/>
              <a:ext cx="2145388" cy="573190"/>
              <a:chOff x="642910" y="5141826"/>
              <a:chExt cx="2145388" cy="573190"/>
            </a:xfrm>
          </p:grpSpPr>
          <p:sp>
            <p:nvSpPr>
              <p:cNvPr id="29" name="Rectangle 28"/>
              <p:cNvSpPr/>
              <p:nvPr/>
            </p:nvSpPr>
            <p:spPr>
              <a:xfrm>
                <a:off x="714348" y="5289586"/>
                <a:ext cx="1980000" cy="144000"/>
              </a:xfrm>
              <a:prstGeom prst="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sp>
            <p:nvSpPr>
              <p:cNvPr id="30" name="Flèche vers le bas 29"/>
              <p:cNvSpPr/>
              <p:nvPr/>
            </p:nvSpPr>
            <p:spPr>
              <a:xfrm>
                <a:off x="642910" y="5286388"/>
                <a:ext cx="288000" cy="428628"/>
              </a:xfrm>
              <a:prstGeom prst="downArrow">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sp>
            <p:nvSpPr>
              <p:cNvPr id="31" name="Flèche vers le bas 30"/>
              <p:cNvSpPr/>
              <p:nvPr/>
            </p:nvSpPr>
            <p:spPr>
              <a:xfrm>
                <a:off x="2500298" y="5284702"/>
                <a:ext cx="288000" cy="428628"/>
              </a:xfrm>
              <a:prstGeom prst="downArrow">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sp>
            <p:nvSpPr>
              <p:cNvPr id="32" name="Rectangle 31"/>
              <p:cNvSpPr/>
              <p:nvPr/>
            </p:nvSpPr>
            <p:spPr>
              <a:xfrm>
                <a:off x="1571604" y="5141826"/>
                <a:ext cx="144000" cy="288000"/>
              </a:xfrm>
              <a:prstGeom prst="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grpSp>
      </p:grpSp>
      <p:sp>
        <p:nvSpPr>
          <p:cNvPr id="33" name="Rectangle 32"/>
          <p:cNvSpPr>
            <a:spLocks noChangeArrowheads="1"/>
          </p:cNvSpPr>
          <p:nvPr/>
        </p:nvSpPr>
        <p:spPr bwMode="auto">
          <a:xfrm>
            <a:off x="571472" y="5715016"/>
            <a:ext cx="8143932" cy="769441"/>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lang="ar-DZ" sz="2200" dirty="0">
                <a:solidFill>
                  <a:srgbClr val="000000"/>
                </a:solidFill>
                <a:latin typeface="Simplified Arabic" pitchFamily="18" charset="-78"/>
                <a:ea typeface="Times New Roman" pitchFamily="18" charset="0"/>
                <a:cs typeface="Simplified Arabic" pitchFamily="18" charset="-78"/>
              </a:rPr>
              <a:t>ووصل في الأخير إلى </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وق</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ي</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الدولة العباسية شر غزوات البربر والإغارة على الأقاليم الشرقية للدولة، وحقق إبراهيم بن الأغلب للرشيد ما أراد</a:t>
            </a:r>
            <a:r>
              <a:rPr kumimoji="0" lang="en-US"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38" name="Groupe 37"/>
          <p:cNvGrpSpPr/>
          <p:nvPr/>
        </p:nvGrpSpPr>
        <p:grpSpPr>
          <a:xfrm>
            <a:off x="2901630" y="1241718"/>
            <a:ext cx="1748552" cy="3803910"/>
            <a:chOff x="2901630" y="1241718"/>
            <a:chExt cx="1748552" cy="3803910"/>
          </a:xfrm>
        </p:grpSpPr>
        <p:sp>
          <p:nvSpPr>
            <p:cNvPr id="6" name="Rectangle 1"/>
            <p:cNvSpPr>
              <a:spLocks noChangeArrowheads="1"/>
            </p:cNvSpPr>
            <p:nvPr/>
          </p:nvSpPr>
          <p:spPr bwMode="auto">
            <a:xfrm>
              <a:off x="2901630" y="1241718"/>
              <a:ext cx="1643074" cy="178510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واجه عدة ثورات قامت ضده، </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تمكن من إخمادها </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من أهمها</a:t>
              </a:r>
              <a:r>
                <a:rPr kumimoji="0" lang="ar-DZ"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37" name="Groupe 36"/>
            <p:cNvGrpSpPr/>
            <p:nvPr/>
          </p:nvGrpSpPr>
          <p:grpSpPr>
            <a:xfrm>
              <a:off x="3571868" y="3029628"/>
              <a:ext cx="1078314" cy="2016000"/>
              <a:chOff x="3571868" y="3029628"/>
              <a:chExt cx="1078314" cy="2016000"/>
            </a:xfrm>
          </p:grpSpPr>
          <p:sp>
            <p:nvSpPr>
              <p:cNvPr id="18" name="Flèche droite 17"/>
              <p:cNvSpPr/>
              <p:nvPr/>
            </p:nvSpPr>
            <p:spPr>
              <a:xfrm rot="5400000">
                <a:off x="2707868" y="3893628"/>
                <a:ext cx="2016000" cy="288000"/>
              </a:xfrm>
              <a:prstGeom prst="rightArrow">
                <a:avLst/>
              </a:prstGeom>
            </p:spPr>
            <p:style>
              <a:lnRef idx="0">
                <a:schemeClr val="accent5"/>
              </a:lnRef>
              <a:fillRef idx="3">
                <a:schemeClr val="accent5"/>
              </a:fillRef>
              <a:effectRef idx="3">
                <a:schemeClr val="accent5"/>
              </a:effectRef>
              <a:fontRef idx="minor">
                <a:schemeClr val="lt1"/>
              </a:fontRef>
            </p:style>
            <p:txBody>
              <a:bodyPr rtlCol="1" anchor="ctr"/>
              <a:lstStyle/>
              <a:p>
                <a:pPr algn="ctr"/>
                <a:endParaRPr lang="ar-DZ"/>
              </a:p>
            </p:txBody>
          </p:sp>
          <p:sp>
            <p:nvSpPr>
              <p:cNvPr id="22" name="Flèche droite 21"/>
              <p:cNvSpPr/>
              <p:nvPr/>
            </p:nvSpPr>
            <p:spPr>
              <a:xfrm>
                <a:off x="3714744" y="3857628"/>
                <a:ext cx="864000" cy="288000"/>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36" name="Flèche droite 35"/>
              <p:cNvSpPr/>
              <p:nvPr/>
            </p:nvSpPr>
            <p:spPr>
              <a:xfrm>
                <a:off x="3786182" y="4555162"/>
                <a:ext cx="864000" cy="288000"/>
              </a:xfrm>
              <a:prstGeom prs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grpSp>
      </p:grpSp>
      <p:grpSp>
        <p:nvGrpSpPr>
          <p:cNvPr id="44" name="Groupe 43"/>
          <p:cNvGrpSpPr/>
          <p:nvPr/>
        </p:nvGrpSpPr>
        <p:grpSpPr>
          <a:xfrm>
            <a:off x="1670338" y="119698"/>
            <a:ext cx="6130020" cy="1094724"/>
            <a:chOff x="1670338" y="119698"/>
            <a:chExt cx="6130020" cy="1094724"/>
          </a:xfrm>
        </p:grpSpPr>
        <p:grpSp>
          <p:nvGrpSpPr>
            <p:cNvPr id="17" name="Groupe 16"/>
            <p:cNvGrpSpPr/>
            <p:nvPr/>
          </p:nvGrpSpPr>
          <p:grpSpPr>
            <a:xfrm>
              <a:off x="1785918" y="119698"/>
              <a:ext cx="6014440" cy="1094724"/>
              <a:chOff x="1785918" y="191136"/>
              <a:chExt cx="6014440" cy="1094724"/>
            </a:xfrm>
          </p:grpSpPr>
          <p:sp>
            <p:nvSpPr>
              <p:cNvPr id="19457" name="Rectangle 1"/>
              <p:cNvSpPr>
                <a:spLocks noChangeArrowheads="1"/>
              </p:cNvSpPr>
              <p:nvPr/>
            </p:nvSpPr>
            <p:spPr bwMode="auto">
              <a:xfrm>
                <a:off x="1785918" y="191136"/>
                <a:ext cx="5500726" cy="52322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ثالثا: الأعمال التي قام </a:t>
                </a:r>
                <a:r>
                  <a:rPr kumimoji="0" lang="ar-DZ" sz="2800" b="1"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بها</a:t>
                </a:r>
                <a:r>
                  <a:rPr kumimoji="0" lang="ar-DZ" sz="2800" b="1"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إبراهيم بن الأغلب:</a:t>
                </a:r>
                <a:endParaRPr kumimoji="0" lang="en-US" sz="28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2" name="Rectangle 11"/>
              <p:cNvSpPr/>
              <p:nvPr/>
            </p:nvSpPr>
            <p:spPr>
              <a:xfrm>
                <a:off x="1785918" y="857232"/>
                <a:ext cx="5940000" cy="146074"/>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14" name="Flèche vers le bas 13"/>
              <p:cNvSpPr/>
              <p:nvPr/>
            </p:nvSpPr>
            <p:spPr>
              <a:xfrm>
                <a:off x="7512358" y="857232"/>
                <a:ext cx="288000" cy="428628"/>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sp>
          <p:nvSpPr>
            <p:cNvPr id="40" name="Flèche vers le bas 39"/>
            <p:cNvSpPr/>
            <p:nvPr/>
          </p:nvSpPr>
          <p:spPr>
            <a:xfrm>
              <a:off x="5572132" y="785794"/>
              <a:ext cx="288000" cy="428628"/>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41" name="Flèche vers le bas 40"/>
            <p:cNvSpPr/>
            <p:nvPr/>
          </p:nvSpPr>
          <p:spPr>
            <a:xfrm>
              <a:off x="3643306" y="785794"/>
              <a:ext cx="288000" cy="428628"/>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42" name="Flèche vers le bas 41"/>
            <p:cNvSpPr/>
            <p:nvPr/>
          </p:nvSpPr>
          <p:spPr>
            <a:xfrm>
              <a:off x="1670338" y="772146"/>
              <a:ext cx="288000" cy="428628"/>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43" name="Rectangle 42"/>
            <p:cNvSpPr/>
            <p:nvPr/>
          </p:nvSpPr>
          <p:spPr>
            <a:xfrm>
              <a:off x="4500562" y="598776"/>
              <a:ext cx="180000" cy="288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ppt_x"/>
                                          </p:val>
                                        </p:tav>
                                        <p:tav tm="100000">
                                          <p:val>
                                            <p:strVal val="#ppt_x"/>
                                          </p:val>
                                        </p:tav>
                                      </p:tavLst>
                                    </p:anim>
                                    <p:anim calcmode="lin" valueType="num">
                                      <p:cBhvr additive="base">
                                        <p:cTn id="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8"/>
                                        </p:tgtEl>
                                        <p:attrNameLst>
                                          <p:attrName>style.visibility</p:attrName>
                                        </p:attrNameLst>
                                      </p:cBhvr>
                                      <p:to>
                                        <p:strVal val="visible"/>
                                      </p:to>
                                    </p:set>
                                    <p:anim calcmode="lin" valueType="num">
                                      <p:cBhvr additive="base">
                                        <p:cTn id="25" dur="500" fill="hold"/>
                                        <p:tgtEl>
                                          <p:spTgt spid="38"/>
                                        </p:tgtEl>
                                        <p:attrNameLst>
                                          <p:attrName>ppt_x</p:attrName>
                                        </p:attrNameLst>
                                      </p:cBhvr>
                                      <p:tavLst>
                                        <p:tav tm="0">
                                          <p:val>
                                            <p:strVal val="#ppt_x"/>
                                          </p:val>
                                        </p:tav>
                                        <p:tav tm="100000">
                                          <p:val>
                                            <p:strVal val="#ppt_x"/>
                                          </p:val>
                                        </p:tav>
                                      </p:tavLst>
                                    </p:anim>
                                    <p:anim calcmode="lin" valueType="num">
                                      <p:cBhvr additive="base">
                                        <p:cTn id="2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9"/>
                                        </p:tgtEl>
                                        <p:attrNameLst>
                                          <p:attrName>style.visibility</p:attrName>
                                        </p:attrNameLst>
                                      </p:cBhvr>
                                      <p:to>
                                        <p:strVal val="visible"/>
                                      </p:to>
                                    </p:set>
                                    <p:anim calcmode="lin" valueType="num">
                                      <p:cBhvr additive="base">
                                        <p:cTn id="49" dur="500" fill="hold"/>
                                        <p:tgtEl>
                                          <p:spTgt spid="39"/>
                                        </p:tgtEl>
                                        <p:attrNameLst>
                                          <p:attrName>ppt_x</p:attrName>
                                        </p:attrNameLst>
                                      </p:cBhvr>
                                      <p:tavLst>
                                        <p:tav tm="0">
                                          <p:val>
                                            <p:strVal val="#ppt_x"/>
                                          </p:val>
                                        </p:tav>
                                        <p:tav tm="100000">
                                          <p:val>
                                            <p:strVal val="#ppt_x"/>
                                          </p:val>
                                        </p:tav>
                                      </p:tavLst>
                                    </p:anim>
                                    <p:anim calcmode="lin" valueType="num">
                                      <p:cBhvr additive="base">
                                        <p:cTn id="50"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anim calcmode="lin" valueType="num">
                                      <p:cBhvr additive="base">
                                        <p:cTn id="55" dur="500" fill="hold"/>
                                        <p:tgtEl>
                                          <p:spTgt spid="25"/>
                                        </p:tgtEl>
                                        <p:attrNameLst>
                                          <p:attrName>ppt_x</p:attrName>
                                        </p:attrNameLst>
                                      </p:cBhvr>
                                      <p:tavLst>
                                        <p:tav tm="0">
                                          <p:val>
                                            <p:strVal val="#ppt_x"/>
                                          </p:val>
                                        </p:tav>
                                        <p:tav tm="100000">
                                          <p:val>
                                            <p:strVal val="#ppt_x"/>
                                          </p:val>
                                        </p:tav>
                                      </p:tavLst>
                                    </p:anim>
                                    <p:anim calcmode="lin" valueType="num">
                                      <p:cBhvr additive="base">
                                        <p:cTn id="5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6"/>
                                        </p:tgtEl>
                                        <p:attrNameLst>
                                          <p:attrName>style.visibility</p:attrName>
                                        </p:attrNameLst>
                                      </p:cBhvr>
                                      <p:to>
                                        <p:strVal val="visible"/>
                                      </p:to>
                                    </p:set>
                                    <p:anim calcmode="lin" valueType="num">
                                      <p:cBhvr additive="base">
                                        <p:cTn id="61" dur="500" fill="hold"/>
                                        <p:tgtEl>
                                          <p:spTgt spid="26"/>
                                        </p:tgtEl>
                                        <p:attrNameLst>
                                          <p:attrName>ppt_x</p:attrName>
                                        </p:attrNameLst>
                                      </p:cBhvr>
                                      <p:tavLst>
                                        <p:tav tm="0">
                                          <p:val>
                                            <p:strVal val="#ppt_x"/>
                                          </p:val>
                                        </p:tav>
                                        <p:tav tm="100000">
                                          <p:val>
                                            <p:strVal val="#ppt_x"/>
                                          </p:val>
                                        </p:tav>
                                      </p:tavLst>
                                    </p:anim>
                                    <p:anim calcmode="lin" valueType="num">
                                      <p:cBhvr additive="base">
                                        <p:cTn id="6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3"/>
                                        </p:tgtEl>
                                        <p:attrNameLst>
                                          <p:attrName>style.visibility</p:attrName>
                                        </p:attrNameLst>
                                      </p:cBhvr>
                                      <p:to>
                                        <p:strVal val="visible"/>
                                      </p:to>
                                    </p:set>
                                    <p:anim calcmode="lin" valueType="num">
                                      <p:cBhvr additive="base">
                                        <p:cTn id="67" dur="500" fill="hold"/>
                                        <p:tgtEl>
                                          <p:spTgt spid="33"/>
                                        </p:tgtEl>
                                        <p:attrNameLst>
                                          <p:attrName>ppt_x</p:attrName>
                                        </p:attrNameLst>
                                      </p:cBhvr>
                                      <p:tavLst>
                                        <p:tav tm="0">
                                          <p:val>
                                            <p:strVal val="#ppt_x"/>
                                          </p:val>
                                        </p:tav>
                                        <p:tav tm="100000">
                                          <p:val>
                                            <p:strVal val="#ppt_x"/>
                                          </p:val>
                                        </p:tav>
                                      </p:tavLst>
                                    </p:anim>
                                    <p:anim calcmode="lin" valueType="num">
                                      <p:cBhvr additive="base">
                                        <p:cTn id="6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P spid="9" grpId="0" animBg="1"/>
      <p:bldP spid="25" grpId="0" animBg="1"/>
      <p:bldP spid="26"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57158" y="1357298"/>
            <a:ext cx="6143668" cy="178510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بلغت الدولة أوجها في عهده. ويعد فتح «صقلية» أهم إنجاز حققه فقد جهز جيشًا كبيرًا بإمرة قاضى القيروان أسد بن الفرات سنة212هـ. ولم يتوغلوا فيها بسبب وفاة القائد أسد بن الفرات ومساعدة الروم، فجاءت للمسلمين نجدات من القيروان والأندلس وتوغل المسلمون في الجزيرة بقيادة محمد بن أبى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الجوارى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endParaRPr kumimoji="0" lang="ar-SA"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1"/>
          <p:cNvSpPr>
            <a:spLocks noChangeArrowheads="1"/>
          </p:cNvSpPr>
          <p:nvPr/>
        </p:nvSpPr>
        <p:spPr bwMode="auto">
          <a:xfrm>
            <a:off x="285720" y="357166"/>
            <a:ext cx="3571900" cy="769441"/>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عبد الله أبو العباس وكان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سئ</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السيرة فقد اشتد مع الناس وزاد في الضرائب.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8" name="Groupe 7"/>
          <p:cNvGrpSpPr/>
          <p:nvPr/>
        </p:nvGrpSpPr>
        <p:grpSpPr>
          <a:xfrm>
            <a:off x="4196262" y="285728"/>
            <a:ext cx="4733457" cy="830997"/>
            <a:chOff x="4284166" y="428604"/>
            <a:chExt cx="3931140" cy="830997"/>
          </a:xfrm>
        </p:grpSpPr>
        <p:sp>
          <p:nvSpPr>
            <p:cNvPr id="17409" name="Rectangle 1"/>
            <p:cNvSpPr>
              <a:spLocks noChangeArrowheads="1"/>
            </p:cNvSpPr>
            <p:nvPr/>
          </p:nvSpPr>
          <p:spPr bwMode="auto">
            <a:xfrm>
              <a:off x="4714876" y="428604"/>
              <a:ext cx="3500430" cy="8309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الثاني :</a:t>
              </a:r>
              <a:r>
                <a:rPr kumimoji="0" lang="ar-DZ"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أبو العباس عبد الله بن إبراهيم 196 – 201هـ</a:t>
              </a:r>
              <a:r>
                <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en-US"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Flèche gauche 5"/>
            <p:cNvSpPr/>
            <p:nvPr/>
          </p:nvSpPr>
          <p:spPr>
            <a:xfrm>
              <a:off x="4284166" y="642067"/>
              <a:ext cx="428628" cy="428628"/>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grpSp>
        <p:nvGrpSpPr>
          <p:cNvPr id="9" name="Groupe 8"/>
          <p:cNvGrpSpPr/>
          <p:nvPr/>
        </p:nvGrpSpPr>
        <p:grpSpPr>
          <a:xfrm rot="5400000">
            <a:off x="6900268" y="900914"/>
            <a:ext cx="1569660" cy="2482428"/>
            <a:chOff x="5646975" y="3221467"/>
            <a:chExt cx="1569660" cy="2482428"/>
          </a:xfrm>
        </p:grpSpPr>
        <p:sp>
          <p:nvSpPr>
            <p:cNvPr id="5" name="Rectangle 1"/>
            <p:cNvSpPr>
              <a:spLocks noChangeArrowheads="1"/>
            </p:cNvSpPr>
            <p:nvPr/>
          </p:nvSpPr>
          <p:spPr bwMode="auto">
            <a:xfrm rot="16200000">
              <a:off x="5397657" y="3470785"/>
              <a:ext cx="2068296" cy="156966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الثالث : أبو محمد زيادة الله بن إبراهيم 201- 221هـ </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Flèche gauche 6"/>
            <p:cNvSpPr/>
            <p:nvPr/>
          </p:nvSpPr>
          <p:spPr>
            <a:xfrm rot="15958822">
              <a:off x="6375851" y="5275267"/>
              <a:ext cx="428628" cy="428628"/>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sp>
        <p:nvSpPr>
          <p:cNvPr id="10" name="Rectangle 1"/>
          <p:cNvSpPr>
            <a:spLocks noChangeArrowheads="1"/>
          </p:cNvSpPr>
          <p:nvPr/>
        </p:nvSpPr>
        <p:spPr bwMode="auto">
          <a:xfrm>
            <a:off x="357158" y="3275958"/>
            <a:ext cx="5102592" cy="1107996"/>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قام بعدة إصلاحات فقد أزال المظالم ومنع الخمر، وحقق بعض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لإنجازات العسكرية بفتح بعض حصون «صقلية» وهزيمة أسطول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رومى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جاء لمحاصرة الجزيرة.</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1" name="Groupe 10"/>
          <p:cNvGrpSpPr/>
          <p:nvPr/>
        </p:nvGrpSpPr>
        <p:grpSpPr>
          <a:xfrm>
            <a:off x="5500694" y="3214686"/>
            <a:ext cx="3357586" cy="1200329"/>
            <a:chOff x="5000596" y="1000108"/>
            <a:chExt cx="3357586" cy="1200329"/>
          </a:xfrm>
        </p:grpSpPr>
        <p:sp>
          <p:nvSpPr>
            <p:cNvPr id="12" name="Rectangle 1"/>
            <p:cNvSpPr>
              <a:spLocks noChangeArrowheads="1"/>
            </p:cNvSpPr>
            <p:nvPr/>
          </p:nvSpPr>
          <p:spPr bwMode="auto">
            <a:xfrm>
              <a:off x="5357818" y="1000108"/>
              <a:ext cx="3000364" cy="1200329"/>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الرابع : </a:t>
              </a:r>
              <a:endParaRPr kumimoji="0" lang="ar-DZ"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أبو عقال الأغلب بن إبراهيم221- 226هـ</a:t>
              </a:r>
              <a:r>
                <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3" name="Flèche gauche 12"/>
            <p:cNvSpPr/>
            <p:nvPr/>
          </p:nvSpPr>
          <p:spPr>
            <a:xfrm>
              <a:off x="5000596" y="1500174"/>
              <a:ext cx="357190" cy="428628"/>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sp>
        <p:nvSpPr>
          <p:cNvPr id="14" name="Rectangle 1"/>
          <p:cNvSpPr>
            <a:spLocks noChangeArrowheads="1"/>
          </p:cNvSpPr>
          <p:nvPr/>
        </p:nvSpPr>
        <p:spPr bwMode="auto">
          <a:xfrm>
            <a:off x="571472" y="4714884"/>
            <a:ext cx="5072098" cy="1785104"/>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في سنة 226هـ تم الاستيلاء على مدينة باري -في إيطالية- واجتياح رومية ( روما) ونهبها عام 231هـ -إلا أنهم انسحبوا بعد ذلك-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و</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بلغت سطوة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الأغالبة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مبلغاً كانت فيه كل الدول النصرانية على ساحل إيطالية تدفع لهم الجزية. </a:t>
            </a:r>
            <a:endParaRPr kumimoji="0" lang="ar-SA"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5" name="Groupe 14"/>
          <p:cNvGrpSpPr/>
          <p:nvPr/>
        </p:nvGrpSpPr>
        <p:grpSpPr>
          <a:xfrm>
            <a:off x="5643570" y="4786322"/>
            <a:ext cx="3214678" cy="1200329"/>
            <a:chOff x="5214942" y="3714752"/>
            <a:chExt cx="3214678" cy="1200329"/>
          </a:xfrm>
        </p:grpSpPr>
        <p:sp>
          <p:nvSpPr>
            <p:cNvPr id="16" name="Rectangle 1"/>
            <p:cNvSpPr>
              <a:spLocks noChangeArrowheads="1"/>
            </p:cNvSpPr>
            <p:nvPr/>
          </p:nvSpPr>
          <p:spPr bwMode="auto">
            <a:xfrm>
              <a:off x="5572132" y="3714752"/>
              <a:ext cx="2857488" cy="1200329"/>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الخامس :</a:t>
              </a:r>
              <a:endPar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أبو العباس محمد الأول 226- 242هـ</a:t>
              </a:r>
              <a:r>
                <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en-US"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7" name="Flèche gauche 16"/>
            <p:cNvSpPr/>
            <p:nvPr/>
          </p:nvSpPr>
          <p:spPr>
            <a:xfrm>
              <a:off x="5214942" y="4214818"/>
              <a:ext cx="357190" cy="428628"/>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0"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28596" y="2214554"/>
            <a:ext cx="4786346" cy="1107996"/>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في عهده تم فتح مالطة عام 256ه ولا يزال سكان مالطة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الى</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وقتنا الحاضر يكتبون لغتهم اللاتينية المخلوطة باللغة العربية بالأحرف العربيةـ</a:t>
            </a:r>
            <a:endParaRPr kumimoji="0" lang="ar-SA"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1"/>
          <p:cNvSpPr>
            <a:spLocks noChangeArrowheads="1"/>
          </p:cNvSpPr>
          <p:nvPr/>
        </p:nvSpPr>
        <p:spPr bwMode="auto">
          <a:xfrm>
            <a:off x="1928794" y="1285860"/>
            <a:ext cx="3143272" cy="769441"/>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لم يعمر كثيرا في الحكم وتوفي سنة 250هـ</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Rectangle 1"/>
          <p:cNvSpPr>
            <a:spLocks noChangeArrowheads="1"/>
          </p:cNvSpPr>
          <p:nvPr/>
        </p:nvSpPr>
        <p:spPr bwMode="auto">
          <a:xfrm>
            <a:off x="214282" y="285728"/>
            <a:ext cx="4714908" cy="769441"/>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كان أحسن الحكام خلقا ورحيما بالرعية، اهتم بالعمران ومن مآثره ترميم جامع </a:t>
            </a:r>
            <a:r>
              <a:rPr kumimoji="0" lang="ar-SA" sz="2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الزيتنة</a:t>
            </a:r>
            <a:r>
              <a:rPr kumimoji="0" lang="ar-SA" sz="2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وتحسين أدائه </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1" name="Groupe 10"/>
          <p:cNvGrpSpPr/>
          <p:nvPr/>
        </p:nvGrpSpPr>
        <p:grpSpPr>
          <a:xfrm>
            <a:off x="4962380" y="214290"/>
            <a:ext cx="3895900" cy="830997"/>
            <a:chOff x="4390876" y="686683"/>
            <a:chExt cx="3895900" cy="830997"/>
          </a:xfrm>
        </p:grpSpPr>
        <p:sp>
          <p:nvSpPr>
            <p:cNvPr id="15361" name="Rectangle 1"/>
            <p:cNvSpPr>
              <a:spLocks noChangeArrowheads="1"/>
            </p:cNvSpPr>
            <p:nvPr/>
          </p:nvSpPr>
          <p:spPr bwMode="auto">
            <a:xfrm>
              <a:off x="4714876" y="686683"/>
              <a:ext cx="3571900" cy="8309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السادس:</a:t>
              </a:r>
              <a:r>
                <a:rPr kumimoji="0" lang="ar-DZ"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أبو إبراهيم أحمد بن محمد بن الأغلب 242- 249ه</a:t>
              </a:r>
              <a:r>
                <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8" name="Flèche gauche 7"/>
            <p:cNvSpPr/>
            <p:nvPr/>
          </p:nvSpPr>
          <p:spPr>
            <a:xfrm>
              <a:off x="4390876" y="900997"/>
              <a:ext cx="324000" cy="500066"/>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grpSp>
        <p:nvGrpSpPr>
          <p:cNvPr id="12" name="Groupe 11"/>
          <p:cNvGrpSpPr/>
          <p:nvPr/>
        </p:nvGrpSpPr>
        <p:grpSpPr>
          <a:xfrm>
            <a:off x="5143504" y="1214422"/>
            <a:ext cx="3714776" cy="830997"/>
            <a:chOff x="5429256" y="1214422"/>
            <a:chExt cx="3714776" cy="830997"/>
          </a:xfrm>
        </p:grpSpPr>
        <p:sp>
          <p:nvSpPr>
            <p:cNvPr id="4" name="Rectangle 1"/>
            <p:cNvSpPr>
              <a:spLocks noChangeArrowheads="1"/>
            </p:cNvSpPr>
            <p:nvPr/>
          </p:nvSpPr>
          <p:spPr bwMode="auto">
            <a:xfrm>
              <a:off x="5857884" y="1214422"/>
              <a:ext cx="3286148" cy="83099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السابع: زيادة الله الثاني بن محمد الأول 249-250هـ</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9" name="Flèche gauche 8"/>
            <p:cNvSpPr/>
            <p:nvPr/>
          </p:nvSpPr>
          <p:spPr>
            <a:xfrm>
              <a:off x="5429256" y="1357298"/>
              <a:ext cx="428628" cy="500066"/>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grpSp>
        <p:nvGrpSpPr>
          <p:cNvPr id="13" name="Groupe 12"/>
          <p:cNvGrpSpPr/>
          <p:nvPr/>
        </p:nvGrpSpPr>
        <p:grpSpPr>
          <a:xfrm>
            <a:off x="5214942" y="2214554"/>
            <a:ext cx="3643338" cy="1200329"/>
            <a:chOff x="4643438" y="4214818"/>
            <a:chExt cx="3643338" cy="1200329"/>
          </a:xfrm>
        </p:grpSpPr>
        <p:sp>
          <p:nvSpPr>
            <p:cNvPr id="7" name="Rectangle 1"/>
            <p:cNvSpPr>
              <a:spLocks noChangeArrowheads="1"/>
            </p:cNvSpPr>
            <p:nvPr/>
          </p:nvSpPr>
          <p:spPr bwMode="auto">
            <a:xfrm>
              <a:off x="5072066" y="4214818"/>
              <a:ext cx="3214710" cy="1200329"/>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الثامن: أبو عبد الله أبو </a:t>
              </a:r>
              <a:r>
                <a:rPr kumimoji="0" lang="ar-SA" sz="24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الغرانيق</a:t>
              </a: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محمد الثاني بن أحمد الثاني 250- 261هـ</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0" name="Flèche gauche 9"/>
            <p:cNvSpPr/>
            <p:nvPr/>
          </p:nvSpPr>
          <p:spPr>
            <a:xfrm>
              <a:off x="4643438" y="4572008"/>
              <a:ext cx="428628" cy="500066"/>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sp>
        <p:nvSpPr>
          <p:cNvPr id="14" name="Rectangle 1"/>
          <p:cNvSpPr>
            <a:spLocks noChangeArrowheads="1"/>
          </p:cNvSpPr>
          <p:nvPr/>
        </p:nvSpPr>
        <p:spPr bwMode="auto">
          <a:xfrm>
            <a:off x="214282" y="3429000"/>
            <a:ext cx="6572296" cy="2800767"/>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من أشهر أعماله بناء مدينة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رقادة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قرب القيروان سنة 264هـ ، وفي عهده تم فتح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سيراقوسة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سنة 264هـ، وبعد هذا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االتاريخ</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بدأ الضعف يدب في جسد الدولة حيث استرد البيزنطيون بعض المدن وتمردت بعض القبائل على حكمهم. وبدأت الفتن تدب بين أمراء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الأغالبة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وفي سنة 280هـ / 894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شقت عصا الطاعة في وجه هذا الأمير مدن تونس،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وباجة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وقمودة</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وغيرها. وعمت الفوضى أرجاء البلاد. ولما أيقن إبراهيم بن أحمد بخطر بني عبيد حاول سنة 289هـ /902 </a:t>
            </a:r>
            <a:r>
              <a:rPr kumimoji="0" lang="ar-SA" sz="22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a:t>
            </a:r>
            <a:r>
              <a:rPr kumimoji="0" lang="ar-SA"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تغيير سياسته، فرفع المظالم، واستمال الفقهاء، وبذل الأموال للشعب ولكن بدون جدوى</a:t>
            </a:r>
            <a:r>
              <a:rPr kumimoji="0" lang="en-US" sz="22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2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5" name="Groupe 14"/>
          <p:cNvGrpSpPr/>
          <p:nvPr/>
        </p:nvGrpSpPr>
        <p:grpSpPr>
          <a:xfrm rot="5400000">
            <a:off x="6429372" y="3857644"/>
            <a:ext cx="2786082" cy="2071670"/>
            <a:chOff x="6786578" y="1428736"/>
            <a:chExt cx="2786082" cy="2071670"/>
          </a:xfrm>
        </p:grpSpPr>
        <p:sp>
          <p:nvSpPr>
            <p:cNvPr id="16" name="Rectangle 1"/>
            <p:cNvSpPr>
              <a:spLocks noChangeArrowheads="1"/>
            </p:cNvSpPr>
            <p:nvPr/>
          </p:nvSpPr>
          <p:spPr bwMode="auto">
            <a:xfrm>
              <a:off x="6786578" y="1428736"/>
              <a:ext cx="2786082" cy="156966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التاسع: أبو إسحاق إبراهيم الثاني بن أحمد 261- 289هـ وهو أكثر من حكم في السنين</a:t>
              </a:r>
              <a:r>
                <a:rPr kumimoji="0" lang="en-US"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17" name="Flèche vers le bas 16"/>
            <p:cNvSpPr/>
            <p:nvPr/>
          </p:nvSpPr>
          <p:spPr>
            <a:xfrm>
              <a:off x="7858148" y="3000340"/>
              <a:ext cx="500066" cy="500066"/>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sz="24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 calcmode="lin" valueType="num">
                                      <p:cBhvr additive="base">
                                        <p:cTn id="37" dur="500" fill="hold"/>
                                        <p:tgtEl>
                                          <p:spTgt spid="3"/>
                                        </p:tgtEl>
                                        <p:attrNameLst>
                                          <p:attrName>ppt_x</p:attrName>
                                        </p:attrNameLst>
                                      </p:cBhvr>
                                      <p:tavLst>
                                        <p:tav tm="0">
                                          <p:val>
                                            <p:strVal val="#ppt_x"/>
                                          </p:val>
                                        </p:tav>
                                        <p:tav tm="100000">
                                          <p:val>
                                            <p:strVal val="#ppt_x"/>
                                          </p:val>
                                        </p:tav>
                                      </p:tavLst>
                                    </p:anim>
                                    <p:anim calcmode="lin" valueType="num">
                                      <p:cBhvr additive="base">
                                        <p:cTn id="3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857224" y="4286256"/>
            <a:ext cx="7072362" cy="1938992"/>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وفي عهده كثرت المعارك مع أبي عبد لله الشيعي وانهزم في  معركة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الأربس</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قرب الكاف سنة 296هـ / 909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واضطر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للفرا</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على إثرها إلى المشرق فلم يجد عونا من الخليفة العباسي وتوفي في الرملة بفلسطين وبموته انقرضت الدولة الأغلبية بعدما عمرت مدة 112 سنة، هجرية ما يعادل مائة وتسعة سنة ميلادية</a:t>
            </a:r>
            <a:endParaRPr kumimoji="0" lang="ar-SA"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1"/>
          <p:cNvSpPr>
            <a:spLocks noChangeArrowheads="1"/>
          </p:cNvSpPr>
          <p:nvPr/>
        </p:nvSpPr>
        <p:spPr bwMode="auto">
          <a:xfrm>
            <a:off x="2071670" y="1785926"/>
            <a:ext cx="5715040" cy="830997"/>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في عهده ظهر أبو عبد الله الشيعي سنة290هـ ، وقتل هذا الحاكم في نفس السنة.</a:t>
            </a:r>
            <a:endParaRPr kumimoji="0" lang="ar-SA"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8" name="Groupe 7"/>
          <p:cNvGrpSpPr/>
          <p:nvPr/>
        </p:nvGrpSpPr>
        <p:grpSpPr>
          <a:xfrm>
            <a:off x="714348" y="500042"/>
            <a:ext cx="7500990" cy="1302730"/>
            <a:chOff x="714348" y="500042"/>
            <a:chExt cx="7500990" cy="1302730"/>
          </a:xfrm>
        </p:grpSpPr>
        <p:sp>
          <p:nvSpPr>
            <p:cNvPr id="4" name="Rectangle 1"/>
            <p:cNvSpPr>
              <a:spLocks noChangeArrowheads="1"/>
            </p:cNvSpPr>
            <p:nvPr/>
          </p:nvSpPr>
          <p:spPr bwMode="auto">
            <a:xfrm>
              <a:off x="714348" y="500042"/>
              <a:ext cx="7500990" cy="95410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العاشر : </a:t>
              </a:r>
              <a:endParaRPr kumimoji="0" lang="ar-DZ"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أبو العباس عبد الله الثاني بن إبراهيم الثاني</a:t>
              </a:r>
              <a:r>
                <a:rPr kumimoji="0" lang="ar-DZ"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289- 290هـ</a:t>
              </a:r>
              <a:r>
                <a:rPr kumimoji="0" lang="en-US"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6" name="Flèche vers le bas 5"/>
            <p:cNvSpPr/>
            <p:nvPr/>
          </p:nvSpPr>
          <p:spPr>
            <a:xfrm>
              <a:off x="4350434" y="1445582"/>
              <a:ext cx="428628" cy="357190"/>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grpSp>
        <p:nvGrpSpPr>
          <p:cNvPr id="9" name="Groupe 8"/>
          <p:cNvGrpSpPr/>
          <p:nvPr/>
        </p:nvGrpSpPr>
        <p:grpSpPr>
          <a:xfrm>
            <a:off x="928662" y="3000372"/>
            <a:ext cx="7072362" cy="1285884"/>
            <a:chOff x="928662" y="3000372"/>
            <a:chExt cx="7072362" cy="1285884"/>
          </a:xfrm>
        </p:grpSpPr>
        <p:sp>
          <p:nvSpPr>
            <p:cNvPr id="13313" name="Rectangle 1"/>
            <p:cNvSpPr>
              <a:spLocks noChangeArrowheads="1"/>
            </p:cNvSpPr>
            <p:nvPr/>
          </p:nvSpPr>
          <p:spPr bwMode="auto">
            <a:xfrm>
              <a:off x="928662" y="3000372"/>
              <a:ext cx="7072362" cy="954107"/>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الحاكم الحادي عشر والأخير:</a:t>
              </a:r>
              <a:endParaRPr kumimoji="0" lang="ar-DZ"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أبو مضر زيادة الله الثالث بن عبد الله 290- 296هـ</a:t>
              </a:r>
              <a:endParaRPr kumimoji="0" lang="en-US" sz="28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7" name="Flèche vers le bas 6"/>
            <p:cNvSpPr/>
            <p:nvPr/>
          </p:nvSpPr>
          <p:spPr>
            <a:xfrm>
              <a:off x="4286248" y="3929066"/>
              <a:ext cx="428628" cy="357190"/>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000100" y="2071678"/>
            <a:ext cx="2857520" cy="2677656"/>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-ولما قويت شوكة الأغالبة بدؤوا التوسع، ولكن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الأدارسة</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حدوا من توسعهم غربًا، والصحراء حدتهم جنوبًا، والعباسيون شرقًا، فلم يبقَ لهم سوى الاتجاه شمالا حيث البحر</a:t>
            </a:r>
            <a:r>
              <a:rPr kumimoji="0" lang="en-US"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4" name="Rectangle 1"/>
          <p:cNvSpPr>
            <a:spLocks noChangeArrowheads="1"/>
          </p:cNvSpPr>
          <p:nvPr/>
        </p:nvSpPr>
        <p:spPr bwMode="auto">
          <a:xfrm>
            <a:off x="4643438" y="2071678"/>
            <a:ext cx="3571900" cy="304698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اشتهر بنو الأغلب بأعمالهم البحرية. فهم أول من فتح جزيرة صقلية سنة 264هـ/ 878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م</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ثم تابعوا فتوحاتهم في جنوب إيطاليا وسردينيا</a:t>
            </a:r>
            <a:r>
              <a:rPr kumimoji="0" lang="ar-DZ"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وهو ما سمح  بتأمين التجارة الإسلامية </a:t>
            </a:r>
            <a:r>
              <a:rPr kumimoji="0" lang="ar-SA" sz="2400" b="0" i="0" u="none" strike="noStrike" cap="none" normalizeH="0" baseline="0" dirty="0" err="1">
                <a:ln>
                  <a:noFill/>
                </a:ln>
                <a:solidFill>
                  <a:srgbClr val="000000"/>
                </a:solidFill>
                <a:effectLst/>
                <a:latin typeface="Simplified Arabic" pitchFamily="18" charset="-78"/>
                <a:ea typeface="Times New Roman" pitchFamily="18" charset="0"/>
                <a:cs typeface="Simplified Arabic" pitchFamily="18" charset="-78"/>
              </a:rPr>
              <a:t>فى</a:t>
            </a: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غرب البحر المتوسط والوصول بالإسلام إلى أوربا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grpSp>
        <p:nvGrpSpPr>
          <p:cNvPr id="10" name="Groupe 9"/>
          <p:cNvGrpSpPr/>
          <p:nvPr/>
        </p:nvGrpSpPr>
        <p:grpSpPr>
          <a:xfrm>
            <a:off x="1714480" y="500042"/>
            <a:ext cx="5286412" cy="4929222"/>
            <a:chOff x="1714480" y="500042"/>
            <a:chExt cx="5286412" cy="4929222"/>
          </a:xfrm>
        </p:grpSpPr>
        <p:sp>
          <p:nvSpPr>
            <p:cNvPr id="12289" name="Rectangle 1"/>
            <p:cNvSpPr>
              <a:spLocks noChangeArrowheads="1"/>
            </p:cNvSpPr>
            <p:nvPr/>
          </p:nvSpPr>
          <p:spPr bwMode="auto">
            <a:xfrm>
              <a:off x="1714480" y="500042"/>
              <a:ext cx="5286412" cy="584775"/>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DZ" sz="32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رابعا: </a:t>
              </a:r>
              <a:r>
                <a:rPr kumimoji="0" lang="ar-SA" sz="32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أهم  منجزات الحكام </a:t>
              </a:r>
              <a:r>
                <a:rPr kumimoji="0" lang="ar-SA" sz="32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الأغالبة</a:t>
              </a:r>
              <a:r>
                <a:rPr kumimoji="0" lang="ar-SA" sz="32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3200" b="1" i="0" u="none" strike="noStrike" cap="none" normalizeH="0" baseline="0" dirty="0">
                <a:ln>
                  <a:noFill/>
                </a:ln>
                <a:solidFill>
                  <a:schemeClr val="tx1"/>
                </a:solidFill>
                <a:effectLst/>
                <a:latin typeface="Simplified Arabic" pitchFamily="18" charset="-78"/>
                <a:cs typeface="Simplified Arabic" pitchFamily="18" charset="-78"/>
              </a:endParaRPr>
            </a:p>
          </p:txBody>
        </p:sp>
        <p:sp>
          <p:nvSpPr>
            <p:cNvPr id="5" name="Rectangle 4"/>
            <p:cNvSpPr/>
            <p:nvPr/>
          </p:nvSpPr>
          <p:spPr>
            <a:xfrm>
              <a:off x="2285984" y="1500174"/>
              <a:ext cx="4214842" cy="142876"/>
            </a:xfrm>
            <a:prstGeom prst="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6" name="Flèche vers le bas 5"/>
            <p:cNvSpPr/>
            <p:nvPr/>
          </p:nvSpPr>
          <p:spPr>
            <a:xfrm>
              <a:off x="6364346" y="1500174"/>
              <a:ext cx="279356" cy="571504"/>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7" name="Flèche vers le bas 6"/>
            <p:cNvSpPr/>
            <p:nvPr/>
          </p:nvSpPr>
          <p:spPr>
            <a:xfrm>
              <a:off x="2214546" y="1500174"/>
              <a:ext cx="279356" cy="571504"/>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sp>
          <p:nvSpPr>
            <p:cNvPr id="8" name="Flèche vers le bas 7"/>
            <p:cNvSpPr/>
            <p:nvPr/>
          </p:nvSpPr>
          <p:spPr>
            <a:xfrm>
              <a:off x="4143372" y="1142984"/>
              <a:ext cx="357190" cy="4286280"/>
            </a:xfrm>
            <a:prstGeom prst="down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endParaRPr lang="ar-DZ"/>
            </a:p>
          </p:txBody>
        </p:sp>
      </p:grpSp>
      <p:sp>
        <p:nvSpPr>
          <p:cNvPr id="9" name="Rectangle 8"/>
          <p:cNvSpPr>
            <a:spLocks noChangeArrowheads="1"/>
          </p:cNvSpPr>
          <p:nvPr/>
        </p:nvSpPr>
        <p:spPr bwMode="auto">
          <a:xfrm>
            <a:off x="1643042" y="5429264"/>
            <a:ext cx="5214974"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a:ln>
                  <a:noFill/>
                </a:ln>
                <a:solidFill>
                  <a:srgbClr val="000000"/>
                </a:solidFill>
                <a:effectLst/>
                <a:latin typeface="Simplified Arabic" pitchFamily="18" charset="-78"/>
                <a:ea typeface="Times New Roman" pitchFamily="18" charset="0"/>
                <a:cs typeface="Simplified Arabic" pitchFamily="18" charset="-78"/>
              </a:rPr>
              <a:t>- تمكنهم من فرض نفسهم على الخلفاء العباسيين الذين حاولوا ضمهم إلى والي مصر. </a:t>
            </a:r>
            <a:endParaRPr kumimoji="0" lang="en-US" sz="2400" b="0" i="0" u="none" strike="noStrike" cap="none" normalizeH="0" baseline="0" dirty="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9"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4271</TotalTime>
  <Words>1311</Words>
  <Application>Microsoft Office PowerPoint</Application>
  <PresentationFormat>Affichage à l'écran (4:3)</PresentationFormat>
  <Paragraphs>93</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wrd</dc:creator>
  <cp:lastModifiedBy>acer</cp:lastModifiedBy>
  <cp:revision>141</cp:revision>
  <dcterms:created xsi:type="dcterms:W3CDTF">2015-10-16T14:50:25Z</dcterms:created>
  <dcterms:modified xsi:type="dcterms:W3CDTF">2023-12-01T21:23:12Z</dcterms:modified>
</cp:coreProperties>
</file>