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44" r:id="rId2"/>
    <p:sldId id="356" r:id="rId3"/>
    <p:sldId id="381" r:id="rId4"/>
    <p:sldId id="382" r:id="rId5"/>
    <p:sldId id="383" r:id="rId6"/>
    <p:sldId id="384" r:id="rId7"/>
    <p:sldId id="385" r:id="rId8"/>
    <p:sldId id="357" r:id="rId9"/>
    <p:sldId id="300" r:id="rId10"/>
    <p:sldId id="386" r:id="rId11"/>
    <p:sldId id="351" r:id="rId12"/>
    <p:sldId id="352" r:id="rId13"/>
    <p:sldId id="353" r:id="rId14"/>
    <p:sldId id="304" r:id="rId15"/>
    <p:sldId id="354" r:id="rId16"/>
    <p:sldId id="309" r:id="rId17"/>
    <p:sldId id="355" r:id="rId18"/>
    <p:sldId id="358" r:id="rId19"/>
    <p:sldId id="359" r:id="rId20"/>
    <p:sldId id="306" r:id="rId21"/>
    <p:sldId id="360" r:id="rId22"/>
    <p:sldId id="307" r:id="rId23"/>
    <p:sldId id="378" r:id="rId24"/>
    <p:sldId id="370" r:id="rId25"/>
    <p:sldId id="366" r:id="rId26"/>
    <p:sldId id="363" r:id="rId27"/>
    <p:sldId id="365" r:id="rId28"/>
    <p:sldId id="379" r:id="rId29"/>
    <p:sldId id="371" r:id="rId30"/>
    <p:sldId id="368" r:id="rId31"/>
    <p:sldId id="369" r:id="rId32"/>
    <p:sldId id="372" r:id="rId33"/>
    <p:sldId id="373" r:id="rId34"/>
    <p:sldId id="376" r:id="rId35"/>
    <p:sldId id="375" r:id="rId36"/>
    <p:sldId id="377"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72" y="-15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a:p>
        </p:txBody>
      </p:sp>
      <p:sp>
        <p:nvSpPr>
          <p:cNvPr id="4" name="Espace réservé de la date 3"/>
          <p:cNvSpPr>
            <a:spLocks noGrp="1"/>
          </p:cNvSpPr>
          <p:nvPr>
            <p:ph type="dt" sz="half" idx="10"/>
          </p:nvPr>
        </p:nvSpPr>
        <p:spPr/>
        <p:txBody>
          <a:bodyPr/>
          <a:lstStyle/>
          <a:p>
            <a:fld id="{7255A09E-71F3-4A55-A336-EA989C27D79D}" type="datetimeFigureOut">
              <a:rPr lang="en-US" smtClean="0"/>
              <a:pPr/>
              <a:t>5/8/2024</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CB11D12F-8F56-4CF7-94B1-FE1FC05CC4DD}"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7255A09E-71F3-4A55-A336-EA989C27D79D}" type="datetimeFigureOut">
              <a:rPr lang="en-US" smtClean="0"/>
              <a:pPr/>
              <a:t>5/8/2024</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CB11D12F-8F56-4CF7-94B1-FE1FC05CC4DD}"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7255A09E-71F3-4A55-A336-EA989C27D79D}" type="datetimeFigureOut">
              <a:rPr lang="en-US" smtClean="0"/>
              <a:pPr/>
              <a:t>5/8/2024</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CB11D12F-8F56-4CF7-94B1-FE1FC05CC4DD}"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7255A09E-71F3-4A55-A336-EA989C27D79D}" type="datetimeFigureOut">
              <a:rPr lang="en-US" smtClean="0"/>
              <a:pPr/>
              <a:t>5/8/2024</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CB11D12F-8F56-4CF7-94B1-FE1FC05CC4DD}"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7255A09E-71F3-4A55-A336-EA989C27D79D}" type="datetimeFigureOut">
              <a:rPr lang="en-US" smtClean="0"/>
              <a:pPr/>
              <a:t>5/8/2024</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CB11D12F-8F56-4CF7-94B1-FE1FC05CC4DD}"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4"/>
          <p:cNvSpPr>
            <a:spLocks noGrp="1"/>
          </p:cNvSpPr>
          <p:nvPr>
            <p:ph type="dt" sz="half" idx="10"/>
          </p:nvPr>
        </p:nvSpPr>
        <p:spPr/>
        <p:txBody>
          <a:bodyPr/>
          <a:lstStyle/>
          <a:p>
            <a:fld id="{7255A09E-71F3-4A55-A336-EA989C27D79D}" type="datetimeFigureOut">
              <a:rPr lang="en-US" smtClean="0"/>
              <a:pPr/>
              <a:t>5/8/2024</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CB11D12F-8F56-4CF7-94B1-FE1FC05CC4DD}"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6"/>
          <p:cNvSpPr>
            <a:spLocks noGrp="1"/>
          </p:cNvSpPr>
          <p:nvPr>
            <p:ph type="dt" sz="half" idx="10"/>
          </p:nvPr>
        </p:nvSpPr>
        <p:spPr/>
        <p:txBody>
          <a:bodyPr/>
          <a:lstStyle/>
          <a:p>
            <a:fld id="{7255A09E-71F3-4A55-A336-EA989C27D79D}" type="datetimeFigureOut">
              <a:rPr lang="en-US" smtClean="0"/>
              <a:pPr/>
              <a:t>5/8/2024</a:t>
            </a:fld>
            <a:endParaRPr lang="en-US"/>
          </a:p>
        </p:txBody>
      </p:sp>
      <p:sp>
        <p:nvSpPr>
          <p:cNvPr id="8" name="Espace réservé du pied de page 7"/>
          <p:cNvSpPr>
            <a:spLocks noGrp="1"/>
          </p:cNvSpPr>
          <p:nvPr>
            <p:ph type="ftr" sz="quarter" idx="11"/>
          </p:nvPr>
        </p:nvSpPr>
        <p:spPr/>
        <p:txBody>
          <a:bodyPr/>
          <a:lstStyle/>
          <a:p>
            <a:endParaRPr lang="en-US"/>
          </a:p>
        </p:txBody>
      </p:sp>
      <p:sp>
        <p:nvSpPr>
          <p:cNvPr id="9" name="Espace réservé du numéro de diapositive 8"/>
          <p:cNvSpPr>
            <a:spLocks noGrp="1"/>
          </p:cNvSpPr>
          <p:nvPr>
            <p:ph type="sldNum" sz="quarter" idx="12"/>
          </p:nvPr>
        </p:nvSpPr>
        <p:spPr/>
        <p:txBody>
          <a:bodyPr/>
          <a:lstStyle/>
          <a:p>
            <a:fld id="{CB11D12F-8F56-4CF7-94B1-FE1FC05CC4DD}"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e la date 2"/>
          <p:cNvSpPr>
            <a:spLocks noGrp="1"/>
          </p:cNvSpPr>
          <p:nvPr>
            <p:ph type="dt" sz="half" idx="10"/>
          </p:nvPr>
        </p:nvSpPr>
        <p:spPr/>
        <p:txBody>
          <a:bodyPr/>
          <a:lstStyle/>
          <a:p>
            <a:fld id="{7255A09E-71F3-4A55-A336-EA989C27D79D}" type="datetimeFigureOut">
              <a:rPr lang="en-US" smtClean="0"/>
              <a:pPr/>
              <a:t>5/8/2024</a:t>
            </a:fld>
            <a:endParaRPr lang="en-US"/>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CB11D12F-8F56-4CF7-94B1-FE1FC05CC4DD}"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255A09E-71F3-4A55-A336-EA989C27D79D}" type="datetimeFigureOut">
              <a:rPr lang="en-US" smtClean="0"/>
              <a:pPr/>
              <a:t>5/8/2024</a:t>
            </a:fld>
            <a:endParaRPr lang="en-US"/>
          </a:p>
        </p:txBody>
      </p:sp>
      <p:sp>
        <p:nvSpPr>
          <p:cNvPr id="3" name="Espace réservé du pied de page 2"/>
          <p:cNvSpPr>
            <a:spLocks noGrp="1"/>
          </p:cNvSpPr>
          <p:nvPr>
            <p:ph type="ftr" sz="quarter" idx="11"/>
          </p:nvPr>
        </p:nvSpPr>
        <p:spPr/>
        <p:txBody>
          <a:bodyPr/>
          <a:lstStyle/>
          <a:p>
            <a:endParaRPr lang="en-US"/>
          </a:p>
        </p:txBody>
      </p:sp>
      <p:sp>
        <p:nvSpPr>
          <p:cNvPr id="4" name="Espace réservé du numéro de diapositive 3"/>
          <p:cNvSpPr>
            <a:spLocks noGrp="1"/>
          </p:cNvSpPr>
          <p:nvPr>
            <p:ph type="sldNum" sz="quarter" idx="12"/>
          </p:nvPr>
        </p:nvSpPr>
        <p:spPr/>
        <p:txBody>
          <a:bodyPr/>
          <a:lstStyle/>
          <a:p>
            <a:fld id="{CB11D12F-8F56-4CF7-94B1-FE1FC05CC4DD}"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255A09E-71F3-4A55-A336-EA989C27D79D}" type="datetimeFigureOut">
              <a:rPr lang="en-US" smtClean="0"/>
              <a:pPr/>
              <a:t>5/8/2024</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CB11D12F-8F56-4CF7-94B1-FE1FC05CC4DD}"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255A09E-71F3-4A55-A336-EA989C27D79D}" type="datetimeFigureOut">
              <a:rPr lang="en-US" smtClean="0"/>
              <a:pPr/>
              <a:t>5/8/2024</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CB11D12F-8F56-4CF7-94B1-FE1FC05CC4DD}"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en-US"/>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55A09E-71F3-4A55-A336-EA989C27D79D}" type="datetimeFigureOut">
              <a:rPr lang="en-US" smtClean="0"/>
              <a:pPr/>
              <a:t>5/8/2024</a:t>
            </a:fld>
            <a:endParaRPr lang="en-US"/>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11D12F-8F56-4CF7-94B1-FE1FC05CC4DD}"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571472" y="1000108"/>
            <a:ext cx="8001056" cy="45005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8000" b="1" dirty="0" smtClean="0"/>
              <a:t>العهد </a:t>
            </a:r>
            <a:r>
              <a:rPr lang="ar-SA" sz="8000" b="1" dirty="0" err="1" smtClean="0"/>
              <a:t>الحمادي</a:t>
            </a:r>
            <a:endParaRPr lang="fr-FR" sz="80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Espace réservé du texte 3"/>
          <p:cNvSpPr>
            <a:spLocks noGrp="1"/>
          </p:cNvSpPr>
          <p:nvPr>
            <p:ph type="body" sz="half" idx="2"/>
          </p:nvPr>
        </p:nvSpPr>
        <p:spPr/>
        <p:txBody>
          <a:bodyPr/>
          <a:lstStyle/>
          <a:p>
            <a:endParaRPr lang="fr-FR"/>
          </a:p>
        </p:txBody>
      </p:sp>
      <p:pic>
        <p:nvPicPr>
          <p:cNvPr id="5" name="صورة 20" descr="C:\Documents and Settings\NEKACHE-2009\سطح المكتب\اثــــار\صورة\صورة 008.jpg"/>
          <p:cNvPicPr>
            <a:picLocks noGrp="1" noChangeAspect="1" noChangeArrowheads="1"/>
          </p:cNvPicPr>
          <p:nvPr>
            <p:ph idx="1"/>
          </p:nvPr>
        </p:nvPicPr>
        <p:blipFill>
          <a:blip r:embed="rId2"/>
          <a:srcRect/>
          <a:stretch>
            <a:fillRect/>
          </a:stretch>
        </p:blipFill>
        <p:spPr bwMode="auto">
          <a:xfrm rot="16200000">
            <a:off x="2859673" y="-799349"/>
            <a:ext cx="5317850" cy="7077769"/>
          </a:xfrm>
          <a:prstGeom prst="rect">
            <a:avLst/>
          </a:prstGeom>
          <a:noFill/>
          <a:ln w="9525">
            <a:noFill/>
            <a:miter lim="800000"/>
            <a:headEnd/>
            <a:tailEnd/>
          </a:ln>
        </p:spPr>
      </p:pic>
    </p:spTree>
    <p:extLst>
      <p:ext uri="{BB962C8B-B14F-4D97-AF65-F5344CB8AC3E}">
        <p14:creationId xmlns:p14="http://schemas.microsoft.com/office/powerpoint/2010/main" val="2805639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4786314" y="1785926"/>
            <a:ext cx="1785950" cy="1323439"/>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algn="r" fontAlgn="base">
              <a:spcBef>
                <a:spcPct val="0"/>
              </a:spcBef>
              <a:spcAft>
                <a:spcPct val="0"/>
              </a:spcAft>
            </a:pPr>
            <a:r>
              <a:rPr lang="ar-DZ" sz="2000" b="1" dirty="0" smtClean="0">
                <a:solidFill>
                  <a:schemeClr val="tx1"/>
                </a:solidFill>
                <a:latin typeface="Times New Roman"/>
                <a:ea typeface="Times New Roman"/>
                <a:cs typeface="+mj-cs"/>
              </a:rPr>
              <a:t>المسجد:</a:t>
            </a:r>
          </a:p>
          <a:p>
            <a:pPr algn="r" fontAlgn="base">
              <a:spcBef>
                <a:spcPct val="0"/>
              </a:spcBef>
              <a:spcAft>
                <a:spcPct val="0"/>
              </a:spcAft>
            </a:pPr>
            <a:r>
              <a:rPr lang="ar-DZ" sz="2000" b="1" dirty="0" smtClean="0">
                <a:solidFill>
                  <a:schemeClr val="tx1"/>
                </a:solidFill>
                <a:latin typeface="Times New Roman"/>
                <a:ea typeface="Times New Roman"/>
                <a:cs typeface="+mj-cs"/>
              </a:rPr>
              <a:t>مستطيل الشكل مقاساته  35*63م</a:t>
            </a:r>
            <a:endParaRPr lang="fr-FR" sz="2000" b="1" dirty="0" smtClean="0">
              <a:solidFill>
                <a:schemeClr val="tx1"/>
              </a:solidFill>
              <a:latin typeface="Times New Roman"/>
              <a:ea typeface="Times New Roman"/>
              <a:cs typeface="+mj-cs"/>
            </a:endParaRPr>
          </a:p>
          <a:p>
            <a:pPr lvl="0" algn="r" fontAlgn="base">
              <a:spcBef>
                <a:spcPct val="0"/>
              </a:spcBef>
              <a:spcAft>
                <a:spcPct val="0"/>
              </a:spcAft>
            </a:pPr>
            <a:r>
              <a:rPr lang="ar-DZ" sz="2000" b="1" dirty="0" smtClean="0">
                <a:solidFill>
                  <a:schemeClr val="tx1"/>
                </a:solidFill>
                <a:cs typeface="+mj-cs"/>
              </a:rPr>
              <a:t>تقريبا</a:t>
            </a:r>
          </a:p>
        </p:txBody>
      </p:sp>
      <p:sp>
        <p:nvSpPr>
          <p:cNvPr id="4" name="Rectangle 1"/>
          <p:cNvSpPr>
            <a:spLocks noChangeArrowheads="1"/>
          </p:cNvSpPr>
          <p:nvPr/>
        </p:nvSpPr>
        <p:spPr bwMode="auto">
          <a:xfrm>
            <a:off x="7000892" y="1785926"/>
            <a:ext cx="2143108" cy="1631216"/>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lvl="0" algn="r" rtl="1" fontAlgn="base">
              <a:spcBef>
                <a:spcPct val="0"/>
              </a:spcBef>
              <a:spcAft>
                <a:spcPct val="0"/>
              </a:spcAft>
            </a:pPr>
            <a:r>
              <a:rPr lang="ar-DZ" sz="2000" b="1" dirty="0" smtClean="0">
                <a:solidFill>
                  <a:schemeClr val="tx1"/>
                </a:solidFill>
                <a:cs typeface="+mj-cs"/>
              </a:rPr>
              <a:t>يقع  في الناحية الحنوبية الغربية من القلعة</a:t>
            </a:r>
          </a:p>
          <a:p>
            <a:pPr lvl="0" algn="r" rtl="1" fontAlgn="base">
              <a:spcBef>
                <a:spcPct val="0"/>
              </a:spcBef>
              <a:spcAft>
                <a:spcPct val="0"/>
              </a:spcAft>
            </a:pPr>
            <a:r>
              <a:rPr lang="ar-DZ" sz="2000" b="1" dirty="0" smtClean="0">
                <a:solidFill>
                  <a:schemeClr val="tx1"/>
                </a:solidFill>
                <a:cs typeface="+mj-cs"/>
              </a:rPr>
              <a:t>ولم يبق منه إلا مئذنتــه وقواعد جدرانه</a:t>
            </a:r>
            <a:endParaRPr kumimoji="0" lang="ar-DZ" sz="2000" b="1" i="0" u="none" strike="noStrike" cap="none" normalizeH="0" baseline="0" dirty="0" smtClean="0">
              <a:ln>
                <a:noFill/>
              </a:ln>
              <a:solidFill>
                <a:schemeClr val="tx1"/>
              </a:solidFill>
              <a:effectLst/>
              <a:latin typeface="Simplified Arabic" pitchFamily="18" charset="-78"/>
              <a:ea typeface="Times New Roman" pitchFamily="18" charset="0"/>
              <a:cs typeface="+mj-cs"/>
            </a:endParaRPr>
          </a:p>
        </p:txBody>
      </p:sp>
      <p:sp>
        <p:nvSpPr>
          <p:cNvPr id="5" name="Rectangle 1"/>
          <p:cNvSpPr>
            <a:spLocks noChangeArrowheads="1"/>
          </p:cNvSpPr>
          <p:nvPr/>
        </p:nvSpPr>
        <p:spPr bwMode="auto">
          <a:xfrm>
            <a:off x="2714612" y="1785926"/>
            <a:ext cx="1857388" cy="1631216"/>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algn="r" fontAlgn="base">
              <a:spcBef>
                <a:spcPct val="0"/>
              </a:spcBef>
              <a:spcAft>
                <a:spcPct val="0"/>
              </a:spcAft>
            </a:pPr>
            <a:r>
              <a:rPr lang="ar-DZ" sz="2000" b="1" dirty="0" smtClean="0">
                <a:solidFill>
                  <a:schemeClr val="tx1"/>
                </a:solidFill>
                <a:latin typeface="Times New Roman"/>
                <a:ea typeface="Times New Roman"/>
                <a:cs typeface="+mj-cs"/>
              </a:rPr>
              <a:t>الصحن:</a:t>
            </a:r>
          </a:p>
          <a:p>
            <a:pPr algn="r" fontAlgn="base">
              <a:spcBef>
                <a:spcPct val="0"/>
              </a:spcBef>
              <a:spcAft>
                <a:spcPct val="0"/>
              </a:spcAft>
            </a:pPr>
            <a:r>
              <a:rPr lang="ar-DZ" sz="2000" b="1" dirty="0" smtClean="0">
                <a:solidFill>
                  <a:schemeClr val="tx1"/>
                </a:solidFill>
                <a:latin typeface="Times New Roman"/>
                <a:ea typeface="Times New Roman"/>
                <a:cs typeface="+mj-cs"/>
              </a:rPr>
              <a:t>-</a:t>
            </a:r>
            <a:r>
              <a:rPr lang="ar-SA" sz="2000" b="1" dirty="0" smtClean="0">
                <a:solidFill>
                  <a:schemeClr val="tx1"/>
                </a:solidFill>
                <a:latin typeface="Times New Roman"/>
                <a:ea typeface="Times New Roman"/>
                <a:cs typeface="+mj-cs"/>
              </a:rPr>
              <a:t>مقاساته 53*26م </a:t>
            </a:r>
            <a:endParaRPr lang="ar-DZ" sz="2000" b="1" dirty="0" smtClean="0">
              <a:solidFill>
                <a:schemeClr val="tx1"/>
              </a:solidFill>
              <a:latin typeface="Times New Roman"/>
              <a:ea typeface="Times New Roman"/>
              <a:cs typeface="+mj-cs"/>
            </a:endParaRPr>
          </a:p>
          <a:p>
            <a:pPr algn="r" fontAlgn="base">
              <a:spcBef>
                <a:spcPct val="0"/>
              </a:spcBef>
              <a:spcAft>
                <a:spcPct val="0"/>
              </a:spcAft>
            </a:pPr>
            <a:r>
              <a:rPr lang="ar-DZ" sz="2000" b="1" dirty="0" smtClean="0">
                <a:solidFill>
                  <a:schemeClr val="tx1"/>
                </a:solidFill>
                <a:latin typeface="Times New Roman"/>
                <a:ea typeface="Times New Roman"/>
                <a:cs typeface="+mj-cs"/>
              </a:rPr>
              <a:t>-</a:t>
            </a:r>
            <a:r>
              <a:rPr lang="ar-SA" sz="2000" b="1" dirty="0" smtClean="0">
                <a:solidFill>
                  <a:schemeClr val="tx1"/>
                </a:solidFill>
                <a:latin typeface="Times New Roman"/>
                <a:ea typeface="Times New Roman"/>
                <a:cs typeface="+mj-cs"/>
              </a:rPr>
              <a:t>محاط برواق من </a:t>
            </a:r>
            <a:endParaRPr lang="ar-DZ" sz="2000" b="1" dirty="0" smtClean="0">
              <a:solidFill>
                <a:schemeClr val="tx1"/>
              </a:solidFill>
              <a:latin typeface="Times New Roman"/>
              <a:ea typeface="Times New Roman"/>
              <a:cs typeface="+mj-cs"/>
            </a:endParaRPr>
          </a:p>
          <a:p>
            <a:pPr algn="r" fontAlgn="base">
              <a:spcBef>
                <a:spcPct val="0"/>
              </a:spcBef>
              <a:spcAft>
                <a:spcPct val="0"/>
              </a:spcAft>
            </a:pPr>
            <a:r>
              <a:rPr lang="ar-SA" sz="2000" b="1" dirty="0" smtClean="0">
                <a:solidFill>
                  <a:schemeClr val="tx1"/>
                </a:solidFill>
                <a:latin typeface="Times New Roman"/>
                <a:ea typeface="Times New Roman"/>
                <a:cs typeface="+mj-cs"/>
              </a:rPr>
              <a:t>جهاته الثلاثة </a:t>
            </a:r>
            <a:endParaRPr lang="fr-FR" sz="2000" b="1" dirty="0" smtClean="0">
              <a:solidFill>
                <a:schemeClr val="tx1"/>
              </a:solidFill>
              <a:latin typeface="Times New Roman"/>
              <a:ea typeface="Times New Roman"/>
              <a:cs typeface="+mj-cs"/>
            </a:endParaRPr>
          </a:p>
          <a:p>
            <a:pPr lvl="0" algn="ctr" fontAlgn="base">
              <a:spcBef>
                <a:spcPct val="0"/>
              </a:spcBef>
              <a:spcAft>
                <a:spcPct val="0"/>
              </a:spcAft>
            </a:pPr>
            <a:endParaRPr lang="ar-DZ" sz="2000" b="1" dirty="0" smtClean="0">
              <a:solidFill>
                <a:srgbClr val="000000"/>
              </a:solidFill>
              <a:latin typeface="Simplified Arabic" pitchFamily="18" charset="-78"/>
              <a:ea typeface="Times New Roman" pitchFamily="18" charset="0"/>
              <a:cs typeface="+mj-cs"/>
            </a:endParaRPr>
          </a:p>
        </p:txBody>
      </p:sp>
      <p:sp>
        <p:nvSpPr>
          <p:cNvPr id="6" name="Rectangle 1"/>
          <p:cNvSpPr>
            <a:spLocks noChangeArrowheads="1"/>
          </p:cNvSpPr>
          <p:nvPr/>
        </p:nvSpPr>
        <p:spPr bwMode="auto">
          <a:xfrm>
            <a:off x="0" y="5000636"/>
            <a:ext cx="3929058" cy="461665"/>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spAutoFit/>
          </a:bodyPr>
          <a:lstStyle/>
          <a:p>
            <a:pPr lvl="0" algn="r" fontAlgn="base">
              <a:spcBef>
                <a:spcPct val="0"/>
              </a:spcBef>
              <a:spcAft>
                <a:spcPct val="0"/>
              </a:spcAft>
            </a:pPr>
            <a:r>
              <a:rPr lang="ar-DZ" sz="2400" dirty="0" smtClean="0">
                <a:solidFill>
                  <a:schemeClr val="tx1"/>
                </a:solidFill>
                <a:latin typeface="Arial" pitchFamily="34" charset="0"/>
                <a:cs typeface="Arial" pitchFamily="34" charset="0"/>
              </a:rPr>
              <a:t> </a:t>
            </a:r>
            <a:r>
              <a:rPr lang="ar-SA" sz="2400" b="1" dirty="0" smtClean="0">
                <a:solidFill>
                  <a:schemeClr val="tx1"/>
                </a:solidFill>
                <a:latin typeface="Times New Roman"/>
                <a:ea typeface="Times New Roman"/>
                <a:cs typeface="Traditional Arabic"/>
              </a:rPr>
              <a:t>محاط برواق من جهاته </a:t>
            </a:r>
            <a:r>
              <a:rPr lang="ar-DZ" sz="2400" b="1" dirty="0" smtClean="0">
                <a:solidFill>
                  <a:schemeClr val="tx1"/>
                </a:solidFill>
                <a:latin typeface="Times New Roman"/>
                <a:ea typeface="Times New Roman"/>
                <a:cs typeface="Traditional Arabic"/>
              </a:rPr>
              <a:t>الاربعة</a:t>
            </a:r>
            <a:endParaRPr lang="ar-SA" sz="2400" dirty="0" smtClean="0">
              <a:solidFill>
                <a:schemeClr val="tx1"/>
              </a:solidFill>
              <a:latin typeface="Arial" pitchFamily="34" charset="0"/>
              <a:cs typeface="Arial" pitchFamily="34" charset="0"/>
            </a:endParaRPr>
          </a:p>
        </p:txBody>
      </p:sp>
      <p:sp>
        <p:nvSpPr>
          <p:cNvPr id="16" name="Rectangle 1"/>
          <p:cNvSpPr>
            <a:spLocks noChangeArrowheads="1"/>
          </p:cNvSpPr>
          <p:nvPr/>
        </p:nvSpPr>
        <p:spPr bwMode="auto">
          <a:xfrm>
            <a:off x="857224" y="2357430"/>
            <a:ext cx="1229058" cy="2616101"/>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ar-DZ" sz="2400" b="1" dirty="0" smtClean="0">
                <a:latin typeface="Times New Roman"/>
                <a:ea typeface="Times New Roman"/>
                <a:cs typeface="Traditional Arabic"/>
              </a:rPr>
              <a:t> </a:t>
            </a:r>
            <a:r>
              <a:rPr lang="ar-DZ" sz="2000" b="1" dirty="0" smtClean="0">
                <a:solidFill>
                  <a:schemeClr val="tx1"/>
                </a:solidFill>
                <a:latin typeface="Times New Roman"/>
                <a:ea typeface="Times New Roman"/>
                <a:cs typeface="+mj-cs"/>
              </a:rPr>
              <a:t>المئذنة تتوسط الجدار الشمالي وهي محورية مع البلاطة الوسطى </a:t>
            </a:r>
            <a:endParaRPr kumimoji="0" lang="ar-DZ" sz="2000" b="0" i="0" u="none" strike="noStrike" cap="none" normalizeH="0" baseline="0" dirty="0" smtClean="0">
              <a:ln>
                <a:noFill/>
              </a:ln>
              <a:solidFill>
                <a:schemeClr val="tx1"/>
              </a:solidFill>
              <a:effectLst/>
              <a:latin typeface="Simplified Arabic" pitchFamily="18" charset="-78"/>
              <a:ea typeface="Times New Roman" pitchFamily="18" charset="0"/>
              <a:cs typeface="+mj-cs"/>
            </a:endParaRPr>
          </a:p>
        </p:txBody>
      </p:sp>
      <p:grpSp>
        <p:nvGrpSpPr>
          <p:cNvPr id="11" name="Groupe 17"/>
          <p:cNvGrpSpPr/>
          <p:nvPr/>
        </p:nvGrpSpPr>
        <p:grpSpPr>
          <a:xfrm>
            <a:off x="1500166" y="0"/>
            <a:ext cx="6357982" cy="2285968"/>
            <a:chOff x="1214414" y="571480"/>
            <a:chExt cx="6357982" cy="2285968"/>
          </a:xfrm>
        </p:grpSpPr>
        <p:grpSp>
          <p:nvGrpSpPr>
            <p:cNvPr id="14" name="Groupe 14"/>
            <p:cNvGrpSpPr/>
            <p:nvPr/>
          </p:nvGrpSpPr>
          <p:grpSpPr>
            <a:xfrm>
              <a:off x="1214414" y="571480"/>
              <a:ext cx="6357982" cy="2285968"/>
              <a:chOff x="1214414" y="571480"/>
              <a:chExt cx="6357982" cy="2285968"/>
            </a:xfrm>
          </p:grpSpPr>
          <p:sp>
            <p:nvSpPr>
              <p:cNvPr id="35841" name="Rectangle 1"/>
              <p:cNvSpPr>
                <a:spLocks noChangeArrowheads="1"/>
              </p:cNvSpPr>
              <p:nvPr/>
            </p:nvSpPr>
            <p:spPr bwMode="auto">
              <a:xfrm>
                <a:off x="1214414" y="571480"/>
                <a:ext cx="6357982" cy="646331"/>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ar-DZ" sz="3600" dirty="0" smtClean="0">
                    <a:solidFill>
                      <a:srgbClr val="000000"/>
                    </a:solidFill>
                    <a:latin typeface="Simplified Arabic" pitchFamily="18" charset="-78"/>
                    <a:ea typeface="Times New Roman" pitchFamily="18" charset="0"/>
                    <a:cs typeface="Simplified Arabic" pitchFamily="18" charset="-78"/>
                  </a:rPr>
                  <a:t>جامع القلعة</a:t>
                </a:r>
                <a:endParaRPr kumimoji="0" lang="ar-DZ" sz="3600" b="0" i="0" u="none" strike="noStrike" cap="none" normalizeH="0" baseline="0" dirty="0" smtClean="0">
                  <a:ln>
                    <a:noFill/>
                  </a:ln>
                  <a:solidFill>
                    <a:srgbClr val="000000"/>
                  </a:solidFill>
                  <a:effectLst/>
                  <a:latin typeface="Simplified Arabic" pitchFamily="18" charset="-78"/>
                  <a:ea typeface="Times New Roman" pitchFamily="18" charset="0"/>
                  <a:cs typeface="Simplified Arabic" pitchFamily="18" charset="-78"/>
                </a:endParaRPr>
              </a:p>
            </p:txBody>
          </p:sp>
          <p:sp>
            <p:nvSpPr>
              <p:cNvPr id="7" name="Rectangle 6"/>
              <p:cNvSpPr/>
              <p:nvPr/>
            </p:nvSpPr>
            <p:spPr>
              <a:xfrm>
                <a:off x="1643042" y="1571612"/>
                <a:ext cx="5544000" cy="214314"/>
              </a:xfrm>
              <a:prstGeom prst="rect">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DZ"/>
              </a:p>
            </p:txBody>
          </p:sp>
          <p:sp>
            <p:nvSpPr>
              <p:cNvPr id="8" name="Flèche vers le bas 7"/>
              <p:cNvSpPr/>
              <p:nvPr/>
            </p:nvSpPr>
            <p:spPr>
              <a:xfrm>
                <a:off x="6929454" y="1785926"/>
                <a:ext cx="360000" cy="571504"/>
              </a:xfrm>
              <a:prstGeom prst="downArrow">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DZ"/>
              </a:p>
            </p:txBody>
          </p:sp>
          <p:sp>
            <p:nvSpPr>
              <p:cNvPr id="9" name="Flèche vers le bas 8"/>
              <p:cNvSpPr/>
              <p:nvPr/>
            </p:nvSpPr>
            <p:spPr>
              <a:xfrm>
                <a:off x="3571868" y="1714488"/>
                <a:ext cx="360000" cy="642918"/>
              </a:xfrm>
              <a:prstGeom prst="downArrow">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DZ"/>
              </a:p>
            </p:txBody>
          </p:sp>
          <p:sp>
            <p:nvSpPr>
              <p:cNvPr id="10" name="Flèche vers le bas 9"/>
              <p:cNvSpPr/>
              <p:nvPr/>
            </p:nvSpPr>
            <p:spPr>
              <a:xfrm>
                <a:off x="1643042" y="1785902"/>
                <a:ext cx="288562" cy="1071546"/>
              </a:xfrm>
              <a:prstGeom prst="downArrow">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DZ"/>
              </a:p>
            </p:txBody>
          </p:sp>
        </p:grpSp>
        <p:sp>
          <p:nvSpPr>
            <p:cNvPr id="17" name="Flèche vers le bas 16"/>
            <p:cNvSpPr/>
            <p:nvPr/>
          </p:nvSpPr>
          <p:spPr>
            <a:xfrm>
              <a:off x="4929190" y="1785926"/>
              <a:ext cx="360000" cy="571504"/>
            </a:xfrm>
            <a:prstGeom prst="downArrow">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DZ"/>
            </a:p>
          </p:txBody>
        </p:sp>
      </p:grpSp>
      <p:sp>
        <p:nvSpPr>
          <p:cNvPr id="18" name="Flèche vers le bas 17"/>
          <p:cNvSpPr/>
          <p:nvPr/>
        </p:nvSpPr>
        <p:spPr>
          <a:xfrm>
            <a:off x="5500694" y="3071810"/>
            <a:ext cx="217124" cy="428628"/>
          </a:xfrm>
          <a:prstGeom prst="downArrow">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DZ"/>
          </a:p>
        </p:txBody>
      </p:sp>
      <p:sp>
        <p:nvSpPr>
          <p:cNvPr id="19" name="Flèche vers le bas 18"/>
          <p:cNvSpPr/>
          <p:nvPr/>
        </p:nvSpPr>
        <p:spPr>
          <a:xfrm>
            <a:off x="3500430" y="3357562"/>
            <a:ext cx="288562" cy="1643074"/>
          </a:xfrm>
          <a:prstGeom prst="downArrow">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DZ"/>
          </a:p>
        </p:txBody>
      </p:sp>
      <p:sp>
        <p:nvSpPr>
          <p:cNvPr id="24" name="Rectangle 1"/>
          <p:cNvSpPr>
            <a:spLocks noChangeArrowheads="1"/>
          </p:cNvSpPr>
          <p:nvPr/>
        </p:nvSpPr>
        <p:spPr bwMode="auto">
          <a:xfrm>
            <a:off x="0" y="5572140"/>
            <a:ext cx="3929058" cy="830997"/>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ar-DZ" sz="2400" b="1" dirty="0" smtClean="0">
                <a:solidFill>
                  <a:schemeClr val="tx1"/>
                </a:solidFill>
                <a:latin typeface="Times New Roman"/>
                <a:ea typeface="Times New Roman"/>
                <a:cs typeface="Traditional Arabic"/>
              </a:rPr>
              <a:t>ويتوسط الصحن ماجل او خزان كان يجلب اليه الماء بواسطة قنوات من المدينة</a:t>
            </a:r>
            <a:endParaRPr lang="ar-SA" sz="2400" dirty="0" smtClean="0">
              <a:solidFill>
                <a:schemeClr val="tx1"/>
              </a:solidFill>
              <a:latin typeface="Arial" pitchFamily="34" charset="0"/>
              <a:cs typeface="Arial" pitchFamily="34" charset="0"/>
            </a:endParaRPr>
          </a:p>
        </p:txBody>
      </p:sp>
      <p:sp>
        <p:nvSpPr>
          <p:cNvPr id="25" name="Rectangle 1"/>
          <p:cNvSpPr>
            <a:spLocks noChangeArrowheads="1"/>
          </p:cNvSpPr>
          <p:nvPr/>
        </p:nvSpPr>
        <p:spPr bwMode="auto">
          <a:xfrm>
            <a:off x="4071934" y="3571876"/>
            <a:ext cx="5072066" cy="461665"/>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spAutoFit/>
          </a:bodyPr>
          <a:lstStyle/>
          <a:p>
            <a:pPr algn="r" fontAlgn="base">
              <a:spcBef>
                <a:spcPct val="0"/>
              </a:spcBef>
              <a:spcAft>
                <a:spcPct val="0"/>
              </a:spcAft>
            </a:pPr>
            <a:r>
              <a:rPr lang="ar-DZ" sz="2400" dirty="0" smtClean="0">
                <a:solidFill>
                  <a:schemeClr val="tx1"/>
                </a:solidFill>
              </a:rPr>
              <a:t>سمك جداره (1.50م)</a:t>
            </a:r>
          </a:p>
        </p:txBody>
      </p:sp>
      <p:sp>
        <p:nvSpPr>
          <p:cNvPr id="26" name="Rectangle 1"/>
          <p:cNvSpPr>
            <a:spLocks noChangeArrowheads="1"/>
          </p:cNvSpPr>
          <p:nvPr/>
        </p:nvSpPr>
        <p:spPr bwMode="auto">
          <a:xfrm>
            <a:off x="4071934" y="4071942"/>
            <a:ext cx="5072066" cy="461665"/>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spAutoFit/>
          </a:bodyPr>
          <a:lstStyle/>
          <a:p>
            <a:pPr algn="r" fontAlgn="base">
              <a:spcBef>
                <a:spcPct val="0"/>
              </a:spcBef>
              <a:spcAft>
                <a:spcPct val="0"/>
              </a:spcAft>
            </a:pPr>
            <a:r>
              <a:rPr lang="ar-DZ" sz="2400" dirty="0" smtClean="0">
                <a:solidFill>
                  <a:schemeClr val="tx1"/>
                </a:solidFill>
              </a:rPr>
              <a:t>محصن مــن الخارج بدعائم مستطيلة</a:t>
            </a:r>
          </a:p>
        </p:txBody>
      </p:sp>
      <p:pic>
        <p:nvPicPr>
          <p:cNvPr id="1026" name="صورة 20" descr="C:\Documents and Settings\NEKACHE-2009\سطح المكتب\اثــــار\صورة\صورة 008.jpg"/>
          <p:cNvPicPr>
            <a:picLocks noChangeAspect="1" noChangeArrowheads="1"/>
          </p:cNvPicPr>
          <p:nvPr/>
        </p:nvPicPr>
        <p:blipFill>
          <a:blip r:embed="rId2"/>
          <a:srcRect/>
          <a:stretch>
            <a:fillRect/>
          </a:stretch>
        </p:blipFill>
        <p:spPr bwMode="auto">
          <a:xfrm>
            <a:off x="1" y="1"/>
            <a:ext cx="1857355" cy="2500305"/>
          </a:xfrm>
          <a:prstGeom prst="rect">
            <a:avLst/>
          </a:prstGeom>
          <a:noFill/>
          <a:ln w="9525">
            <a:noFill/>
            <a:miter lim="800000"/>
            <a:headEnd/>
            <a:tailEnd/>
          </a:ln>
        </p:spPr>
      </p:pic>
      <p:pic>
        <p:nvPicPr>
          <p:cNvPr id="28" name="Espace réservé du contenu 5" descr="SSA40646a.JPG"/>
          <p:cNvPicPr>
            <a:picLocks noChangeAspect="1"/>
          </p:cNvPicPr>
          <p:nvPr/>
        </p:nvPicPr>
        <p:blipFill>
          <a:blip r:embed="rId3" cstate="print"/>
          <a:stretch>
            <a:fillRect/>
          </a:stretch>
        </p:blipFill>
        <p:spPr>
          <a:xfrm rot="16200000">
            <a:off x="7013347" y="4727347"/>
            <a:ext cx="2403950" cy="18573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ppt_x"/>
                                          </p:val>
                                        </p:tav>
                                        <p:tav tm="100000">
                                          <p:val>
                                            <p:strVal val="#ppt_x"/>
                                          </p:val>
                                        </p:tav>
                                      </p:tavLst>
                                    </p:anim>
                                    <p:anim calcmode="lin" valueType="num">
                                      <p:cBhvr additive="base">
                                        <p:cTn id="3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6" grpId="0" animBg="1"/>
      <p:bldP spid="25" grpId="0" animBg="1"/>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929454" y="1785927"/>
            <a:ext cx="2000264" cy="1957459"/>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r" rtl="1"/>
            <a:r>
              <a:rPr lang="ar-DZ" sz="2400" b="1" dirty="0" smtClean="0">
                <a:solidFill>
                  <a:schemeClr val="tx1"/>
                </a:solidFill>
              </a:rPr>
              <a:t>مساحتة تقدر ب </a:t>
            </a:r>
            <a:r>
              <a:rPr lang="en-US" sz="2400" b="1" dirty="0" smtClean="0">
                <a:solidFill>
                  <a:schemeClr val="tx1"/>
                </a:solidFill>
              </a:rPr>
              <a:t>,20</a:t>
            </a:r>
            <a:r>
              <a:rPr lang="ar-DZ" sz="2400" b="1" dirty="0" smtClean="0">
                <a:solidFill>
                  <a:schemeClr val="tx1"/>
                </a:solidFill>
              </a:rPr>
              <a:t>53×</a:t>
            </a:r>
            <a:r>
              <a:rPr lang="en-US" sz="2400" b="1" dirty="0" smtClean="0">
                <a:solidFill>
                  <a:schemeClr val="tx1"/>
                </a:solidFill>
              </a:rPr>
              <a:t>,20</a:t>
            </a:r>
            <a:r>
              <a:rPr lang="ar-DZ" sz="2400" b="1" dirty="0" smtClean="0">
                <a:solidFill>
                  <a:schemeClr val="tx1"/>
                </a:solidFill>
              </a:rPr>
              <a:t>34م</a:t>
            </a:r>
            <a:endParaRPr lang="fr-FR" sz="2400" b="1" dirty="0" smtClean="0">
              <a:solidFill>
                <a:schemeClr val="tx1"/>
              </a:solidFill>
            </a:endParaRPr>
          </a:p>
          <a:p>
            <a:pPr algn="r" rtl="1"/>
            <a:r>
              <a:rPr lang="ar-DZ" sz="2400" b="1" dirty="0" smtClean="0">
                <a:solidFill>
                  <a:schemeClr val="tx1"/>
                </a:solidFill>
              </a:rPr>
              <a:t> </a:t>
            </a:r>
            <a:endParaRPr lang="fr-FR" sz="2400" b="1" dirty="0" smtClean="0">
              <a:solidFill>
                <a:schemeClr val="tx1"/>
              </a:solidFill>
            </a:endParaRPr>
          </a:p>
          <a:p>
            <a:pPr algn="r" rtl="1"/>
            <a:r>
              <a:rPr lang="ar-DZ" sz="2400" b="1" dirty="0" smtClean="0">
                <a:solidFill>
                  <a:schemeClr val="tx1"/>
                </a:solidFill>
              </a:rPr>
              <a:t> </a:t>
            </a:r>
            <a:endParaRPr lang="fr-FR" sz="2400" b="1" dirty="0" smtClean="0">
              <a:solidFill>
                <a:schemeClr val="tx1"/>
              </a:solidFill>
            </a:endParaRPr>
          </a:p>
          <a:p>
            <a:pPr algn="ctr">
              <a:lnSpc>
                <a:spcPct val="85000"/>
              </a:lnSpc>
              <a:spcBef>
                <a:spcPct val="20000"/>
              </a:spcBef>
              <a:buSzPct val="90000"/>
              <a:buFont typeface="Wingdings" pitchFamily="2" charset="2"/>
              <a:buNone/>
            </a:pPr>
            <a:endParaRPr lang="ar-SA" sz="2400" dirty="0">
              <a:solidFill>
                <a:schemeClr val="tx1"/>
              </a:solidFill>
              <a:latin typeface="Simplified Arabic" pitchFamily="18" charset="-78"/>
              <a:cs typeface="Simplified Arabic" pitchFamily="18" charset="-78"/>
            </a:endParaRPr>
          </a:p>
        </p:txBody>
      </p:sp>
      <p:sp>
        <p:nvSpPr>
          <p:cNvPr id="7" name="Rectangle 6"/>
          <p:cNvSpPr/>
          <p:nvPr/>
        </p:nvSpPr>
        <p:spPr>
          <a:xfrm>
            <a:off x="3643306" y="1733407"/>
            <a:ext cx="1872000" cy="1138773"/>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r">
              <a:lnSpc>
                <a:spcPct val="85000"/>
              </a:lnSpc>
              <a:spcBef>
                <a:spcPct val="20000"/>
              </a:spcBef>
              <a:buSzPct val="90000"/>
              <a:buFont typeface="Wingdings" pitchFamily="2" charset="2"/>
              <a:buNone/>
              <a:tabLst>
                <a:tab pos="450850" algn="l"/>
              </a:tabLst>
            </a:pPr>
            <a:r>
              <a:rPr lang="ar-DZ" sz="2000" b="1" dirty="0" smtClean="0">
                <a:solidFill>
                  <a:schemeClr val="tx1"/>
                </a:solidFill>
                <a:cs typeface="+mj-cs"/>
              </a:rPr>
              <a:t>تتألف من 8اساكيب و 13عشرة بلاطة عمودية على جدار القبلة</a:t>
            </a:r>
            <a:endParaRPr lang="ar-SA" sz="2000" dirty="0">
              <a:solidFill>
                <a:schemeClr val="tx1"/>
              </a:solidFill>
              <a:latin typeface="Simplified Arabic" pitchFamily="18" charset="-78"/>
              <a:cs typeface="+mj-cs"/>
            </a:endParaRPr>
          </a:p>
        </p:txBody>
      </p:sp>
      <p:sp>
        <p:nvSpPr>
          <p:cNvPr id="21" name="Rectangle 20"/>
          <p:cNvSpPr/>
          <p:nvPr/>
        </p:nvSpPr>
        <p:spPr>
          <a:xfrm>
            <a:off x="214282" y="6000768"/>
            <a:ext cx="4000528" cy="62709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r">
              <a:lnSpc>
                <a:spcPct val="85000"/>
              </a:lnSpc>
              <a:spcBef>
                <a:spcPct val="20000"/>
              </a:spcBef>
              <a:buSzPct val="90000"/>
              <a:buFont typeface="Wingdings" pitchFamily="2" charset="2"/>
              <a:buNone/>
            </a:pPr>
            <a:r>
              <a:rPr lang="ar-DZ" sz="2000" b="1" dirty="0" smtClean="0">
                <a:solidFill>
                  <a:schemeClr val="tx1"/>
                </a:solidFill>
                <a:cs typeface="+mj-cs"/>
              </a:rPr>
              <a:t>بان هذه المساحة كانت مغطاة بقبة كبيرة او انها كانت مسقفة بسقف مميز</a:t>
            </a:r>
            <a:endParaRPr lang="ar-DZ" sz="2000" dirty="0" smtClean="0">
              <a:solidFill>
                <a:schemeClr val="tx1"/>
              </a:solidFill>
              <a:latin typeface="Simplified Arabic" pitchFamily="18" charset="-78"/>
              <a:cs typeface="+mj-cs"/>
            </a:endParaRPr>
          </a:p>
        </p:txBody>
      </p:sp>
      <p:sp>
        <p:nvSpPr>
          <p:cNvPr id="22" name="Rectangle 21"/>
          <p:cNvSpPr/>
          <p:nvPr/>
        </p:nvSpPr>
        <p:spPr>
          <a:xfrm>
            <a:off x="214282" y="4786322"/>
            <a:ext cx="4143404" cy="93936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lvl="0" algn="r">
              <a:lnSpc>
                <a:spcPct val="85000"/>
              </a:lnSpc>
              <a:spcBef>
                <a:spcPct val="20000"/>
              </a:spcBef>
              <a:buSzPct val="90000"/>
            </a:pPr>
            <a:r>
              <a:rPr lang="ar-DZ" sz="2000" b="1" dirty="0" smtClean="0">
                <a:solidFill>
                  <a:schemeClr val="tx1"/>
                </a:solidFill>
                <a:cs typeface="+mj-cs"/>
              </a:rPr>
              <a:t>ان المسجد كان كبيرا وبعد رحيل الحماديين الى بجاية وبقيت فئة قليلة في القلعة حول المسجد الى </a:t>
            </a:r>
          </a:p>
          <a:p>
            <a:pPr lvl="0" algn="r">
              <a:lnSpc>
                <a:spcPct val="85000"/>
              </a:lnSpc>
              <a:spcBef>
                <a:spcPct val="20000"/>
              </a:spcBef>
              <a:buSzPct val="90000"/>
            </a:pPr>
            <a:r>
              <a:rPr lang="ar-DZ" sz="2000" b="1" dirty="0" smtClean="0">
                <a:solidFill>
                  <a:schemeClr val="tx1"/>
                </a:solidFill>
                <a:cs typeface="+mj-cs"/>
              </a:rPr>
              <a:t>مصلى صغير</a:t>
            </a:r>
            <a:endParaRPr lang="fr-FR" sz="2000" b="1" dirty="0" smtClean="0">
              <a:solidFill>
                <a:schemeClr val="tx1"/>
              </a:solidFill>
              <a:cs typeface="+mj-cs"/>
            </a:endParaRPr>
          </a:p>
        </p:txBody>
      </p:sp>
      <p:sp>
        <p:nvSpPr>
          <p:cNvPr id="23" name="Rectangle 5"/>
          <p:cNvSpPr>
            <a:spLocks noChangeArrowheads="1"/>
          </p:cNvSpPr>
          <p:nvPr/>
        </p:nvSpPr>
        <p:spPr bwMode="auto">
          <a:xfrm>
            <a:off x="285720" y="4071942"/>
            <a:ext cx="4000528" cy="500066"/>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lstStyle/>
          <a:p>
            <a:pPr lvl="0" algn="r" rtl="1"/>
            <a:r>
              <a:rPr lang="ar-DZ" sz="2000" b="1" dirty="0" smtClean="0">
                <a:solidFill>
                  <a:schemeClr val="tx1"/>
                </a:solidFill>
                <a:cs typeface="+mj-cs"/>
              </a:rPr>
              <a:t>بانها اصل المسجد ثم اتسع</a:t>
            </a:r>
            <a:endParaRPr lang="fr-FR" sz="2000" b="1" dirty="0" smtClean="0">
              <a:solidFill>
                <a:schemeClr val="tx1"/>
              </a:solidFill>
              <a:cs typeface="+mj-cs"/>
            </a:endParaRPr>
          </a:p>
          <a:p>
            <a:pPr marL="95250" lvl="0" algn="just">
              <a:lnSpc>
                <a:spcPct val="85000"/>
              </a:lnSpc>
              <a:spcBef>
                <a:spcPct val="20000"/>
              </a:spcBef>
              <a:buSzPct val="90000"/>
            </a:pPr>
            <a:r>
              <a:rPr lang="ar-DZ" sz="2400" dirty="0" smtClean="0">
                <a:solidFill>
                  <a:schemeClr val="tx1"/>
                </a:solidFill>
                <a:latin typeface="Simplified Arabic" pitchFamily="18" charset="-78"/>
                <a:cs typeface="Simplified Arabic" pitchFamily="18" charset="-78"/>
              </a:rPr>
              <a:t>.</a:t>
            </a:r>
            <a:r>
              <a:rPr lang="ar-DZ" sz="2000" b="1" dirty="0" smtClean="0">
                <a:solidFill>
                  <a:srgbClr val="C00000"/>
                </a:solidFill>
                <a:cs typeface="+mj-cs"/>
              </a:rPr>
              <a:t> </a:t>
            </a:r>
            <a:endParaRPr lang="ar-SA" sz="2400" dirty="0">
              <a:solidFill>
                <a:schemeClr val="tx1"/>
              </a:solidFill>
              <a:latin typeface="Simplified Arabic" pitchFamily="18" charset="-78"/>
              <a:cs typeface="Simplified Arabic" pitchFamily="18" charset="-78"/>
            </a:endParaRPr>
          </a:p>
        </p:txBody>
      </p:sp>
      <p:grpSp>
        <p:nvGrpSpPr>
          <p:cNvPr id="2" name="Groupe 34"/>
          <p:cNvGrpSpPr/>
          <p:nvPr/>
        </p:nvGrpSpPr>
        <p:grpSpPr>
          <a:xfrm>
            <a:off x="1785918" y="428604"/>
            <a:ext cx="6715172" cy="3786214"/>
            <a:chOff x="1785918" y="428604"/>
            <a:chExt cx="6715172" cy="3786214"/>
          </a:xfrm>
        </p:grpSpPr>
        <p:sp>
          <p:nvSpPr>
            <p:cNvPr id="96258" name="AutoShape 2"/>
            <p:cNvSpPr>
              <a:spLocks noChangeArrowheads="1"/>
            </p:cNvSpPr>
            <p:nvPr/>
          </p:nvSpPr>
          <p:spPr bwMode="auto">
            <a:xfrm>
              <a:off x="3643306" y="428604"/>
              <a:ext cx="4857784" cy="576262"/>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lnSpc>
                  <a:spcPct val="80000"/>
                </a:lnSpc>
                <a:spcBef>
                  <a:spcPct val="20000"/>
                </a:spcBef>
                <a:defRPr/>
              </a:pPr>
              <a:r>
                <a:rPr lang="ar-SA" sz="2800" b="1" dirty="0">
                  <a:solidFill>
                    <a:schemeClr val="tx1"/>
                  </a:solidFill>
                  <a:latin typeface="Simplified Arabic" pitchFamily="18" charset="-78"/>
                  <a:cs typeface="Simplified Arabic" pitchFamily="18" charset="-78"/>
                </a:rPr>
                <a:t> </a:t>
              </a:r>
              <a:r>
                <a:rPr lang="ar-DZ" sz="2800" b="1" dirty="0" smtClean="0">
                  <a:solidFill>
                    <a:schemeClr val="tx1"/>
                  </a:solidFill>
                  <a:latin typeface="Simplified Arabic" pitchFamily="18" charset="-78"/>
                  <a:cs typeface="Simplified Arabic" pitchFamily="18" charset="-78"/>
                </a:rPr>
                <a:t>بيت الصلاة</a:t>
              </a:r>
              <a:endParaRPr lang="fr-FR" sz="3200" b="1" dirty="0">
                <a:solidFill>
                  <a:schemeClr val="tx1"/>
                </a:solidFill>
                <a:latin typeface="Simplified Arabic" pitchFamily="18" charset="-78"/>
                <a:cs typeface="Simplified Arabic" pitchFamily="18" charset="-78"/>
              </a:endParaRPr>
            </a:p>
          </p:txBody>
        </p:sp>
        <p:grpSp>
          <p:nvGrpSpPr>
            <p:cNvPr id="3" name="Groupe 33"/>
            <p:cNvGrpSpPr/>
            <p:nvPr/>
          </p:nvGrpSpPr>
          <p:grpSpPr>
            <a:xfrm>
              <a:off x="1785918" y="1000108"/>
              <a:ext cx="5572163" cy="3214710"/>
              <a:chOff x="1785918" y="1000108"/>
              <a:chExt cx="5572163" cy="3214710"/>
            </a:xfrm>
          </p:grpSpPr>
          <p:sp>
            <p:nvSpPr>
              <p:cNvPr id="12" name="Rectangle 11"/>
              <p:cNvSpPr/>
              <p:nvPr/>
            </p:nvSpPr>
            <p:spPr>
              <a:xfrm>
                <a:off x="1886644" y="1285860"/>
                <a:ext cx="5400000" cy="214314"/>
              </a:xfrm>
              <a:prstGeom prst="rect">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DZ"/>
              </a:p>
            </p:txBody>
          </p:sp>
          <p:sp>
            <p:nvSpPr>
              <p:cNvPr id="13" name="Flèche gauche 12"/>
              <p:cNvSpPr/>
              <p:nvPr/>
            </p:nvSpPr>
            <p:spPr>
              <a:xfrm rot="16200000">
                <a:off x="6965172" y="1331611"/>
                <a:ext cx="428628" cy="357190"/>
              </a:xfrm>
              <a:prstGeom prst="leftArrow">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DZ"/>
              </a:p>
            </p:txBody>
          </p:sp>
          <p:sp>
            <p:nvSpPr>
              <p:cNvPr id="24" name="Flèche gauche 23"/>
              <p:cNvSpPr/>
              <p:nvPr/>
            </p:nvSpPr>
            <p:spPr>
              <a:xfrm rot="16200000">
                <a:off x="4607719" y="1321579"/>
                <a:ext cx="428628" cy="357190"/>
              </a:xfrm>
              <a:prstGeom prst="leftArrow">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DZ"/>
              </a:p>
            </p:txBody>
          </p:sp>
          <p:sp>
            <p:nvSpPr>
              <p:cNvPr id="25" name="Flèche gauche 24"/>
              <p:cNvSpPr/>
              <p:nvPr/>
            </p:nvSpPr>
            <p:spPr>
              <a:xfrm rot="16200000">
                <a:off x="1750199" y="1321579"/>
                <a:ext cx="428628" cy="357190"/>
              </a:xfrm>
              <a:prstGeom prst="leftArrow">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DZ"/>
              </a:p>
            </p:txBody>
          </p:sp>
          <p:sp>
            <p:nvSpPr>
              <p:cNvPr id="26" name="Flèche gauche 25"/>
              <p:cNvSpPr/>
              <p:nvPr/>
            </p:nvSpPr>
            <p:spPr>
              <a:xfrm rot="16200000">
                <a:off x="4544165" y="2686785"/>
                <a:ext cx="2698876" cy="357190"/>
              </a:xfrm>
              <a:prstGeom prst="leftArrow">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DZ"/>
              </a:p>
            </p:txBody>
          </p:sp>
          <p:sp>
            <p:nvSpPr>
              <p:cNvPr id="31" name="Rectangle 30"/>
              <p:cNvSpPr/>
              <p:nvPr/>
            </p:nvSpPr>
            <p:spPr>
              <a:xfrm>
                <a:off x="4214810" y="1000108"/>
                <a:ext cx="180000" cy="28575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grpSp>
      </p:grpSp>
      <p:sp>
        <p:nvSpPr>
          <p:cNvPr id="11" name="Rectangle 10"/>
          <p:cNvSpPr/>
          <p:nvPr/>
        </p:nvSpPr>
        <p:spPr>
          <a:xfrm>
            <a:off x="1071538" y="1785926"/>
            <a:ext cx="1767934" cy="1015663"/>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r" rtl="1"/>
            <a:r>
              <a:rPr lang="ar-DZ" sz="2000" b="1" dirty="0" smtClean="0">
                <a:solidFill>
                  <a:schemeClr val="tx1"/>
                </a:solidFill>
                <a:cs typeface="+mj-cs"/>
              </a:rPr>
              <a:t>يتصدرها محراب مضلع وعلى يمينه غرفة المنبر</a:t>
            </a:r>
            <a:endParaRPr lang="fr-FR" sz="2000" b="1" dirty="0" smtClean="0">
              <a:solidFill>
                <a:schemeClr val="tx1"/>
              </a:solidFill>
              <a:cs typeface="+mj-cs"/>
            </a:endParaRPr>
          </a:p>
        </p:txBody>
      </p:sp>
      <p:grpSp>
        <p:nvGrpSpPr>
          <p:cNvPr id="8" name="Groupe 39"/>
          <p:cNvGrpSpPr/>
          <p:nvPr/>
        </p:nvGrpSpPr>
        <p:grpSpPr>
          <a:xfrm>
            <a:off x="5072066" y="4000504"/>
            <a:ext cx="2738810" cy="1714512"/>
            <a:chOff x="4500562" y="4000504"/>
            <a:chExt cx="2738810" cy="1714512"/>
          </a:xfrm>
        </p:grpSpPr>
        <p:sp>
          <p:nvSpPr>
            <p:cNvPr id="96261" name="Rectangle 5"/>
            <p:cNvSpPr>
              <a:spLocks noChangeArrowheads="1"/>
            </p:cNvSpPr>
            <p:nvPr/>
          </p:nvSpPr>
          <p:spPr bwMode="auto">
            <a:xfrm>
              <a:off x="4643438" y="4000504"/>
              <a:ext cx="2595934" cy="1143008"/>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a:lstStyle/>
            <a:p>
              <a:pPr marL="95250" algn="r">
                <a:lnSpc>
                  <a:spcPct val="85000"/>
                </a:lnSpc>
                <a:spcBef>
                  <a:spcPct val="20000"/>
                </a:spcBef>
                <a:buSzPct val="90000"/>
              </a:pPr>
              <a:r>
                <a:rPr lang="ar-DZ" sz="2000" b="1" dirty="0" smtClean="0">
                  <a:solidFill>
                    <a:schemeClr val="tx1"/>
                  </a:solidFill>
                  <a:cs typeface="+mj-cs"/>
                </a:rPr>
                <a:t>وامام المحراب توجد مساحة احيطت بسور يفصلها عن باقي اجزاء المسجد اختلفت الاراء حولها </a:t>
              </a:r>
              <a:r>
                <a:rPr lang="ar-DZ" sz="2000" b="1" dirty="0" smtClean="0">
                  <a:solidFill>
                    <a:srgbClr val="C00000"/>
                  </a:solidFill>
                </a:rPr>
                <a:t>فمنهم من يقول :</a:t>
              </a:r>
              <a:endParaRPr lang="ar-DZ" sz="2000" dirty="0" smtClean="0">
                <a:solidFill>
                  <a:schemeClr val="tx1"/>
                </a:solidFill>
                <a:latin typeface="Simplified Arabic" pitchFamily="18" charset="-78"/>
                <a:cs typeface="+mj-cs"/>
              </a:endParaRPr>
            </a:p>
            <a:p>
              <a:pPr marL="95250" algn="just">
                <a:lnSpc>
                  <a:spcPct val="85000"/>
                </a:lnSpc>
                <a:spcBef>
                  <a:spcPct val="20000"/>
                </a:spcBef>
                <a:buSzPct val="90000"/>
                <a:buFont typeface="Wingdings" pitchFamily="2" charset="2"/>
                <a:buNone/>
              </a:pPr>
              <a:endParaRPr lang="ar-SA" sz="2400" dirty="0">
                <a:solidFill>
                  <a:schemeClr val="tx1"/>
                </a:solidFill>
                <a:latin typeface="Simplified Arabic" pitchFamily="18" charset="-78"/>
                <a:cs typeface="Simplified Arabic" pitchFamily="18" charset="-78"/>
              </a:endParaRPr>
            </a:p>
          </p:txBody>
        </p:sp>
        <p:grpSp>
          <p:nvGrpSpPr>
            <p:cNvPr id="9" name="Groupe 38"/>
            <p:cNvGrpSpPr/>
            <p:nvPr/>
          </p:nvGrpSpPr>
          <p:grpSpPr>
            <a:xfrm>
              <a:off x="4500562" y="5214950"/>
              <a:ext cx="1323008" cy="500066"/>
              <a:chOff x="4500562" y="5214950"/>
              <a:chExt cx="1323008" cy="500066"/>
            </a:xfrm>
          </p:grpSpPr>
          <p:sp>
            <p:nvSpPr>
              <p:cNvPr id="15" name="Flèche gauche 14"/>
              <p:cNvSpPr/>
              <p:nvPr/>
            </p:nvSpPr>
            <p:spPr>
              <a:xfrm>
                <a:off x="4500562" y="5286388"/>
                <a:ext cx="1285884" cy="428628"/>
              </a:xfrm>
              <a:prstGeom prst="leftArrow">
                <a:avLst/>
              </a:prstGeom>
            </p:spPr>
            <p:style>
              <a:lnRef idx="0">
                <a:schemeClr val="accent6"/>
              </a:lnRef>
              <a:fillRef idx="3">
                <a:schemeClr val="accent6"/>
              </a:fillRef>
              <a:effectRef idx="3">
                <a:schemeClr val="accent6"/>
              </a:effectRef>
              <a:fontRef idx="minor">
                <a:schemeClr val="lt1"/>
              </a:fontRef>
            </p:style>
            <p:txBody>
              <a:bodyPr rtlCol="1" anchor="ctr"/>
              <a:lstStyle/>
              <a:p>
                <a:pPr algn="ctr"/>
                <a:r>
                  <a:rPr lang="ar-DZ" dirty="0" smtClean="0"/>
                  <a:t>ر</a:t>
                </a:r>
                <a:endParaRPr lang="ar-DZ" dirty="0"/>
              </a:p>
            </p:txBody>
          </p:sp>
          <p:sp>
            <p:nvSpPr>
              <p:cNvPr id="37" name="Rectangle 36"/>
              <p:cNvSpPr/>
              <p:nvPr/>
            </p:nvSpPr>
            <p:spPr>
              <a:xfrm>
                <a:off x="5643570" y="5214950"/>
                <a:ext cx="180000" cy="35719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grpSp>
      </p:grpSp>
      <p:sp>
        <p:nvSpPr>
          <p:cNvPr id="28" name="Rectangle 27"/>
          <p:cNvSpPr/>
          <p:nvPr/>
        </p:nvSpPr>
        <p:spPr>
          <a:xfrm rot="16200000">
            <a:off x="3857620" y="5429264"/>
            <a:ext cx="2214578" cy="214314"/>
          </a:xfrm>
          <a:prstGeom prst="rect">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DZ"/>
          </a:p>
        </p:txBody>
      </p:sp>
      <p:sp>
        <p:nvSpPr>
          <p:cNvPr id="33" name="Flèche gauche 32"/>
          <p:cNvSpPr/>
          <p:nvPr/>
        </p:nvSpPr>
        <p:spPr>
          <a:xfrm>
            <a:off x="4429124" y="6286520"/>
            <a:ext cx="428628" cy="357190"/>
          </a:xfrm>
          <a:prstGeom prst="leftArrow">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DZ"/>
          </a:p>
        </p:txBody>
      </p:sp>
      <p:sp>
        <p:nvSpPr>
          <p:cNvPr id="34" name="Flèche gauche 33"/>
          <p:cNvSpPr/>
          <p:nvPr/>
        </p:nvSpPr>
        <p:spPr>
          <a:xfrm>
            <a:off x="4429124" y="5286388"/>
            <a:ext cx="428628" cy="357190"/>
          </a:xfrm>
          <a:prstGeom prst="leftArrow">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DZ"/>
          </a:p>
        </p:txBody>
      </p:sp>
      <p:sp>
        <p:nvSpPr>
          <p:cNvPr id="35" name="Flèche gauche 34"/>
          <p:cNvSpPr/>
          <p:nvPr/>
        </p:nvSpPr>
        <p:spPr>
          <a:xfrm>
            <a:off x="4429124" y="4357694"/>
            <a:ext cx="428628" cy="357190"/>
          </a:xfrm>
          <a:prstGeom prst="leftArrow">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DZ"/>
          </a:p>
        </p:txBody>
      </p:sp>
      <p:sp>
        <p:nvSpPr>
          <p:cNvPr id="36" name="Rectangle 35"/>
          <p:cNvSpPr/>
          <p:nvPr/>
        </p:nvSpPr>
        <p:spPr>
          <a:xfrm>
            <a:off x="5143504" y="5750004"/>
            <a:ext cx="4000496" cy="938719"/>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r">
              <a:lnSpc>
                <a:spcPct val="85000"/>
              </a:lnSpc>
              <a:spcBef>
                <a:spcPct val="20000"/>
              </a:spcBef>
              <a:buSzPct val="90000"/>
              <a:buFont typeface="Wingdings" pitchFamily="2" charset="2"/>
              <a:buNone/>
            </a:pPr>
            <a:r>
              <a:rPr lang="ar-DZ" sz="2000" b="1" dirty="0" smtClean="0">
                <a:solidFill>
                  <a:srgbClr val="FF0000"/>
                </a:solidFill>
                <a:cs typeface="+mj-cs"/>
              </a:rPr>
              <a:t>لكن الراي الاخير غير وارد باعتبار ان المساحة اكبر من ان تغطى بقبة واحدة </a:t>
            </a:r>
          </a:p>
          <a:p>
            <a:pPr algn="r">
              <a:lnSpc>
                <a:spcPct val="85000"/>
              </a:lnSpc>
              <a:spcBef>
                <a:spcPct val="20000"/>
              </a:spcBef>
              <a:buSzPct val="90000"/>
              <a:buFont typeface="Wingdings" pitchFamily="2" charset="2"/>
              <a:buNone/>
            </a:pPr>
            <a:r>
              <a:rPr lang="ar-DZ" sz="2000" b="1" dirty="0" smtClean="0">
                <a:solidFill>
                  <a:srgbClr val="FF0000"/>
                </a:solidFill>
                <a:cs typeface="+mj-cs"/>
              </a:rPr>
              <a:t>ويبقى الرأيان الاخران قابلان للتحقيق</a:t>
            </a:r>
            <a:endParaRPr lang="ar-SA" sz="2000" dirty="0" smtClean="0">
              <a:solidFill>
                <a:srgbClr val="FF0000"/>
              </a:solidFill>
              <a:latin typeface="Simplified Arabic" pitchFamily="18" charset="-78"/>
              <a:cs typeface="+mj-cs"/>
            </a:endParaRPr>
          </a:p>
        </p:txBody>
      </p:sp>
      <p:pic>
        <p:nvPicPr>
          <p:cNvPr id="38" name="Espace réservé du contenu 5" descr="PICT0001.JPG"/>
          <p:cNvPicPr>
            <a:picLocks noChangeAspect="1"/>
          </p:cNvPicPr>
          <p:nvPr/>
        </p:nvPicPr>
        <p:blipFill>
          <a:blip r:embed="rId2" cstate="print"/>
          <a:stretch>
            <a:fillRect/>
          </a:stretch>
        </p:blipFill>
        <p:spPr>
          <a:xfrm>
            <a:off x="0" y="2714620"/>
            <a:ext cx="1771786" cy="13482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additive="base">
                                        <p:cTn id="49" dur="500" fill="hold"/>
                                        <p:tgtEl>
                                          <p:spTgt spid="36"/>
                                        </p:tgtEl>
                                        <p:attrNameLst>
                                          <p:attrName>ppt_x</p:attrName>
                                        </p:attrNameLst>
                                      </p:cBhvr>
                                      <p:tavLst>
                                        <p:tav tm="0">
                                          <p:val>
                                            <p:strVal val="#ppt_x"/>
                                          </p:val>
                                        </p:tav>
                                        <p:tav tm="100000">
                                          <p:val>
                                            <p:strVal val="#ppt_x"/>
                                          </p:val>
                                        </p:tav>
                                      </p:tavLst>
                                    </p:anim>
                                    <p:anim calcmode="lin" valueType="num">
                                      <p:cBhvr additive="base">
                                        <p:cTn id="5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1" grpId="0" animBg="1"/>
      <p:bldP spid="22" grpId="0" animBg="1"/>
      <p:bldP spid="23"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000100" y="642918"/>
            <a:ext cx="4000528" cy="52322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spAutoFit/>
          </a:bodyPr>
          <a:lstStyle/>
          <a:p>
            <a:pPr algn="ctr" rtl="1"/>
            <a:r>
              <a:rPr lang="ar-DZ" sz="2000" b="1" dirty="0" smtClean="0">
                <a:solidFill>
                  <a:schemeClr val="tx1"/>
                </a:solidFill>
                <a:cs typeface="+mj-cs"/>
              </a:rPr>
              <a:t>  </a:t>
            </a:r>
            <a:r>
              <a:rPr lang="ar-DZ" sz="2800" b="1" dirty="0" smtClean="0">
                <a:solidFill>
                  <a:schemeClr val="tx1"/>
                </a:solidFill>
                <a:cs typeface="+mj-cs"/>
              </a:rPr>
              <a:t>مسجد القلعة</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8"/>
          <p:cNvSpPr/>
          <p:nvPr/>
        </p:nvSpPr>
        <p:spPr>
          <a:xfrm>
            <a:off x="214282" y="1714488"/>
            <a:ext cx="5857884" cy="40011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r"/>
            <a:r>
              <a:rPr lang="ar-DZ" sz="2000" b="1" dirty="0" smtClean="0">
                <a:solidFill>
                  <a:schemeClr val="tx1"/>
                </a:solidFill>
                <a:cs typeface="+mj-cs"/>
              </a:rPr>
              <a:t>في مؤخرة المسجد  واجهتا الرئيسية تطل على الجهة الجنوبية</a:t>
            </a:r>
            <a:endParaRPr lang="ar-DZ" sz="2000" dirty="0">
              <a:solidFill>
                <a:schemeClr val="tx1"/>
              </a:solidFill>
              <a:cs typeface="+mj-cs"/>
            </a:endParaRPr>
          </a:p>
        </p:txBody>
      </p:sp>
      <p:sp>
        <p:nvSpPr>
          <p:cNvPr id="10" name="Rectangle 9"/>
          <p:cNvSpPr/>
          <p:nvPr/>
        </p:nvSpPr>
        <p:spPr>
          <a:xfrm>
            <a:off x="214282" y="2428868"/>
            <a:ext cx="5929354" cy="40011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lvl="0" algn="justLow" rtl="1" fontAlgn="base">
              <a:spcBef>
                <a:spcPct val="0"/>
              </a:spcBef>
              <a:spcAft>
                <a:spcPct val="0"/>
              </a:spcAft>
            </a:pPr>
            <a:r>
              <a:rPr lang="ar-DZ" sz="2000" b="1" dirty="0" smtClean="0">
                <a:solidFill>
                  <a:schemeClr val="tx1"/>
                </a:solidFill>
              </a:rPr>
              <a:t>يبلغ ارتفاعها الحالي25م وقاعدتها مربعة عرضها 6.5م وارتفاعها   </a:t>
            </a:r>
          </a:p>
        </p:txBody>
      </p:sp>
      <p:sp>
        <p:nvSpPr>
          <p:cNvPr id="12" name="Rectangle 11"/>
          <p:cNvSpPr/>
          <p:nvPr/>
        </p:nvSpPr>
        <p:spPr>
          <a:xfrm>
            <a:off x="214282" y="3857628"/>
            <a:ext cx="5929354" cy="40011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r"/>
            <a:r>
              <a:rPr lang="ar-DZ" sz="2000" b="1" dirty="0" smtClean="0">
                <a:solidFill>
                  <a:schemeClr val="tx1"/>
                </a:solidFill>
                <a:cs typeface="+mj-cs"/>
              </a:rPr>
              <a:t>وقد تهدم جوسقها واعيد ترميمها بعد الاستقلال من غير الجوسق</a:t>
            </a:r>
            <a:endParaRPr lang="ar-DZ" sz="2000" dirty="0">
              <a:solidFill>
                <a:schemeClr val="tx1"/>
              </a:solidFill>
            </a:endParaRPr>
          </a:p>
        </p:txBody>
      </p:sp>
      <p:grpSp>
        <p:nvGrpSpPr>
          <p:cNvPr id="19" name="Groupe 20"/>
          <p:cNvGrpSpPr/>
          <p:nvPr/>
        </p:nvGrpSpPr>
        <p:grpSpPr>
          <a:xfrm>
            <a:off x="6143636" y="1928802"/>
            <a:ext cx="2210441" cy="4071966"/>
            <a:chOff x="6143636" y="1928802"/>
            <a:chExt cx="2210441" cy="4071966"/>
          </a:xfrm>
        </p:grpSpPr>
        <p:sp>
          <p:nvSpPr>
            <p:cNvPr id="8" name="Rectangle 7"/>
            <p:cNvSpPr/>
            <p:nvPr/>
          </p:nvSpPr>
          <p:spPr>
            <a:xfrm>
              <a:off x="7500958" y="3857628"/>
              <a:ext cx="853119" cy="461665"/>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r>
                <a:rPr lang="ar-DZ" sz="2400" b="1" dirty="0" smtClean="0">
                  <a:solidFill>
                    <a:schemeClr val="tx1"/>
                  </a:solidFill>
                  <a:latin typeface="Simplified Arabic" pitchFamily="18" charset="-78"/>
                  <a:ea typeface="Calibri" pitchFamily="34" charset="0"/>
                  <a:cs typeface="Simplified Arabic" pitchFamily="18" charset="-78"/>
                </a:rPr>
                <a:t>المئذنة</a:t>
              </a:r>
              <a:endParaRPr lang="ar-DZ" sz="2400" b="1" dirty="0">
                <a:solidFill>
                  <a:schemeClr val="tx1"/>
                </a:solidFill>
              </a:endParaRPr>
            </a:p>
          </p:txBody>
        </p:sp>
        <p:grpSp>
          <p:nvGrpSpPr>
            <p:cNvPr id="20" name="Groupe 18"/>
            <p:cNvGrpSpPr/>
            <p:nvPr/>
          </p:nvGrpSpPr>
          <p:grpSpPr>
            <a:xfrm>
              <a:off x="6143636" y="1928802"/>
              <a:ext cx="1357322" cy="4071966"/>
              <a:chOff x="5715008" y="1857364"/>
              <a:chExt cx="1357322" cy="4071966"/>
            </a:xfrm>
          </p:grpSpPr>
          <p:sp>
            <p:nvSpPr>
              <p:cNvPr id="14" name="Rectangle 13"/>
              <p:cNvSpPr/>
              <p:nvPr/>
            </p:nvSpPr>
            <p:spPr>
              <a:xfrm>
                <a:off x="6215074" y="1857364"/>
                <a:ext cx="142876" cy="4071966"/>
              </a:xfrm>
              <a:prstGeom prst="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ar-DZ"/>
              </a:p>
            </p:txBody>
          </p:sp>
          <p:sp>
            <p:nvSpPr>
              <p:cNvPr id="15" name="Flèche gauche 14"/>
              <p:cNvSpPr/>
              <p:nvPr/>
            </p:nvSpPr>
            <p:spPr>
              <a:xfrm>
                <a:off x="5715008" y="3929066"/>
                <a:ext cx="500066" cy="285752"/>
              </a:xfrm>
              <a:prstGeom prst="leftArrow">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ar-DZ"/>
              </a:p>
            </p:txBody>
          </p:sp>
          <p:sp>
            <p:nvSpPr>
              <p:cNvPr id="16" name="Flèche gauche 15"/>
              <p:cNvSpPr/>
              <p:nvPr/>
            </p:nvSpPr>
            <p:spPr>
              <a:xfrm>
                <a:off x="5715008" y="4572008"/>
                <a:ext cx="500066" cy="285752"/>
              </a:xfrm>
              <a:prstGeom prst="leftArrow">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ar-DZ"/>
              </a:p>
            </p:txBody>
          </p:sp>
          <p:sp>
            <p:nvSpPr>
              <p:cNvPr id="17" name="Flèche gauche 16"/>
              <p:cNvSpPr/>
              <p:nvPr/>
            </p:nvSpPr>
            <p:spPr>
              <a:xfrm>
                <a:off x="5715008" y="5214950"/>
                <a:ext cx="500066" cy="285752"/>
              </a:xfrm>
              <a:prstGeom prst="leftArrow">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ar-DZ"/>
              </a:p>
            </p:txBody>
          </p:sp>
          <p:sp>
            <p:nvSpPr>
              <p:cNvPr id="18" name="Rectangle 17"/>
              <p:cNvSpPr/>
              <p:nvPr/>
            </p:nvSpPr>
            <p:spPr>
              <a:xfrm>
                <a:off x="6357950" y="3929066"/>
                <a:ext cx="714380" cy="214314"/>
              </a:xfrm>
              <a:prstGeom prst="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ar-DZ"/>
              </a:p>
            </p:txBody>
          </p:sp>
        </p:grpSp>
      </p:grpSp>
      <p:sp>
        <p:nvSpPr>
          <p:cNvPr id="21" name="Rectangle 20"/>
          <p:cNvSpPr/>
          <p:nvPr/>
        </p:nvSpPr>
        <p:spPr>
          <a:xfrm>
            <a:off x="285720" y="4572008"/>
            <a:ext cx="5857884" cy="40011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r"/>
            <a:r>
              <a:rPr lang="ar-DZ" sz="2000" dirty="0" smtClean="0">
                <a:solidFill>
                  <a:schemeClr val="tx1"/>
                </a:solidFill>
              </a:rPr>
              <a:t> </a:t>
            </a:r>
            <a:r>
              <a:rPr lang="ar-DZ" sz="2000" b="1" dirty="0" smtClean="0">
                <a:solidFill>
                  <a:schemeClr val="tx1"/>
                </a:solidFill>
                <a:cs typeface="+mj-cs"/>
              </a:rPr>
              <a:t>الواجهة الرئيسية: بهـا أربع فتحات ،وثلاث نوافـذ في كل طابق</a:t>
            </a:r>
            <a:endParaRPr lang="ar-DZ" sz="2000" b="1" dirty="0">
              <a:solidFill>
                <a:schemeClr val="tx1"/>
              </a:solidFill>
              <a:cs typeface="+mj-cs"/>
            </a:endParaRPr>
          </a:p>
        </p:txBody>
      </p:sp>
      <p:sp>
        <p:nvSpPr>
          <p:cNvPr id="22" name="Rectangle 21"/>
          <p:cNvSpPr/>
          <p:nvPr/>
        </p:nvSpPr>
        <p:spPr>
          <a:xfrm>
            <a:off x="214282" y="3143248"/>
            <a:ext cx="5929322" cy="40011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r"/>
            <a:r>
              <a:rPr lang="ar-DZ" sz="2000" b="1" dirty="0" smtClean="0">
                <a:solidFill>
                  <a:schemeClr val="tx1"/>
                </a:solidFill>
                <a:cs typeface="+mj-cs"/>
              </a:rPr>
              <a:t>تتكون من طابقين</a:t>
            </a:r>
            <a:endParaRPr lang="ar-DZ" sz="2000" dirty="0">
              <a:solidFill>
                <a:schemeClr val="tx1"/>
              </a:solidFill>
              <a:cs typeface="+mj-cs"/>
            </a:endParaRPr>
          </a:p>
        </p:txBody>
      </p:sp>
      <p:sp>
        <p:nvSpPr>
          <p:cNvPr id="23" name="Flèche gauche 22"/>
          <p:cNvSpPr/>
          <p:nvPr/>
        </p:nvSpPr>
        <p:spPr>
          <a:xfrm>
            <a:off x="6143636" y="5786454"/>
            <a:ext cx="500066" cy="285752"/>
          </a:xfrm>
          <a:prstGeom prst="leftArrow">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ar-DZ"/>
          </a:p>
        </p:txBody>
      </p:sp>
      <p:sp>
        <p:nvSpPr>
          <p:cNvPr id="24" name="Flèche gauche 23"/>
          <p:cNvSpPr/>
          <p:nvPr/>
        </p:nvSpPr>
        <p:spPr>
          <a:xfrm>
            <a:off x="6072198" y="1857364"/>
            <a:ext cx="571504" cy="285752"/>
          </a:xfrm>
          <a:prstGeom prst="leftArrow">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ar-DZ"/>
          </a:p>
        </p:txBody>
      </p:sp>
      <p:sp>
        <p:nvSpPr>
          <p:cNvPr id="25" name="Rectangle 24"/>
          <p:cNvSpPr/>
          <p:nvPr/>
        </p:nvSpPr>
        <p:spPr>
          <a:xfrm>
            <a:off x="214282" y="5214950"/>
            <a:ext cx="5929354" cy="40011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ar-DZ" sz="2000" b="1" dirty="0" smtClean="0">
                <a:solidFill>
                  <a:schemeClr val="tx1"/>
                </a:solidFill>
                <a:cs typeface="+mj-cs"/>
              </a:rPr>
              <a:t>تتميز بوجهاتها المزخرفة بدخلات معقودة وبقطع خزفية مضلعة</a:t>
            </a:r>
            <a:endParaRPr lang="ar-DZ" sz="2000" b="1" dirty="0">
              <a:solidFill>
                <a:schemeClr val="tx1"/>
              </a:solidFill>
            </a:endParaRPr>
          </a:p>
        </p:txBody>
      </p:sp>
      <p:sp>
        <p:nvSpPr>
          <p:cNvPr id="26" name="Rectangle 25"/>
          <p:cNvSpPr/>
          <p:nvPr/>
        </p:nvSpPr>
        <p:spPr>
          <a:xfrm>
            <a:off x="214282" y="5715016"/>
            <a:ext cx="5929354" cy="707886"/>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ar-DZ" sz="2000" b="1" dirty="0" smtClean="0">
                <a:solidFill>
                  <a:schemeClr val="tx1"/>
                </a:solidFill>
                <a:cs typeface="+mj-cs"/>
              </a:rPr>
              <a:t>يدور داخل المئذنة سلم عدد درجاته سبع وعشرون ومائة درجة</a:t>
            </a:r>
            <a:r>
              <a:rPr lang="fr-FR" sz="2000" b="1" dirty="0" smtClean="0">
                <a:solidFill>
                  <a:schemeClr val="tx1"/>
                </a:solidFill>
                <a:cs typeface="+mj-cs"/>
              </a:rPr>
              <a:t> </a:t>
            </a:r>
            <a:r>
              <a:rPr lang="ar-DZ" sz="2000" b="1" dirty="0" smtClean="0">
                <a:solidFill>
                  <a:schemeClr val="tx1"/>
                </a:solidFill>
                <a:cs typeface="+mj-cs"/>
              </a:rPr>
              <a:t>غطي باقبية متقاطعة ونصف برميلية</a:t>
            </a:r>
            <a:endParaRPr lang="ar-DZ" sz="2000" b="1" dirty="0">
              <a:solidFill>
                <a:schemeClr val="tx1"/>
              </a:solidFill>
              <a:cs typeface="+mj-cs"/>
            </a:endParaRPr>
          </a:p>
        </p:txBody>
      </p:sp>
      <p:sp>
        <p:nvSpPr>
          <p:cNvPr id="27" name="Flèche gauche 26"/>
          <p:cNvSpPr/>
          <p:nvPr/>
        </p:nvSpPr>
        <p:spPr>
          <a:xfrm>
            <a:off x="6143636" y="3214686"/>
            <a:ext cx="500066" cy="285752"/>
          </a:xfrm>
          <a:prstGeom prst="leftArrow">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ar-DZ"/>
          </a:p>
        </p:txBody>
      </p:sp>
      <p:sp>
        <p:nvSpPr>
          <p:cNvPr id="28" name="Flèche gauche 27"/>
          <p:cNvSpPr/>
          <p:nvPr/>
        </p:nvSpPr>
        <p:spPr>
          <a:xfrm>
            <a:off x="6143636" y="2428868"/>
            <a:ext cx="500066" cy="285752"/>
          </a:xfrm>
          <a:prstGeom prst="leftArrow">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ar-DZ"/>
          </a:p>
        </p:txBody>
      </p:sp>
      <p:pic>
        <p:nvPicPr>
          <p:cNvPr id="29" name="Espace réservé du contenu 4" descr="SSA40775.jpg"/>
          <p:cNvPicPr>
            <a:picLocks noChangeAspect="1"/>
          </p:cNvPicPr>
          <p:nvPr/>
        </p:nvPicPr>
        <p:blipFill>
          <a:blip r:embed="rId2" cstate="print"/>
          <a:stretch>
            <a:fillRect/>
          </a:stretch>
        </p:blipFill>
        <p:spPr>
          <a:xfrm>
            <a:off x="6840142" y="0"/>
            <a:ext cx="2303858" cy="3714752"/>
          </a:xfrm>
          <a:prstGeom prst="rect">
            <a:avLst/>
          </a:prstGeom>
        </p:spPr>
      </p:pic>
      <p:pic>
        <p:nvPicPr>
          <p:cNvPr id="30" name="Espace réservé du contenu 6" descr="القلعة 2010 164.jpg"/>
          <p:cNvPicPr>
            <a:picLocks noChangeAspect="1"/>
          </p:cNvPicPr>
          <p:nvPr/>
        </p:nvPicPr>
        <p:blipFill>
          <a:blip r:embed="rId3" cstate="print"/>
          <a:stretch>
            <a:fillRect/>
          </a:stretch>
        </p:blipFill>
        <p:spPr>
          <a:xfrm rot="5400000">
            <a:off x="6822291" y="4536294"/>
            <a:ext cx="2428870" cy="22145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additive="base">
                                        <p:cTn id="49" dur="500" fill="hold"/>
                                        <p:tgtEl>
                                          <p:spTgt spid="25"/>
                                        </p:tgtEl>
                                        <p:attrNameLst>
                                          <p:attrName>ppt_x</p:attrName>
                                        </p:attrNameLst>
                                      </p:cBhvr>
                                      <p:tavLst>
                                        <p:tav tm="0">
                                          <p:val>
                                            <p:strVal val="#ppt_x"/>
                                          </p:val>
                                        </p:tav>
                                        <p:tav tm="100000">
                                          <p:val>
                                            <p:strVal val="#ppt_x"/>
                                          </p:val>
                                        </p:tav>
                                      </p:tavLst>
                                    </p:anim>
                                    <p:anim calcmode="lin" valueType="num">
                                      <p:cBhvr additive="base">
                                        <p:cTn id="5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fill="hold"/>
                                        <p:tgtEl>
                                          <p:spTgt spid="26"/>
                                        </p:tgtEl>
                                        <p:attrNameLst>
                                          <p:attrName>ppt_x</p:attrName>
                                        </p:attrNameLst>
                                      </p:cBhvr>
                                      <p:tavLst>
                                        <p:tav tm="0">
                                          <p:val>
                                            <p:strVal val="#ppt_x"/>
                                          </p:val>
                                        </p:tav>
                                        <p:tav tm="100000">
                                          <p:val>
                                            <p:strVal val="#ppt_x"/>
                                          </p:val>
                                        </p:tav>
                                      </p:tavLst>
                                    </p:anim>
                                    <p:anim calcmode="lin" valueType="num">
                                      <p:cBhvr additive="base">
                                        <p:cTn id="5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12" grpId="0" animBg="1"/>
      <p:bldP spid="21" grpId="0" animBg="1"/>
      <p:bldP spid="22" grpId="0" animBg="1"/>
      <p:bldP spid="25" grpId="0" animBg="1"/>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p:cNvSpPr/>
          <p:nvPr/>
        </p:nvSpPr>
        <p:spPr>
          <a:xfrm>
            <a:off x="0" y="0"/>
            <a:ext cx="8748464" cy="1124744"/>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DZ" sz="5400" b="1" dirty="0" smtClean="0">
                <a:solidFill>
                  <a:srgbClr val="FF0000"/>
                </a:solidFill>
                <a:cs typeface="Sultan Medium" pitchFamily="2" charset="-78"/>
              </a:rPr>
              <a:t>جامع قلعة بني حماد</a:t>
            </a:r>
            <a:endParaRPr lang="en-US" sz="5400" b="1" dirty="0" smtClean="0">
              <a:solidFill>
                <a:srgbClr val="FF0000"/>
              </a:solidFill>
              <a:cs typeface="Sultan Medium" pitchFamily="2" charset="-78"/>
            </a:endParaRPr>
          </a:p>
          <a:p>
            <a:pPr algn="ctr"/>
            <a:endParaRPr lang="en-US" dirty="0"/>
          </a:p>
        </p:txBody>
      </p:sp>
      <p:pic>
        <p:nvPicPr>
          <p:cNvPr id="7" name="Espace réservé du contenu 6" descr="القلعة 2010 164.jpg"/>
          <p:cNvPicPr>
            <a:picLocks noGrp="1" noChangeAspect="1"/>
          </p:cNvPicPr>
          <p:nvPr>
            <p:ph sz="half" idx="1"/>
          </p:nvPr>
        </p:nvPicPr>
        <p:blipFill>
          <a:blip r:embed="rId2" cstate="print"/>
          <a:stretch>
            <a:fillRect/>
          </a:stretch>
        </p:blipFill>
        <p:spPr>
          <a:xfrm rot="5400000">
            <a:off x="-725996" y="1776028"/>
            <a:ext cx="5807968" cy="4355976"/>
          </a:xfrm>
        </p:spPr>
      </p:pic>
      <p:pic>
        <p:nvPicPr>
          <p:cNvPr id="8" name="Espace réservé du contenu 4" descr="SSA40775.jpg"/>
          <p:cNvPicPr>
            <a:picLocks noGrp="1" noChangeAspect="1"/>
          </p:cNvPicPr>
          <p:nvPr>
            <p:ph sz="half" idx="1"/>
          </p:nvPr>
        </p:nvPicPr>
        <p:blipFill>
          <a:blip r:embed="rId3" cstate="print"/>
          <a:stretch>
            <a:fillRect/>
          </a:stretch>
        </p:blipFill>
        <p:spPr>
          <a:xfrm>
            <a:off x="4750580" y="1000108"/>
            <a:ext cx="4393419" cy="5857892"/>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0" y="500042"/>
            <a:ext cx="2643174" cy="341632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DZ" sz="2400" b="0" i="0" u="none" strike="noStrike" cap="none" normalizeH="0" baseline="0" dirty="0" smtClean="0">
                <a:ln>
                  <a:noFill/>
                </a:ln>
                <a:solidFill>
                  <a:schemeClr val="tx1"/>
                </a:solidFill>
                <a:effectLst/>
                <a:latin typeface="Simplified Arabic" pitchFamily="18" charset="-78"/>
                <a:cs typeface="Simplified Arabic" pitchFamily="18" charset="-78"/>
              </a:rPr>
              <a:t>ت</a:t>
            </a:r>
          </a:p>
          <a:p>
            <a:pPr marL="0" marR="0" lvl="0" indent="0" algn="justLow" defTabSz="914400" rtl="1" eaLnBrk="1" fontAlgn="base" latinLnBrk="0" hangingPunct="1">
              <a:lnSpc>
                <a:spcPct val="100000"/>
              </a:lnSpc>
              <a:spcBef>
                <a:spcPct val="0"/>
              </a:spcBef>
              <a:spcAft>
                <a:spcPct val="0"/>
              </a:spcAft>
              <a:buClrTx/>
              <a:buSzTx/>
              <a:buFontTx/>
              <a:buNone/>
              <a:tabLst/>
            </a:pPr>
            <a:endParaRPr lang="ar-DZ" sz="2400" dirty="0" smtClean="0">
              <a:solidFill>
                <a:schemeClr val="tx1"/>
              </a:solidFill>
              <a:latin typeface="Simplified Arabic" pitchFamily="18" charset="-78"/>
              <a:cs typeface="Simplified Arabic" pitchFamily="18" charset="-78"/>
            </a:endParaRPr>
          </a:p>
          <a:p>
            <a:pPr marL="0" marR="0" lvl="0" indent="0" algn="justLow" defTabSz="914400" rtl="1" eaLnBrk="1" fontAlgn="base" latinLnBrk="0" hangingPunct="1">
              <a:lnSpc>
                <a:spcPct val="100000"/>
              </a:lnSpc>
              <a:spcBef>
                <a:spcPct val="0"/>
              </a:spcBef>
              <a:spcAft>
                <a:spcPct val="0"/>
              </a:spcAft>
              <a:buClrTx/>
              <a:buSzTx/>
              <a:buFontTx/>
              <a:buNone/>
              <a:tabLst/>
            </a:pPr>
            <a:endParaRPr kumimoji="0" lang="ar-DZ" sz="2400" b="0" i="0" u="none" strike="noStrike" cap="none" normalizeH="0" baseline="0" dirty="0" smtClean="0">
              <a:ln>
                <a:noFill/>
              </a:ln>
              <a:solidFill>
                <a:schemeClr val="tx1"/>
              </a:solidFill>
              <a:effectLst/>
              <a:latin typeface="Simplified Arabic" pitchFamily="18" charset="-78"/>
              <a:cs typeface="Simplified Arabic" pitchFamily="18" charset="-78"/>
            </a:endParaRPr>
          </a:p>
          <a:p>
            <a:pPr marL="0" marR="0" lvl="0" indent="0" algn="justLow" defTabSz="914400" rtl="1" eaLnBrk="1" fontAlgn="base" latinLnBrk="0" hangingPunct="1">
              <a:lnSpc>
                <a:spcPct val="100000"/>
              </a:lnSpc>
              <a:spcBef>
                <a:spcPct val="0"/>
              </a:spcBef>
              <a:spcAft>
                <a:spcPct val="0"/>
              </a:spcAft>
              <a:buClrTx/>
              <a:buSzTx/>
              <a:buFontTx/>
              <a:buNone/>
              <a:tabLst/>
            </a:pPr>
            <a:endParaRPr lang="ar-DZ" sz="2400" dirty="0" smtClean="0">
              <a:solidFill>
                <a:schemeClr val="tx1"/>
              </a:solidFill>
              <a:latin typeface="Simplified Arabic" pitchFamily="18" charset="-78"/>
              <a:cs typeface="Simplified Arabic" pitchFamily="18" charset="-78"/>
            </a:endParaRPr>
          </a:p>
          <a:p>
            <a:pPr marL="0" marR="0" lvl="0" indent="0" algn="justLow" defTabSz="914400" rtl="1" eaLnBrk="1" fontAlgn="base" latinLnBrk="0" hangingPunct="1">
              <a:lnSpc>
                <a:spcPct val="100000"/>
              </a:lnSpc>
              <a:spcBef>
                <a:spcPct val="0"/>
              </a:spcBef>
              <a:spcAft>
                <a:spcPct val="0"/>
              </a:spcAft>
              <a:buClrTx/>
              <a:buSzTx/>
              <a:buFontTx/>
              <a:buNone/>
              <a:tabLst/>
            </a:pPr>
            <a:endParaRPr kumimoji="0" lang="ar-DZ" sz="2400" b="0" i="0" u="none" strike="noStrike" cap="none" normalizeH="0" baseline="0" dirty="0" smtClean="0">
              <a:ln>
                <a:noFill/>
              </a:ln>
              <a:solidFill>
                <a:schemeClr val="tx1"/>
              </a:solidFill>
              <a:effectLst/>
              <a:latin typeface="Simplified Arabic" pitchFamily="18" charset="-78"/>
              <a:cs typeface="Simplified Arabic" pitchFamily="18" charset="-78"/>
            </a:endParaRPr>
          </a:p>
          <a:p>
            <a:pPr marL="0" marR="0" lvl="0" indent="0" algn="justLow" defTabSz="914400" rtl="1" eaLnBrk="1" fontAlgn="base" latinLnBrk="0" hangingPunct="1">
              <a:lnSpc>
                <a:spcPct val="100000"/>
              </a:lnSpc>
              <a:spcBef>
                <a:spcPct val="0"/>
              </a:spcBef>
              <a:spcAft>
                <a:spcPct val="0"/>
              </a:spcAft>
              <a:buClrTx/>
              <a:buSzTx/>
              <a:buFontTx/>
              <a:buNone/>
              <a:tabLst/>
            </a:pPr>
            <a:endParaRPr lang="ar-DZ" sz="2400" dirty="0" smtClean="0">
              <a:solidFill>
                <a:schemeClr val="tx1"/>
              </a:solidFill>
              <a:latin typeface="Simplified Arabic" pitchFamily="18" charset="-78"/>
              <a:cs typeface="Simplified Arabic" pitchFamily="18" charset="-78"/>
            </a:endParaRPr>
          </a:p>
          <a:p>
            <a:pPr marL="0" marR="0" lvl="0" indent="0" algn="justLow" defTabSz="914400" rtl="1" eaLnBrk="1" fontAlgn="base" latinLnBrk="0" hangingPunct="1">
              <a:lnSpc>
                <a:spcPct val="100000"/>
              </a:lnSpc>
              <a:spcBef>
                <a:spcPct val="0"/>
              </a:spcBef>
              <a:spcAft>
                <a:spcPct val="0"/>
              </a:spcAft>
              <a:buClrTx/>
              <a:buSzTx/>
              <a:buFontTx/>
              <a:buNone/>
              <a:tabLst/>
            </a:pPr>
            <a:endParaRPr kumimoji="0" lang="ar-DZ" sz="2400" b="0" i="0" u="none" strike="noStrike" cap="none" normalizeH="0" baseline="0" dirty="0" smtClean="0">
              <a:ln>
                <a:noFill/>
              </a:ln>
              <a:solidFill>
                <a:schemeClr val="tx1"/>
              </a:solidFill>
              <a:effectLst/>
              <a:latin typeface="Simplified Arabic" pitchFamily="18" charset="-78"/>
              <a:cs typeface="Simplified Arabic" pitchFamily="18" charset="-78"/>
            </a:endParaRPr>
          </a:p>
          <a:p>
            <a:pPr marL="0" marR="0" lvl="0" indent="0" algn="justLow" defTabSz="914400" rtl="1" eaLnBrk="1" fontAlgn="base" latinLnBrk="0" hangingPunct="1">
              <a:lnSpc>
                <a:spcPct val="100000"/>
              </a:lnSpc>
              <a:spcBef>
                <a:spcPct val="0"/>
              </a:spcBef>
              <a:spcAft>
                <a:spcPct val="0"/>
              </a:spcAft>
              <a:buClrTx/>
              <a:buSzTx/>
              <a:buFontTx/>
              <a:buNone/>
              <a:tabLst/>
            </a:pPr>
            <a:endParaRPr lang="ar-DZ" sz="2400" dirty="0" smtClean="0">
              <a:solidFill>
                <a:schemeClr val="tx1"/>
              </a:solidFill>
              <a:latin typeface="Simplified Arabic" pitchFamily="18" charset="-78"/>
              <a:cs typeface="Simplified Arabic" pitchFamily="18" charset="-78"/>
            </a:endParaRPr>
          </a:p>
          <a:p>
            <a:pPr marL="0" marR="0" lvl="0" indent="0" algn="justLow" defTabSz="914400" rtl="1" eaLnBrk="1" fontAlgn="base" latinLnBrk="0" hangingPunct="1">
              <a:lnSpc>
                <a:spcPct val="100000"/>
              </a:lnSpc>
              <a:spcBef>
                <a:spcPct val="0"/>
              </a:spcBef>
              <a:spcAft>
                <a:spcPct val="0"/>
              </a:spcAft>
              <a:buClrTx/>
              <a:buSzTx/>
              <a:buFontTx/>
              <a:buNone/>
              <a:tabLst/>
            </a:pPr>
            <a:endParaRPr kumimoji="0" lang="ar-SA" sz="2400" b="0" i="0" u="none" strike="noStrike" cap="none" normalizeH="0" baseline="0" dirty="0" smtClean="0">
              <a:ln>
                <a:noFill/>
              </a:ln>
              <a:solidFill>
                <a:schemeClr val="tx1"/>
              </a:solidFill>
              <a:effectLst/>
              <a:latin typeface="Simplified Arabic" pitchFamily="18" charset="-78"/>
              <a:cs typeface="Simplified Arabic" pitchFamily="18" charset="-78"/>
            </a:endParaRPr>
          </a:p>
        </p:txBody>
      </p:sp>
      <p:sp>
        <p:nvSpPr>
          <p:cNvPr id="4" name="Rectangle 1"/>
          <p:cNvSpPr>
            <a:spLocks noChangeArrowheads="1"/>
          </p:cNvSpPr>
          <p:nvPr/>
        </p:nvSpPr>
        <p:spPr bwMode="auto">
          <a:xfrm>
            <a:off x="2714612" y="1285860"/>
            <a:ext cx="5643602" cy="707886"/>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algn="r" rtl="1"/>
            <a:r>
              <a:rPr lang="ar-DZ" sz="2000" b="1" dirty="0" smtClean="0">
                <a:solidFill>
                  <a:schemeClr val="tx1"/>
                </a:solidFill>
              </a:rPr>
              <a:t>تعرض الى تغييرات مست جوانب كثيرة منه ولم يبق من آثاره الحمادية سوى</a:t>
            </a:r>
            <a:endParaRPr lang="fr-FR" sz="2000" dirty="0" smtClean="0">
              <a:solidFill>
                <a:schemeClr val="tx1"/>
              </a:solidFill>
            </a:endParaRPr>
          </a:p>
        </p:txBody>
      </p:sp>
      <p:sp>
        <p:nvSpPr>
          <p:cNvPr id="5" name="Rectangle 1"/>
          <p:cNvSpPr>
            <a:spLocks noChangeArrowheads="1"/>
          </p:cNvSpPr>
          <p:nvPr/>
        </p:nvSpPr>
        <p:spPr bwMode="auto">
          <a:xfrm>
            <a:off x="7215174" y="2214554"/>
            <a:ext cx="1928826" cy="440120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algn="justLow" rtl="1" eaLnBrk="0" fontAlgn="base" hangingPunct="0">
              <a:spcBef>
                <a:spcPct val="0"/>
              </a:spcBef>
              <a:spcAft>
                <a:spcPct val="0"/>
              </a:spcAft>
            </a:pPr>
            <a:r>
              <a:rPr lang="ar-DZ" sz="2000" b="1" dirty="0" smtClean="0">
                <a:solidFill>
                  <a:schemeClr val="tx1"/>
                </a:solidFill>
                <a:cs typeface="+mj-cs"/>
              </a:rPr>
              <a:t>اختلفت الآراء حول تأسيسه </a:t>
            </a:r>
          </a:p>
          <a:p>
            <a:pPr algn="justLow" rtl="1" eaLnBrk="0" fontAlgn="base" hangingPunct="0">
              <a:spcBef>
                <a:spcPct val="0"/>
              </a:spcBef>
              <a:spcAft>
                <a:spcPct val="0"/>
              </a:spcAft>
            </a:pPr>
            <a:r>
              <a:rPr lang="ar-DZ" sz="2000" b="1" dirty="0" smtClean="0">
                <a:solidFill>
                  <a:schemeClr val="tx1"/>
                </a:solidFill>
                <a:cs typeface="+mj-cs"/>
              </a:rPr>
              <a:t>لكن النقوش الكتابية التي وجدت به أزالت هذه الشكوك، وأكدت أنه بني في العهد الحمادي سنة 530هـ/1135م</a:t>
            </a:r>
          </a:p>
          <a:p>
            <a:pPr algn="justLow" rtl="1" eaLnBrk="0" fontAlgn="base" hangingPunct="0">
              <a:spcBef>
                <a:spcPct val="0"/>
              </a:spcBef>
              <a:spcAft>
                <a:spcPct val="0"/>
              </a:spcAft>
            </a:pPr>
            <a:r>
              <a:rPr lang="ar-DZ" sz="2000" b="1" dirty="0" smtClean="0">
                <a:solidFill>
                  <a:schemeClr val="tx1"/>
                </a:solidFill>
                <a:cs typeface="+mj-cs"/>
              </a:rPr>
              <a:t> ورمم في العهد العثماني </a:t>
            </a:r>
          </a:p>
          <a:p>
            <a:pPr algn="justLow" rtl="1" eaLnBrk="0" fontAlgn="base" hangingPunct="0">
              <a:spcBef>
                <a:spcPct val="0"/>
              </a:spcBef>
              <a:spcAft>
                <a:spcPct val="0"/>
              </a:spcAft>
            </a:pPr>
            <a:r>
              <a:rPr lang="ar-DZ" sz="2000" b="1" dirty="0" smtClean="0">
                <a:solidFill>
                  <a:schemeClr val="tx1"/>
                </a:solidFill>
                <a:cs typeface="+mj-cs"/>
              </a:rPr>
              <a:t>لكن الســؤال الذي يطرح نفسه ماهي الأجزاء التي تعود إلى العهد الحمادي ؟</a:t>
            </a:r>
          </a:p>
        </p:txBody>
      </p:sp>
      <p:sp>
        <p:nvSpPr>
          <p:cNvPr id="6" name="Rectangle 1"/>
          <p:cNvSpPr>
            <a:spLocks noChangeArrowheads="1"/>
          </p:cNvSpPr>
          <p:nvPr/>
        </p:nvSpPr>
        <p:spPr bwMode="auto">
          <a:xfrm>
            <a:off x="3714744" y="2143116"/>
            <a:ext cx="2928926" cy="2246769"/>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lvl="0" algn="justLow" rtl="1" eaLnBrk="0" fontAlgn="base" hangingPunct="0">
              <a:spcBef>
                <a:spcPct val="0"/>
              </a:spcBef>
              <a:spcAft>
                <a:spcPct val="0"/>
              </a:spcAft>
            </a:pPr>
            <a:r>
              <a:rPr lang="ar-DZ" sz="2000" b="1" dirty="0" smtClean="0">
                <a:solidFill>
                  <a:schemeClr val="tx1"/>
                </a:solidFill>
                <a:cs typeface="+mj-cs"/>
              </a:rPr>
              <a:t>جدار القبلة</a:t>
            </a:r>
          </a:p>
          <a:p>
            <a:pPr lvl="0" algn="justLow" rtl="1" eaLnBrk="0" fontAlgn="base" hangingPunct="0">
              <a:spcBef>
                <a:spcPct val="0"/>
              </a:spcBef>
              <a:spcAft>
                <a:spcPct val="0"/>
              </a:spcAft>
            </a:pPr>
            <a:r>
              <a:rPr lang="ar-DZ" sz="2000" b="1" dirty="0" smtClean="0">
                <a:cs typeface="+mj-cs"/>
              </a:rPr>
              <a:t>المحراب </a:t>
            </a:r>
          </a:p>
          <a:p>
            <a:pPr lvl="0" algn="justLow" rtl="1" eaLnBrk="0" fontAlgn="base" hangingPunct="0">
              <a:spcBef>
                <a:spcPct val="0"/>
              </a:spcBef>
              <a:spcAft>
                <a:spcPct val="0"/>
              </a:spcAft>
            </a:pPr>
            <a:r>
              <a:rPr lang="ar-DZ" sz="2000" b="1" dirty="0" smtClean="0">
                <a:cs typeface="+mj-cs"/>
              </a:rPr>
              <a:t>الجدران الشمالي لتشابه الأبواب الخشبية التي فتحت فيه توجد بها زخرفة شبيهـة بالزخرفة التي تزين الجدار الشرقي  ويرجع تاريخها إلى 455 هـ / 1063م</a:t>
            </a:r>
            <a:r>
              <a:rPr lang="ar-DZ" sz="2000" b="1" dirty="0" smtClean="0">
                <a:solidFill>
                  <a:schemeClr val="tx1"/>
                </a:solidFill>
                <a:cs typeface="+mj-cs"/>
              </a:rPr>
              <a:t> </a:t>
            </a:r>
            <a:endParaRPr kumimoji="0" lang="ar-SA" sz="2000" b="1" i="0" u="none" strike="noStrike" cap="none" normalizeH="0" baseline="0" dirty="0" smtClean="0">
              <a:ln>
                <a:noFill/>
              </a:ln>
              <a:solidFill>
                <a:schemeClr val="tx1"/>
              </a:solidFill>
              <a:effectLst/>
              <a:latin typeface="Simplified Arabic" pitchFamily="18" charset="-78"/>
              <a:cs typeface="+mj-cs"/>
            </a:endParaRPr>
          </a:p>
        </p:txBody>
      </p:sp>
      <p:grpSp>
        <p:nvGrpSpPr>
          <p:cNvPr id="2" name="Groupe 13"/>
          <p:cNvGrpSpPr/>
          <p:nvPr/>
        </p:nvGrpSpPr>
        <p:grpSpPr>
          <a:xfrm>
            <a:off x="1071538" y="0"/>
            <a:ext cx="7786742" cy="2143116"/>
            <a:chOff x="1071538" y="571480"/>
            <a:chExt cx="7786742" cy="2143116"/>
          </a:xfrm>
        </p:grpSpPr>
        <p:sp>
          <p:nvSpPr>
            <p:cNvPr id="5121" name="Rectangle 1"/>
            <p:cNvSpPr>
              <a:spLocks noChangeArrowheads="1"/>
            </p:cNvSpPr>
            <p:nvPr/>
          </p:nvSpPr>
          <p:spPr bwMode="auto">
            <a:xfrm>
              <a:off x="1071538" y="571480"/>
              <a:ext cx="7000924" cy="461665"/>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DZ" sz="2400" b="1" i="0" u="none" strike="noStrike" cap="none" normalizeH="0" baseline="0" dirty="0" smtClean="0">
                  <a:ln>
                    <a:noFill/>
                  </a:ln>
                  <a:solidFill>
                    <a:schemeClr val="bg1"/>
                  </a:solidFill>
                  <a:effectLst/>
                  <a:latin typeface="Simplified Arabic" pitchFamily="18" charset="-78"/>
                  <a:ea typeface="Calibri" pitchFamily="34" charset="0"/>
                  <a:cs typeface="Simplified Arabic" pitchFamily="18" charset="-78"/>
                </a:rPr>
                <a:t>2/ جامع قسنطينة</a:t>
              </a:r>
              <a:endParaRPr kumimoji="0" lang="en-US" sz="2400" b="0" i="0" u="none" strike="noStrike" cap="none" normalizeH="0" baseline="0" dirty="0" smtClean="0">
                <a:ln>
                  <a:noFill/>
                </a:ln>
                <a:solidFill>
                  <a:schemeClr val="bg1"/>
                </a:solidFill>
                <a:effectLst/>
                <a:latin typeface="Simplified Arabic" pitchFamily="18" charset="-78"/>
                <a:cs typeface="Simplified Arabic" pitchFamily="18" charset="-78"/>
              </a:endParaRPr>
            </a:p>
          </p:txBody>
        </p:sp>
        <p:grpSp>
          <p:nvGrpSpPr>
            <p:cNvPr id="13" name="Groupe 12"/>
            <p:cNvGrpSpPr/>
            <p:nvPr/>
          </p:nvGrpSpPr>
          <p:grpSpPr>
            <a:xfrm>
              <a:off x="3018470" y="1000108"/>
              <a:ext cx="5839810" cy="1714488"/>
              <a:chOff x="3018470" y="1000108"/>
              <a:chExt cx="5839810" cy="1714488"/>
            </a:xfrm>
          </p:grpSpPr>
          <p:sp>
            <p:nvSpPr>
              <p:cNvPr id="7" name="Rectangle 6"/>
              <p:cNvSpPr/>
              <p:nvPr/>
            </p:nvSpPr>
            <p:spPr>
              <a:xfrm flipV="1">
                <a:off x="3357554" y="1428712"/>
                <a:ext cx="5214974" cy="188618"/>
              </a:xfrm>
              <a:prstGeom prst="rect">
                <a:avLst/>
              </a:prstGeom>
            </p:spPr>
            <p:style>
              <a:lnRef idx="0">
                <a:schemeClr val="dk1"/>
              </a:lnRef>
              <a:fillRef idx="3">
                <a:schemeClr val="dk1"/>
              </a:fillRef>
              <a:effectRef idx="3">
                <a:schemeClr val="dk1"/>
              </a:effectRef>
              <a:fontRef idx="minor">
                <a:schemeClr val="lt1"/>
              </a:fontRef>
            </p:style>
            <p:txBody>
              <a:bodyPr rtlCol="1" anchor="ctr"/>
              <a:lstStyle/>
              <a:p>
                <a:pPr algn="ctr"/>
                <a:endParaRPr lang="ar-DZ"/>
              </a:p>
            </p:txBody>
          </p:sp>
          <p:sp>
            <p:nvSpPr>
              <p:cNvPr id="8" name="Flèche vers le bas 7"/>
              <p:cNvSpPr/>
              <p:nvPr/>
            </p:nvSpPr>
            <p:spPr>
              <a:xfrm>
                <a:off x="8429652" y="1428712"/>
                <a:ext cx="428628" cy="1285884"/>
              </a:xfrm>
              <a:prstGeom prst="downArrow">
                <a:avLst>
                  <a:gd name="adj1" fmla="val 50000"/>
                  <a:gd name="adj2" fmla="val 50000"/>
                </a:avLst>
              </a:prstGeom>
            </p:spPr>
            <p:style>
              <a:lnRef idx="0">
                <a:schemeClr val="dk1"/>
              </a:lnRef>
              <a:fillRef idx="3">
                <a:schemeClr val="dk1"/>
              </a:fillRef>
              <a:effectRef idx="3">
                <a:schemeClr val="dk1"/>
              </a:effectRef>
              <a:fontRef idx="minor">
                <a:schemeClr val="lt1"/>
              </a:fontRef>
            </p:style>
            <p:txBody>
              <a:bodyPr rtlCol="1" anchor="ctr"/>
              <a:lstStyle/>
              <a:p>
                <a:pPr algn="ctr"/>
                <a:endParaRPr lang="ar-DZ"/>
              </a:p>
            </p:txBody>
          </p:sp>
          <p:sp>
            <p:nvSpPr>
              <p:cNvPr id="9" name="Flèche vers le bas 8"/>
              <p:cNvSpPr/>
              <p:nvPr/>
            </p:nvSpPr>
            <p:spPr>
              <a:xfrm>
                <a:off x="5214942" y="1428736"/>
                <a:ext cx="214314" cy="428628"/>
              </a:xfrm>
              <a:prstGeom prst="downArrow">
                <a:avLst/>
              </a:prstGeom>
            </p:spPr>
            <p:style>
              <a:lnRef idx="0">
                <a:schemeClr val="dk1"/>
              </a:lnRef>
              <a:fillRef idx="3">
                <a:schemeClr val="dk1"/>
              </a:fillRef>
              <a:effectRef idx="3">
                <a:schemeClr val="dk1"/>
              </a:effectRef>
              <a:fontRef idx="minor">
                <a:schemeClr val="lt1"/>
              </a:fontRef>
            </p:style>
            <p:txBody>
              <a:bodyPr rtlCol="1" anchor="ctr"/>
              <a:lstStyle/>
              <a:p>
                <a:pPr algn="ctr"/>
                <a:endParaRPr lang="ar-DZ"/>
              </a:p>
            </p:txBody>
          </p:sp>
          <p:sp>
            <p:nvSpPr>
              <p:cNvPr id="10" name="Flèche vers le bas 9"/>
              <p:cNvSpPr/>
              <p:nvPr/>
            </p:nvSpPr>
            <p:spPr>
              <a:xfrm rot="5400000">
                <a:off x="2982739" y="1336401"/>
                <a:ext cx="428628" cy="357166"/>
              </a:xfrm>
              <a:prstGeom prst="downArrow">
                <a:avLst/>
              </a:prstGeom>
            </p:spPr>
            <p:style>
              <a:lnRef idx="0">
                <a:schemeClr val="dk1"/>
              </a:lnRef>
              <a:fillRef idx="3">
                <a:schemeClr val="dk1"/>
              </a:fillRef>
              <a:effectRef idx="3">
                <a:schemeClr val="dk1"/>
              </a:effectRef>
              <a:fontRef idx="minor">
                <a:schemeClr val="lt1"/>
              </a:fontRef>
            </p:style>
            <p:txBody>
              <a:bodyPr rtlCol="1" anchor="ctr"/>
              <a:lstStyle/>
              <a:p>
                <a:pPr algn="ctr"/>
                <a:endParaRPr lang="ar-DZ"/>
              </a:p>
            </p:txBody>
          </p:sp>
          <p:sp>
            <p:nvSpPr>
              <p:cNvPr id="12" name="Rectangle 11"/>
              <p:cNvSpPr/>
              <p:nvPr/>
            </p:nvSpPr>
            <p:spPr>
              <a:xfrm>
                <a:off x="4357686" y="1000108"/>
                <a:ext cx="142876" cy="428628"/>
              </a:xfrm>
              <a:prstGeom prst="rect">
                <a:avLst/>
              </a:prstGeom>
            </p:spPr>
            <p:style>
              <a:lnRef idx="0">
                <a:schemeClr val="dk1"/>
              </a:lnRef>
              <a:fillRef idx="3">
                <a:schemeClr val="dk1"/>
              </a:fillRef>
              <a:effectRef idx="3">
                <a:schemeClr val="dk1"/>
              </a:effectRef>
              <a:fontRef idx="minor">
                <a:schemeClr val="lt1"/>
              </a:fontRef>
            </p:style>
            <p:txBody>
              <a:bodyPr rtlCol="1" anchor="ctr"/>
              <a:lstStyle/>
              <a:p>
                <a:pPr algn="ctr"/>
                <a:endParaRPr lang="ar-DZ"/>
              </a:p>
            </p:txBody>
          </p:sp>
        </p:grpSp>
      </p:grpSp>
      <p:sp>
        <p:nvSpPr>
          <p:cNvPr id="16" name="Rectangle 1"/>
          <p:cNvSpPr>
            <a:spLocks noChangeArrowheads="1"/>
          </p:cNvSpPr>
          <p:nvPr/>
        </p:nvSpPr>
        <p:spPr bwMode="auto">
          <a:xfrm>
            <a:off x="0" y="4714884"/>
            <a:ext cx="6643670" cy="707886"/>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lvl="0" algn="justLow" rtl="1" eaLnBrk="0" fontAlgn="base" hangingPunct="0">
              <a:spcBef>
                <a:spcPct val="0"/>
              </a:spcBef>
              <a:spcAft>
                <a:spcPct val="0"/>
              </a:spcAft>
            </a:pPr>
            <a:r>
              <a:rPr lang="ar-DZ" sz="2000" b="1" dirty="0" smtClean="0">
                <a:solidFill>
                  <a:schemeClr val="tx1"/>
                </a:solidFill>
              </a:rPr>
              <a:t>وتشبه زخارف المحراب وكتابات الاطار الذي يعلوه المكتوبة بخط كوفي مورق محراب جامع قصر البحر بالقلعة</a:t>
            </a:r>
            <a:endParaRPr kumimoji="0" lang="ar-SA" sz="2000" b="0" i="0" u="none" strike="noStrike" cap="none" normalizeH="0" baseline="0" dirty="0" smtClean="0">
              <a:ln>
                <a:noFill/>
              </a:ln>
              <a:solidFill>
                <a:schemeClr val="tx1"/>
              </a:solidFill>
              <a:effectLst/>
              <a:latin typeface="Simplified Arabic" pitchFamily="18" charset="-78"/>
              <a:cs typeface="Simplified Arabic" pitchFamily="18" charset="-78"/>
            </a:endParaRPr>
          </a:p>
        </p:txBody>
      </p:sp>
      <p:sp>
        <p:nvSpPr>
          <p:cNvPr id="17" name="Rectangle 1"/>
          <p:cNvSpPr>
            <a:spLocks noChangeArrowheads="1"/>
          </p:cNvSpPr>
          <p:nvPr/>
        </p:nvSpPr>
        <p:spPr bwMode="auto">
          <a:xfrm>
            <a:off x="0" y="5572140"/>
            <a:ext cx="6643702" cy="830997"/>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lvl="0" algn="justLow" rtl="1" eaLnBrk="0" fontAlgn="base" hangingPunct="0">
              <a:spcBef>
                <a:spcPct val="0"/>
              </a:spcBef>
              <a:spcAft>
                <a:spcPct val="0"/>
              </a:spcAft>
            </a:pPr>
            <a:r>
              <a:rPr lang="ar-DZ" sz="2000" b="1" dirty="0" smtClean="0">
                <a:solidFill>
                  <a:schemeClr val="tx1"/>
                </a:solidFill>
              </a:rPr>
              <a:t>توجد كتابات اخرى في قبيبة المحراب المشعة وهي شبيهة بالانماط المعروفة في العمارة الفاطمية بمصر مثل جامع الاقمر</a:t>
            </a:r>
            <a:r>
              <a:rPr lang="ar-DZ" sz="2800" b="1" dirty="0" smtClean="0"/>
              <a:t>.</a:t>
            </a:r>
            <a:endParaRPr kumimoji="0" lang="ar-SA" sz="2400" b="0" i="0" u="none" strike="noStrike" cap="none" normalizeH="0" baseline="0" dirty="0" smtClean="0">
              <a:ln>
                <a:noFill/>
              </a:ln>
              <a:solidFill>
                <a:schemeClr val="tx1"/>
              </a:solidFill>
              <a:effectLst/>
              <a:latin typeface="Simplified Arabic" pitchFamily="18" charset="-78"/>
              <a:cs typeface="Simplified Arabic" pitchFamily="18" charset="-78"/>
            </a:endParaRPr>
          </a:p>
        </p:txBody>
      </p:sp>
      <p:grpSp>
        <p:nvGrpSpPr>
          <p:cNvPr id="20" name="Groupe 12"/>
          <p:cNvGrpSpPr/>
          <p:nvPr/>
        </p:nvGrpSpPr>
        <p:grpSpPr>
          <a:xfrm rot="5400000">
            <a:off x="4817273" y="3898109"/>
            <a:ext cx="4081487" cy="428630"/>
            <a:chOff x="1398911" y="1428735"/>
            <a:chExt cx="6459237" cy="428630"/>
          </a:xfrm>
        </p:grpSpPr>
        <p:sp>
          <p:nvSpPr>
            <p:cNvPr id="21" name="Rectangle 20"/>
            <p:cNvSpPr/>
            <p:nvPr/>
          </p:nvSpPr>
          <p:spPr>
            <a:xfrm>
              <a:off x="1398911" y="1428735"/>
              <a:ext cx="6387801" cy="142878"/>
            </a:xfrm>
            <a:prstGeom prst="rect">
              <a:avLst/>
            </a:prstGeom>
          </p:spPr>
          <p:style>
            <a:lnRef idx="0">
              <a:schemeClr val="dk1"/>
            </a:lnRef>
            <a:fillRef idx="3">
              <a:schemeClr val="dk1"/>
            </a:fillRef>
            <a:effectRef idx="3">
              <a:schemeClr val="dk1"/>
            </a:effectRef>
            <a:fontRef idx="minor">
              <a:schemeClr val="lt1"/>
            </a:fontRef>
          </p:style>
          <p:txBody>
            <a:bodyPr rtlCol="1" anchor="ctr"/>
            <a:lstStyle/>
            <a:p>
              <a:pPr algn="ctr"/>
              <a:endParaRPr lang="ar-DZ"/>
            </a:p>
          </p:txBody>
        </p:sp>
        <p:sp>
          <p:nvSpPr>
            <p:cNvPr id="22" name="Flèche vers le bas 21"/>
            <p:cNvSpPr/>
            <p:nvPr/>
          </p:nvSpPr>
          <p:spPr>
            <a:xfrm>
              <a:off x="7643834" y="1428736"/>
              <a:ext cx="214314" cy="428628"/>
            </a:xfrm>
            <a:prstGeom prst="downArrow">
              <a:avLst/>
            </a:prstGeom>
          </p:spPr>
          <p:style>
            <a:lnRef idx="0">
              <a:schemeClr val="dk1"/>
            </a:lnRef>
            <a:fillRef idx="3">
              <a:schemeClr val="dk1"/>
            </a:fillRef>
            <a:effectRef idx="3">
              <a:schemeClr val="dk1"/>
            </a:effectRef>
            <a:fontRef idx="minor">
              <a:schemeClr val="lt1"/>
            </a:fontRef>
          </p:style>
          <p:txBody>
            <a:bodyPr rtlCol="1" anchor="ctr"/>
            <a:lstStyle/>
            <a:p>
              <a:pPr algn="ctr"/>
              <a:endParaRPr lang="ar-DZ"/>
            </a:p>
          </p:txBody>
        </p:sp>
        <p:sp>
          <p:nvSpPr>
            <p:cNvPr id="24" name="Flèche vers le bas 23"/>
            <p:cNvSpPr/>
            <p:nvPr/>
          </p:nvSpPr>
          <p:spPr>
            <a:xfrm>
              <a:off x="2416408" y="1428737"/>
              <a:ext cx="339167" cy="428628"/>
            </a:xfrm>
            <a:prstGeom prst="downArrow">
              <a:avLst/>
            </a:prstGeom>
          </p:spPr>
          <p:style>
            <a:lnRef idx="0">
              <a:schemeClr val="dk1"/>
            </a:lnRef>
            <a:fillRef idx="3">
              <a:schemeClr val="dk1"/>
            </a:fillRef>
            <a:effectRef idx="3">
              <a:schemeClr val="dk1"/>
            </a:effectRef>
            <a:fontRef idx="minor">
              <a:schemeClr val="lt1"/>
            </a:fontRef>
          </p:style>
          <p:txBody>
            <a:bodyPr rtlCol="1" anchor="ctr"/>
            <a:lstStyle/>
            <a:p>
              <a:pPr algn="ctr"/>
              <a:endParaRPr lang="ar-DZ"/>
            </a:p>
          </p:txBody>
        </p:sp>
      </p:grpSp>
      <p:pic>
        <p:nvPicPr>
          <p:cNvPr id="27" name="Picture 3" descr="D:\My Pictures\صور معالم قسنطينة\الجامع الكبير\SSA41566.JPG"/>
          <p:cNvPicPr>
            <a:picLocks noChangeAspect="1" noChangeArrowheads="1"/>
          </p:cNvPicPr>
          <p:nvPr/>
        </p:nvPicPr>
        <p:blipFill>
          <a:blip r:embed="rId2" cstate="print"/>
          <a:srcRect/>
          <a:stretch>
            <a:fillRect/>
          </a:stretch>
        </p:blipFill>
        <p:spPr bwMode="auto">
          <a:xfrm>
            <a:off x="214282" y="642918"/>
            <a:ext cx="2212346" cy="3143272"/>
          </a:xfrm>
          <a:prstGeom prst="rect">
            <a:avLst/>
          </a:prstGeom>
          <a:noFill/>
        </p:spPr>
      </p:pic>
      <p:sp>
        <p:nvSpPr>
          <p:cNvPr id="28" name="Flèche vers le bas 27"/>
          <p:cNvSpPr/>
          <p:nvPr/>
        </p:nvSpPr>
        <p:spPr>
          <a:xfrm rot="5400000" flipH="1">
            <a:off x="6715140" y="5000636"/>
            <a:ext cx="285752" cy="428628"/>
          </a:xfrm>
          <a:prstGeom prst="downArrow">
            <a:avLst/>
          </a:prstGeom>
        </p:spPr>
        <p:style>
          <a:lnRef idx="0">
            <a:schemeClr val="dk1"/>
          </a:lnRef>
          <a:fillRef idx="3">
            <a:schemeClr val="dk1"/>
          </a:fillRef>
          <a:effectRef idx="3">
            <a:schemeClr val="dk1"/>
          </a:effectRef>
          <a:fontRef idx="minor">
            <a:schemeClr val="lt1"/>
          </a:fontRef>
        </p:style>
        <p:txBody>
          <a:bodyPr rtlCol="1" anchor="ctr"/>
          <a:lstStyle/>
          <a:p>
            <a:pPr algn="ctr"/>
            <a:endParaRPr lang="ar-D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6"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3008313" cy="642918"/>
          </a:xfrm>
        </p:spPr>
        <p:txBody>
          <a:bodyPr>
            <a:normAutofit/>
          </a:bodyPr>
          <a:lstStyle/>
          <a:p>
            <a:pPr algn="ctr"/>
            <a:r>
              <a:rPr lang="ar-DZ" dirty="0" smtClean="0"/>
              <a:t>الجامع الكبير </a:t>
            </a:r>
            <a:r>
              <a:rPr lang="ar-DZ" dirty="0" err="1" smtClean="0"/>
              <a:t>بقسنطينة</a:t>
            </a:r>
            <a:r>
              <a:rPr lang="ar-DZ" dirty="0" smtClean="0"/>
              <a:t>:</a:t>
            </a:r>
            <a:endParaRPr lang="fr-FR" dirty="0"/>
          </a:p>
        </p:txBody>
      </p:sp>
      <p:sp>
        <p:nvSpPr>
          <p:cNvPr id="3" name="Espace réservé du contenu 2"/>
          <p:cNvSpPr>
            <a:spLocks noGrp="1"/>
          </p:cNvSpPr>
          <p:nvPr>
            <p:ph idx="1"/>
          </p:nvPr>
        </p:nvSpPr>
        <p:spPr>
          <a:xfrm>
            <a:off x="4357686" y="0"/>
            <a:ext cx="4786314" cy="6858000"/>
          </a:xfrm>
        </p:spPr>
        <p:txBody>
          <a:bodyPr>
            <a:normAutofit/>
          </a:bodyPr>
          <a:lstStyle/>
          <a:p>
            <a:endParaRPr lang="fr-FR" dirty="0"/>
          </a:p>
        </p:txBody>
      </p:sp>
      <p:sp>
        <p:nvSpPr>
          <p:cNvPr id="4" name="Espace réservé du texte 3"/>
          <p:cNvSpPr>
            <a:spLocks noGrp="1"/>
          </p:cNvSpPr>
          <p:nvPr>
            <p:ph type="body" sz="half" idx="2"/>
          </p:nvPr>
        </p:nvSpPr>
        <p:spPr>
          <a:xfrm>
            <a:off x="0" y="928670"/>
            <a:ext cx="4357686" cy="5929330"/>
          </a:xfrm>
        </p:spPr>
        <p:txBody>
          <a:bodyPr/>
          <a:lstStyle/>
          <a:p>
            <a:endParaRPr lang="fr-FR" dirty="0"/>
          </a:p>
        </p:txBody>
      </p:sp>
      <p:pic>
        <p:nvPicPr>
          <p:cNvPr id="5" name="Espace réservé du contenu 6" descr="img041.jpg"/>
          <p:cNvPicPr>
            <a:picLocks noGrp="1" noChangeAspect="1"/>
          </p:cNvPicPr>
          <p:nvPr>
            <p:ph idx="1"/>
          </p:nvPr>
        </p:nvPicPr>
        <p:blipFill>
          <a:blip r:embed="rId2" cstate="print"/>
          <a:stretch>
            <a:fillRect/>
          </a:stretch>
        </p:blipFill>
        <p:spPr>
          <a:xfrm>
            <a:off x="0" y="1643050"/>
            <a:ext cx="4364801" cy="4525963"/>
          </a:xfrm>
        </p:spPr>
      </p:pic>
      <p:pic>
        <p:nvPicPr>
          <p:cNvPr id="6" name="Picture 3" descr="D:\My Pictures\صور معالم قسنطينة\الجامع الكبير\SSA41566.JPG"/>
          <p:cNvPicPr>
            <a:picLocks noGrp="1" noChangeAspect="1" noChangeArrowheads="1"/>
          </p:cNvPicPr>
          <p:nvPr>
            <p:ph idx="1"/>
          </p:nvPr>
        </p:nvPicPr>
        <p:blipFill>
          <a:blip r:embed="rId3" cstate="print"/>
          <a:srcRect/>
          <a:stretch>
            <a:fillRect/>
          </a:stretch>
        </p:blipFill>
        <p:spPr bwMode="auto">
          <a:xfrm>
            <a:off x="4643438" y="0"/>
            <a:ext cx="4500562" cy="6858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noChangeArrowheads="1"/>
          </p:cNvSpPr>
          <p:nvPr/>
        </p:nvSpPr>
        <p:spPr bwMode="auto">
          <a:xfrm>
            <a:off x="4222062" y="4162363"/>
            <a:ext cx="2700000" cy="1938992"/>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spAutoFit/>
          </a:bodyPr>
          <a:lstStyle/>
          <a:p>
            <a:pPr lvl="0" algn="justLow" rtl="1" eaLnBrk="0" fontAlgn="base" hangingPunct="0">
              <a:spcBef>
                <a:spcPct val="0"/>
              </a:spcBef>
              <a:spcAft>
                <a:spcPct val="0"/>
              </a:spcAft>
            </a:pPr>
            <a:r>
              <a:rPr lang="ar-DZ" sz="2000" b="1" dirty="0" smtClean="0">
                <a:solidFill>
                  <a:schemeClr val="tx1"/>
                </a:solidFill>
                <a:cs typeface="+mj-cs"/>
              </a:rPr>
              <a:t>وبهذا الشكـل يعد المحراب الوحيد في العالم الإسلامي الذي يشبه محراب قبة الصخرة (72هـ/ 690م) </a:t>
            </a:r>
          </a:p>
          <a:p>
            <a:pPr lvl="0" algn="justLow" rtl="1" eaLnBrk="0" fontAlgn="base" hangingPunct="0">
              <a:spcBef>
                <a:spcPct val="0"/>
              </a:spcBef>
              <a:spcAft>
                <a:spcPct val="0"/>
              </a:spcAft>
            </a:pPr>
            <a:r>
              <a:rPr lang="ar-DZ" sz="2000" b="1" dirty="0" smtClean="0">
                <a:solidFill>
                  <a:schemeClr val="tx1"/>
                </a:solidFill>
                <a:cs typeface="+mj-cs"/>
              </a:rPr>
              <a:t>وهو يعتبر أصغر مسجد في العالم الإسلامي</a:t>
            </a:r>
            <a:endParaRPr kumimoji="0" lang="en-US" sz="2000" b="1" i="0" u="none" strike="noStrike" cap="none" normalizeH="0" baseline="0" dirty="0" smtClean="0">
              <a:ln>
                <a:noFill/>
              </a:ln>
              <a:solidFill>
                <a:schemeClr val="tx1"/>
              </a:solidFill>
              <a:effectLst/>
              <a:latin typeface="Simplified Arabic" pitchFamily="18" charset="-78"/>
              <a:cs typeface="Simplified Arabic" pitchFamily="18" charset="-78"/>
            </a:endParaRPr>
          </a:p>
        </p:txBody>
      </p:sp>
      <p:sp>
        <p:nvSpPr>
          <p:cNvPr id="37" name="Rectangle 36"/>
          <p:cNvSpPr/>
          <p:nvPr/>
        </p:nvSpPr>
        <p:spPr>
          <a:xfrm>
            <a:off x="7643802" y="1571612"/>
            <a:ext cx="1500198" cy="2246769"/>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r"/>
            <a:r>
              <a:rPr lang="ar-DZ" sz="2000" b="1" dirty="0" smtClean="0">
                <a:solidFill>
                  <a:schemeClr val="tx1"/>
                </a:solidFill>
                <a:cs typeface="+mj-cs"/>
              </a:rPr>
              <a:t>أكتشف هذا المسجد في حفريات 1978م </a:t>
            </a:r>
          </a:p>
          <a:p>
            <a:pPr algn="r"/>
            <a:r>
              <a:rPr lang="ar-DZ" sz="2000" b="1" dirty="0" smtClean="0">
                <a:solidFill>
                  <a:schemeClr val="tx1"/>
                </a:solidFill>
                <a:cs typeface="+mj-cs"/>
              </a:rPr>
              <a:t> بقصر المنار</a:t>
            </a:r>
          </a:p>
          <a:p>
            <a:pPr algn="r"/>
            <a:r>
              <a:rPr lang="ar-DZ" sz="2000" b="1" dirty="0" smtClean="0">
                <a:solidFill>
                  <a:schemeClr val="tx1"/>
                </a:solidFill>
                <a:cs typeface="+mj-cs"/>
              </a:rPr>
              <a:t>والمسجد يقع في الجهـة الجنوبية للقصر </a:t>
            </a:r>
            <a:endParaRPr lang="ar-DZ" sz="2000" b="1" dirty="0">
              <a:solidFill>
                <a:schemeClr val="tx1"/>
              </a:solidFill>
            </a:endParaRPr>
          </a:p>
        </p:txBody>
      </p:sp>
      <p:sp>
        <p:nvSpPr>
          <p:cNvPr id="38" name="Rectangle 37"/>
          <p:cNvSpPr/>
          <p:nvPr/>
        </p:nvSpPr>
        <p:spPr>
          <a:xfrm>
            <a:off x="5500694" y="1643050"/>
            <a:ext cx="2000264" cy="1015663"/>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r"/>
            <a:r>
              <a:rPr lang="ar-DZ" sz="2000" b="1" dirty="0" smtClean="0">
                <a:solidFill>
                  <a:schemeClr val="tx1"/>
                </a:solidFill>
                <a:cs typeface="+mj-cs"/>
              </a:rPr>
              <a:t>مقاساته 1.80*1.70م</a:t>
            </a:r>
          </a:p>
          <a:p>
            <a:pPr algn="r"/>
            <a:r>
              <a:rPr lang="ar-DZ" sz="2000" b="1" dirty="0" smtClean="0">
                <a:solidFill>
                  <a:schemeClr val="tx1"/>
                </a:solidFill>
                <a:cs typeface="+mj-cs"/>
              </a:rPr>
              <a:t>نلج إليه بواسطة</a:t>
            </a:r>
            <a:r>
              <a:rPr lang="fr-FR" sz="2000" b="1" dirty="0" smtClean="0">
                <a:solidFill>
                  <a:schemeClr val="tx1"/>
                </a:solidFill>
                <a:cs typeface="+mj-cs"/>
              </a:rPr>
              <a:t> </a:t>
            </a:r>
            <a:r>
              <a:rPr lang="ar-DZ" sz="2000" b="1" dirty="0" smtClean="0">
                <a:solidFill>
                  <a:schemeClr val="tx1"/>
                </a:solidFill>
                <a:cs typeface="+mj-cs"/>
              </a:rPr>
              <a:t>مدخل </a:t>
            </a:r>
            <a:r>
              <a:rPr lang="ar-DZ" sz="2000" b="1" dirty="0" smtClean="0">
                <a:solidFill>
                  <a:schemeClr val="tx1"/>
                </a:solidFill>
              </a:rPr>
              <a:t>عرضه (74سم)</a:t>
            </a:r>
            <a:endParaRPr lang="ar-DZ" sz="2000" b="1" dirty="0">
              <a:solidFill>
                <a:schemeClr val="tx1"/>
              </a:solidFill>
            </a:endParaRPr>
          </a:p>
        </p:txBody>
      </p:sp>
      <p:sp>
        <p:nvSpPr>
          <p:cNvPr id="39" name="Rectangle 38"/>
          <p:cNvSpPr/>
          <p:nvPr/>
        </p:nvSpPr>
        <p:spPr>
          <a:xfrm>
            <a:off x="357158" y="1643050"/>
            <a:ext cx="4592210" cy="707886"/>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ar-DZ" sz="2000" b="1" dirty="0" smtClean="0">
                <a:solidFill>
                  <a:schemeClr val="tx1"/>
                </a:solidFill>
                <a:cs typeface="+mj-cs"/>
              </a:rPr>
              <a:t>يحتـوي على محراب نصف دائري</a:t>
            </a:r>
          </a:p>
          <a:p>
            <a:pPr algn="ctr"/>
            <a:r>
              <a:rPr lang="ar-DZ" sz="2000" b="1" dirty="0" smtClean="0">
                <a:solidFill>
                  <a:schemeClr val="tx1"/>
                </a:solidFill>
                <a:cs typeface="+mj-cs"/>
              </a:rPr>
              <a:t> تتوجه قبة نصف دائرية انهدمت قمتها</a:t>
            </a:r>
            <a:r>
              <a:rPr lang="ar-DZ" sz="2000" dirty="0" smtClean="0">
                <a:solidFill>
                  <a:schemeClr val="tx1"/>
                </a:solidFill>
                <a:cs typeface="+mj-cs"/>
              </a:rPr>
              <a:t>؛ </a:t>
            </a:r>
            <a:endParaRPr lang="ar-DZ" sz="2000" dirty="0">
              <a:solidFill>
                <a:schemeClr val="tx1"/>
              </a:solidFill>
            </a:endParaRPr>
          </a:p>
        </p:txBody>
      </p:sp>
      <p:grpSp>
        <p:nvGrpSpPr>
          <p:cNvPr id="2" name="Groupe 39"/>
          <p:cNvGrpSpPr/>
          <p:nvPr/>
        </p:nvGrpSpPr>
        <p:grpSpPr>
          <a:xfrm>
            <a:off x="357159" y="357166"/>
            <a:ext cx="7788632" cy="3896462"/>
            <a:chOff x="212158" y="191136"/>
            <a:chExt cx="7798284" cy="3896462"/>
          </a:xfrm>
        </p:grpSpPr>
        <p:sp>
          <p:nvSpPr>
            <p:cNvPr id="41" name="Rectangle 1"/>
            <p:cNvSpPr>
              <a:spLocks noChangeArrowheads="1"/>
            </p:cNvSpPr>
            <p:nvPr/>
          </p:nvSpPr>
          <p:spPr bwMode="auto">
            <a:xfrm>
              <a:off x="212158" y="191136"/>
              <a:ext cx="5722122" cy="52322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DZ" sz="2800" b="0" i="0" u="none" strike="noStrike" cap="none" normalizeH="0" baseline="0" dirty="0" smtClean="0">
                  <a:ln>
                    <a:noFill/>
                  </a:ln>
                  <a:solidFill>
                    <a:schemeClr val="tx1"/>
                  </a:solidFill>
                  <a:effectLst/>
                  <a:latin typeface="Simplified Arabic" pitchFamily="18" charset="-78"/>
                  <a:cs typeface="Simplified Arabic" pitchFamily="18" charset="-78"/>
                </a:rPr>
                <a:t> 2/</a:t>
              </a:r>
              <a:r>
                <a:rPr kumimoji="0" lang="ar-DZ" sz="2800" b="0" i="0" u="none" strike="noStrike" cap="none" normalizeH="0" dirty="0" smtClean="0">
                  <a:ln>
                    <a:noFill/>
                  </a:ln>
                  <a:solidFill>
                    <a:schemeClr val="tx1"/>
                  </a:solidFill>
                  <a:effectLst/>
                  <a:latin typeface="Simplified Arabic" pitchFamily="18" charset="-78"/>
                  <a:cs typeface="Simplified Arabic" pitchFamily="18" charset="-78"/>
                </a:rPr>
                <a:t> مسجد قصر المنار</a:t>
              </a:r>
              <a:endParaRPr kumimoji="0" lang="en-US" sz="2800" b="0" i="0" u="none" strike="noStrike" cap="none" normalizeH="0" baseline="0" dirty="0" smtClean="0">
                <a:ln>
                  <a:noFill/>
                </a:ln>
                <a:solidFill>
                  <a:schemeClr val="tx1"/>
                </a:solidFill>
                <a:effectLst/>
                <a:latin typeface="Simplified Arabic" pitchFamily="18" charset="-78"/>
                <a:cs typeface="Simplified Arabic" pitchFamily="18" charset="-78"/>
              </a:endParaRPr>
            </a:p>
          </p:txBody>
        </p:sp>
        <p:grpSp>
          <p:nvGrpSpPr>
            <p:cNvPr id="3" name="Groupe 21"/>
            <p:cNvGrpSpPr/>
            <p:nvPr/>
          </p:nvGrpSpPr>
          <p:grpSpPr>
            <a:xfrm>
              <a:off x="2357953" y="714356"/>
              <a:ext cx="5652489" cy="3373242"/>
              <a:chOff x="2357953" y="714356"/>
              <a:chExt cx="5652489" cy="3373242"/>
            </a:xfrm>
          </p:grpSpPr>
          <p:sp>
            <p:nvSpPr>
              <p:cNvPr id="43" name="Rectangle 42"/>
              <p:cNvSpPr/>
              <p:nvPr/>
            </p:nvSpPr>
            <p:spPr>
              <a:xfrm flipH="1">
                <a:off x="2429480" y="1048392"/>
                <a:ext cx="5411647" cy="142876"/>
              </a:xfrm>
              <a:prstGeom prst="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ar-DZ"/>
              </a:p>
            </p:txBody>
          </p:sp>
          <p:sp>
            <p:nvSpPr>
              <p:cNvPr id="44" name="Rectangle 43"/>
              <p:cNvSpPr/>
              <p:nvPr/>
            </p:nvSpPr>
            <p:spPr>
              <a:xfrm>
                <a:off x="5072066" y="714356"/>
                <a:ext cx="142876" cy="2988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45" name="Rectangle 44"/>
              <p:cNvSpPr/>
              <p:nvPr/>
            </p:nvSpPr>
            <p:spPr>
              <a:xfrm flipH="1">
                <a:off x="4429124" y="3691598"/>
                <a:ext cx="1936078" cy="142166"/>
              </a:xfrm>
              <a:prstGeom prst="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ar-DZ"/>
              </a:p>
            </p:txBody>
          </p:sp>
          <p:sp>
            <p:nvSpPr>
              <p:cNvPr id="48" name="Flèche vers le bas 47"/>
              <p:cNvSpPr/>
              <p:nvPr/>
            </p:nvSpPr>
            <p:spPr>
              <a:xfrm>
                <a:off x="2357953" y="1119830"/>
                <a:ext cx="285079" cy="347716"/>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49" name="Flèche vers le bas 48"/>
              <p:cNvSpPr/>
              <p:nvPr/>
            </p:nvSpPr>
            <p:spPr>
              <a:xfrm>
                <a:off x="6148859" y="1048392"/>
                <a:ext cx="288000" cy="396000"/>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50" name="Flèche vers le bas 49"/>
              <p:cNvSpPr/>
              <p:nvPr/>
            </p:nvSpPr>
            <p:spPr>
              <a:xfrm>
                <a:off x="7722442" y="1048392"/>
                <a:ext cx="288000" cy="396000"/>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51" name="Flèche vers le bas 50"/>
              <p:cNvSpPr/>
              <p:nvPr/>
            </p:nvSpPr>
            <p:spPr>
              <a:xfrm>
                <a:off x="4360884" y="3656962"/>
                <a:ext cx="288000" cy="396000"/>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52" name="Flèche vers le bas 51"/>
              <p:cNvSpPr/>
              <p:nvPr/>
            </p:nvSpPr>
            <p:spPr>
              <a:xfrm>
                <a:off x="6150888" y="3691598"/>
                <a:ext cx="288000" cy="396000"/>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additive="base">
                                        <p:cTn id="13" dur="500" fill="hold"/>
                                        <p:tgtEl>
                                          <p:spTgt spid="37"/>
                                        </p:tgtEl>
                                        <p:attrNameLst>
                                          <p:attrName>ppt_x</p:attrName>
                                        </p:attrNameLst>
                                      </p:cBhvr>
                                      <p:tavLst>
                                        <p:tav tm="0">
                                          <p:val>
                                            <p:strVal val="#ppt_x"/>
                                          </p:val>
                                        </p:tav>
                                        <p:tav tm="100000">
                                          <p:val>
                                            <p:strVal val="#ppt_x"/>
                                          </p:val>
                                        </p:tav>
                                      </p:tavLst>
                                    </p:anim>
                                    <p:anim calcmode="lin" valueType="num">
                                      <p:cBhvr additive="base">
                                        <p:cTn id="14"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ppt_x"/>
                                          </p:val>
                                        </p:tav>
                                        <p:tav tm="100000">
                                          <p:val>
                                            <p:strVal val="#ppt_x"/>
                                          </p:val>
                                        </p:tav>
                                      </p:tavLst>
                                    </p:anim>
                                    <p:anim calcmode="lin" valueType="num">
                                      <p:cBhvr additive="base">
                                        <p:cTn id="20"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additive="base">
                                        <p:cTn id="25" dur="500" fill="hold"/>
                                        <p:tgtEl>
                                          <p:spTgt spid="39"/>
                                        </p:tgtEl>
                                        <p:attrNameLst>
                                          <p:attrName>ppt_x</p:attrName>
                                        </p:attrNameLst>
                                      </p:cBhvr>
                                      <p:tavLst>
                                        <p:tav tm="0">
                                          <p:val>
                                            <p:strVal val="#ppt_x"/>
                                          </p:val>
                                        </p:tav>
                                        <p:tav tm="100000">
                                          <p:val>
                                            <p:strVal val="#ppt_x"/>
                                          </p:val>
                                        </p:tav>
                                      </p:tavLst>
                                    </p:anim>
                                    <p:anim calcmode="lin" valueType="num">
                                      <p:cBhvr additive="base">
                                        <p:cTn id="26"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7" grpId="0" animBg="1"/>
      <p:bldP spid="38" grpId="0" animBg="1"/>
      <p:bldP spid="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2000232" y="571480"/>
            <a:ext cx="4857784" cy="461665"/>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DZ" sz="24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مساجد بجاية</a:t>
            </a:r>
            <a:r>
              <a:rPr kumimoji="0" lang="ar-SA" sz="24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p:nvPr/>
        </p:nvSpPr>
        <p:spPr>
          <a:xfrm>
            <a:off x="1142976" y="1357298"/>
            <a:ext cx="6482865" cy="461665"/>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r>
              <a:rPr lang="ar-DZ" sz="2400" dirty="0" smtClean="0">
                <a:solidFill>
                  <a:schemeClr val="tx1"/>
                </a:solidFill>
                <a:cs typeface="+mj-cs"/>
              </a:rPr>
              <a:t>شيد بنو حماد مساجد كثيرة ببجاية،لكنها اندثرت ولم يبق منها شي</a:t>
            </a:r>
            <a:r>
              <a:rPr lang="ar-DZ" sz="2400" dirty="0" smtClean="0"/>
              <a:t>ء</a:t>
            </a:r>
            <a:endParaRPr lang="ar-DZ" sz="2400" b="1" dirty="0">
              <a:solidFill>
                <a:schemeClr val="tx1"/>
              </a:solidFill>
            </a:endParaRPr>
          </a:p>
        </p:txBody>
      </p:sp>
      <p:sp>
        <p:nvSpPr>
          <p:cNvPr id="9" name="Rectangle 8"/>
          <p:cNvSpPr/>
          <p:nvPr/>
        </p:nvSpPr>
        <p:spPr>
          <a:xfrm>
            <a:off x="1500166" y="2285992"/>
            <a:ext cx="4572000" cy="400110"/>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r"/>
            <a:r>
              <a:rPr lang="ar-DZ" sz="2000" b="1" dirty="0" smtClean="0">
                <a:solidFill>
                  <a:schemeClr val="tx1"/>
                </a:solidFill>
              </a:rPr>
              <a:t>ثلاثة و سبعون مسجدا </a:t>
            </a:r>
            <a:endParaRPr lang="ar-DZ" sz="2000" b="1" dirty="0">
              <a:solidFill>
                <a:schemeClr val="tx1"/>
              </a:solidFill>
            </a:endParaRPr>
          </a:p>
        </p:txBody>
      </p:sp>
      <p:sp>
        <p:nvSpPr>
          <p:cNvPr id="10" name="Rectangle 9"/>
          <p:cNvSpPr/>
          <p:nvPr/>
        </p:nvSpPr>
        <p:spPr>
          <a:xfrm>
            <a:off x="1428728" y="3286124"/>
            <a:ext cx="4572000" cy="400110"/>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r"/>
            <a:r>
              <a:rPr lang="ar-DZ" sz="2000" b="1" dirty="0" smtClean="0">
                <a:solidFill>
                  <a:schemeClr val="tx1"/>
                </a:solidFill>
              </a:rPr>
              <a:t>الريحانة ، النطاعين</a:t>
            </a:r>
            <a:endParaRPr lang="ar-DZ" sz="2000" b="1" dirty="0">
              <a:solidFill>
                <a:schemeClr val="tx1"/>
              </a:solidFill>
            </a:endParaRPr>
          </a:p>
        </p:txBody>
      </p:sp>
      <p:sp>
        <p:nvSpPr>
          <p:cNvPr id="12" name="Rectangle 11"/>
          <p:cNvSpPr/>
          <p:nvPr/>
        </p:nvSpPr>
        <p:spPr>
          <a:xfrm>
            <a:off x="1500166" y="4286256"/>
            <a:ext cx="4572000" cy="400110"/>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r"/>
            <a:r>
              <a:rPr lang="ar-DZ" sz="2000" b="1" dirty="0" smtClean="0">
                <a:solidFill>
                  <a:schemeClr val="tx1"/>
                </a:solidFill>
              </a:rPr>
              <a:t>المسجد الجامع بالمنصورية</a:t>
            </a:r>
            <a:endParaRPr lang="ar-DZ" sz="2000" b="1" dirty="0">
              <a:solidFill>
                <a:schemeClr val="tx1"/>
              </a:solidFill>
            </a:endParaRPr>
          </a:p>
        </p:txBody>
      </p:sp>
      <p:grpSp>
        <p:nvGrpSpPr>
          <p:cNvPr id="19" name="Groupe 20"/>
          <p:cNvGrpSpPr/>
          <p:nvPr/>
        </p:nvGrpSpPr>
        <p:grpSpPr>
          <a:xfrm>
            <a:off x="6072198" y="2357430"/>
            <a:ext cx="2791007" cy="2357454"/>
            <a:chOff x="6143636" y="4000504"/>
            <a:chExt cx="2791007" cy="2357454"/>
          </a:xfrm>
        </p:grpSpPr>
        <p:sp>
          <p:nvSpPr>
            <p:cNvPr id="8" name="Rectangle 7"/>
            <p:cNvSpPr/>
            <p:nvPr/>
          </p:nvSpPr>
          <p:spPr>
            <a:xfrm>
              <a:off x="7143768" y="4929198"/>
              <a:ext cx="1790875" cy="461665"/>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r>
                <a:rPr lang="ar-DZ" sz="2400" b="1" dirty="0" smtClean="0">
                  <a:solidFill>
                    <a:schemeClr val="tx1"/>
                  </a:solidFill>
                  <a:latin typeface="Simplified Arabic" pitchFamily="18" charset="-78"/>
                  <a:ea typeface="Calibri" pitchFamily="34" charset="0"/>
                  <a:cs typeface="Simplified Arabic" pitchFamily="18" charset="-78"/>
                </a:rPr>
                <a:t>مساجد الناصرية</a:t>
              </a:r>
              <a:endParaRPr lang="ar-DZ" sz="2400" b="1" dirty="0">
                <a:solidFill>
                  <a:schemeClr val="tx1"/>
                </a:solidFill>
              </a:endParaRPr>
            </a:p>
          </p:txBody>
        </p:sp>
        <p:grpSp>
          <p:nvGrpSpPr>
            <p:cNvPr id="20" name="Groupe 18"/>
            <p:cNvGrpSpPr/>
            <p:nvPr/>
          </p:nvGrpSpPr>
          <p:grpSpPr>
            <a:xfrm>
              <a:off x="6143636" y="4000504"/>
              <a:ext cx="1000132" cy="2357454"/>
              <a:chOff x="5715008" y="3929066"/>
              <a:chExt cx="1000132" cy="2357454"/>
            </a:xfrm>
          </p:grpSpPr>
          <p:sp>
            <p:nvSpPr>
              <p:cNvPr id="14" name="Rectangle 13"/>
              <p:cNvSpPr/>
              <p:nvPr/>
            </p:nvSpPr>
            <p:spPr>
              <a:xfrm>
                <a:off x="6215074" y="4000504"/>
                <a:ext cx="142876" cy="2214578"/>
              </a:xfrm>
              <a:prstGeom prst="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ar-DZ"/>
              </a:p>
            </p:txBody>
          </p:sp>
          <p:sp>
            <p:nvSpPr>
              <p:cNvPr id="15" name="Flèche gauche 14"/>
              <p:cNvSpPr/>
              <p:nvPr/>
            </p:nvSpPr>
            <p:spPr>
              <a:xfrm>
                <a:off x="5715008" y="3929066"/>
                <a:ext cx="500066" cy="285752"/>
              </a:xfrm>
              <a:prstGeom prst="leftArrow">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ar-DZ"/>
              </a:p>
            </p:txBody>
          </p:sp>
          <p:sp>
            <p:nvSpPr>
              <p:cNvPr id="16" name="Flèche gauche 15"/>
              <p:cNvSpPr/>
              <p:nvPr/>
            </p:nvSpPr>
            <p:spPr>
              <a:xfrm>
                <a:off x="5715008" y="4857760"/>
                <a:ext cx="500066" cy="285752"/>
              </a:xfrm>
              <a:prstGeom prst="leftArrow">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ar-DZ"/>
              </a:p>
            </p:txBody>
          </p:sp>
          <p:sp>
            <p:nvSpPr>
              <p:cNvPr id="17" name="Flèche gauche 16"/>
              <p:cNvSpPr/>
              <p:nvPr/>
            </p:nvSpPr>
            <p:spPr>
              <a:xfrm>
                <a:off x="5715008" y="6000768"/>
                <a:ext cx="500066" cy="285752"/>
              </a:xfrm>
              <a:prstGeom prst="leftArrow">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ar-DZ"/>
              </a:p>
            </p:txBody>
          </p:sp>
          <p:sp>
            <p:nvSpPr>
              <p:cNvPr id="18" name="Rectangle 17"/>
              <p:cNvSpPr/>
              <p:nvPr/>
            </p:nvSpPr>
            <p:spPr>
              <a:xfrm>
                <a:off x="6357950" y="5000636"/>
                <a:ext cx="357190" cy="142876"/>
              </a:xfrm>
              <a:prstGeom prst="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ar-DZ"/>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9" grpId="0" animBg="1"/>
      <p:bldP spid="10"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7643834" y="1500174"/>
            <a:ext cx="1500166" cy="2246769"/>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lvl="0" algn="ctr" rtl="1" fontAlgn="base">
              <a:spcBef>
                <a:spcPct val="0"/>
              </a:spcBef>
              <a:spcAft>
                <a:spcPct val="0"/>
              </a:spcAft>
            </a:pPr>
            <a:r>
              <a:rPr lang="ar-DZ" sz="2000" b="1" dirty="0" smtClean="0">
                <a:solidFill>
                  <a:schemeClr val="tx1"/>
                </a:solidFill>
                <a:cs typeface="+mj-cs"/>
              </a:rPr>
              <a:t>بني من طرف المنصور بن الناصر</a:t>
            </a:r>
          </a:p>
          <a:p>
            <a:pPr lvl="0" algn="ctr" rtl="1" fontAlgn="base">
              <a:spcBef>
                <a:spcPct val="0"/>
              </a:spcBef>
              <a:spcAft>
                <a:spcPct val="0"/>
              </a:spcAft>
            </a:pPr>
            <a:r>
              <a:rPr lang="ar-DZ" sz="2000" b="1" dirty="0" smtClean="0">
                <a:solidFill>
                  <a:schemeClr val="tx1"/>
                </a:solidFill>
                <a:cs typeface="+mj-cs"/>
              </a:rPr>
              <a:t>سنة 494هـ/1100م، ونقل أعمدته من خرائب كنيسة</a:t>
            </a:r>
            <a:endParaRPr kumimoji="0" lang="en-US" sz="2000" b="1" i="0" u="none" strike="noStrike" cap="none" normalizeH="0" baseline="0" dirty="0" smtClean="0">
              <a:ln>
                <a:noFill/>
              </a:ln>
              <a:solidFill>
                <a:schemeClr val="tx1"/>
              </a:solidFill>
              <a:effectLst/>
              <a:latin typeface="Simplified Arabic" pitchFamily="18" charset="-78"/>
              <a:cs typeface="+mj-cs"/>
            </a:endParaRPr>
          </a:p>
        </p:txBody>
      </p:sp>
      <p:sp>
        <p:nvSpPr>
          <p:cNvPr id="4" name="Rectangle 1"/>
          <p:cNvSpPr>
            <a:spLocks noChangeArrowheads="1"/>
          </p:cNvSpPr>
          <p:nvPr/>
        </p:nvSpPr>
        <p:spPr bwMode="auto">
          <a:xfrm>
            <a:off x="6143636" y="1428736"/>
            <a:ext cx="1357322" cy="1015663"/>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algn="r" rtl="1" eaLnBrk="0" fontAlgn="base" hangingPunct="0">
              <a:spcBef>
                <a:spcPct val="0"/>
              </a:spcBef>
              <a:spcAft>
                <a:spcPct val="0"/>
              </a:spcAft>
            </a:pPr>
            <a:r>
              <a:rPr lang="ar-DZ" sz="2000" b="1" dirty="0" smtClean="0">
                <a:solidFill>
                  <a:schemeClr val="tx1"/>
                </a:solidFill>
                <a:cs typeface="+mj-cs"/>
              </a:rPr>
              <a:t>مخططه:  </a:t>
            </a:r>
          </a:p>
          <a:p>
            <a:pPr algn="r" rtl="1" eaLnBrk="0" fontAlgn="base" hangingPunct="0">
              <a:spcBef>
                <a:spcPct val="0"/>
              </a:spcBef>
              <a:spcAft>
                <a:spcPct val="0"/>
              </a:spcAft>
            </a:pPr>
            <a:r>
              <a:rPr lang="ar-DZ" sz="2000" b="1" dirty="0" smtClean="0">
                <a:solidFill>
                  <a:schemeClr val="tx1"/>
                </a:solidFill>
                <a:cs typeface="+mj-cs"/>
              </a:rPr>
              <a:t>يغطي مساحة (111×75م) </a:t>
            </a:r>
            <a:endParaRPr lang="fr-FR" sz="2000" b="1" dirty="0" smtClean="0">
              <a:solidFill>
                <a:schemeClr val="tx1"/>
              </a:solidFill>
              <a:cs typeface="+mj-cs"/>
            </a:endParaRPr>
          </a:p>
        </p:txBody>
      </p:sp>
      <p:sp>
        <p:nvSpPr>
          <p:cNvPr id="5" name="Rectangle 1"/>
          <p:cNvSpPr>
            <a:spLocks noChangeArrowheads="1"/>
          </p:cNvSpPr>
          <p:nvPr/>
        </p:nvSpPr>
        <p:spPr bwMode="auto">
          <a:xfrm>
            <a:off x="3500430" y="1500174"/>
            <a:ext cx="2428892" cy="1323439"/>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lvl="0" algn="just" rtl="1" eaLnBrk="0" fontAlgn="base" hangingPunct="0">
              <a:spcBef>
                <a:spcPct val="0"/>
              </a:spcBef>
              <a:spcAft>
                <a:spcPct val="0"/>
              </a:spcAft>
            </a:pPr>
            <a:r>
              <a:rPr lang="ar-DZ" sz="2000" b="1" dirty="0" smtClean="0">
                <a:solidFill>
                  <a:schemeClr val="tx1"/>
                </a:solidFill>
                <a:cs typeface="+mj-cs"/>
              </a:rPr>
              <a:t>يتوسط جدار القبلة المحراب </a:t>
            </a:r>
          </a:p>
          <a:p>
            <a:pPr lvl="0" algn="just" rtl="1" eaLnBrk="0" fontAlgn="base" hangingPunct="0">
              <a:spcBef>
                <a:spcPct val="0"/>
              </a:spcBef>
              <a:spcAft>
                <a:spcPct val="0"/>
              </a:spcAft>
            </a:pPr>
            <a:r>
              <a:rPr lang="ar-DZ" sz="2000" b="1" dirty="0" smtClean="0">
                <a:solidFill>
                  <a:schemeClr val="tx1"/>
                </a:solidFill>
                <a:cs typeface="+mj-cs"/>
              </a:rPr>
              <a:t> نحت فيه شريط كتابي على الرخام الأبيض يحوي آيات قرآنية </a:t>
            </a:r>
            <a:endParaRPr kumimoji="0" lang="en-US" sz="2000" b="0" i="0" u="none" strike="noStrike" cap="none" normalizeH="0" baseline="0" dirty="0" smtClean="0">
              <a:ln>
                <a:noFill/>
              </a:ln>
              <a:solidFill>
                <a:schemeClr val="tx1"/>
              </a:solidFill>
              <a:effectLst/>
              <a:latin typeface="Simplified Arabic" pitchFamily="18" charset="-78"/>
              <a:cs typeface="Simplified Arabic" pitchFamily="18" charset="-78"/>
            </a:endParaRPr>
          </a:p>
        </p:txBody>
      </p:sp>
      <p:sp>
        <p:nvSpPr>
          <p:cNvPr id="6" name="Rectangle 1"/>
          <p:cNvSpPr>
            <a:spLocks noChangeArrowheads="1"/>
          </p:cNvSpPr>
          <p:nvPr/>
        </p:nvSpPr>
        <p:spPr bwMode="auto">
          <a:xfrm>
            <a:off x="1785918" y="1571612"/>
            <a:ext cx="1428760" cy="1631216"/>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lvl="0" algn="r" rtl="1" eaLnBrk="0" fontAlgn="base" hangingPunct="0">
              <a:spcBef>
                <a:spcPct val="0"/>
              </a:spcBef>
              <a:spcAft>
                <a:spcPct val="0"/>
              </a:spcAft>
            </a:pPr>
            <a:r>
              <a:rPr lang="ar-DZ" sz="2000" b="1" dirty="0" smtClean="0">
                <a:solidFill>
                  <a:schemeClr val="tx1"/>
                </a:solidFill>
                <a:cs typeface="+mj-cs"/>
              </a:rPr>
              <a:t>الابواب: </a:t>
            </a:r>
          </a:p>
          <a:p>
            <a:pPr lvl="0" algn="r" rtl="1" eaLnBrk="0" fontAlgn="base" hangingPunct="0">
              <a:spcBef>
                <a:spcPct val="0"/>
              </a:spcBef>
              <a:spcAft>
                <a:spcPct val="0"/>
              </a:spcAft>
            </a:pPr>
            <a:r>
              <a:rPr lang="ar-DZ" sz="2000" b="1" dirty="0" smtClean="0">
                <a:solidFill>
                  <a:schemeClr val="tx1"/>
                </a:solidFill>
                <a:cs typeface="+mj-cs"/>
              </a:rPr>
              <a:t>12 بابا</a:t>
            </a:r>
          </a:p>
          <a:p>
            <a:pPr lvl="0" algn="r" rtl="1" eaLnBrk="0" fontAlgn="base" hangingPunct="0">
              <a:spcBef>
                <a:spcPct val="0"/>
              </a:spcBef>
              <a:spcAft>
                <a:spcPct val="0"/>
              </a:spcAft>
            </a:pPr>
            <a:r>
              <a:rPr lang="ar-DZ" sz="2000" b="1" dirty="0" smtClean="0">
                <a:solidFill>
                  <a:schemeClr val="tx1"/>
                </a:solidFill>
                <a:cs typeface="+mj-cs"/>
              </a:rPr>
              <a:t> بالإضافة إلى باب بالقرب من المنبر</a:t>
            </a:r>
            <a:endParaRPr kumimoji="0" lang="ar-SA" sz="2000" b="0" i="0" u="none" strike="noStrike" cap="none" normalizeH="0" baseline="0" dirty="0" smtClean="0">
              <a:ln>
                <a:noFill/>
              </a:ln>
              <a:solidFill>
                <a:schemeClr val="tx1"/>
              </a:solidFill>
              <a:effectLst/>
              <a:latin typeface="Simplified Arabic" pitchFamily="18" charset="-78"/>
              <a:cs typeface="Simplified Arabic" pitchFamily="18" charset="-78"/>
            </a:endParaRPr>
          </a:p>
        </p:txBody>
      </p:sp>
      <p:grpSp>
        <p:nvGrpSpPr>
          <p:cNvPr id="2" name="Groupe 16"/>
          <p:cNvGrpSpPr/>
          <p:nvPr/>
        </p:nvGrpSpPr>
        <p:grpSpPr>
          <a:xfrm>
            <a:off x="428596" y="0"/>
            <a:ext cx="8215370" cy="1524029"/>
            <a:chOff x="1643042" y="656566"/>
            <a:chExt cx="5613107" cy="1727910"/>
          </a:xfrm>
        </p:grpSpPr>
        <p:sp>
          <p:nvSpPr>
            <p:cNvPr id="68609" name="Rectangle 1"/>
            <p:cNvSpPr>
              <a:spLocks noChangeArrowheads="1"/>
            </p:cNvSpPr>
            <p:nvPr/>
          </p:nvSpPr>
          <p:spPr bwMode="auto">
            <a:xfrm>
              <a:off x="3258820" y="656566"/>
              <a:ext cx="1785950" cy="52342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DZ" sz="24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جامع بجاية </a:t>
              </a:r>
            </a:p>
          </p:txBody>
        </p:sp>
        <p:grpSp>
          <p:nvGrpSpPr>
            <p:cNvPr id="7" name="Groupe 33"/>
            <p:cNvGrpSpPr/>
            <p:nvPr/>
          </p:nvGrpSpPr>
          <p:grpSpPr>
            <a:xfrm>
              <a:off x="1743768" y="1129336"/>
              <a:ext cx="5512381" cy="1228094"/>
              <a:chOff x="1886644" y="843584"/>
              <a:chExt cx="5512381" cy="1228094"/>
            </a:xfrm>
          </p:grpSpPr>
          <p:sp>
            <p:nvSpPr>
              <p:cNvPr id="10" name="Rectangle 9"/>
              <p:cNvSpPr/>
              <p:nvPr/>
            </p:nvSpPr>
            <p:spPr>
              <a:xfrm>
                <a:off x="1886644" y="1285860"/>
                <a:ext cx="5400000" cy="214314"/>
              </a:xfrm>
              <a:prstGeom prst="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ar-DZ"/>
              </a:p>
            </p:txBody>
          </p:sp>
          <p:sp>
            <p:nvSpPr>
              <p:cNvPr id="11" name="Flèche gauche 10"/>
              <p:cNvSpPr/>
              <p:nvPr/>
            </p:nvSpPr>
            <p:spPr>
              <a:xfrm rot="16200000">
                <a:off x="6842430" y="1515083"/>
                <a:ext cx="756000" cy="357190"/>
              </a:xfrm>
              <a:prstGeom prst="leftArrow">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ar-DZ"/>
              </a:p>
            </p:txBody>
          </p:sp>
          <p:sp>
            <p:nvSpPr>
              <p:cNvPr id="13" name="Rectangle 12"/>
              <p:cNvSpPr/>
              <p:nvPr/>
            </p:nvSpPr>
            <p:spPr>
              <a:xfrm>
                <a:off x="4214810" y="843584"/>
                <a:ext cx="180000" cy="6480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grpSp>
        <p:sp>
          <p:nvSpPr>
            <p:cNvPr id="14" name="Flèche gauche 13"/>
            <p:cNvSpPr/>
            <p:nvPr/>
          </p:nvSpPr>
          <p:spPr>
            <a:xfrm rot="16200000">
              <a:off x="5641265" y="1746886"/>
              <a:ext cx="756000" cy="357190"/>
            </a:xfrm>
            <a:prstGeom prst="leftArrow">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ar-DZ"/>
            </a:p>
          </p:txBody>
        </p:sp>
        <p:sp>
          <p:nvSpPr>
            <p:cNvPr id="15" name="Flèche gauche 14"/>
            <p:cNvSpPr/>
            <p:nvPr/>
          </p:nvSpPr>
          <p:spPr>
            <a:xfrm rot="16200000">
              <a:off x="2761497" y="1827881"/>
              <a:ext cx="756000" cy="357190"/>
            </a:xfrm>
            <a:prstGeom prst="leftArrow">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ar-DZ"/>
            </a:p>
          </p:txBody>
        </p:sp>
        <p:sp>
          <p:nvSpPr>
            <p:cNvPr id="16" name="Flèche gauche 15"/>
            <p:cNvSpPr/>
            <p:nvPr/>
          </p:nvSpPr>
          <p:spPr>
            <a:xfrm rot="16200000">
              <a:off x="1443637" y="1771017"/>
              <a:ext cx="756000" cy="357190"/>
            </a:xfrm>
            <a:prstGeom prst="leftArrow">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ar-DZ"/>
            </a:p>
          </p:txBody>
        </p:sp>
      </p:grpSp>
      <p:sp>
        <p:nvSpPr>
          <p:cNvPr id="17" name="Rectangle 1"/>
          <p:cNvSpPr>
            <a:spLocks noChangeArrowheads="1"/>
          </p:cNvSpPr>
          <p:nvPr/>
        </p:nvSpPr>
        <p:spPr bwMode="auto">
          <a:xfrm>
            <a:off x="5643570" y="4572008"/>
            <a:ext cx="3500430" cy="400110"/>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lvl="0" algn="just" rtl="1" eaLnBrk="0" fontAlgn="base" hangingPunct="0">
              <a:spcBef>
                <a:spcPct val="0"/>
              </a:spcBef>
              <a:spcAft>
                <a:spcPct val="0"/>
              </a:spcAft>
            </a:pPr>
            <a:r>
              <a:rPr lang="ar-DZ" sz="2000" b="1" dirty="0" smtClean="0">
                <a:solidFill>
                  <a:schemeClr val="tx1"/>
                </a:solidFill>
                <a:cs typeface="+mj-cs"/>
              </a:rPr>
              <a:t>بيت الصلاة مشكل من أربعة عشر بلاطة </a:t>
            </a:r>
            <a:endParaRPr kumimoji="0" lang="en-US" sz="2000" b="0" i="0" u="none" strike="noStrike" cap="none" normalizeH="0" baseline="0" dirty="0" smtClean="0">
              <a:ln>
                <a:noFill/>
              </a:ln>
              <a:solidFill>
                <a:schemeClr val="tx1"/>
              </a:solidFill>
              <a:effectLst/>
              <a:latin typeface="Simplified Arabic" pitchFamily="18" charset="-78"/>
              <a:cs typeface="Simplified Arabic" pitchFamily="18" charset="-78"/>
            </a:endParaRPr>
          </a:p>
        </p:txBody>
      </p:sp>
      <p:sp>
        <p:nvSpPr>
          <p:cNvPr id="18" name="Rectangle 1"/>
          <p:cNvSpPr>
            <a:spLocks noChangeArrowheads="1"/>
          </p:cNvSpPr>
          <p:nvPr/>
        </p:nvSpPr>
        <p:spPr bwMode="auto">
          <a:xfrm>
            <a:off x="4143372" y="5226784"/>
            <a:ext cx="5000628" cy="1631216"/>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lvl="0" algn="just" rtl="1" eaLnBrk="0" fontAlgn="base" hangingPunct="0">
              <a:spcBef>
                <a:spcPct val="0"/>
              </a:spcBef>
              <a:spcAft>
                <a:spcPct val="0"/>
              </a:spcAft>
            </a:pPr>
            <a:r>
              <a:rPr lang="ar-DZ" sz="2000" b="1" dirty="0" smtClean="0">
                <a:solidFill>
                  <a:schemeClr val="tx1"/>
                </a:solidFill>
                <a:cs typeface="+mj-cs"/>
              </a:rPr>
              <a:t>الوسطى تحمل في طرفيها الشمالي قبة تسمى قبــة باب البهو</a:t>
            </a:r>
          </a:p>
          <a:p>
            <a:pPr lvl="0" algn="just" rtl="1" eaLnBrk="0" fontAlgn="base" hangingPunct="0">
              <a:spcBef>
                <a:spcPct val="0"/>
              </a:spcBef>
              <a:spcAft>
                <a:spcPct val="0"/>
              </a:spcAft>
            </a:pPr>
            <a:r>
              <a:rPr lang="ar-DZ" sz="2000" b="1" dirty="0" smtClean="0">
                <a:solidFill>
                  <a:schemeClr val="tx1"/>
                </a:solidFill>
                <a:cs typeface="+mj-cs"/>
              </a:rPr>
              <a:t> مثل المساجد الأغلبيــة في تونس و القيروان،وهي محمولة على اثنان و ثلاثــون عمودا من الرخام التي أرسلت من جنوه * بطلب من المنصور </a:t>
            </a:r>
            <a:endParaRPr kumimoji="0" lang="en-US" sz="2000" b="0" i="0" u="none" strike="noStrike" cap="none" normalizeH="0" baseline="0" dirty="0" smtClean="0">
              <a:ln>
                <a:noFill/>
              </a:ln>
              <a:solidFill>
                <a:schemeClr val="tx1"/>
              </a:solidFill>
              <a:effectLst/>
              <a:latin typeface="Simplified Arabic" pitchFamily="18" charset="-78"/>
              <a:cs typeface="Simplified Arabic" pitchFamily="18" charset="-78"/>
            </a:endParaRPr>
          </a:p>
        </p:txBody>
      </p:sp>
      <p:sp>
        <p:nvSpPr>
          <p:cNvPr id="19" name="Rectangle 1"/>
          <p:cNvSpPr>
            <a:spLocks noChangeArrowheads="1"/>
          </p:cNvSpPr>
          <p:nvPr/>
        </p:nvSpPr>
        <p:spPr bwMode="auto">
          <a:xfrm>
            <a:off x="1785918" y="4286256"/>
            <a:ext cx="1143008" cy="1938992"/>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lvl="0" algn="r" rtl="1" eaLnBrk="0" fontAlgn="base" hangingPunct="0">
              <a:spcBef>
                <a:spcPct val="0"/>
              </a:spcBef>
              <a:spcAft>
                <a:spcPct val="0"/>
              </a:spcAft>
            </a:pPr>
            <a:r>
              <a:rPr lang="ar-DZ" sz="2000" b="1" dirty="0" smtClean="0">
                <a:solidFill>
                  <a:schemeClr val="tx1"/>
                </a:solidFill>
                <a:cs typeface="+mj-cs"/>
              </a:rPr>
              <a:t>وبالصحن خزان كبير، كان مبلطا بخمسة عشر ساعدا </a:t>
            </a:r>
            <a:endParaRPr kumimoji="0" lang="en-US" sz="2000" b="0" i="0" u="none" strike="noStrike" cap="none" normalizeH="0" baseline="0" dirty="0" smtClean="0">
              <a:ln>
                <a:noFill/>
              </a:ln>
              <a:solidFill>
                <a:schemeClr val="tx1"/>
              </a:solidFill>
              <a:effectLst/>
              <a:latin typeface="Simplified Arabic" pitchFamily="18" charset="-78"/>
              <a:cs typeface="Simplified Arabic" pitchFamily="18" charset="-78"/>
            </a:endParaRPr>
          </a:p>
        </p:txBody>
      </p:sp>
      <p:sp>
        <p:nvSpPr>
          <p:cNvPr id="20" name="Rectangle 1"/>
          <p:cNvSpPr>
            <a:spLocks noChangeArrowheads="1"/>
          </p:cNvSpPr>
          <p:nvPr/>
        </p:nvSpPr>
        <p:spPr bwMode="auto">
          <a:xfrm>
            <a:off x="0" y="1571612"/>
            <a:ext cx="1643042" cy="1015663"/>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lvl="0" algn="r" rtl="1" eaLnBrk="0" fontAlgn="base" hangingPunct="0">
              <a:spcBef>
                <a:spcPct val="0"/>
              </a:spcBef>
              <a:spcAft>
                <a:spcPct val="0"/>
              </a:spcAft>
            </a:pPr>
            <a:r>
              <a:rPr lang="ar-DZ" sz="2000" b="1" dirty="0" smtClean="0">
                <a:solidFill>
                  <a:schemeClr val="tx1"/>
                </a:solidFill>
                <a:cs typeface="+mj-cs"/>
              </a:rPr>
              <a:t>وألحقت به  مكتبة</a:t>
            </a:r>
          </a:p>
          <a:p>
            <a:pPr lvl="0" algn="r" rtl="1" eaLnBrk="0" fontAlgn="base" hangingPunct="0">
              <a:spcBef>
                <a:spcPct val="0"/>
              </a:spcBef>
              <a:spcAft>
                <a:spcPct val="0"/>
              </a:spcAft>
            </a:pPr>
            <a:r>
              <a:rPr lang="ar-DZ" sz="2000" b="1" dirty="0" smtClean="0">
                <a:solidFill>
                  <a:schemeClr val="tx1"/>
                </a:solidFill>
                <a:cs typeface="+mj-cs"/>
              </a:rPr>
              <a:t> ومصلى للنساء وغرف للأساتذة </a:t>
            </a:r>
            <a:endParaRPr kumimoji="0" lang="ar-SA" sz="2000" b="0" i="0" u="none" strike="noStrike" cap="none" normalizeH="0" baseline="0" dirty="0" smtClean="0">
              <a:ln>
                <a:noFill/>
              </a:ln>
              <a:solidFill>
                <a:schemeClr val="tx1"/>
              </a:solidFill>
              <a:effectLst/>
              <a:latin typeface="Simplified Arabic" pitchFamily="18" charset="-78"/>
              <a:cs typeface="Simplified Arabic" pitchFamily="18" charset="-78"/>
            </a:endParaRPr>
          </a:p>
        </p:txBody>
      </p:sp>
      <p:sp>
        <p:nvSpPr>
          <p:cNvPr id="21" name="Rectangle 1"/>
          <p:cNvSpPr>
            <a:spLocks noChangeArrowheads="1"/>
          </p:cNvSpPr>
          <p:nvPr/>
        </p:nvSpPr>
        <p:spPr bwMode="auto">
          <a:xfrm>
            <a:off x="0" y="3500438"/>
            <a:ext cx="1571604" cy="1938992"/>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lvl="0" algn="r" rtl="1" eaLnBrk="0" fontAlgn="base" hangingPunct="0">
              <a:spcBef>
                <a:spcPct val="0"/>
              </a:spcBef>
              <a:spcAft>
                <a:spcPct val="0"/>
              </a:spcAft>
            </a:pPr>
            <a:r>
              <a:rPr lang="ar-DZ" sz="2000" b="1" dirty="0" smtClean="0">
                <a:solidFill>
                  <a:schemeClr val="tx1"/>
                </a:solidFill>
                <a:cs typeface="+mj-cs"/>
              </a:rPr>
              <a:t>المئذنة:</a:t>
            </a:r>
          </a:p>
          <a:p>
            <a:pPr lvl="0" algn="r" rtl="1" eaLnBrk="0" fontAlgn="base" hangingPunct="0">
              <a:spcBef>
                <a:spcPct val="0"/>
              </a:spcBef>
              <a:spcAft>
                <a:spcPct val="0"/>
              </a:spcAft>
            </a:pPr>
            <a:r>
              <a:rPr lang="ar-DZ" sz="2000" b="1" dirty="0" smtClean="0">
                <a:solidFill>
                  <a:schemeClr val="tx1"/>
                </a:solidFill>
                <a:cs typeface="+mj-cs"/>
              </a:rPr>
              <a:t> لها نفس عرض مئذنة القيروان اي 1.25م </a:t>
            </a:r>
          </a:p>
          <a:p>
            <a:pPr lvl="0" algn="r" rtl="1" eaLnBrk="0" fontAlgn="base" hangingPunct="0">
              <a:spcBef>
                <a:spcPct val="0"/>
              </a:spcBef>
              <a:spcAft>
                <a:spcPct val="0"/>
              </a:spcAft>
            </a:pPr>
            <a:r>
              <a:rPr lang="ar-DZ" sz="2000" b="1" dirty="0" smtClean="0">
                <a:solidFill>
                  <a:schemeClr val="tx1"/>
                </a:solidFill>
                <a:cs typeface="+mj-cs"/>
              </a:rPr>
              <a:t>وارتفاعها اكبر منها بـ(5)م</a:t>
            </a:r>
            <a:endParaRPr kumimoji="0" lang="en-US" sz="2000" b="0" i="0" u="none" strike="noStrike" cap="none" normalizeH="0" baseline="0" dirty="0" smtClean="0">
              <a:ln>
                <a:noFill/>
              </a:ln>
              <a:solidFill>
                <a:schemeClr val="tx1"/>
              </a:solidFill>
              <a:effectLst/>
              <a:latin typeface="Simplified Arabic" pitchFamily="18" charset="-78"/>
              <a:cs typeface="Simplified Arabic" pitchFamily="18" charset="-78"/>
            </a:endParaRPr>
          </a:p>
        </p:txBody>
      </p:sp>
      <p:sp>
        <p:nvSpPr>
          <p:cNvPr id="22" name="Flèche gauche 21"/>
          <p:cNvSpPr/>
          <p:nvPr/>
        </p:nvSpPr>
        <p:spPr>
          <a:xfrm rot="16200000">
            <a:off x="5937206" y="3349678"/>
            <a:ext cx="2127372" cy="285752"/>
          </a:xfrm>
          <a:prstGeom prst="leftArrow">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DZ"/>
          </a:p>
        </p:txBody>
      </p:sp>
      <p:sp>
        <p:nvSpPr>
          <p:cNvPr id="23" name="Flèche gauche 22"/>
          <p:cNvSpPr/>
          <p:nvPr/>
        </p:nvSpPr>
        <p:spPr>
          <a:xfrm rot="16200000">
            <a:off x="4357118" y="857800"/>
            <a:ext cx="666797" cy="522785"/>
          </a:xfrm>
          <a:prstGeom prst="leftArrow">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ar-DZ"/>
          </a:p>
        </p:txBody>
      </p:sp>
      <p:sp>
        <p:nvSpPr>
          <p:cNvPr id="24" name="Flèche gauche 23"/>
          <p:cNvSpPr/>
          <p:nvPr/>
        </p:nvSpPr>
        <p:spPr>
          <a:xfrm flipV="1">
            <a:off x="3000364" y="4286254"/>
            <a:ext cx="417268" cy="417267"/>
          </a:xfrm>
          <a:prstGeom prst="leftArrow">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ar-DZ"/>
          </a:p>
        </p:txBody>
      </p:sp>
      <p:sp>
        <p:nvSpPr>
          <p:cNvPr id="25" name="Rectangle 24"/>
          <p:cNvSpPr/>
          <p:nvPr/>
        </p:nvSpPr>
        <p:spPr>
          <a:xfrm>
            <a:off x="3286116" y="857232"/>
            <a:ext cx="142876" cy="3714776"/>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26" name="Flèche gauche 25"/>
          <p:cNvSpPr/>
          <p:nvPr/>
        </p:nvSpPr>
        <p:spPr>
          <a:xfrm>
            <a:off x="1643042" y="3643314"/>
            <a:ext cx="1571636" cy="380477"/>
          </a:xfrm>
          <a:prstGeom prst="leftArrow">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ar-DZ"/>
          </a:p>
        </p:txBody>
      </p:sp>
      <p:sp>
        <p:nvSpPr>
          <p:cNvPr id="27" name="Flèche gauche 26"/>
          <p:cNvSpPr/>
          <p:nvPr/>
        </p:nvSpPr>
        <p:spPr>
          <a:xfrm rot="16200000">
            <a:off x="3631379" y="4298180"/>
            <a:ext cx="1595491" cy="285752"/>
          </a:xfrm>
          <a:prstGeom prst="leftArrow">
            <a:avLst/>
          </a:prstGeom>
        </p:spPr>
        <p:style>
          <a:lnRef idx="1">
            <a:schemeClr val="accent6"/>
          </a:lnRef>
          <a:fillRef idx="3">
            <a:schemeClr val="accent6"/>
          </a:fillRef>
          <a:effectRef idx="2">
            <a:schemeClr val="accent6"/>
          </a:effectRef>
          <a:fontRef idx="minor">
            <a:schemeClr val="lt1"/>
          </a:fontRef>
        </p:style>
        <p:txBody>
          <a:bodyPr rtlCol="1" anchor="ctr"/>
          <a:lstStyle/>
          <a:p>
            <a:pPr algn="ctr"/>
            <a:endParaRPr lang="ar-DZ"/>
          </a:p>
        </p:txBody>
      </p:sp>
      <p:sp>
        <p:nvSpPr>
          <p:cNvPr id="28" name="Rectangle 27"/>
          <p:cNvSpPr/>
          <p:nvPr/>
        </p:nvSpPr>
        <p:spPr>
          <a:xfrm rot="5400000">
            <a:off x="5536413" y="2393149"/>
            <a:ext cx="214314" cy="257176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ppt_x"/>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ppt_x"/>
                                          </p:val>
                                        </p:tav>
                                        <p:tav tm="100000">
                                          <p:val>
                                            <p:strVal val="#ppt_x"/>
                                          </p:val>
                                        </p:tav>
                                      </p:tavLst>
                                    </p:anim>
                                    <p:anim calcmode="lin" valueType="num">
                                      <p:cBhvr additive="base">
                                        <p:cTn id="5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7" grpId="0" animBg="1"/>
      <p:bldP spid="18" grpId="0" animBg="1"/>
      <p:bldP spid="19" grpId="0" animBg="1"/>
      <p:bldP spid="20" grpId="0" animBg="1"/>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785786" y="2071678"/>
            <a:ext cx="7286676" cy="1754326"/>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endParaRPr lang="ar-DZ" sz="3600" b="1" dirty="0" smtClean="0">
              <a:solidFill>
                <a:schemeClr val="tx1"/>
              </a:solidFill>
              <a:latin typeface="Simplified Arabic" pitchFamily="18" charset="-78"/>
              <a:cs typeface="Simplified Arabic" pitchFamily="18" charset="-78"/>
            </a:endParaRPr>
          </a:p>
          <a:p>
            <a:pPr marL="0" marR="0" lvl="0" indent="0" algn="ctr" defTabSz="914400" rtl="1" eaLnBrk="1" fontAlgn="base" latinLnBrk="0" hangingPunct="1">
              <a:lnSpc>
                <a:spcPct val="100000"/>
              </a:lnSpc>
              <a:spcBef>
                <a:spcPct val="0"/>
              </a:spcBef>
              <a:spcAft>
                <a:spcPct val="0"/>
              </a:spcAft>
              <a:buClrTx/>
              <a:buSzTx/>
              <a:buFontTx/>
              <a:buNone/>
              <a:tabLst/>
            </a:pPr>
            <a:r>
              <a:rPr lang="ar-DZ" sz="3600" b="1" dirty="0" smtClean="0">
                <a:solidFill>
                  <a:schemeClr val="tx1"/>
                </a:solidFill>
                <a:latin typeface="Simplified Arabic" pitchFamily="18" charset="-78"/>
                <a:cs typeface="Simplified Arabic" pitchFamily="18" charset="-78"/>
              </a:rPr>
              <a:t>تاريخ واثار الدولة الحمادية</a:t>
            </a:r>
          </a:p>
          <a:p>
            <a:pPr marL="0" marR="0" lvl="0" indent="0" algn="ctr" defTabSz="914400" rtl="1" eaLnBrk="1" fontAlgn="base" latinLnBrk="0" hangingPunct="1">
              <a:lnSpc>
                <a:spcPct val="100000"/>
              </a:lnSpc>
              <a:spcBef>
                <a:spcPct val="0"/>
              </a:spcBef>
              <a:spcAft>
                <a:spcPct val="0"/>
              </a:spcAft>
              <a:buClrTx/>
              <a:buSzTx/>
              <a:buFontTx/>
              <a:buNone/>
              <a:tabLst/>
            </a:pPr>
            <a:endParaRPr kumimoji="0" lang="ar-DZ"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ar-DZ" b="1" dirty="0" smtClean="0"/>
              <a:t>جامع </a:t>
            </a:r>
            <a:r>
              <a:rPr lang="ar-DZ" b="1" dirty="0" err="1" smtClean="0"/>
              <a:t>ابي</a:t>
            </a:r>
            <a:r>
              <a:rPr lang="ar-DZ" b="1" dirty="0" smtClean="0"/>
              <a:t> مروان </a:t>
            </a:r>
            <a:r>
              <a:rPr lang="ar-DZ" b="1" dirty="0" err="1" smtClean="0"/>
              <a:t>بعنابة</a:t>
            </a:r>
            <a:r>
              <a:rPr lang="ar-DZ" b="1" dirty="0" smtClean="0"/>
              <a:t>: </a:t>
            </a:r>
            <a:r>
              <a:rPr lang="fr-FR" dirty="0" smtClean="0"/>
              <a:t/>
            </a:r>
            <a:br>
              <a:rPr lang="fr-FR" dirty="0" smtClean="0"/>
            </a:br>
            <a:endParaRPr lang="fr-FR" dirty="0"/>
          </a:p>
        </p:txBody>
      </p:sp>
      <p:sp>
        <p:nvSpPr>
          <p:cNvPr id="3" name="Espace réservé du contenu 2"/>
          <p:cNvSpPr>
            <a:spLocks noGrp="1"/>
          </p:cNvSpPr>
          <p:nvPr>
            <p:ph idx="1"/>
          </p:nvPr>
        </p:nvSpPr>
        <p:spPr/>
        <p:txBody>
          <a:bodyPr/>
          <a:lstStyle/>
          <a:p>
            <a:pPr algn="r" rtl="1"/>
            <a:r>
              <a:rPr lang="ar-DZ" b="1" dirty="0" smtClean="0"/>
              <a:t>يعد جامع </a:t>
            </a:r>
            <a:r>
              <a:rPr lang="ar-DZ" b="1" dirty="0" err="1" smtClean="0"/>
              <a:t>ابي</a:t>
            </a:r>
            <a:r>
              <a:rPr lang="ar-DZ" b="1" dirty="0" smtClean="0"/>
              <a:t> مروان </a:t>
            </a:r>
            <a:r>
              <a:rPr lang="ar-DZ" b="1" dirty="0" err="1" smtClean="0"/>
              <a:t>بعنابة</a:t>
            </a:r>
            <a:r>
              <a:rPr lang="ar-DZ" b="1" dirty="0" smtClean="0"/>
              <a:t> من بين المساجد التي شيدها </a:t>
            </a:r>
            <a:r>
              <a:rPr lang="ar-DZ" b="1" dirty="0" err="1" smtClean="0"/>
              <a:t>الحماديون</a:t>
            </a:r>
            <a:endParaRPr lang="fr-FR" dirty="0" smtClean="0"/>
          </a:p>
          <a:p>
            <a:pPr algn="r" rtl="1"/>
            <a:r>
              <a:rPr lang="ar-DZ" b="1" dirty="0" smtClean="0"/>
              <a:t> غير </a:t>
            </a:r>
            <a:r>
              <a:rPr lang="ar-DZ" b="1" dirty="0" err="1" smtClean="0"/>
              <a:t>ان</a:t>
            </a:r>
            <a:r>
              <a:rPr lang="ar-DZ" b="1" dirty="0" smtClean="0"/>
              <a:t> التعديلات التي </a:t>
            </a:r>
            <a:r>
              <a:rPr lang="ar-DZ" b="1" dirty="0" err="1" smtClean="0"/>
              <a:t>احدثت</a:t>
            </a:r>
            <a:r>
              <a:rPr lang="ar-DZ" b="1" dirty="0" smtClean="0"/>
              <a:t> فيه خلال الفترات اللاحقة </a:t>
            </a:r>
            <a:r>
              <a:rPr lang="ar-DZ" b="1" dirty="0" err="1" smtClean="0"/>
              <a:t>افقدته</a:t>
            </a:r>
            <a:r>
              <a:rPr lang="ar-DZ" b="1" dirty="0" smtClean="0"/>
              <a:t> </a:t>
            </a:r>
            <a:r>
              <a:rPr lang="ar-DZ" b="1" dirty="0" err="1" smtClean="0"/>
              <a:t>الشيئ</a:t>
            </a:r>
            <a:r>
              <a:rPr lang="ar-DZ" b="1" dirty="0" smtClean="0"/>
              <a:t> الكثير من </a:t>
            </a:r>
            <a:r>
              <a:rPr lang="ar-DZ" b="1" dirty="0" err="1" smtClean="0"/>
              <a:t>اصالته</a:t>
            </a:r>
            <a:endParaRPr lang="fr-FR" dirty="0" smtClean="0"/>
          </a:p>
          <a:p>
            <a:pPr algn="r" rtl="1"/>
            <a:r>
              <a:rPr lang="ar-DZ" b="1" dirty="0" smtClean="0"/>
              <a:t>ولم يبق من معالمه </a:t>
            </a:r>
            <a:r>
              <a:rPr lang="ar-DZ" b="1" dirty="0" err="1" smtClean="0"/>
              <a:t>الحمادية</a:t>
            </a:r>
            <a:r>
              <a:rPr lang="ar-DZ" b="1" dirty="0" smtClean="0"/>
              <a:t> غير قاعدة المئذنة المربعة.</a:t>
            </a:r>
            <a:endParaRPr lang="fr-FR" dirty="0" smtClean="0"/>
          </a:p>
          <a:p>
            <a:endParaRPr lang="fr-F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0" y="1000108"/>
            <a:ext cx="8001024" cy="707886"/>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algn="r" rtl="1"/>
            <a:r>
              <a:rPr lang="ar-DZ" sz="2000" b="1" dirty="0" smtClean="0">
                <a:solidFill>
                  <a:schemeClr val="tx1"/>
                </a:solidFill>
                <a:cs typeface="+mj-cs"/>
              </a:rPr>
              <a:t>اختلفت الآراء حول تأسيسه  فجورج مارسي يقول أن تأسسه بين القرن 11و12م ، أما أحمد ألبوني نقلا عن رشيد بورويبة فيذكر تاريخه سنة 425هـ/1033م. م</a:t>
            </a:r>
            <a:endParaRPr kumimoji="0" lang="ar-SA" sz="2000" b="1" i="0" u="none" strike="noStrike" cap="none" normalizeH="0" baseline="0" dirty="0" smtClean="0">
              <a:ln>
                <a:noFill/>
              </a:ln>
              <a:solidFill>
                <a:schemeClr val="tx1"/>
              </a:solidFill>
              <a:effectLst/>
              <a:latin typeface="Arial" pitchFamily="34" charset="0"/>
              <a:cs typeface="+mj-cs"/>
            </a:endParaRPr>
          </a:p>
        </p:txBody>
      </p:sp>
      <p:sp>
        <p:nvSpPr>
          <p:cNvPr id="11" name="Rectangle 2"/>
          <p:cNvSpPr>
            <a:spLocks noChangeArrowheads="1"/>
          </p:cNvSpPr>
          <p:nvPr/>
        </p:nvSpPr>
        <p:spPr bwMode="auto">
          <a:xfrm>
            <a:off x="3357554" y="1997697"/>
            <a:ext cx="4286280" cy="400110"/>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lvl="0" algn="justLow" rtl="1" fontAlgn="base">
              <a:spcBef>
                <a:spcPct val="0"/>
              </a:spcBef>
              <a:spcAft>
                <a:spcPct val="0"/>
              </a:spcAft>
            </a:pPr>
            <a:r>
              <a:rPr lang="ar-DZ" sz="2000" b="1" dirty="0" smtClean="0">
                <a:solidFill>
                  <a:schemeClr val="tx1"/>
                </a:solidFill>
                <a:cs typeface="+mj-cs"/>
              </a:rPr>
              <a:t>شكله</a:t>
            </a:r>
            <a:r>
              <a:rPr lang="ar-SA" sz="2000" b="1" dirty="0" smtClean="0">
                <a:solidFill>
                  <a:schemeClr val="tx1"/>
                </a:solidFill>
                <a:cs typeface="+mj-cs"/>
              </a:rPr>
              <a:t> شبه</a:t>
            </a:r>
            <a:r>
              <a:rPr lang="ar-DZ" sz="2000" b="1" dirty="0" smtClean="0">
                <a:solidFill>
                  <a:schemeClr val="tx1"/>
                </a:solidFill>
                <a:cs typeface="+mj-cs"/>
              </a:rPr>
              <a:t> مستـطيل مقاساته 38.5م*19.5م</a:t>
            </a:r>
            <a:endParaRPr kumimoji="0" lang="ar-SA"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2"/>
          <p:cNvSpPr>
            <a:spLocks noChangeArrowheads="1"/>
          </p:cNvSpPr>
          <p:nvPr/>
        </p:nvSpPr>
        <p:spPr bwMode="auto">
          <a:xfrm>
            <a:off x="3286116" y="2571744"/>
            <a:ext cx="4333588" cy="400110"/>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lvl="0" algn="justLow" rtl="1" fontAlgn="base">
              <a:spcBef>
                <a:spcPct val="0"/>
              </a:spcBef>
              <a:spcAft>
                <a:spcPct val="0"/>
              </a:spcAft>
            </a:pPr>
            <a:r>
              <a:rPr lang="ar-DZ" sz="2000" b="1" dirty="0" smtClean="0">
                <a:solidFill>
                  <a:schemeClr val="tx1"/>
                </a:solidFill>
                <a:cs typeface="+mj-cs"/>
              </a:rPr>
              <a:t>بيت الصلاة فطولهــا (19.60م) وعرضها (19.2م) </a:t>
            </a:r>
            <a:endParaRPr kumimoji="0" lang="ar-SA" sz="2000" b="0" i="0" u="none" strike="noStrike" cap="none" normalizeH="0" baseline="0" dirty="0" smtClean="0">
              <a:ln>
                <a:noFill/>
              </a:ln>
              <a:solidFill>
                <a:schemeClr val="tx1"/>
              </a:solidFill>
              <a:effectLst/>
              <a:latin typeface="Arial" pitchFamily="34" charset="0"/>
              <a:cs typeface="+mj-cs"/>
            </a:endParaRPr>
          </a:p>
        </p:txBody>
      </p:sp>
      <p:sp>
        <p:nvSpPr>
          <p:cNvPr id="13" name="Rectangle 2"/>
          <p:cNvSpPr>
            <a:spLocks noChangeArrowheads="1"/>
          </p:cNvSpPr>
          <p:nvPr/>
        </p:nvSpPr>
        <p:spPr bwMode="auto">
          <a:xfrm>
            <a:off x="3286116" y="2989360"/>
            <a:ext cx="4333588" cy="769441"/>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lvl="0" algn="justLow" rtl="1" fontAlgn="base">
              <a:spcBef>
                <a:spcPct val="0"/>
              </a:spcBef>
              <a:spcAft>
                <a:spcPct val="0"/>
              </a:spcAft>
            </a:pPr>
            <a:r>
              <a:rPr kumimoji="0" lang="ar-DZ" sz="2400" b="0" i="0" u="none" strike="noStrike" cap="none" normalizeH="0" baseline="0" dirty="0" smtClean="0">
                <a:ln>
                  <a:noFill/>
                </a:ln>
                <a:solidFill>
                  <a:schemeClr val="tx1"/>
                </a:solidFill>
                <a:effectLst/>
                <a:latin typeface="Arial" pitchFamily="34" charset="0"/>
                <a:cs typeface="Arial" pitchFamily="34" charset="0"/>
              </a:rPr>
              <a:t> </a:t>
            </a:r>
            <a:r>
              <a:rPr lang="ar-DZ" sz="2000" b="1" dirty="0" smtClean="0">
                <a:solidFill>
                  <a:schemeClr val="tx1"/>
                </a:solidFill>
                <a:cs typeface="+mj-cs"/>
              </a:rPr>
              <a:t>مؤخرة بيت الصلاة يوجد جدار فتحت فيه ستة أبواب توصل إلى الصحن</a:t>
            </a:r>
            <a:endParaRPr kumimoji="0" lang="ar-SA" sz="2000" b="1" i="0" u="none" strike="noStrike" cap="none" normalizeH="0" baseline="0" dirty="0" smtClean="0">
              <a:ln>
                <a:noFill/>
              </a:ln>
              <a:solidFill>
                <a:schemeClr val="tx1"/>
              </a:solidFill>
              <a:effectLst/>
              <a:latin typeface="Arial" pitchFamily="34" charset="0"/>
              <a:cs typeface="+mj-cs"/>
            </a:endParaRPr>
          </a:p>
        </p:txBody>
      </p:sp>
      <p:sp>
        <p:nvSpPr>
          <p:cNvPr id="14" name="Rectangle 2"/>
          <p:cNvSpPr>
            <a:spLocks noChangeArrowheads="1"/>
          </p:cNvSpPr>
          <p:nvPr/>
        </p:nvSpPr>
        <p:spPr bwMode="auto">
          <a:xfrm>
            <a:off x="3357554" y="4357694"/>
            <a:ext cx="4286280" cy="461665"/>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lvl="0" algn="justLow" rtl="1" fontAlgn="base">
              <a:spcBef>
                <a:spcPct val="0"/>
              </a:spcBef>
              <a:spcAft>
                <a:spcPct val="0"/>
              </a:spcAft>
            </a:pPr>
            <a:r>
              <a:rPr kumimoji="0" lang="ar-DZ" sz="2400" b="0" i="0" u="none" strike="noStrike" cap="none" normalizeH="0" baseline="0" dirty="0" smtClean="0">
                <a:ln>
                  <a:noFill/>
                </a:ln>
                <a:solidFill>
                  <a:schemeClr val="tx1"/>
                </a:solidFill>
                <a:effectLst/>
                <a:latin typeface="Arial" pitchFamily="34" charset="0"/>
                <a:cs typeface="Arial" pitchFamily="34" charset="0"/>
              </a:rPr>
              <a:t> </a:t>
            </a:r>
            <a:r>
              <a:rPr lang="ar-DZ" sz="2000" b="1" dirty="0" smtClean="0">
                <a:solidFill>
                  <a:schemeClr val="tx1"/>
                </a:solidFill>
                <a:cs typeface="+mj-cs"/>
              </a:rPr>
              <a:t>والصحن يحيط به رواق</a:t>
            </a:r>
            <a:endParaRPr kumimoji="0" lang="ar-SA" sz="2000" b="1" i="0" u="none" strike="noStrike" cap="none" normalizeH="0" baseline="0" dirty="0" smtClean="0">
              <a:ln>
                <a:noFill/>
              </a:ln>
              <a:solidFill>
                <a:schemeClr val="tx1"/>
              </a:solidFill>
              <a:effectLst/>
              <a:latin typeface="Arial" pitchFamily="34" charset="0"/>
              <a:cs typeface="+mj-cs"/>
            </a:endParaRPr>
          </a:p>
        </p:txBody>
      </p:sp>
      <p:sp>
        <p:nvSpPr>
          <p:cNvPr id="17" name="Rectangle 2"/>
          <p:cNvSpPr>
            <a:spLocks noChangeArrowheads="1"/>
          </p:cNvSpPr>
          <p:nvPr/>
        </p:nvSpPr>
        <p:spPr bwMode="auto">
          <a:xfrm>
            <a:off x="3357554" y="3714752"/>
            <a:ext cx="4286280" cy="461665"/>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lvl="0" algn="justLow" rtl="1" fontAlgn="base">
              <a:spcBef>
                <a:spcPct val="0"/>
              </a:spcBef>
              <a:spcAft>
                <a:spcPct val="0"/>
              </a:spcAft>
            </a:pPr>
            <a:r>
              <a:rPr kumimoji="0" lang="ar-DZ" sz="2400" b="0" i="0" u="none" strike="noStrike" cap="none" normalizeH="0" baseline="0" dirty="0" smtClean="0">
                <a:ln>
                  <a:noFill/>
                </a:ln>
                <a:solidFill>
                  <a:schemeClr val="tx1"/>
                </a:solidFill>
                <a:effectLst/>
                <a:latin typeface="Arial" pitchFamily="34" charset="0"/>
                <a:cs typeface="Arial" pitchFamily="34" charset="0"/>
              </a:rPr>
              <a:t> </a:t>
            </a:r>
            <a:r>
              <a:rPr lang="ar-DZ" sz="2000" b="1" dirty="0" smtClean="0">
                <a:solidFill>
                  <a:schemeClr val="tx1"/>
                </a:solidFill>
                <a:cs typeface="+mj-cs"/>
              </a:rPr>
              <a:t>7 بلاطات موازية و7أساكيب.</a:t>
            </a:r>
            <a:endParaRPr kumimoji="0" lang="ar-SA" sz="2000" b="0" i="0" u="none" strike="noStrike" cap="none" normalizeH="0" baseline="0" dirty="0" smtClean="0">
              <a:ln>
                <a:noFill/>
              </a:ln>
              <a:solidFill>
                <a:schemeClr val="tx1"/>
              </a:solidFill>
              <a:effectLst/>
              <a:latin typeface="Arial" pitchFamily="34" charset="0"/>
              <a:cs typeface="+mj-cs"/>
            </a:endParaRPr>
          </a:p>
        </p:txBody>
      </p:sp>
      <p:grpSp>
        <p:nvGrpSpPr>
          <p:cNvPr id="2" name="Groupe 29"/>
          <p:cNvGrpSpPr/>
          <p:nvPr/>
        </p:nvGrpSpPr>
        <p:grpSpPr>
          <a:xfrm>
            <a:off x="0" y="357166"/>
            <a:ext cx="8715404" cy="4429156"/>
            <a:chOff x="0" y="357166"/>
            <a:chExt cx="8072462" cy="4429156"/>
          </a:xfrm>
        </p:grpSpPr>
        <p:sp>
          <p:nvSpPr>
            <p:cNvPr id="9" name="ZoneTexte 8"/>
            <p:cNvSpPr txBox="1"/>
            <p:nvPr/>
          </p:nvSpPr>
          <p:spPr>
            <a:xfrm>
              <a:off x="0" y="357166"/>
              <a:ext cx="8072462" cy="523220"/>
            </a:xfrm>
            <a:prstGeom prst="rect">
              <a:avLst/>
            </a:prstGeom>
          </p:spPr>
          <p:style>
            <a:lnRef idx="0">
              <a:schemeClr val="accent6"/>
            </a:lnRef>
            <a:fillRef idx="3">
              <a:schemeClr val="accent6"/>
            </a:fillRef>
            <a:effectRef idx="3">
              <a:schemeClr val="accent6"/>
            </a:effectRef>
            <a:fontRef idx="minor">
              <a:schemeClr val="lt1"/>
            </a:fontRef>
          </p:style>
          <p:txBody>
            <a:bodyPr wrap="square" rtlCol="1">
              <a:spAutoFit/>
            </a:bodyPr>
            <a:lstStyle/>
            <a:p>
              <a:pPr algn="ctr"/>
              <a:r>
                <a:rPr lang="ar-DZ" sz="2800" b="1" dirty="0" smtClean="0">
                  <a:solidFill>
                    <a:schemeClr val="tx1"/>
                  </a:solidFill>
                </a:rPr>
                <a:t>4/جامع ابي مروان</a:t>
              </a:r>
              <a:endParaRPr lang="ar-DZ" sz="2800" b="1" dirty="0">
                <a:solidFill>
                  <a:schemeClr val="tx1"/>
                </a:solidFill>
              </a:endParaRPr>
            </a:p>
          </p:txBody>
        </p:sp>
        <p:sp>
          <p:nvSpPr>
            <p:cNvPr id="20" name="Rectangle 19"/>
            <p:cNvSpPr/>
            <p:nvPr/>
          </p:nvSpPr>
          <p:spPr>
            <a:xfrm>
              <a:off x="7873958" y="857232"/>
              <a:ext cx="198504" cy="3857652"/>
            </a:xfrm>
            <a:prstGeom prst="rect">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DZ"/>
            </a:p>
          </p:txBody>
        </p:sp>
        <p:sp>
          <p:nvSpPr>
            <p:cNvPr id="21" name="Flèche gauche 20"/>
            <p:cNvSpPr/>
            <p:nvPr/>
          </p:nvSpPr>
          <p:spPr>
            <a:xfrm>
              <a:off x="7429520" y="1285860"/>
              <a:ext cx="428628" cy="357190"/>
            </a:xfrm>
            <a:prstGeom prst="leftArrow">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DZ"/>
            </a:p>
          </p:txBody>
        </p:sp>
        <p:sp>
          <p:nvSpPr>
            <p:cNvPr id="23" name="Flèche gauche 22"/>
            <p:cNvSpPr/>
            <p:nvPr/>
          </p:nvSpPr>
          <p:spPr>
            <a:xfrm>
              <a:off x="7439970" y="2000240"/>
              <a:ext cx="428628" cy="357190"/>
            </a:xfrm>
            <a:prstGeom prst="leftArrow">
              <a:avLst/>
            </a:prstGeom>
          </p:spPr>
          <p:style>
            <a:lnRef idx="0">
              <a:schemeClr val="accent6"/>
            </a:lnRef>
            <a:fillRef idx="3">
              <a:schemeClr val="accent6"/>
            </a:fillRef>
            <a:effectRef idx="3">
              <a:schemeClr val="accent6"/>
            </a:effectRef>
            <a:fontRef idx="minor">
              <a:schemeClr val="lt1"/>
            </a:fontRef>
          </p:style>
          <p:txBody>
            <a:bodyPr rtlCol="1" anchor="ctr"/>
            <a:lstStyle/>
            <a:p>
              <a:pPr algn="ctr"/>
              <a:r>
                <a:rPr lang="ar-DZ" dirty="0" smtClean="0"/>
                <a:t>ر</a:t>
              </a:r>
              <a:endParaRPr lang="ar-DZ" dirty="0"/>
            </a:p>
          </p:txBody>
        </p:sp>
        <p:sp>
          <p:nvSpPr>
            <p:cNvPr id="24" name="Flèche gauche 23"/>
            <p:cNvSpPr/>
            <p:nvPr/>
          </p:nvSpPr>
          <p:spPr>
            <a:xfrm>
              <a:off x="7439970" y="2652776"/>
              <a:ext cx="428628" cy="357190"/>
            </a:xfrm>
            <a:prstGeom prst="leftArrow">
              <a:avLst/>
            </a:prstGeom>
          </p:spPr>
          <p:style>
            <a:lnRef idx="0">
              <a:schemeClr val="accent6"/>
            </a:lnRef>
            <a:fillRef idx="3">
              <a:schemeClr val="accent6"/>
            </a:fillRef>
            <a:effectRef idx="3">
              <a:schemeClr val="accent6"/>
            </a:effectRef>
            <a:fontRef idx="minor">
              <a:schemeClr val="lt1"/>
            </a:fontRef>
          </p:style>
          <p:txBody>
            <a:bodyPr rtlCol="1" anchor="ctr"/>
            <a:lstStyle/>
            <a:p>
              <a:pPr algn="ctr"/>
              <a:r>
                <a:rPr lang="ar-DZ" dirty="0" smtClean="0"/>
                <a:t>ر</a:t>
              </a:r>
              <a:endParaRPr lang="ar-DZ" dirty="0"/>
            </a:p>
          </p:txBody>
        </p:sp>
        <p:sp>
          <p:nvSpPr>
            <p:cNvPr id="25" name="Flèche gauche 24"/>
            <p:cNvSpPr/>
            <p:nvPr/>
          </p:nvSpPr>
          <p:spPr>
            <a:xfrm>
              <a:off x="7476950" y="4429132"/>
              <a:ext cx="428628" cy="357190"/>
            </a:xfrm>
            <a:prstGeom prst="leftArrow">
              <a:avLst/>
            </a:prstGeom>
          </p:spPr>
          <p:style>
            <a:lnRef idx="0">
              <a:schemeClr val="accent6"/>
            </a:lnRef>
            <a:fillRef idx="3">
              <a:schemeClr val="accent6"/>
            </a:fillRef>
            <a:effectRef idx="3">
              <a:schemeClr val="accent6"/>
            </a:effectRef>
            <a:fontRef idx="minor">
              <a:schemeClr val="lt1"/>
            </a:fontRef>
          </p:style>
          <p:txBody>
            <a:bodyPr rtlCol="1" anchor="ctr"/>
            <a:lstStyle/>
            <a:p>
              <a:pPr algn="ctr"/>
              <a:r>
                <a:rPr lang="ar-DZ" dirty="0" smtClean="0"/>
                <a:t>ر</a:t>
              </a:r>
              <a:endParaRPr lang="ar-DZ" dirty="0"/>
            </a:p>
          </p:txBody>
        </p:sp>
        <p:sp>
          <p:nvSpPr>
            <p:cNvPr id="28" name="Flèche gauche 27"/>
            <p:cNvSpPr/>
            <p:nvPr/>
          </p:nvSpPr>
          <p:spPr>
            <a:xfrm>
              <a:off x="7476950" y="3214686"/>
              <a:ext cx="428628" cy="357190"/>
            </a:xfrm>
            <a:prstGeom prst="leftArrow">
              <a:avLst/>
            </a:prstGeom>
          </p:spPr>
          <p:style>
            <a:lnRef idx="0">
              <a:schemeClr val="accent6"/>
            </a:lnRef>
            <a:fillRef idx="3">
              <a:schemeClr val="accent6"/>
            </a:fillRef>
            <a:effectRef idx="3">
              <a:schemeClr val="accent6"/>
            </a:effectRef>
            <a:fontRef idx="minor">
              <a:schemeClr val="lt1"/>
            </a:fontRef>
          </p:style>
          <p:txBody>
            <a:bodyPr rtlCol="1" anchor="ctr"/>
            <a:lstStyle/>
            <a:p>
              <a:pPr algn="ctr"/>
              <a:r>
                <a:rPr lang="ar-DZ" dirty="0" smtClean="0"/>
                <a:t>ر</a:t>
              </a:r>
              <a:endParaRPr lang="ar-DZ" dirty="0"/>
            </a:p>
          </p:txBody>
        </p:sp>
        <p:sp>
          <p:nvSpPr>
            <p:cNvPr id="29" name="Flèche gauche 28"/>
            <p:cNvSpPr/>
            <p:nvPr/>
          </p:nvSpPr>
          <p:spPr>
            <a:xfrm>
              <a:off x="7439970" y="3714752"/>
              <a:ext cx="428628" cy="357190"/>
            </a:xfrm>
            <a:prstGeom prst="leftArrow">
              <a:avLst/>
            </a:prstGeom>
          </p:spPr>
          <p:style>
            <a:lnRef idx="0">
              <a:schemeClr val="accent6"/>
            </a:lnRef>
            <a:fillRef idx="3">
              <a:schemeClr val="accent6"/>
            </a:fillRef>
            <a:effectRef idx="3">
              <a:schemeClr val="accent6"/>
            </a:effectRef>
            <a:fontRef idx="minor">
              <a:schemeClr val="lt1"/>
            </a:fontRef>
          </p:style>
          <p:txBody>
            <a:bodyPr rtlCol="1" anchor="ctr"/>
            <a:lstStyle/>
            <a:p>
              <a:pPr algn="ctr"/>
              <a:r>
                <a:rPr lang="ar-DZ" dirty="0" smtClean="0"/>
                <a:t>ر</a:t>
              </a:r>
              <a:endParaRPr lang="ar-DZ" dirty="0"/>
            </a:p>
          </p:txBody>
        </p:sp>
      </p:grpSp>
      <p:pic>
        <p:nvPicPr>
          <p:cNvPr id="18" name="صورة 18" descr="C:\Documents and Settings\NEKACHE-2009\سطح المكتب\اثــــار\صورة\صورة 010.jpg"/>
          <p:cNvPicPr>
            <a:picLocks noChangeAspect="1" noChangeArrowheads="1"/>
          </p:cNvPicPr>
          <p:nvPr/>
        </p:nvPicPr>
        <p:blipFill>
          <a:blip r:embed="rId2"/>
          <a:srcRect/>
          <a:stretch>
            <a:fillRect/>
          </a:stretch>
        </p:blipFill>
        <p:spPr bwMode="auto">
          <a:xfrm>
            <a:off x="0" y="1707994"/>
            <a:ext cx="3428580" cy="512146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9394"/>
                                        </p:tgtEl>
                                        <p:attrNameLst>
                                          <p:attrName>style.visibility</p:attrName>
                                        </p:attrNameLst>
                                      </p:cBhvr>
                                      <p:to>
                                        <p:strVal val="visible"/>
                                      </p:to>
                                    </p:set>
                                    <p:anim calcmode="lin" valueType="num">
                                      <p:cBhvr additive="base">
                                        <p:cTn id="13" dur="500" fill="hold"/>
                                        <p:tgtEl>
                                          <p:spTgt spid="59394"/>
                                        </p:tgtEl>
                                        <p:attrNameLst>
                                          <p:attrName>ppt_x</p:attrName>
                                        </p:attrNameLst>
                                      </p:cBhvr>
                                      <p:tavLst>
                                        <p:tav tm="0">
                                          <p:val>
                                            <p:strVal val="#ppt_x"/>
                                          </p:val>
                                        </p:tav>
                                        <p:tav tm="100000">
                                          <p:val>
                                            <p:strVal val="#ppt_x"/>
                                          </p:val>
                                        </p:tav>
                                      </p:tavLst>
                                    </p:anim>
                                    <p:anim calcmode="lin" valueType="num">
                                      <p:cBhvr additive="base">
                                        <p:cTn id="14" dur="500" fill="hold"/>
                                        <p:tgtEl>
                                          <p:spTgt spid="5939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animBg="1"/>
      <p:bldP spid="11" grpId="0" animBg="1"/>
      <p:bldP spid="12" grpId="0" animBg="1"/>
      <p:bldP spid="13" grpId="0" animBg="1"/>
      <p:bldP spid="14" grpId="0" animBg="1"/>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SA" dirty="0" smtClean="0"/>
              <a:t>بيت الصلاة جامع </a:t>
            </a:r>
            <a:r>
              <a:rPr lang="ar-SA" dirty="0" err="1" smtClean="0"/>
              <a:t>ابي</a:t>
            </a:r>
            <a:r>
              <a:rPr lang="ar-SA" dirty="0" smtClean="0"/>
              <a:t> مروان</a:t>
            </a:r>
            <a:endParaRPr lang="fr-FR" dirty="0"/>
          </a:p>
        </p:txBody>
      </p:sp>
      <p:pic>
        <p:nvPicPr>
          <p:cNvPr id="52226" name="Picture 2" descr="D:\My Pictures\ملفات صور مواقع ومعالم اثرية\عنابة\PICT0403.JPG"/>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555641"/>
          </a:xfrm>
          <a:prstGeom prst="rect">
            <a:avLst/>
          </a:prstGeom>
        </p:spPr>
        <p:txBody>
          <a:bodyPr wrap="square">
            <a:spAutoFit/>
          </a:bodyPr>
          <a:lstStyle/>
          <a:p>
            <a:pPr algn="ctr"/>
            <a:endParaRPr lang="ar-DZ" sz="4000" b="1" dirty="0" smtClean="0"/>
          </a:p>
          <a:p>
            <a:pPr algn="ctr"/>
            <a:endParaRPr lang="ar-DZ" sz="4000" b="1" dirty="0" smtClean="0"/>
          </a:p>
          <a:p>
            <a:pPr algn="ctr"/>
            <a:endParaRPr lang="ar-DZ" sz="4000" b="1" dirty="0" smtClean="0"/>
          </a:p>
          <a:p>
            <a:pPr algn="ctr"/>
            <a:endParaRPr lang="ar-DZ" sz="4000" b="1" dirty="0" smtClean="0"/>
          </a:p>
          <a:p>
            <a:pPr algn="ctr"/>
            <a:r>
              <a:rPr lang="ar-DZ" sz="6000" b="1" dirty="0" smtClean="0"/>
              <a:t>العمارة المدنية</a:t>
            </a:r>
          </a:p>
          <a:p>
            <a:pPr algn="ctr"/>
            <a:endParaRPr lang="ar-DZ" sz="4000" b="1" dirty="0" smtClean="0"/>
          </a:p>
          <a:p>
            <a:pPr algn="ctr"/>
            <a:endParaRPr lang="ar-DZ" sz="4000" b="1" dirty="0" smtClean="0"/>
          </a:p>
          <a:p>
            <a:pPr algn="ctr"/>
            <a:endParaRPr lang="ar-DZ" sz="4000" b="1" dirty="0" smtClean="0"/>
          </a:p>
          <a:p>
            <a:pPr algn="ctr"/>
            <a:endParaRPr lang="ar-DZ" sz="4000" b="1" dirty="0" smtClean="0"/>
          </a:p>
          <a:p>
            <a:pPr algn="ctr"/>
            <a:endParaRPr lang="fr-FR" sz="4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ar-DZ" dirty="0" smtClean="0"/>
              <a:t>المنشات المدنية</a:t>
            </a:r>
            <a:endParaRPr lang="fr-FR" dirty="0"/>
          </a:p>
        </p:txBody>
      </p:sp>
      <p:sp>
        <p:nvSpPr>
          <p:cNvPr id="3" name="Espace réservé du contenu 2"/>
          <p:cNvSpPr>
            <a:spLocks noGrp="1"/>
          </p:cNvSpPr>
          <p:nvPr>
            <p:ph idx="1"/>
          </p:nvPr>
        </p:nvSpPr>
        <p:spPr/>
        <p:style>
          <a:lnRef idx="0">
            <a:schemeClr val="accent2"/>
          </a:lnRef>
          <a:fillRef idx="3">
            <a:schemeClr val="accent2"/>
          </a:fillRef>
          <a:effectRef idx="3">
            <a:schemeClr val="accent2"/>
          </a:effectRef>
          <a:fontRef idx="minor">
            <a:schemeClr val="lt1"/>
          </a:fontRef>
        </p:style>
        <p:txBody>
          <a:bodyPr>
            <a:normAutofit/>
          </a:bodyPr>
          <a:lstStyle/>
          <a:p>
            <a:pPr algn="ctr" rtl="1"/>
            <a:endParaRPr lang="ar-DZ" sz="6000" b="1" dirty="0" smtClean="0">
              <a:solidFill>
                <a:schemeClr val="tx1"/>
              </a:solidFill>
            </a:endParaRPr>
          </a:p>
          <a:p>
            <a:pPr algn="ctr" rtl="1"/>
            <a:r>
              <a:rPr lang="ar-DZ" sz="6000" b="1" dirty="0" smtClean="0">
                <a:solidFill>
                  <a:schemeClr val="tx1"/>
                </a:solidFill>
              </a:rPr>
              <a:t>القصور</a:t>
            </a:r>
          </a:p>
          <a:p>
            <a:pPr algn="ctr" rtl="1">
              <a:buNone/>
            </a:pPr>
            <a:endParaRPr lang="fr-FR" sz="6000" b="1" dirty="0">
              <a:solidFill>
                <a:schemeClr val="tx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43306" y="2357430"/>
            <a:ext cx="2143140" cy="135732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5" name="ZoneTexte 4"/>
          <p:cNvSpPr txBox="1"/>
          <p:nvPr/>
        </p:nvSpPr>
        <p:spPr>
          <a:xfrm>
            <a:off x="3857620" y="2643182"/>
            <a:ext cx="1857388" cy="461665"/>
          </a:xfrm>
          <a:prstGeom prst="rect">
            <a:avLst/>
          </a:prstGeom>
          <a:noFill/>
        </p:spPr>
        <p:txBody>
          <a:bodyPr wrap="square" rtlCol="0">
            <a:spAutoFit/>
          </a:bodyPr>
          <a:lstStyle/>
          <a:p>
            <a:pPr algn="ctr"/>
            <a:r>
              <a:rPr lang="ar-DZ" sz="2400" b="1" dirty="0" smtClean="0"/>
              <a:t>قصور الحماديين</a:t>
            </a:r>
            <a:endParaRPr lang="fr-FR" sz="2400" b="1" dirty="0"/>
          </a:p>
        </p:txBody>
      </p:sp>
      <p:sp>
        <p:nvSpPr>
          <p:cNvPr id="6" name="Rectangle 5"/>
          <p:cNvSpPr/>
          <p:nvPr/>
        </p:nvSpPr>
        <p:spPr>
          <a:xfrm>
            <a:off x="3571868" y="357166"/>
            <a:ext cx="1785950" cy="1143008"/>
          </a:xfrm>
          <a:prstGeom prst="rect">
            <a:avLst/>
          </a:prstGeom>
          <a:solidFill>
            <a:srgbClr val="00B05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ar-DZ" sz="2000" b="1" dirty="0" smtClean="0">
                <a:solidFill>
                  <a:schemeClr val="tx1"/>
                </a:solidFill>
              </a:rPr>
              <a:t>1- قصر السلام</a:t>
            </a:r>
            <a:endParaRPr lang="fr-FR" sz="2000" b="1" dirty="0">
              <a:solidFill>
                <a:schemeClr val="tx1"/>
              </a:solidFill>
            </a:endParaRPr>
          </a:p>
        </p:txBody>
      </p:sp>
      <p:sp>
        <p:nvSpPr>
          <p:cNvPr id="7" name="Rectangle 6"/>
          <p:cNvSpPr/>
          <p:nvPr/>
        </p:nvSpPr>
        <p:spPr>
          <a:xfrm>
            <a:off x="6429388" y="428604"/>
            <a:ext cx="1785950" cy="1143008"/>
          </a:xfrm>
          <a:prstGeom prst="rect">
            <a:avLst/>
          </a:prstGeom>
          <a:solidFill>
            <a:schemeClr val="accent3">
              <a:lumMod val="7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ar-DZ" sz="2000" b="1" dirty="0" smtClean="0">
                <a:solidFill>
                  <a:schemeClr val="tx1"/>
                </a:solidFill>
              </a:rPr>
              <a:t>2- قصر البحر</a:t>
            </a:r>
            <a:endParaRPr lang="fr-FR" sz="2000" b="1" dirty="0">
              <a:solidFill>
                <a:schemeClr val="tx1"/>
              </a:solidFill>
            </a:endParaRPr>
          </a:p>
        </p:txBody>
      </p:sp>
      <p:sp>
        <p:nvSpPr>
          <p:cNvPr id="8" name="Rectangle 7"/>
          <p:cNvSpPr/>
          <p:nvPr/>
        </p:nvSpPr>
        <p:spPr>
          <a:xfrm>
            <a:off x="7000892" y="2928934"/>
            <a:ext cx="1857388" cy="1285884"/>
          </a:xfrm>
          <a:prstGeom prst="rect">
            <a:avLst/>
          </a:prstGeom>
          <a:solidFill>
            <a:srgbClr val="C00000"/>
          </a:solidFill>
        </p:spPr>
        <p:style>
          <a:lnRef idx="0">
            <a:schemeClr val="accent3"/>
          </a:lnRef>
          <a:fillRef idx="3">
            <a:schemeClr val="accent3"/>
          </a:fillRef>
          <a:effectRef idx="3">
            <a:schemeClr val="accent3"/>
          </a:effectRef>
          <a:fontRef idx="minor">
            <a:schemeClr val="lt1"/>
          </a:fontRef>
        </p:style>
        <p:txBody>
          <a:bodyPr rtlCol="0" anchor="ctr"/>
          <a:lstStyle/>
          <a:p>
            <a:pPr lvl="0" algn="ctr"/>
            <a:r>
              <a:rPr lang="ar-DZ" sz="2000" b="1" dirty="0" smtClean="0">
                <a:solidFill>
                  <a:schemeClr val="tx1"/>
                </a:solidFill>
                <a:latin typeface="Arial" pitchFamily="34" charset="0"/>
                <a:cs typeface="Arial" pitchFamily="34" charset="0"/>
              </a:rPr>
              <a:t>3- قصر الامراء</a:t>
            </a:r>
            <a:endParaRPr lang="en-US" sz="2000" b="1" dirty="0" smtClean="0">
              <a:solidFill>
                <a:schemeClr val="tx1"/>
              </a:solidFill>
              <a:latin typeface="Arial" pitchFamily="34" charset="0"/>
              <a:cs typeface="Arial" pitchFamily="34" charset="0"/>
            </a:endParaRPr>
          </a:p>
          <a:p>
            <a:pPr algn="ctr"/>
            <a:endParaRPr lang="ar-DZ" dirty="0" smtClean="0"/>
          </a:p>
        </p:txBody>
      </p:sp>
      <p:sp>
        <p:nvSpPr>
          <p:cNvPr id="9" name="Rectangle 8"/>
          <p:cNvSpPr/>
          <p:nvPr/>
        </p:nvSpPr>
        <p:spPr>
          <a:xfrm>
            <a:off x="5214942" y="5072074"/>
            <a:ext cx="2000264" cy="1285884"/>
          </a:xfrm>
          <a:prstGeom prst="rect">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0" anchor="ctr"/>
          <a:lstStyle/>
          <a:p>
            <a:pPr lvl="0" algn="ctr"/>
            <a:r>
              <a:rPr lang="ar-DZ" sz="2000" b="1" dirty="0" smtClean="0">
                <a:solidFill>
                  <a:schemeClr val="tx1"/>
                </a:solidFill>
                <a:latin typeface="Arial" pitchFamily="34" charset="0"/>
                <a:cs typeface="Arial" pitchFamily="34" charset="0"/>
              </a:rPr>
              <a:t>4- قصر المنار</a:t>
            </a:r>
            <a:endParaRPr lang="en-US" sz="2000" b="1" dirty="0" smtClean="0">
              <a:solidFill>
                <a:schemeClr val="tx1"/>
              </a:solidFill>
              <a:latin typeface="Arial" pitchFamily="34" charset="0"/>
              <a:cs typeface="Arial" pitchFamily="34" charset="0"/>
            </a:endParaRPr>
          </a:p>
          <a:p>
            <a:pPr algn="ctr"/>
            <a:endParaRPr lang="fr-FR" dirty="0"/>
          </a:p>
        </p:txBody>
      </p:sp>
      <p:sp>
        <p:nvSpPr>
          <p:cNvPr id="10" name="Rectangle 9"/>
          <p:cNvSpPr/>
          <p:nvPr/>
        </p:nvSpPr>
        <p:spPr>
          <a:xfrm>
            <a:off x="2071670" y="4714884"/>
            <a:ext cx="1785950" cy="1285884"/>
          </a:xfrm>
          <a:prstGeom prst="rect">
            <a:avLst/>
          </a:prstGeom>
          <a:solidFill>
            <a:srgbClr val="990000"/>
          </a:solidFill>
        </p:spPr>
        <p:style>
          <a:lnRef idx="0">
            <a:schemeClr val="accent2"/>
          </a:lnRef>
          <a:fillRef idx="3">
            <a:schemeClr val="accent2"/>
          </a:fillRef>
          <a:effectRef idx="3">
            <a:schemeClr val="accent2"/>
          </a:effectRef>
          <a:fontRef idx="minor">
            <a:schemeClr val="lt1"/>
          </a:fontRef>
        </p:style>
        <p:txBody>
          <a:bodyPr rtlCol="0" anchor="ctr"/>
          <a:lstStyle/>
          <a:p>
            <a:pPr lvl="0" algn="ctr"/>
            <a:r>
              <a:rPr lang="ar-DZ" sz="2000" dirty="0" smtClean="0">
                <a:solidFill>
                  <a:schemeClr val="tx1"/>
                </a:solidFill>
                <a:latin typeface="Arial" pitchFamily="34" charset="0"/>
                <a:cs typeface="Arial" pitchFamily="34" charset="0"/>
              </a:rPr>
              <a:t>5- قصر الكوكب</a:t>
            </a:r>
            <a:endParaRPr lang="en-US" sz="2000" dirty="0" smtClean="0">
              <a:solidFill>
                <a:schemeClr val="tx1"/>
              </a:solidFill>
              <a:latin typeface="Arial" pitchFamily="34" charset="0"/>
              <a:cs typeface="Arial" pitchFamily="34" charset="0"/>
            </a:endParaRPr>
          </a:p>
          <a:p>
            <a:pPr algn="ctr"/>
            <a:endParaRPr lang="fr-FR" sz="2000" dirty="0"/>
          </a:p>
        </p:txBody>
      </p:sp>
      <p:sp>
        <p:nvSpPr>
          <p:cNvPr id="11" name="Rectangle 10"/>
          <p:cNvSpPr/>
          <p:nvPr/>
        </p:nvSpPr>
        <p:spPr>
          <a:xfrm>
            <a:off x="500034" y="2928934"/>
            <a:ext cx="1785950" cy="1285884"/>
          </a:xfrm>
          <a:prstGeom prst="rect">
            <a:avLst/>
          </a:prstGeom>
        </p:spPr>
        <p:style>
          <a:lnRef idx="0">
            <a:schemeClr val="accent2"/>
          </a:lnRef>
          <a:fillRef idx="1003">
            <a:schemeClr val="dk2"/>
          </a:fillRef>
          <a:effectRef idx="3">
            <a:schemeClr val="accent2"/>
          </a:effectRef>
          <a:fontRef idx="minor">
            <a:schemeClr val="lt1"/>
          </a:fontRef>
        </p:style>
        <p:txBody>
          <a:bodyPr rtlCol="0" anchor="ctr"/>
          <a:lstStyle/>
          <a:p>
            <a:pPr lvl="0" algn="ctr" rtl="1" eaLnBrk="0" fontAlgn="base" hangingPunct="0">
              <a:spcBef>
                <a:spcPct val="0"/>
              </a:spcBef>
              <a:spcAft>
                <a:spcPct val="0"/>
              </a:spcAft>
            </a:pPr>
            <a:r>
              <a:rPr lang="ar-DZ" sz="2000" b="1" dirty="0" smtClean="0">
                <a:solidFill>
                  <a:schemeClr val="tx1"/>
                </a:solidFill>
                <a:latin typeface="Arial" pitchFamily="34" charset="0"/>
                <a:cs typeface="Arial" pitchFamily="34" charset="0"/>
              </a:rPr>
              <a:t> 6- قصر اميمون </a:t>
            </a:r>
            <a:endParaRPr lang="en-US" sz="2000" b="1" dirty="0" smtClean="0">
              <a:solidFill>
                <a:schemeClr val="tx1"/>
              </a:solidFill>
              <a:latin typeface="Arial" pitchFamily="34" charset="0"/>
              <a:cs typeface="Arial" pitchFamily="34" charset="0"/>
            </a:endParaRPr>
          </a:p>
        </p:txBody>
      </p:sp>
      <p:sp>
        <p:nvSpPr>
          <p:cNvPr id="12" name="Rectangle 11"/>
          <p:cNvSpPr/>
          <p:nvPr/>
        </p:nvSpPr>
        <p:spPr>
          <a:xfrm>
            <a:off x="857224" y="928670"/>
            <a:ext cx="1857388" cy="1214446"/>
          </a:xfrm>
          <a:prstGeom prst="rect">
            <a:avLst/>
          </a:prstGeom>
        </p:spPr>
        <p:style>
          <a:lnRef idx="0">
            <a:schemeClr val="accent2"/>
          </a:lnRef>
          <a:fillRef idx="1003">
            <a:schemeClr val="dk2"/>
          </a:fillRef>
          <a:effectRef idx="3">
            <a:schemeClr val="accent2"/>
          </a:effectRef>
          <a:fontRef idx="minor">
            <a:schemeClr val="lt1"/>
          </a:fontRef>
        </p:style>
        <p:txBody>
          <a:bodyPr rtlCol="0" anchor="ctr"/>
          <a:lstStyle/>
          <a:p>
            <a:pPr lvl="0" algn="ctr" rtl="1" eaLnBrk="0" fontAlgn="base" hangingPunct="0">
              <a:spcBef>
                <a:spcPct val="0"/>
              </a:spcBef>
              <a:spcAft>
                <a:spcPct val="0"/>
              </a:spcAft>
            </a:pPr>
            <a:r>
              <a:rPr lang="ar-DZ" sz="2000" b="1" dirty="0" smtClean="0">
                <a:solidFill>
                  <a:schemeClr val="tx1"/>
                </a:solidFill>
                <a:latin typeface="Arial" pitchFamily="34" charset="0"/>
                <a:cs typeface="Arial" pitchFamily="34" charset="0"/>
              </a:rPr>
              <a:t>7-قصر اللؤلؤة</a:t>
            </a:r>
            <a:endParaRPr lang="en-US" sz="2000" b="1" dirty="0" smtClean="0">
              <a:solidFill>
                <a:schemeClr val="tx1"/>
              </a:solidFill>
              <a:latin typeface="Arial" pitchFamily="34" charset="0"/>
              <a:cs typeface="Arial" pitchFamily="34" charset="0"/>
            </a:endParaRPr>
          </a:p>
        </p:txBody>
      </p:sp>
      <p:cxnSp>
        <p:nvCxnSpPr>
          <p:cNvPr id="14" name="Connecteur droit 13"/>
          <p:cNvCxnSpPr>
            <a:endCxn id="6" idx="2"/>
          </p:cNvCxnSpPr>
          <p:nvPr/>
        </p:nvCxnSpPr>
        <p:spPr>
          <a:xfrm rot="5400000" flipH="1" flipV="1">
            <a:off x="4018355" y="1910943"/>
            <a:ext cx="857256" cy="35719"/>
          </a:xfrm>
          <a:prstGeom prst="line">
            <a:avLst/>
          </a:prstGeom>
        </p:spPr>
        <p:style>
          <a:lnRef idx="3">
            <a:schemeClr val="dk1"/>
          </a:lnRef>
          <a:fillRef idx="0">
            <a:schemeClr val="dk1"/>
          </a:fillRef>
          <a:effectRef idx="2">
            <a:schemeClr val="dk1"/>
          </a:effectRef>
          <a:fontRef idx="minor">
            <a:schemeClr val="tx1"/>
          </a:fontRef>
        </p:style>
      </p:cxnSp>
      <p:cxnSp>
        <p:nvCxnSpPr>
          <p:cNvPr id="16" name="Connecteur droit 15"/>
          <p:cNvCxnSpPr/>
          <p:nvPr/>
        </p:nvCxnSpPr>
        <p:spPr>
          <a:xfrm rot="10800000" flipV="1">
            <a:off x="5786446" y="1500174"/>
            <a:ext cx="1143008" cy="785818"/>
          </a:xfrm>
          <a:prstGeom prst="line">
            <a:avLst/>
          </a:prstGeom>
        </p:spPr>
        <p:style>
          <a:lnRef idx="3">
            <a:schemeClr val="dk1"/>
          </a:lnRef>
          <a:fillRef idx="0">
            <a:schemeClr val="dk1"/>
          </a:fillRef>
          <a:effectRef idx="2">
            <a:schemeClr val="dk1"/>
          </a:effectRef>
          <a:fontRef idx="minor">
            <a:schemeClr val="tx1"/>
          </a:fontRef>
        </p:style>
      </p:cxnSp>
      <p:cxnSp>
        <p:nvCxnSpPr>
          <p:cNvPr id="18" name="Connecteur droit 17"/>
          <p:cNvCxnSpPr/>
          <p:nvPr/>
        </p:nvCxnSpPr>
        <p:spPr>
          <a:xfrm>
            <a:off x="1571604" y="2143116"/>
            <a:ext cx="2071702" cy="714380"/>
          </a:xfrm>
          <a:prstGeom prst="line">
            <a:avLst/>
          </a:prstGeom>
        </p:spPr>
        <p:style>
          <a:lnRef idx="3">
            <a:schemeClr val="dk1"/>
          </a:lnRef>
          <a:fillRef idx="0">
            <a:schemeClr val="dk1"/>
          </a:fillRef>
          <a:effectRef idx="2">
            <a:schemeClr val="dk1"/>
          </a:effectRef>
          <a:fontRef idx="minor">
            <a:schemeClr val="tx1"/>
          </a:fontRef>
        </p:style>
      </p:cxnSp>
      <p:cxnSp>
        <p:nvCxnSpPr>
          <p:cNvPr id="20" name="Connecteur droit 19"/>
          <p:cNvCxnSpPr>
            <a:endCxn id="11" idx="3"/>
          </p:cNvCxnSpPr>
          <p:nvPr/>
        </p:nvCxnSpPr>
        <p:spPr>
          <a:xfrm rot="10800000" flipV="1">
            <a:off x="2285984" y="3429000"/>
            <a:ext cx="1357322" cy="142876"/>
          </a:xfrm>
          <a:prstGeom prst="line">
            <a:avLst/>
          </a:prstGeom>
        </p:spPr>
        <p:style>
          <a:lnRef idx="3">
            <a:schemeClr val="dk1"/>
          </a:lnRef>
          <a:fillRef idx="0">
            <a:schemeClr val="dk1"/>
          </a:fillRef>
          <a:effectRef idx="2">
            <a:schemeClr val="dk1"/>
          </a:effectRef>
          <a:fontRef idx="minor">
            <a:schemeClr val="tx1"/>
          </a:fontRef>
        </p:style>
      </p:cxnSp>
      <p:cxnSp>
        <p:nvCxnSpPr>
          <p:cNvPr id="22" name="Connecteur droit 21"/>
          <p:cNvCxnSpPr/>
          <p:nvPr/>
        </p:nvCxnSpPr>
        <p:spPr>
          <a:xfrm rot="5400000">
            <a:off x="3036083" y="3750471"/>
            <a:ext cx="1000132" cy="928694"/>
          </a:xfrm>
          <a:prstGeom prst="line">
            <a:avLst/>
          </a:prstGeom>
        </p:spPr>
        <p:style>
          <a:lnRef idx="3">
            <a:schemeClr val="dk1"/>
          </a:lnRef>
          <a:fillRef idx="0">
            <a:schemeClr val="dk1"/>
          </a:fillRef>
          <a:effectRef idx="2">
            <a:schemeClr val="dk1"/>
          </a:effectRef>
          <a:fontRef idx="minor">
            <a:schemeClr val="tx1"/>
          </a:fontRef>
        </p:style>
      </p:cxnSp>
      <p:cxnSp>
        <p:nvCxnSpPr>
          <p:cNvPr id="24" name="Connecteur droit 23"/>
          <p:cNvCxnSpPr/>
          <p:nvPr/>
        </p:nvCxnSpPr>
        <p:spPr>
          <a:xfrm rot="16200000" flipH="1">
            <a:off x="4786314" y="3929066"/>
            <a:ext cx="1357322" cy="928694"/>
          </a:xfrm>
          <a:prstGeom prst="line">
            <a:avLst/>
          </a:prstGeom>
        </p:spPr>
        <p:style>
          <a:lnRef idx="3">
            <a:schemeClr val="dk1"/>
          </a:lnRef>
          <a:fillRef idx="0">
            <a:schemeClr val="dk1"/>
          </a:fillRef>
          <a:effectRef idx="2">
            <a:schemeClr val="dk1"/>
          </a:effectRef>
          <a:fontRef idx="minor">
            <a:schemeClr val="tx1"/>
          </a:fontRef>
        </p:style>
      </p:cxnSp>
      <p:cxnSp>
        <p:nvCxnSpPr>
          <p:cNvPr id="26" name="Connecteur droit 25"/>
          <p:cNvCxnSpPr/>
          <p:nvPr/>
        </p:nvCxnSpPr>
        <p:spPr>
          <a:xfrm>
            <a:off x="5786446" y="3286124"/>
            <a:ext cx="1214446" cy="428628"/>
          </a:xfrm>
          <a:prstGeom prst="line">
            <a:avLst/>
          </a:prstGeom>
        </p:spPr>
        <p:style>
          <a:lnRef idx="3">
            <a:schemeClr val="dk1"/>
          </a:lnRef>
          <a:fillRef idx="0">
            <a:schemeClr val="dk1"/>
          </a:fillRef>
          <a:effectRef idx="2">
            <a:schemeClr val="dk1"/>
          </a:effectRef>
          <a:fontRef idx="minor">
            <a:schemeClr val="tx1"/>
          </a:fontRef>
        </p:style>
      </p:cxnSp>
      <p:cxnSp>
        <p:nvCxnSpPr>
          <p:cNvPr id="29" name="Connecteur en arc 28"/>
          <p:cNvCxnSpPr/>
          <p:nvPr/>
        </p:nvCxnSpPr>
        <p:spPr>
          <a:xfrm flipV="1">
            <a:off x="4000496" y="1785926"/>
            <a:ext cx="1357322" cy="428628"/>
          </a:xfrm>
          <a:prstGeom prst="curvedConnector3">
            <a:avLst>
              <a:gd name="adj1" fmla="val 50000"/>
            </a:avLst>
          </a:prstGeom>
          <a:ln>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transition>
    <p:check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6786578" y="2643182"/>
            <a:ext cx="2143108" cy="461665"/>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DZ" sz="2400" b="0" i="0" u="none" strike="noStrike" cap="none" normalizeH="0" baseline="0" dirty="0" smtClean="0">
                <a:ln>
                  <a:noFill/>
                </a:ln>
                <a:solidFill>
                  <a:schemeClr val="tx1"/>
                </a:solidFill>
                <a:effectLst/>
                <a:latin typeface="Arial" pitchFamily="34" charset="0"/>
                <a:cs typeface="Arial" pitchFamily="34" charset="0"/>
              </a:rPr>
              <a:t>قصر البحر</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1"/>
          <p:cNvSpPr>
            <a:spLocks noChangeArrowheads="1"/>
          </p:cNvSpPr>
          <p:nvPr/>
        </p:nvSpPr>
        <p:spPr bwMode="auto">
          <a:xfrm>
            <a:off x="6715140" y="3500438"/>
            <a:ext cx="2214546" cy="461665"/>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DZ" sz="2400" b="0" i="0" u="none" strike="noStrike" cap="none" normalizeH="0" baseline="0" dirty="0" smtClean="0">
                <a:ln>
                  <a:noFill/>
                </a:ln>
                <a:solidFill>
                  <a:schemeClr val="tx1"/>
                </a:solidFill>
                <a:effectLst/>
                <a:latin typeface="Arial" pitchFamily="34" charset="0"/>
                <a:cs typeface="Arial" pitchFamily="34" charset="0"/>
              </a:rPr>
              <a:t>قصر السلام</a:t>
            </a:r>
            <a:endParaRPr kumimoji="0" lang="ar-SA" sz="24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2" name="Groupe 10"/>
          <p:cNvGrpSpPr/>
          <p:nvPr/>
        </p:nvGrpSpPr>
        <p:grpSpPr>
          <a:xfrm>
            <a:off x="1571604" y="357166"/>
            <a:ext cx="7358114" cy="1285884"/>
            <a:chOff x="2428860" y="1000108"/>
            <a:chExt cx="3714776" cy="1095380"/>
          </a:xfrm>
        </p:grpSpPr>
        <p:sp>
          <p:nvSpPr>
            <p:cNvPr id="5" name="Rectangle 1"/>
            <p:cNvSpPr>
              <a:spLocks noChangeArrowheads="1"/>
            </p:cNvSpPr>
            <p:nvPr/>
          </p:nvSpPr>
          <p:spPr bwMode="auto">
            <a:xfrm>
              <a:off x="2428860" y="1000108"/>
              <a:ext cx="3714776" cy="30778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DZ" sz="24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القصور الحمادية</a:t>
              </a:r>
              <a:endParaRPr kumimoji="0" lang="en-US" sz="2400" b="1" i="0" u="none" strike="noStrike" cap="none" normalizeH="0" baseline="0" dirty="0" smtClean="0">
                <a:ln>
                  <a:noFill/>
                </a:ln>
                <a:solidFill>
                  <a:schemeClr val="tx1"/>
                </a:solidFill>
                <a:effectLst/>
                <a:latin typeface="Simplified Arabic" pitchFamily="18" charset="-78"/>
                <a:cs typeface="Simplified Arabic" pitchFamily="18" charset="-78"/>
              </a:endParaRPr>
            </a:p>
          </p:txBody>
        </p:sp>
        <p:grpSp>
          <p:nvGrpSpPr>
            <p:cNvPr id="3" name="Groupe 9"/>
            <p:cNvGrpSpPr/>
            <p:nvPr/>
          </p:nvGrpSpPr>
          <p:grpSpPr>
            <a:xfrm>
              <a:off x="2786050" y="1285847"/>
              <a:ext cx="3071834" cy="809641"/>
              <a:chOff x="2786050" y="1285847"/>
              <a:chExt cx="3071834" cy="809641"/>
            </a:xfrm>
          </p:grpSpPr>
          <p:sp>
            <p:nvSpPr>
              <p:cNvPr id="6" name="Rectangle 5"/>
              <p:cNvSpPr/>
              <p:nvPr/>
            </p:nvSpPr>
            <p:spPr>
              <a:xfrm>
                <a:off x="2857488" y="1714488"/>
                <a:ext cx="2928958" cy="142876"/>
              </a:xfrm>
              <a:prstGeom prst="rect">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DZ"/>
              </a:p>
            </p:txBody>
          </p:sp>
          <p:sp>
            <p:nvSpPr>
              <p:cNvPr id="7" name="Flèche vers le bas 6"/>
              <p:cNvSpPr/>
              <p:nvPr/>
            </p:nvSpPr>
            <p:spPr>
              <a:xfrm>
                <a:off x="5572132" y="1714488"/>
                <a:ext cx="285752" cy="381000"/>
              </a:xfrm>
              <a:prstGeom prst="downArrow">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DZ"/>
              </a:p>
            </p:txBody>
          </p:sp>
          <p:sp>
            <p:nvSpPr>
              <p:cNvPr id="8" name="Flèche vers le bas 7"/>
              <p:cNvSpPr/>
              <p:nvPr/>
            </p:nvSpPr>
            <p:spPr>
              <a:xfrm>
                <a:off x="2786050" y="1714488"/>
                <a:ext cx="285752" cy="381000"/>
              </a:xfrm>
              <a:prstGeom prst="downArrow">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DZ"/>
              </a:p>
            </p:txBody>
          </p:sp>
          <p:sp>
            <p:nvSpPr>
              <p:cNvPr id="9" name="Rectangle 8"/>
              <p:cNvSpPr/>
              <p:nvPr/>
            </p:nvSpPr>
            <p:spPr>
              <a:xfrm>
                <a:off x="4143372" y="1285847"/>
                <a:ext cx="142876" cy="428628"/>
              </a:xfrm>
              <a:prstGeom prst="rect">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DZ"/>
              </a:p>
            </p:txBody>
          </p:sp>
        </p:grpSp>
      </p:grpSp>
      <p:sp>
        <p:nvSpPr>
          <p:cNvPr id="11" name="Rectangle 1"/>
          <p:cNvSpPr>
            <a:spLocks noChangeArrowheads="1"/>
          </p:cNvSpPr>
          <p:nvPr/>
        </p:nvSpPr>
        <p:spPr bwMode="auto">
          <a:xfrm>
            <a:off x="1928794" y="1857364"/>
            <a:ext cx="2143108" cy="46166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DZ" sz="2400" b="0" i="0" u="none" strike="noStrike" cap="none" normalizeH="0" baseline="0" dirty="0" smtClean="0">
                <a:ln>
                  <a:noFill/>
                </a:ln>
                <a:solidFill>
                  <a:schemeClr val="tx1"/>
                </a:solidFill>
                <a:effectLst/>
                <a:latin typeface="Arial" pitchFamily="34" charset="0"/>
                <a:cs typeface="Arial" pitchFamily="34" charset="0"/>
              </a:rPr>
              <a:t>قصور</a:t>
            </a:r>
            <a:r>
              <a:rPr kumimoji="0" lang="ar-DZ" sz="2400" b="0" i="0" u="none" strike="noStrike" cap="none" normalizeH="0" dirty="0" smtClean="0">
                <a:ln>
                  <a:noFill/>
                </a:ln>
                <a:solidFill>
                  <a:schemeClr val="tx1"/>
                </a:solidFill>
                <a:effectLst/>
                <a:latin typeface="Arial" pitchFamily="34" charset="0"/>
                <a:cs typeface="Arial" pitchFamily="34" charset="0"/>
              </a:rPr>
              <a:t> الناصرية</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1"/>
          <p:cNvSpPr>
            <a:spLocks noChangeArrowheads="1"/>
          </p:cNvSpPr>
          <p:nvPr/>
        </p:nvSpPr>
        <p:spPr bwMode="auto">
          <a:xfrm>
            <a:off x="6786578" y="1857364"/>
            <a:ext cx="2143108"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DZ" sz="2400" b="0" i="0" u="none" strike="noStrike" cap="none" normalizeH="0" baseline="0" dirty="0" smtClean="0">
                <a:ln>
                  <a:noFill/>
                </a:ln>
                <a:solidFill>
                  <a:schemeClr val="tx1"/>
                </a:solidFill>
                <a:effectLst/>
                <a:latin typeface="Arial" pitchFamily="34" charset="0"/>
                <a:cs typeface="Arial" pitchFamily="34" charset="0"/>
              </a:rPr>
              <a:t>قصور القلعة</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Rectangle 1"/>
          <p:cNvSpPr>
            <a:spLocks noChangeArrowheads="1"/>
          </p:cNvSpPr>
          <p:nvPr/>
        </p:nvSpPr>
        <p:spPr bwMode="auto">
          <a:xfrm>
            <a:off x="6786578" y="4429132"/>
            <a:ext cx="2143108" cy="461665"/>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DZ" sz="2400" b="0" i="0" u="none" strike="noStrike" cap="none" normalizeH="0" baseline="0" dirty="0" smtClean="0">
                <a:ln>
                  <a:noFill/>
                </a:ln>
                <a:solidFill>
                  <a:schemeClr val="tx1"/>
                </a:solidFill>
                <a:effectLst/>
                <a:latin typeface="Arial" pitchFamily="34" charset="0"/>
                <a:cs typeface="Arial" pitchFamily="34" charset="0"/>
              </a:rPr>
              <a:t>قصر الامراء</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Rectangle 1"/>
          <p:cNvSpPr>
            <a:spLocks noChangeArrowheads="1"/>
          </p:cNvSpPr>
          <p:nvPr/>
        </p:nvSpPr>
        <p:spPr bwMode="auto">
          <a:xfrm>
            <a:off x="6786578" y="6215082"/>
            <a:ext cx="2143108" cy="461665"/>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DZ" sz="2400" b="0" i="0" u="none" strike="noStrike" cap="none" normalizeH="0" baseline="0" dirty="0" smtClean="0">
                <a:ln>
                  <a:noFill/>
                </a:ln>
                <a:solidFill>
                  <a:schemeClr val="tx1"/>
                </a:solidFill>
                <a:effectLst/>
                <a:latin typeface="Arial" pitchFamily="34" charset="0"/>
                <a:cs typeface="Arial" pitchFamily="34" charset="0"/>
              </a:rPr>
              <a:t>قصر الكوكب</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Rectangle 1"/>
          <p:cNvSpPr>
            <a:spLocks noChangeArrowheads="1"/>
          </p:cNvSpPr>
          <p:nvPr/>
        </p:nvSpPr>
        <p:spPr bwMode="auto">
          <a:xfrm>
            <a:off x="6786578" y="5357826"/>
            <a:ext cx="2143108" cy="461665"/>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DZ" sz="2400" b="0" i="0" u="none" strike="noStrike" cap="none" normalizeH="0" baseline="0" dirty="0" smtClean="0">
                <a:ln>
                  <a:noFill/>
                </a:ln>
                <a:solidFill>
                  <a:schemeClr val="tx1"/>
                </a:solidFill>
                <a:effectLst/>
                <a:latin typeface="Arial" pitchFamily="34" charset="0"/>
                <a:cs typeface="Arial" pitchFamily="34" charset="0"/>
              </a:rPr>
              <a:t>قصر المنار</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Rectangle 1"/>
          <p:cNvSpPr>
            <a:spLocks noChangeArrowheads="1"/>
          </p:cNvSpPr>
          <p:nvPr/>
        </p:nvSpPr>
        <p:spPr bwMode="auto">
          <a:xfrm>
            <a:off x="1928794" y="2857496"/>
            <a:ext cx="2143108" cy="461665"/>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DZ" sz="2400" b="0" i="0" u="none" strike="noStrike" cap="none" normalizeH="0" baseline="0" dirty="0" smtClean="0">
                <a:ln>
                  <a:noFill/>
                </a:ln>
                <a:solidFill>
                  <a:schemeClr val="tx1"/>
                </a:solidFill>
                <a:effectLst/>
                <a:latin typeface="Arial" pitchFamily="34" charset="0"/>
                <a:cs typeface="Arial" pitchFamily="34" charset="0"/>
              </a:rPr>
              <a:t>قصر اميمون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Rectangle 1"/>
          <p:cNvSpPr>
            <a:spLocks noChangeArrowheads="1"/>
          </p:cNvSpPr>
          <p:nvPr/>
        </p:nvSpPr>
        <p:spPr bwMode="auto">
          <a:xfrm>
            <a:off x="1928794" y="3786190"/>
            <a:ext cx="2143108" cy="461665"/>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DZ" sz="2400" b="0" i="0" u="none" strike="noStrike" cap="none" normalizeH="0" baseline="0" dirty="0" smtClean="0">
                <a:ln>
                  <a:noFill/>
                </a:ln>
                <a:solidFill>
                  <a:schemeClr val="tx1"/>
                </a:solidFill>
                <a:effectLst/>
                <a:latin typeface="Arial" pitchFamily="34" charset="0"/>
                <a:cs typeface="Arial" pitchFamily="34" charset="0"/>
              </a:rPr>
              <a:t>قصر اللؤلؤة</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Flèche vers le bas 18"/>
          <p:cNvSpPr/>
          <p:nvPr/>
        </p:nvSpPr>
        <p:spPr>
          <a:xfrm>
            <a:off x="2714612" y="2357430"/>
            <a:ext cx="500066" cy="428617"/>
          </a:xfrm>
          <a:prstGeom prst="downArrow">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DZ"/>
          </a:p>
        </p:txBody>
      </p:sp>
      <p:sp>
        <p:nvSpPr>
          <p:cNvPr id="20" name="Flèche vers le bas 19"/>
          <p:cNvSpPr/>
          <p:nvPr/>
        </p:nvSpPr>
        <p:spPr>
          <a:xfrm>
            <a:off x="2714612" y="3357562"/>
            <a:ext cx="500066" cy="428617"/>
          </a:xfrm>
          <a:prstGeom prst="downArrow">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DZ"/>
          </a:p>
        </p:txBody>
      </p:sp>
      <p:sp>
        <p:nvSpPr>
          <p:cNvPr id="21" name="Flèche vers le bas 20"/>
          <p:cNvSpPr/>
          <p:nvPr/>
        </p:nvSpPr>
        <p:spPr>
          <a:xfrm>
            <a:off x="7858148" y="5857892"/>
            <a:ext cx="500066" cy="428617"/>
          </a:xfrm>
          <a:prstGeom prst="downArrow">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DZ"/>
          </a:p>
        </p:txBody>
      </p:sp>
      <p:sp>
        <p:nvSpPr>
          <p:cNvPr id="22" name="Flèche vers le bas 21"/>
          <p:cNvSpPr/>
          <p:nvPr/>
        </p:nvSpPr>
        <p:spPr>
          <a:xfrm>
            <a:off x="7786710" y="5000636"/>
            <a:ext cx="500066" cy="428617"/>
          </a:xfrm>
          <a:prstGeom prst="downArrow">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DZ"/>
          </a:p>
        </p:txBody>
      </p:sp>
      <p:sp>
        <p:nvSpPr>
          <p:cNvPr id="23" name="Flèche vers le bas 22"/>
          <p:cNvSpPr/>
          <p:nvPr/>
        </p:nvSpPr>
        <p:spPr>
          <a:xfrm>
            <a:off x="7786710" y="4000504"/>
            <a:ext cx="500066" cy="428617"/>
          </a:xfrm>
          <a:prstGeom prst="downArrow">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DZ"/>
          </a:p>
        </p:txBody>
      </p:sp>
      <p:sp>
        <p:nvSpPr>
          <p:cNvPr id="24" name="Flèche vers le bas 23"/>
          <p:cNvSpPr/>
          <p:nvPr/>
        </p:nvSpPr>
        <p:spPr>
          <a:xfrm>
            <a:off x="7786710" y="3143248"/>
            <a:ext cx="500066" cy="428617"/>
          </a:xfrm>
          <a:prstGeom prst="downArrow">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DZ"/>
          </a:p>
        </p:txBody>
      </p:sp>
      <p:sp>
        <p:nvSpPr>
          <p:cNvPr id="25" name="Flèche vers le bas 24"/>
          <p:cNvSpPr/>
          <p:nvPr/>
        </p:nvSpPr>
        <p:spPr>
          <a:xfrm>
            <a:off x="7715272" y="2285992"/>
            <a:ext cx="566009" cy="375824"/>
          </a:xfrm>
          <a:prstGeom prst="downArrow">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D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49"/>
                                        </p:tgtEl>
                                        <p:attrNameLst>
                                          <p:attrName>style.visibility</p:attrName>
                                        </p:attrNameLst>
                                      </p:cBhvr>
                                      <p:to>
                                        <p:strVal val="visible"/>
                                      </p:to>
                                    </p:set>
                                    <p:anim calcmode="lin" valueType="num">
                                      <p:cBhvr additive="base">
                                        <p:cTn id="13" dur="500" fill="hold"/>
                                        <p:tgtEl>
                                          <p:spTgt spid="2049"/>
                                        </p:tgtEl>
                                        <p:attrNameLst>
                                          <p:attrName>ppt_x</p:attrName>
                                        </p:attrNameLst>
                                      </p:cBhvr>
                                      <p:tavLst>
                                        <p:tav tm="0">
                                          <p:val>
                                            <p:strVal val="#ppt_x"/>
                                          </p:val>
                                        </p:tav>
                                        <p:tav tm="100000">
                                          <p:val>
                                            <p:strVal val="#ppt_x"/>
                                          </p:val>
                                        </p:tav>
                                      </p:tavLst>
                                    </p:anim>
                                    <p:anim calcmode="lin" valueType="num">
                                      <p:cBhvr additive="base">
                                        <p:cTn id="14" dur="500" fill="hold"/>
                                        <p:tgtEl>
                                          <p:spTgt spid="204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 grpId="0" animBg="1"/>
      <p:bldP spid="4" grpId="0" animBg="1"/>
      <p:bldP spid="11" grpId="0" animBg="1"/>
      <p:bldP spid="12" grpId="0" animBg="1"/>
      <p:bldP spid="13" grpId="0" animBg="1"/>
      <p:bldP spid="14" grpId="0" animBg="1"/>
      <p:bldP spid="15" grpId="0" animBg="1"/>
      <p:bldP spid="17" grpId="0" animBg="1"/>
      <p:bldP spid="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7072330" y="2000240"/>
            <a:ext cx="2071670" cy="378565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algn="r" rtl="1"/>
            <a:r>
              <a:rPr lang="ar-DZ" sz="2000" dirty="0" smtClean="0">
                <a:solidFill>
                  <a:schemeClr val="tx1"/>
                </a:solidFill>
                <a:cs typeface="+mj-cs"/>
              </a:rPr>
              <a:t>دارالبحيرة </a:t>
            </a:r>
          </a:p>
          <a:p>
            <a:pPr algn="r" rtl="1"/>
            <a:r>
              <a:rPr lang="ar-DZ" sz="2000" dirty="0" smtClean="0">
                <a:solidFill>
                  <a:schemeClr val="tx1"/>
                </a:solidFill>
                <a:cs typeface="+mj-cs"/>
              </a:rPr>
              <a:t>توجد بالقرب منه بحيرة تمتد على مسافة (67م)</a:t>
            </a:r>
          </a:p>
          <a:p>
            <a:pPr algn="r" rtl="1"/>
            <a:r>
              <a:rPr lang="ar-DZ" sz="2000" dirty="0" smtClean="0">
                <a:solidFill>
                  <a:schemeClr val="tx1"/>
                </a:solidFill>
                <a:cs typeface="+mj-cs"/>
              </a:rPr>
              <a:t>كشفه دي بيلي سنة 1908م </a:t>
            </a:r>
          </a:p>
          <a:p>
            <a:pPr algn="r" rtl="1"/>
            <a:r>
              <a:rPr lang="ar-DZ" sz="2000" dirty="0" smtClean="0">
                <a:solidFill>
                  <a:schemeClr val="tx1"/>
                </a:solidFill>
                <a:cs typeface="+mj-cs"/>
              </a:rPr>
              <a:t>لم يبق إلا أساســـات جدرانه </a:t>
            </a:r>
          </a:p>
          <a:p>
            <a:pPr algn="r" rtl="1"/>
            <a:r>
              <a:rPr lang="ar-DZ" sz="2000" dirty="0" smtClean="0">
                <a:solidFill>
                  <a:schemeClr val="tx1"/>
                </a:solidFill>
                <a:cs typeface="+mj-cs"/>
              </a:rPr>
              <a:t>مقـاساتهـا (159×67م)</a:t>
            </a:r>
            <a:endParaRPr lang="fr-FR" sz="2000" dirty="0" smtClean="0">
              <a:solidFill>
                <a:schemeClr val="tx1"/>
              </a:solidFill>
              <a:cs typeface="+mj-cs"/>
            </a:endParaRPr>
          </a:p>
          <a:p>
            <a:pPr algn="r"/>
            <a:r>
              <a:rPr lang="ar-DZ" sz="2000" dirty="0" smtClean="0">
                <a:solidFill>
                  <a:schemeClr val="tx1"/>
                </a:solidFill>
                <a:cs typeface="+mj-cs"/>
              </a:rPr>
              <a:t>وألحق به في الشرق مبنى آخر </a:t>
            </a:r>
          </a:p>
          <a:p>
            <a:pPr algn="r"/>
            <a:r>
              <a:rPr lang="ar-DZ" sz="2000" dirty="0" smtClean="0">
                <a:solidFill>
                  <a:schemeClr val="tx1"/>
                </a:solidFill>
                <a:cs typeface="+mj-cs"/>
              </a:rPr>
              <a:t>يرجح أنه يأوي المكاتب الإداريـة و المخازن، </a:t>
            </a:r>
          </a:p>
        </p:txBody>
      </p:sp>
      <p:sp>
        <p:nvSpPr>
          <p:cNvPr id="5" name="Rectangle 1"/>
          <p:cNvSpPr>
            <a:spLocks noChangeArrowheads="1"/>
          </p:cNvSpPr>
          <p:nvPr/>
        </p:nvSpPr>
        <p:spPr bwMode="auto">
          <a:xfrm>
            <a:off x="7416000" y="1214422"/>
            <a:ext cx="1728000" cy="46166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ar-DZ" sz="2000" b="1" i="1" u="sng" dirty="0" smtClean="0">
                <a:solidFill>
                  <a:schemeClr val="tx1"/>
                </a:solidFill>
                <a:cs typeface="+mj-cs"/>
              </a:rPr>
              <a:t>أ-قصر البـحر</a:t>
            </a:r>
            <a:r>
              <a:rPr lang="ar-DZ" sz="2400" dirty="0" smtClean="0">
                <a:solidFill>
                  <a:schemeClr val="tx1"/>
                </a:solidFill>
                <a:cs typeface="+mj-cs"/>
              </a:rPr>
              <a:t>:</a:t>
            </a:r>
            <a:endParaRPr lang="fr-FR" sz="2400" dirty="0" smtClean="0">
              <a:solidFill>
                <a:schemeClr val="tx1"/>
              </a:solidFill>
              <a:cs typeface="+mj-cs"/>
            </a:endParaRPr>
          </a:p>
        </p:txBody>
      </p:sp>
      <p:grpSp>
        <p:nvGrpSpPr>
          <p:cNvPr id="11" name="Groupe 17"/>
          <p:cNvGrpSpPr/>
          <p:nvPr/>
        </p:nvGrpSpPr>
        <p:grpSpPr>
          <a:xfrm>
            <a:off x="0" y="0"/>
            <a:ext cx="9144000" cy="1214422"/>
            <a:chOff x="1142976" y="514159"/>
            <a:chExt cx="6357982" cy="1157125"/>
          </a:xfrm>
        </p:grpSpPr>
        <p:grpSp>
          <p:nvGrpSpPr>
            <p:cNvPr id="14" name="Groupe 14"/>
            <p:cNvGrpSpPr/>
            <p:nvPr/>
          </p:nvGrpSpPr>
          <p:grpSpPr>
            <a:xfrm>
              <a:off x="1142976" y="514159"/>
              <a:ext cx="6357982" cy="1157125"/>
              <a:chOff x="1142976" y="514159"/>
              <a:chExt cx="6357982" cy="1157125"/>
            </a:xfrm>
          </p:grpSpPr>
          <p:sp>
            <p:nvSpPr>
              <p:cNvPr id="35841" name="Rectangle 1"/>
              <p:cNvSpPr>
                <a:spLocks noChangeArrowheads="1"/>
              </p:cNvSpPr>
              <p:nvPr/>
            </p:nvSpPr>
            <p:spPr bwMode="auto">
              <a:xfrm>
                <a:off x="1142976" y="514159"/>
                <a:ext cx="6357982" cy="557185"/>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spAutoFit/>
              </a:bodyPr>
              <a:lstStyle/>
              <a:p>
                <a:pPr lvl="0" algn="just" rtl="1" fontAlgn="base">
                  <a:spcBef>
                    <a:spcPct val="0"/>
                  </a:spcBef>
                  <a:spcAft>
                    <a:spcPct val="0"/>
                  </a:spcAft>
                </a:pPr>
                <a:r>
                  <a:rPr kumimoji="0" lang="ar-DZ" sz="3200" b="0" i="0" u="none" strike="noStrike" cap="none" normalizeH="0" baseline="0" dirty="0" smtClean="0">
                    <a:ln>
                      <a:noFill/>
                    </a:ln>
                    <a:solidFill>
                      <a:srgbClr val="000000"/>
                    </a:solidFill>
                    <a:effectLst/>
                    <a:latin typeface="Simplified Arabic" pitchFamily="18" charset="-78"/>
                    <a:ea typeface="Times New Roman" pitchFamily="18" charset="0"/>
                    <a:cs typeface="Simplified Arabic" pitchFamily="18" charset="-78"/>
                  </a:rPr>
                  <a:t>قصور القلعة</a:t>
                </a:r>
                <a:r>
                  <a:rPr kumimoji="0" lang="ar-DZ" sz="2400" b="0" i="0" u="none" strike="noStrike" cap="none" normalizeH="0" baseline="0" dirty="0" smtClean="0">
                    <a:ln>
                      <a:noFill/>
                    </a:ln>
                    <a:solidFill>
                      <a:srgbClr val="000000"/>
                    </a:solidFill>
                    <a:effectLst/>
                    <a:latin typeface="Simplified Arabic" pitchFamily="18" charset="-78"/>
                    <a:ea typeface="Times New Roman" pitchFamily="18" charset="0"/>
                    <a:cs typeface="Simplified Arabic" pitchFamily="18" charset="-78"/>
                  </a:rPr>
                  <a:t>:</a:t>
                </a:r>
                <a:r>
                  <a:rPr kumimoji="0" lang="ar-SA" sz="2400" b="0" i="0" u="none" strike="noStrike" cap="none" normalizeH="0" baseline="0" dirty="0" smtClean="0">
                    <a:ln>
                      <a:noFill/>
                    </a:ln>
                    <a:solidFill>
                      <a:srgbClr val="000000"/>
                    </a:solidFill>
                    <a:effectLst/>
                    <a:latin typeface="Simplified Arabic" pitchFamily="18" charset="-78"/>
                    <a:ea typeface="Times New Roman" pitchFamily="18" charset="0"/>
                    <a:cs typeface="Simplified Arabic" pitchFamily="18" charset="-78"/>
                  </a:rPr>
                  <a:t> </a:t>
                </a:r>
                <a:endParaRPr kumimoji="0" lang="ar-DZ" sz="2400" b="0" i="0" u="none" strike="noStrike" cap="none" normalizeH="0" baseline="0" dirty="0" smtClean="0">
                  <a:ln>
                    <a:noFill/>
                  </a:ln>
                  <a:solidFill>
                    <a:srgbClr val="000000"/>
                  </a:solidFill>
                  <a:effectLst/>
                  <a:latin typeface="Simplified Arabic" pitchFamily="18" charset="-78"/>
                  <a:ea typeface="Times New Roman" pitchFamily="18" charset="0"/>
                  <a:cs typeface="Simplified Arabic" pitchFamily="18" charset="-78"/>
                </a:endParaRPr>
              </a:p>
            </p:txBody>
          </p:sp>
          <p:sp>
            <p:nvSpPr>
              <p:cNvPr id="7" name="Rectangle 6"/>
              <p:cNvSpPr/>
              <p:nvPr/>
            </p:nvSpPr>
            <p:spPr>
              <a:xfrm>
                <a:off x="1464086" y="1157101"/>
                <a:ext cx="5544000" cy="214314"/>
              </a:xfrm>
              <a:prstGeom prst="rect">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DZ"/>
              </a:p>
            </p:txBody>
          </p:sp>
          <p:sp>
            <p:nvSpPr>
              <p:cNvPr id="8" name="Flèche vers le bas 7"/>
              <p:cNvSpPr/>
              <p:nvPr/>
            </p:nvSpPr>
            <p:spPr>
              <a:xfrm>
                <a:off x="6898046" y="1157101"/>
                <a:ext cx="360000" cy="514183"/>
              </a:xfrm>
              <a:prstGeom prst="downArrow">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DZ"/>
              </a:p>
            </p:txBody>
          </p:sp>
          <p:sp>
            <p:nvSpPr>
              <p:cNvPr id="10" name="Flèche vers le bas 9"/>
              <p:cNvSpPr/>
              <p:nvPr/>
            </p:nvSpPr>
            <p:spPr>
              <a:xfrm>
                <a:off x="1197786" y="1157101"/>
                <a:ext cx="324641" cy="456326"/>
              </a:xfrm>
              <a:prstGeom prst="downArrow">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DZ"/>
              </a:p>
            </p:txBody>
          </p:sp>
        </p:grpSp>
        <p:sp>
          <p:nvSpPr>
            <p:cNvPr id="17" name="Flèche vers le bas 16"/>
            <p:cNvSpPr/>
            <p:nvPr/>
          </p:nvSpPr>
          <p:spPr>
            <a:xfrm>
              <a:off x="5143504" y="1371416"/>
              <a:ext cx="357190" cy="214313"/>
            </a:xfrm>
            <a:prstGeom prst="downArrow">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DZ"/>
            </a:p>
          </p:txBody>
        </p:sp>
      </p:grpSp>
      <p:sp>
        <p:nvSpPr>
          <p:cNvPr id="18" name="Flèche vers le bas 17"/>
          <p:cNvSpPr/>
          <p:nvPr/>
        </p:nvSpPr>
        <p:spPr>
          <a:xfrm>
            <a:off x="8143900" y="1714488"/>
            <a:ext cx="397324" cy="285752"/>
          </a:xfrm>
          <a:prstGeom prst="downArrow">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DZ"/>
          </a:p>
        </p:txBody>
      </p:sp>
      <p:sp>
        <p:nvSpPr>
          <p:cNvPr id="19" name="Rectangle 1"/>
          <p:cNvSpPr>
            <a:spLocks noChangeArrowheads="1"/>
          </p:cNvSpPr>
          <p:nvPr/>
        </p:nvSpPr>
        <p:spPr bwMode="auto">
          <a:xfrm>
            <a:off x="5143504" y="1142984"/>
            <a:ext cx="2014876" cy="461665"/>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ar-DZ" sz="2000" b="1" i="1" u="sng" dirty="0" smtClean="0">
                <a:solidFill>
                  <a:schemeClr val="tx1"/>
                </a:solidFill>
                <a:cs typeface="+mj-cs"/>
              </a:rPr>
              <a:t>ب-قصر الـكوكب</a:t>
            </a:r>
            <a:r>
              <a:rPr lang="ar-DZ" sz="2400" b="1" u="sng" dirty="0" smtClean="0">
                <a:solidFill>
                  <a:schemeClr val="tx1"/>
                </a:solidFill>
                <a:cs typeface="+mj-cs"/>
              </a:rPr>
              <a:t>:</a:t>
            </a:r>
            <a:endParaRPr kumimoji="0" lang="ar-DZ" sz="24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endParaRPr>
          </a:p>
        </p:txBody>
      </p:sp>
      <p:sp>
        <p:nvSpPr>
          <p:cNvPr id="33" name="Flèche vers le bas 32"/>
          <p:cNvSpPr/>
          <p:nvPr/>
        </p:nvSpPr>
        <p:spPr>
          <a:xfrm>
            <a:off x="5929322" y="1571612"/>
            <a:ext cx="397324" cy="371307"/>
          </a:xfrm>
          <a:prstGeom prst="downArrow">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DZ"/>
          </a:p>
        </p:txBody>
      </p:sp>
      <p:pic>
        <p:nvPicPr>
          <p:cNvPr id="34" name="صورة 17" descr="C:\Documents and Settings\NEKACHE-2009\سطح المكتب\اثــــار\صورة\صورة 011.jpg"/>
          <p:cNvPicPr>
            <a:picLocks noChangeAspect="1" noChangeArrowheads="1"/>
          </p:cNvPicPr>
          <p:nvPr/>
        </p:nvPicPr>
        <p:blipFill>
          <a:blip r:embed="rId2"/>
          <a:srcRect/>
          <a:stretch>
            <a:fillRect/>
          </a:stretch>
        </p:blipFill>
        <p:spPr bwMode="auto">
          <a:xfrm rot="16200000">
            <a:off x="-1210804" y="1210804"/>
            <a:ext cx="6786610" cy="4365002"/>
          </a:xfrm>
          <a:prstGeom prst="rect">
            <a:avLst/>
          </a:prstGeom>
          <a:noFill/>
          <a:ln w="9525">
            <a:solidFill>
              <a:srgbClr val="002060"/>
            </a:solidFill>
            <a:miter lim="800000"/>
            <a:headEnd/>
            <a:tailEnd/>
          </a:ln>
        </p:spPr>
      </p:pic>
      <p:sp>
        <p:nvSpPr>
          <p:cNvPr id="35" name="Rectangle 1"/>
          <p:cNvSpPr>
            <a:spLocks noChangeArrowheads="1"/>
          </p:cNvSpPr>
          <p:nvPr/>
        </p:nvSpPr>
        <p:spPr bwMode="auto">
          <a:xfrm>
            <a:off x="5072066" y="2000240"/>
            <a:ext cx="1857388" cy="163121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algn="r"/>
            <a:r>
              <a:rPr lang="ar-DZ" sz="2000" dirty="0" smtClean="0">
                <a:solidFill>
                  <a:schemeClr val="tx1"/>
                </a:solidFill>
                <a:cs typeface="+mj-cs"/>
              </a:rPr>
              <a:t>يقع في الشمال الغربي ويوجد بين قصر السلام والبحر</a:t>
            </a:r>
          </a:p>
          <a:p>
            <a:pPr algn="r"/>
            <a:r>
              <a:rPr lang="ar-DZ" sz="2000" dirty="0" smtClean="0">
                <a:solidFill>
                  <a:schemeClr val="tx1"/>
                </a:solidFill>
                <a:cs typeface="+mj-cs"/>
              </a:rPr>
              <a:t> ولم يجر عليـه حتى اليوم أية حفريات</a:t>
            </a:r>
            <a:endParaRPr kumimoji="0" lang="ar-DZ" sz="2000" b="0" i="0" u="none" strike="noStrike" cap="none" normalizeH="0" baseline="0" dirty="0" smtClean="0">
              <a:ln>
                <a:noFill/>
              </a:ln>
              <a:solidFill>
                <a:schemeClr val="tx1"/>
              </a:solidFill>
              <a:effectLst/>
              <a:latin typeface="Simplified Arabic" pitchFamily="18" charset="-78"/>
              <a:ea typeface="Times New Roman" pitchFamily="18" charset="0"/>
              <a:cs typeface="+mj-cs"/>
            </a:endParaRPr>
          </a:p>
        </p:txBody>
      </p:sp>
      <p:sp>
        <p:nvSpPr>
          <p:cNvPr id="36" name="Rectangle 35"/>
          <p:cNvSpPr/>
          <p:nvPr/>
        </p:nvSpPr>
        <p:spPr>
          <a:xfrm>
            <a:off x="4786314" y="5214950"/>
            <a:ext cx="1415772" cy="461665"/>
          </a:xfrm>
          <a:prstGeom prst="rect">
            <a:avLst/>
          </a:prstGeom>
        </p:spPr>
        <p:txBody>
          <a:bodyPr wrap="none">
            <a:spAutoFit/>
          </a:bodyPr>
          <a:lstStyle/>
          <a:p>
            <a:r>
              <a:rPr lang="ar-DZ" sz="2400" b="1" i="1" u="sng" dirty="0" smtClean="0"/>
              <a:t>-قصر البـحر</a:t>
            </a:r>
            <a:endParaRPr lang="fr-F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additive="base">
                                        <p:cTn id="25" dur="500" fill="hold"/>
                                        <p:tgtEl>
                                          <p:spTgt spid="35"/>
                                        </p:tgtEl>
                                        <p:attrNameLst>
                                          <p:attrName>ppt_x</p:attrName>
                                        </p:attrNameLst>
                                      </p:cBhvr>
                                      <p:tavLst>
                                        <p:tav tm="0">
                                          <p:val>
                                            <p:strVal val="#ppt_x"/>
                                          </p:val>
                                        </p:tav>
                                        <p:tav tm="100000">
                                          <p:val>
                                            <p:strVal val="#ppt_x"/>
                                          </p:val>
                                        </p:tav>
                                      </p:tavLst>
                                    </p:anim>
                                    <p:anim calcmode="lin" valueType="num">
                                      <p:cBhvr additive="base">
                                        <p:cTn id="2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9" grpId="0" animBg="1"/>
      <p:bldP spid="3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857488" y="1142984"/>
            <a:ext cx="2122876" cy="46166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ar-DZ" sz="2400" b="1" i="1" u="sng" dirty="0" smtClean="0">
                <a:solidFill>
                  <a:schemeClr val="tx1"/>
                </a:solidFill>
                <a:cs typeface="+mj-cs"/>
              </a:rPr>
              <a:t>ج- قصر الأمــراء</a:t>
            </a:r>
            <a:r>
              <a:rPr lang="ar-DZ" sz="2400" b="1" u="sng" dirty="0" smtClean="0">
                <a:solidFill>
                  <a:schemeClr val="tx1"/>
                </a:solidFill>
                <a:cs typeface="+mj-cs"/>
              </a:rPr>
              <a:t>:</a:t>
            </a:r>
            <a:endParaRPr kumimoji="0" lang="ar-DZ" sz="24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endParaRPr>
          </a:p>
        </p:txBody>
      </p:sp>
      <p:sp>
        <p:nvSpPr>
          <p:cNvPr id="12" name="Rectangle 1"/>
          <p:cNvSpPr>
            <a:spLocks noChangeArrowheads="1"/>
          </p:cNvSpPr>
          <p:nvPr/>
        </p:nvSpPr>
        <p:spPr bwMode="auto">
          <a:xfrm>
            <a:off x="4572000" y="6150114"/>
            <a:ext cx="4572000" cy="707886"/>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ar-DZ" sz="2000" dirty="0" smtClean="0">
                <a:solidFill>
                  <a:schemeClr val="tx1"/>
                </a:solidFill>
                <a:cs typeface="+mj-cs"/>
              </a:rPr>
              <a:t>وهو يعتبر من أهم القصور التاريخية لأنه بني في نفس الفترة التي بني فيــها قصر الحمراء ، وسمراء</a:t>
            </a:r>
            <a:endParaRPr kumimoji="0" lang="ar-SA"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13" name="Flèche vers le bas 12"/>
          <p:cNvSpPr/>
          <p:nvPr/>
        </p:nvSpPr>
        <p:spPr>
          <a:xfrm rot="21298138">
            <a:off x="7941382" y="5841741"/>
            <a:ext cx="355814" cy="284651"/>
          </a:xfrm>
          <a:prstGeom prst="downArrow">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DZ"/>
          </a:p>
        </p:txBody>
      </p:sp>
      <p:grpSp>
        <p:nvGrpSpPr>
          <p:cNvPr id="2" name="Groupe 17"/>
          <p:cNvGrpSpPr/>
          <p:nvPr/>
        </p:nvGrpSpPr>
        <p:grpSpPr>
          <a:xfrm>
            <a:off x="0" y="0"/>
            <a:ext cx="9144000" cy="1214422"/>
            <a:chOff x="1142976" y="514159"/>
            <a:chExt cx="6357982" cy="1157125"/>
          </a:xfrm>
        </p:grpSpPr>
        <p:grpSp>
          <p:nvGrpSpPr>
            <p:cNvPr id="6" name="Groupe 14"/>
            <p:cNvGrpSpPr/>
            <p:nvPr/>
          </p:nvGrpSpPr>
          <p:grpSpPr>
            <a:xfrm>
              <a:off x="1142976" y="514159"/>
              <a:ext cx="6357982" cy="1157125"/>
              <a:chOff x="1142976" y="514159"/>
              <a:chExt cx="6357982" cy="1157125"/>
            </a:xfrm>
          </p:grpSpPr>
          <p:sp>
            <p:nvSpPr>
              <p:cNvPr id="35841" name="Rectangle 1"/>
              <p:cNvSpPr>
                <a:spLocks noChangeArrowheads="1"/>
              </p:cNvSpPr>
              <p:nvPr/>
            </p:nvSpPr>
            <p:spPr bwMode="auto">
              <a:xfrm>
                <a:off x="1142976" y="514159"/>
                <a:ext cx="6357982" cy="557185"/>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kumimoji="0" lang="ar-DZ" sz="3200" b="0" i="0" u="none" strike="noStrike" cap="none" normalizeH="0" baseline="0" dirty="0" smtClean="0">
                    <a:ln>
                      <a:noFill/>
                    </a:ln>
                    <a:solidFill>
                      <a:srgbClr val="000000"/>
                    </a:solidFill>
                    <a:effectLst/>
                    <a:latin typeface="Simplified Arabic" pitchFamily="18" charset="-78"/>
                    <a:ea typeface="Times New Roman" pitchFamily="18" charset="0"/>
                    <a:cs typeface="Simplified Arabic" pitchFamily="18" charset="-78"/>
                  </a:rPr>
                  <a:t>قصور القلعة</a:t>
                </a:r>
                <a:r>
                  <a:rPr kumimoji="0" lang="ar-DZ" sz="2400" b="0" i="0" u="none" strike="noStrike" cap="none" normalizeH="0" baseline="0" dirty="0" smtClean="0">
                    <a:ln>
                      <a:noFill/>
                    </a:ln>
                    <a:solidFill>
                      <a:srgbClr val="000000"/>
                    </a:solidFill>
                    <a:effectLst/>
                    <a:latin typeface="Simplified Arabic" pitchFamily="18" charset="-78"/>
                    <a:ea typeface="Times New Roman" pitchFamily="18" charset="0"/>
                    <a:cs typeface="Simplified Arabic" pitchFamily="18" charset="-78"/>
                  </a:rPr>
                  <a:t>:</a:t>
                </a:r>
                <a:r>
                  <a:rPr kumimoji="0" lang="ar-SA" sz="2400" b="0" i="0" u="none" strike="noStrike" cap="none" normalizeH="0" baseline="0" dirty="0" smtClean="0">
                    <a:ln>
                      <a:noFill/>
                    </a:ln>
                    <a:solidFill>
                      <a:srgbClr val="000000"/>
                    </a:solidFill>
                    <a:effectLst/>
                    <a:latin typeface="Simplified Arabic" pitchFamily="18" charset="-78"/>
                    <a:ea typeface="Times New Roman" pitchFamily="18" charset="0"/>
                    <a:cs typeface="Simplified Arabic" pitchFamily="18" charset="-78"/>
                  </a:rPr>
                  <a:t> </a:t>
                </a:r>
                <a:endParaRPr kumimoji="0" lang="ar-DZ" sz="2400" b="0" i="0" u="none" strike="noStrike" cap="none" normalizeH="0" baseline="0" dirty="0" smtClean="0">
                  <a:ln>
                    <a:noFill/>
                  </a:ln>
                  <a:solidFill>
                    <a:srgbClr val="000000"/>
                  </a:solidFill>
                  <a:effectLst/>
                  <a:latin typeface="Simplified Arabic" pitchFamily="18" charset="-78"/>
                  <a:ea typeface="Times New Roman" pitchFamily="18" charset="0"/>
                  <a:cs typeface="Simplified Arabic" pitchFamily="18" charset="-78"/>
                </a:endParaRPr>
              </a:p>
            </p:txBody>
          </p:sp>
          <p:sp>
            <p:nvSpPr>
              <p:cNvPr id="7" name="Rectangle 6"/>
              <p:cNvSpPr/>
              <p:nvPr/>
            </p:nvSpPr>
            <p:spPr>
              <a:xfrm>
                <a:off x="1464086" y="1157101"/>
                <a:ext cx="5544000" cy="214314"/>
              </a:xfrm>
              <a:prstGeom prst="rect">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DZ"/>
              </a:p>
            </p:txBody>
          </p:sp>
          <p:sp>
            <p:nvSpPr>
              <p:cNvPr id="8" name="Flèche vers le bas 7"/>
              <p:cNvSpPr/>
              <p:nvPr/>
            </p:nvSpPr>
            <p:spPr>
              <a:xfrm>
                <a:off x="6898046" y="1157101"/>
                <a:ext cx="360000" cy="514183"/>
              </a:xfrm>
              <a:prstGeom prst="downArrow">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DZ"/>
              </a:p>
            </p:txBody>
          </p:sp>
          <p:sp>
            <p:nvSpPr>
              <p:cNvPr id="9" name="Flèche vers le bas 8"/>
              <p:cNvSpPr/>
              <p:nvPr/>
            </p:nvSpPr>
            <p:spPr>
              <a:xfrm>
                <a:off x="4123279" y="1399014"/>
                <a:ext cx="360000" cy="214313"/>
              </a:xfrm>
              <a:prstGeom prst="downArrow">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DZ"/>
              </a:p>
            </p:txBody>
          </p:sp>
          <p:sp>
            <p:nvSpPr>
              <p:cNvPr id="10" name="Flèche vers le bas 9"/>
              <p:cNvSpPr/>
              <p:nvPr/>
            </p:nvSpPr>
            <p:spPr>
              <a:xfrm>
                <a:off x="1197786" y="1157101"/>
                <a:ext cx="324641" cy="456326"/>
              </a:xfrm>
              <a:prstGeom prst="downArrow">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DZ"/>
              </a:p>
            </p:txBody>
          </p:sp>
        </p:grpSp>
        <p:sp>
          <p:nvSpPr>
            <p:cNvPr id="17" name="Flèche vers le bas 16"/>
            <p:cNvSpPr/>
            <p:nvPr/>
          </p:nvSpPr>
          <p:spPr>
            <a:xfrm>
              <a:off x="5143504" y="1371416"/>
              <a:ext cx="357190" cy="214313"/>
            </a:xfrm>
            <a:prstGeom prst="downArrow">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DZ"/>
            </a:p>
          </p:txBody>
        </p:sp>
      </p:grpSp>
      <p:sp>
        <p:nvSpPr>
          <p:cNvPr id="21" name="Flèche vers le bas 20"/>
          <p:cNvSpPr/>
          <p:nvPr/>
        </p:nvSpPr>
        <p:spPr>
          <a:xfrm>
            <a:off x="4143372" y="4572008"/>
            <a:ext cx="397324" cy="214314"/>
          </a:xfrm>
          <a:prstGeom prst="downArrow">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DZ"/>
          </a:p>
        </p:txBody>
      </p:sp>
      <p:sp>
        <p:nvSpPr>
          <p:cNvPr id="22" name="Rectangle 1"/>
          <p:cNvSpPr>
            <a:spLocks noChangeArrowheads="1"/>
          </p:cNvSpPr>
          <p:nvPr/>
        </p:nvSpPr>
        <p:spPr bwMode="auto">
          <a:xfrm>
            <a:off x="0" y="1142984"/>
            <a:ext cx="2014876" cy="461665"/>
          </a:xfrm>
          <a:prstGeom prst="rect">
            <a:avLst/>
          </a:prstGeom>
          <a:ln>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ar-DZ" sz="2000" b="1" u="sng" dirty="0" smtClean="0">
                <a:solidFill>
                  <a:schemeClr val="tx1"/>
                </a:solidFill>
                <a:cs typeface="+mj-cs"/>
              </a:rPr>
              <a:t>د--</a:t>
            </a:r>
            <a:r>
              <a:rPr lang="ar-DZ" sz="2000" u="sng" dirty="0" smtClean="0">
                <a:solidFill>
                  <a:schemeClr val="tx1"/>
                </a:solidFill>
                <a:cs typeface="+mj-cs"/>
              </a:rPr>
              <a:t> </a:t>
            </a:r>
            <a:r>
              <a:rPr lang="ar-DZ" sz="2400" b="1" i="1" u="sng" dirty="0" smtClean="0">
                <a:solidFill>
                  <a:schemeClr val="tx1"/>
                </a:solidFill>
              </a:rPr>
              <a:t>قصر المـــنار</a:t>
            </a:r>
            <a:r>
              <a:rPr lang="ar-DZ" sz="2400" b="1" dirty="0" smtClean="0">
                <a:solidFill>
                  <a:schemeClr val="tx1"/>
                </a:solidFill>
              </a:rPr>
              <a:t>:</a:t>
            </a:r>
            <a:endParaRPr lang="fr-FR" sz="2400" dirty="0" smtClean="0">
              <a:solidFill>
                <a:schemeClr val="tx1"/>
              </a:solidFill>
            </a:endParaRPr>
          </a:p>
        </p:txBody>
      </p:sp>
      <p:sp>
        <p:nvSpPr>
          <p:cNvPr id="23" name="Rectangle 1"/>
          <p:cNvSpPr>
            <a:spLocks noChangeArrowheads="1"/>
          </p:cNvSpPr>
          <p:nvPr/>
        </p:nvSpPr>
        <p:spPr bwMode="auto">
          <a:xfrm>
            <a:off x="0" y="1928802"/>
            <a:ext cx="3000364" cy="4832092"/>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algn="r" rtl="1"/>
            <a:r>
              <a:rPr kumimoji="0" lang="ar-DZ" sz="2000" b="1" i="0" u="none" strike="noStrike" cap="none" normalizeH="0" baseline="0" dirty="0" smtClean="0">
                <a:ln>
                  <a:noFill/>
                </a:ln>
                <a:solidFill>
                  <a:schemeClr val="tx1"/>
                </a:solidFill>
                <a:effectLst/>
                <a:latin typeface="Simplified Arabic" pitchFamily="18" charset="-78"/>
                <a:ea typeface="Times New Roman" pitchFamily="18" charset="0"/>
                <a:cs typeface="+mj-cs"/>
              </a:rPr>
              <a:t> </a:t>
            </a:r>
            <a:r>
              <a:rPr lang="ar-DZ" b="1" dirty="0" smtClean="0">
                <a:solidFill>
                  <a:schemeClr val="tx1"/>
                </a:solidFill>
                <a:cs typeface="+mj-cs"/>
              </a:rPr>
              <a:t>يقع شرق القلعة </a:t>
            </a:r>
          </a:p>
          <a:p>
            <a:pPr algn="r" rtl="1"/>
            <a:r>
              <a:rPr lang="ar-DZ" b="1" dirty="0" smtClean="0">
                <a:solidFill>
                  <a:schemeClr val="tx1"/>
                </a:solidFill>
                <a:cs typeface="+mj-cs"/>
              </a:rPr>
              <a:t>يتالف من عـدة بنايات متوضعة فـوق بعضها</a:t>
            </a:r>
          </a:p>
          <a:p>
            <a:pPr algn="r" rtl="1"/>
            <a:r>
              <a:rPr lang="ar-DZ" b="1" dirty="0" smtClean="0">
                <a:solidFill>
                  <a:schemeClr val="tx1"/>
                </a:solidFill>
                <a:cs typeface="+mj-cs"/>
              </a:rPr>
              <a:t>وقد كشف عن بـاب ناتئ يتقـدم البناء </a:t>
            </a:r>
          </a:p>
          <a:p>
            <a:pPr algn="r" rtl="1"/>
            <a:r>
              <a:rPr lang="ar-DZ" b="1" dirty="0" smtClean="0">
                <a:solidFill>
                  <a:schemeClr val="tx1"/>
                </a:solidFill>
                <a:cs typeface="+mj-cs"/>
              </a:rPr>
              <a:t>تليه قاعات تفتح على ساحة محاطة برواق </a:t>
            </a:r>
          </a:p>
          <a:p>
            <a:pPr algn="r" rtl="1"/>
            <a:r>
              <a:rPr lang="ar-DZ" b="1" dirty="0" smtClean="0">
                <a:solidFill>
                  <a:schemeClr val="tx1"/>
                </a:solidFill>
                <a:cs typeface="+mj-cs"/>
              </a:rPr>
              <a:t>وفي الجهة الشرقية قاعة طولها (7م) ، مبلطة بالرخام وجدرانها مزينة بزخارف مختلفة</a:t>
            </a:r>
            <a:endParaRPr lang="fr-FR" b="1" dirty="0" smtClean="0">
              <a:solidFill>
                <a:schemeClr val="tx1"/>
              </a:solidFill>
              <a:cs typeface="+mj-cs"/>
            </a:endParaRPr>
          </a:p>
          <a:p>
            <a:pPr algn="r" rtl="1"/>
            <a:r>
              <a:rPr lang="ar-DZ" b="1" dirty="0" smtClean="0">
                <a:solidFill>
                  <a:schemeClr val="tx1"/>
                </a:solidFill>
                <a:cs typeface="+mj-cs"/>
              </a:rPr>
              <a:t>وفي الجهة الغربية يوجد صحن مبلط بالرخام ، يحيط به رواق، أرضيته مغطاة بآجر مطلي بالأخضر و الأبيض وفي وسطه حوض من مزين بأسود ، تخرج المــــاء من فمها</a:t>
            </a:r>
            <a:endParaRPr lang="fr-FR" b="1" dirty="0" smtClean="0">
              <a:solidFill>
                <a:schemeClr val="tx1"/>
              </a:solidFill>
              <a:cs typeface="+mj-cs"/>
            </a:endParaRPr>
          </a:p>
          <a:p>
            <a:pPr algn="r" rtl="1"/>
            <a:r>
              <a:rPr lang="ar-DZ" b="1" dirty="0" smtClean="0">
                <a:solidFill>
                  <a:schemeClr val="tx1"/>
                </a:solidFill>
                <a:cs typeface="+mj-cs"/>
              </a:rPr>
              <a:t>أما القسم الشمالي فلم تكتمل حفرياته وهو الآخر يشتمل على ثلاث مجموعات مختلفة</a:t>
            </a:r>
            <a:r>
              <a:rPr lang="ar-DZ" b="1" dirty="0" smtClean="0">
                <a:cs typeface="+mj-cs"/>
              </a:rPr>
              <a:t>. </a:t>
            </a:r>
          </a:p>
        </p:txBody>
      </p:sp>
      <p:sp>
        <p:nvSpPr>
          <p:cNvPr id="24" name="Rectangle 1"/>
          <p:cNvSpPr>
            <a:spLocks noChangeArrowheads="1"/>
          </p:cNvSpPr>
          <p:nvPr/>
        </p:nvSpPr>
        <p:spPr bwMode="auto">
          <a:xfrm>
            <a:off x="3143240" y="2000240"/>
            <a:ext cx="2643206" cy="1631216"/>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algn="r" rtl="1"/>
            <a:r>
              <a:rPr lang="ar-DZ" sz="2000" dirty="0" smtClean="0">
                <a:solidFill>
                  <a:schemeClr val="tx1"/>
                </a:solidFill>
                <a:cs typeface="+mj-cs"/>
              </a:rPr>
              <a:t>خصص للأمراء </a:t>
            </a:r>
          </a:p>
          <a:p>
            <a:pPr algn="r"/>
            <a:r>
              <a:rPr lang="ar-DZ" sz="2000" dirty="0" smtClean="0">
                <a:solidFill>
                  <a:schemeClr val="tx1"/>
                </a:solidFill>
                <a:cs typeface="+mj-cs"/>
              </a:rPr>
              <a:t>وسمي هكذا لأن بقايا الغرف التي بقيت منه لا تصلح إلا لسكن طبقة رفيعـة</a:t>
            </a:r>
          </a:p>
          <a:p>
            <a:pPr algn="r"/>
            <a:r>
              <a:rPr lang="ar-DZ" sz="2000" dirty="0" smtClean="0">
                <a:solidFill>
                  <a:schemeClr val="tx1"/>
                </a:solidFill>
                <a:cs typeface="+mj-cs"/>
              </a:rPr>
              <a:t>يتكون من 3 مجموعات عبارة: </a:t>
            </a:r>
          </a:p>
        </p:txBody>
      </p:sp>
      <p:sp>
        <p:nvSpPr>
          <p:cNvPr id="26" name="Rectangle 1"/>
          <p:cNvSpPr>
            <a:spLocks noChangeArrowheads="1"/>
          </p:cNvSpPr>
          <p:nvPr/>
        </p:nvSpPr>
        <p:spPr bwMode="auto">
          <a:xfrm>
            <a:off x="3643306" y="4071942"/>
            <a:ext cx="2143140" cy="46166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ar-DZ" sz="2400" dirty="0" smtClean="0">
                <a:solidFill>
                  <a:schemeClr val="tx1"/>
                </a:solidFill>
                <a:cs typeface="+mj-cs"/>
              </a:rPr>
              <a:t>عن قصر و خزانات </a:t>
            </a:r>
            <a:endParaRPr kumimoji="0" lang="ar-DZ" sz="24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endParaRPr>
          </a:p>
        </p:txBody>
      </p:sp>
      <p:sp>
        <p:nvSpPr>
          <p:cNvPr id="27" name="Rectangle 1"/>
          <p:cNvSpPr>
            <a:spLocks noChangeArrowheads="1"/>
          </p:cNvSpPr>
          <p:nvPr/>
        </p:nvSpPr>
        <p:spPr bwMode="auto">
          <a:xfrm>
            <a:off x="3286116" y="4786322"/>
            <a:ext cx="2571768" cy="46166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ar-DZ" sz="2400" dirty="0" smtClean="0">
                <a:solidFill>
                  <a:schemeClr val="tx1"/>
                </a:solidFill>
                <a:cs typeface="+mj-cs"/>
              </a:rPr>
              <a:t>مخصص للأمير والحرم </a:t>
            </a:r>
            <a:endParaRPr kumimoji="0" lang="ar-DZ" sz="24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endParaRPr>
          </a:p>
        </p:txBody>
      </p:sp>
      <p:sp>
        <p:nvSpPr>
          <p:cNvPr id="28" name="Rectangle 1"/>
          <p:cNvSpPr>
            <a:spLocks noChangeArrowheads="1"/>
          </p:cNvSpPr>
          <p:nvPr/>
        </p:nvSpPr>
        <p:spPr bwMode="auto">
          <a:xfrm>
            <a:off x="3214678" y="5429264"/>
            <a:ext cx="2643206" cy="46166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ar-DZ" sz="2400" dirty="0" smtClean="0">
                <a:solidFill>
                  <a:schemeClr val="tx1"/>
                </a:solidFill>
                <a:cs typeface="+mj-cs"/>
              </a:rPr>
              <a:t>ملاحق  الخدم و المخازن </a:t>
            </a:r>
            <a:endParaRPr kumimoji="0" lang="ar-DZ" sz="24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endParaRPr>
          </a:p>
        </p:txBody>
      </p:sp>
      <p:sp>
        <p:nvSpPr>
          <p:cNvPr id="29" name="Flèche vers le bas 28"/>
          <p:cNvSpPr/>
          <p:nvPr/>
        </p:nvSpPr>
        <p:spPr>
          <a:xfrm>
            <a:off x="4143372" y="3643314"/>
            <a:ext cx="397324" cy="357190"/>
          </a:xfrm>
          <a:prstGeom prst="downArrow">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DZ"/>
          </a:p>
        </p:txBody>
      </p:sp>
      <p:sp>
        <p:nvSpPr>
          <p:cNvPr id="30" name="Flèche vers le bas 29"/>
          <p:cNvSpPr/>
          <p:nvPr/>
        </p:nvSpPr>
        <p:spPr>
          <a:xfrm>
            <a:off x="4286248" y="1643050"/>
            <a:ext cx="397324" cy="371307"/>
          </a:xfrm>
          <a:prstGeom prst="downArrow">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DZ"/>
          </a:p>
        </p:txBody>
      </p:sp>
      <p:sp>
        <p:nvSpPr>
          <p:cNvPr id="31" name="Flèche vers le bas 30"/>
          <p:cNvSpPr/>
          <p:nvPr/>
        </p:nvSpPr>
        <p:spPr>
          <a:xfrm>
            <a:off x="4143372" y="5214950"/>
            <a:ext cx="397324" cy="214314"/>
          </a:xfrm>
          <a:prstGeom prst="downArrow">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DZ"/>
          </a:p>
        </p:txBody>
      </p:sp>
      <p:sp>
        <p:nvSpPr>
          <p:cNvPr id="32" name="Flèche vers le bas 31"/>
          <p:cNvSpPr/>
          <p:nvPr/>
        </p:nvSpPr>
        <p:spPr>
          <a:xfrm>
            <a:off x="857224" y="1571612"/>
            <a:ext cx="397324" cy="371307"/>
          </a:xfrm>
          <a:prstGeom prst="downArrow">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DZ"/>
          </a:p>
        </p:txBody>
      </p:sp>
      <p:pic>
        <p:nvPicPr>
          <p:cNvPr id="34" name="صورة 15" descr="C:\Documents and Settings\NEKACHE-2009\سطح المكتب\اثــــار\صورة\صورة 012.jpg"/>
          <p:cNvPicPr>
            <a:picLocks noChangeAspect="1" noChangeArrowheads="1"/>
          </p:cNvPicPr>
          <p:nvPr/>
        </p:nvPicPr>
        <p:blipFill>
          <a:blip r:embed="rId2"/>
          <a:srcRect/>
          <a:stretch>
            <a:fillRect/>
          </a:stretch>
        </p:blipFill>
        <p:spPr bwMode="auto">
          <a:xfrm>
            <a:off x="6286512" y="1214422"/>
            <a:ext cx="2495658" cy="4606379"/>
          </a:xfrm>
          <a:prstGeom prst="rect">
            <a:avLst/>
          </a:prstGeom>
          <a:noFill/>
          <a:ln w="9525">
            <a:solidFill>
              <a:srgbClr val="000000"/>
            </a:solidFill>
            <a:miter lim="800000"/>
            <a:headEnd/>
            <a:tailEnd/>
          </a:ln>
        </p:spPr>
      </p:pic>
      <p:sp>
        <p:nvSpPr>
          <p:cNvPr id="35" name="Rectangle 34"/>
          <p:cNvSpPr/>
          <p:nvPr/>
        </p:nvSpPr>
        <p:spPr>
          <a:xfrm>
            <a:off x="6357950" y="857232"/>
            <a:ext cx="1771656"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smtClean="0">
                <a:solidFill>
                  <a:schemeClr val="tx1"/>
                </a:solidFill>
              </a:rPr>
              <a:t>قصر المنار</a:t>
            </a:r>
            <a:endParaRPr lang="fr-FR"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ppt_x"/>
                                          </p:val>
                                        </p:tav>
                                        <p:tav tm="100000">
                                          <p:val>
                                            <p:strVal val="#ppt_x"/>
                                          </p:val>
                                        </p:tav>
                                      </p:tavLst>
                                    </p:anim>
                                    <p:anim calcmode="lin" valueType="num">
                                      <p:cBhvr additive="base">
                                        <p:cTn id="3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fill="hold"/>
                                        <p:tgtEl>
                                          <p:spTgt spid="27"/>
                                        </p:tgtEl>
                                        <p:attrNameLst>
                                          <p:attrName>ppt_x</p:attrName>
                                        </p:attrNameLst>
                                      </p:cBhvr>
                                      <p:tavLst>
                                        <p:tav tm="0">
                                          <p:val>
                                            <p:strVal val="#ppt_x"/>
                                          </p:val>
                                        </p:tav>
                                        <p:tav tm="100000">
                                          <p:val>
                                            <p:strVal val="#ppt_x"/>
                                          </p:val>
                                        </p:tav>
                                      </p:tavLst>
                                    </p:anim>
                                    <p:anim calcmode="lin" valueType="num">
                                      <p:cBhvr additive="base">
                                        <p:cTn id="4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22" grpId="0" animBg="1"/>
      <p:bldP spid="23" grpId="0" animBg="1"/>
      <p:bldP spid="24" grpId="0" animBg="1"/>
      <p:bldP spid="26" grpId="0" animBg="1"/>
      <p:bldP spid="27" grpId="0" animBg="1"/>
      <p:bldP spid="2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500034" y="1142984"/>
            <a:ext cx="7786742" cy="1323439"/>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algn="just" rtl="1"/>
            <a:r>
              <a:rPr lang="ar-DZ" sz="2000" b="1" u="sng" dirty="0" smtClean="0"/>
              <a:t>جـ- </a:t>
            </a:r>
            <a:r>
              <a:rPr lang="ar-DZ" sz="2000" b="1" i="1" u="sng" dirty="0" smtClean="0"/>
              <a:t>قصر السـلام</a:t>
            </a:r>
            <a:r>
              <a:rPr lang="ar-DZ" sz="2000" b="1" u="sng" dirty="0" smtClean="0"/>
              <a:t>: </a:t>
            </a:r>
            <a:r>
              <a:rPr lang="ar-DZ" sz="2000" dirty="0" smtClean="0"/>
              <a:t>يسمى بالقصر السوري</a:t>
            </a:r>
          </a:p>
          <a:p>
            <a:pPr algn="just" rtl="1"/>
            <a:r>
              <a:rPr lang="ar-DZ" sz="2000" dirty="0" smtClean="0"/>
              <a:t>بني فوق هضبة أو تله كقصر البحر</a:t>
            </a:r>
          </a:p>
          <a:p>
            <a:pPr algn="just" rtl="1"/>
            <a:r>
              <a:rPr lang="ar-DZ" sz="2000" dirty="0" smtClean="0"/>
              <a:t> وبعد الحفريات التي قـام يها فولفان1952م،ظهر على شكل قصبة تتسع كلما اتجهنا إلى الأسفل</a:t>
            </a:r>
            <a:endParaRPr lang="fr-FR" sz="2000" dirty="0" smtClean="0"/>
          </a:p>
          <a:p>
            <a:pPr algn="just" rtl="1"/>
            <a:r>
              <a:rPr lang="ar-DZ" sz="2000" dirty="0" smtClean="0"/>
              <a:t>ويشتمل على قسمين :</a:t>
            </a:r>
            <a:endParaRPr lang="fr-FR" sz="2000" dirty="0" smtClean="0"/>
          </a:p>
        </p:txBody>
      </p:sp>
      <p:grpSp>
        <p:nvGrpSpPr>
          <p:cNvPr id="6" name="Groupe 14"/>
          <p:cNvGrpSpPr/>
          <p:nvPr/>
        </p:nvGrpSpPr>
        <p:grpSpPr>
          <a:xfrm>
            <a:off x="0" y="0"/>
            <a:ext cx="9144000" cy="3214687"/>
            <a:chOff x="1142976" y="514159"/>
            <a:chExt cx="6357982" cy="3063016"/>
          </a:xfrm>
        </p:grpSpPr>
        <p:sp>
          <p:nvSpPr>
            <p:cNvPr id="35841" name="Rectangle 1"/>
            <p:cNvSpPr>
              <a:spLocks noChangeArrowheads="1"/>
            </p:cNvSpPr>
            <p:nvPr/>
          </p:nvSpPr>
          <p:spPr bwMode="auto">
            <a:xfrm>
              <a:off x="1142976" y="514159"/>
              <a:ext cx="6357982" cy="439883"/>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ar-DZ" sz="2400" b="1" i="1" u="sng" dirty="0" smtClean="0">
                  <a:solidFill>
                    <a:schemeClr val="tx1"/>
                  </a:solidFill>
                  <a:cs typeface="+mj-cs"/>
                </a:rPr>
                <a:t>ه/ قصر السلام</a:t>
              </a:r>
              <a:endParaRPr lang="fr-FR" sz="2800" dirty="0" smtClean="0">
                <a:solidFill>
                  <a:schemeClr val="tx1"/>
                </a:solidFill>
                <a:cs typeface="+mj-cs"/>
              </a:endParaRPr>
            </a:p>
          </p:txBody>
        </p:sp>
        <p:sp>
          <p:nvSpPr>
            <p:cNvPr id="7" name="Rectangle 6"/>
            <p:cNvSpPr/>
            <p:nvPr/>
          </p:nvSpPr>
          <p:spPr>
            <a:xfrm>
              <a:off x="1464086" y="1157101"/>
              <a:ext cx="5544000" cy="214314"/>
            </a:xfrm>
            <a:prstGeom prst="rect">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DZ"/>
            </a:p>
          </p:txBody>
        </p:sp>
        <p:sp>
          <p:nvSpPr>
            <p:cNvPr id="8" name="Flèche vers le bas 7"/>
            <p:cNvSpPr/>
            <p:nvPr/>
          </p:nvSpPr>
          <p:spPr>
            <a:xfrm>
              <a:off x="6898046" y="1157101"/>
              <a:ext cx="360000" cy="2352006"/>
            </a:xfrm>
            <a:prstGeom prst="downArrow">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DZ"/>
            </a:p>
          </p:txBody>
        </p:sp>
        <p:sp>
          <p:nvSpPr>
            <p:cNvPr id="9" name="Flèche vers le bas 8"/>
            <p:cNvSpPr/>
            <p:nvPr/>
          </p:nvSpPr>
          <p:spPr>
            <a:xfrm>
              <a:off x="4123279" y="1399014"/>
              <a:ext cx="360000" cy="214313"/>
            </a:xfrm>
            <a:prstGeom prst="downArrow">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DZ"/>
            </a:p>
          </p:txBody>
        </p:sp>
        <p:sp>
          <p:nvSpPr>
            <p:cNvPr id="10" name="Flèche vers le bas 9"/>
            <p:cNvSpPr/>
            <p:nvPr/>
          </p:nvSpPr>
          <p:spPr>
            <a:xfrm>
              <a:off x="1197786" y="1157101"/>
              <a:ext cx="324641" cy="2420074"/>
            </a:xfrm>
            <a:prstGeom prst="downArrow">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DZ"/>
            </a:p>
          </p:txBody>
        </p:sp>
      </p:grpSp>
      <p:sp>
        <p:nvSpPr>
          <p:cNvPr id="18" name="Flèche vers le bas 17"/>
          <p:cNvSpPr/>
          <p:nvPr/>
        </p:nvSpPr>
        <p:spPr>
          <a:xfrm>
            <a:off x="6500826" y="2857496"/>
            <a:ext cx="397324" cy="285752"/>
          </a:xfrm>
          <a:prstGeom prst="downArrow">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DZ"/>
          </a:p>
        </p:txBody>
      </p:sp>
      <p:sp>
        <p:nvSpPr>
          <p:cNvPr id="34" name="Rectangle 1"/>
          <p:cNvSpPr>
            <a:spLocks noChangeArrowheads="1"/>
          </p:cNvSpPr>
          <p:nvPr/>
        </p:nvSpPr>
        <p:spPr bwMode="auto">
          <a:xfrm>
            <a:off x="0" y="3143248"/>
            <a:ext cx="3857620" cy="1631216"/>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ar-DZ" sz="2000" b="1" dirty="0" smtClean="0">
                <a:solidFill>
                  <a:schemeClr val="tx1"/>
                </a:solidFill>
              </a:rPr>
              <a:t>القسم السفلي </a:t>
            </a:r>
          </a:p>
          <a:p>
            <a:pPr algn="r" fontAlgn="base">
              <a:spcBef>
                <a:spcPct val="0"/>
              </a:spcBef>
              <a:spcAft>
                <a:spcPct val="0"/>
              </a:spcAft>
            </a:pPr>
            <a:r>
              <a:rPr lang="ar-DZ" sz="2000" dirty="0" smtClean="0">
                <a:solidFill>
                  <a:schemeClr val="tx1"/>
                </a:solidFill>
              </a:rPr>
              <a:t>عثر به فولفان على صحن عرضه (15م)</a:t>
            </a:r>
          </a:p>
          <a:p>
            <a:pPr algn="r" fontAlgn="base">
              <a:spcBef>
                <a:spcPct val="0"/>
              </a:spcBef>
              <a:spcAft>
                <a:spcPct val="0"/>
              </a:spcAft>
            </a:pPr>
            <a:r>
              <a:rPr lang="ar-DZ" sz="2000" dirty="0" smtClean="0">
                <a:solidFill>
                  <a:schemeClr val="tx1"/>
                </a:solidFill>
              </a:rPr>
              <a:t>وعدة غرف مختلفــة الأشكال و المقاسات  بالإضـافة إلى المطامير</a:t>
            </a:r>
            <a:r>
              <a:rPr lang="ar-DZ" sz="2000" dirty="0" smtClean="0">
                <a:solidFill>
                  <a:schemeClr val="tx1"/>
                </a:solidFill>
                <a:cs typeface="+mj-cs"/>
              </a:rPr>
              <a:t> </a:t>
            </a:r>
          </a:p>
          <a:p>
            <a:pPr algn="r" fontAlgn="base">
              <a:spcBef>
                <a:spcPct val="0"/>
              </a:spcBef>
              <a:spcAft>
                <a:spcPct val="0"/>
              </a:spcAft>
            </a:pPr>
            <a:endParaRPr lang="fr-FR" sz="2000" b="1" dirty="0" smtClean="0">
              <a:solidFill>
                <a:schemeClr val="tx1"/>
              </a:solidFill>
              <a:cs typeface="+mj-cs"/>
            </a:endParaRPr>
          </a:p>
        </p:txBody>
      </p:sp>
      <p:sp>
        <p:nvSpPr>
          <p:cNvPr id="35" name="Rectangle 1"/>
          <p:cNvSpPr>
            <a:spLocks noChangeArrowheads="1"/>
          </p:cNvSpPr>
          <p:nvPr/>
        </p:nvSpPr>
        <p:spPr bwMode="auto">
          <a:xfrm>
            <a:off x="4143372" y="3143248"/>
            <a:ext cx="5000628" cy="3231654"/>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ar-DZ" sz="2000" b="1" dirty="0" smtClean="0">
                <a:solidFill>
                  <a:schemeClr val="tx1"/>
                </a:solidFill>
              </a:rPr>
              <a:t>القسم العلوي:</a:t>
            </a:r>
          </a:p>
          <a:p>
            <a:pPr algn="r" fontAlgn="base">
              <a:spcBef>
                <a:spcPct val="0"/>
              </a:spcBef>
              <a:spcAft>
                <a:spcPct val="0"/>
              </a:spcAft>
            </a:pPr>
            <a:r>
              <a:rPr lang="ar-DZ" sz="2000" b="1" dirty="0" smtClean="0">
                <a:solidFill>
                  <a:schemeClr val="tx1"/>
                </a:solidFill>
              </a:rPr>
              <a:t> </a:t>
            </a:r>
            <a:r>
              <a:rPr lang="ar-DZ" sz="2000" dirty="0" smtClean="0">
                <a:solidFill>
                  <a:schemeClr val="tx1"/>
                </a:solidFill>
              </a:rPr>
              <a:t>له سور مبني بالحجر</a:t>
            </a:r>
          </a:p>
          <a:p>
            <a:pPr algn="r" fontAlgn="base">
              <a:spcBef>
                <a:spcPct val="0"/>
              </a:spcBef>
              <a:spcAft>
                <a:spcPct val="0"/>
              </a:spcAft>
            </a:pPr>
            <a:r>
              <a:rPr lang="ar-DZ" sz="2000" dirty="0" smtClean="0">
                <a:solidFill>
                  <a:schemeClr val="tx1"/>
                </a:solidFill>
              </a:rPr>
              <a:t> وهو مربع الشكل محصن في زواياه الأربعة بأبراج على شكل ثلاث أرباع دائـرة</a:t>
            </a:r>
          </a:p>
          <a:p>
            <a:pPr algn="r" fontAlgn="base">
              <a:spcBef>
                <a:spcPct val="0"/>
              </a:spcBef>
              <a:spcAft>
                <a:spcPct val="0"/>
              </a:spcAft>
            </a:pPr>
            <a:r>
              <a:rPr lang="ar-DZ" sz="2000" dirty="0" smtClean="0">
                <a:solidFill>
                  <a:schemeClr val="tx1"/>
                </a:solidFill>
              </a:rPr>
              <a:t> تدخل إليه عبر باب ناتـئ  واجهته مزينة بمشكاة مسطحة  والمدخل  مزين بمشكاتان نصف دائريتا القعر</a:t>
            </a:r>
          </a:p>
          <a:p>
            <a:pPr algn="r" fontAlgn="base">
              <a:spcBef>
                <a:spcPct val="0"/>
              </a:spcBef>
              <a:spcAft>
                <a:spcPct val="0"/>
              </a:spcAft>
            </a:pPr>
            <a:r>
              <a:rPr lang="ar-DZ" sz="2000" dirty="0" smtClean="0">
                <a:solidFill>
                  <a:schemeClr val="tx1"/>
                </a:solidFill>
              </a:rPr>
              <a:t> وهو يفـضي إلى قاعة مستطيلة الشكل طولها (17.75م) ، وعرضـها (2.75م)</a:t>
            </a:r>
          </a:p>
          <a:p>
            <a:pPr algn="r" fontAlgn="base">
              <a:spcBef>
                <a:spcPct val="0"/>
              </a:spcBef>
              <a:spcAft>
                <a:spcPct val="0"/>
              </a:spcAft>
            </a:pPr>
            <a:r>
              <a:rPr lang="ar-DZ" sz="2000" dirty="0" smtClean="0">
                <a:solidFill>
                  <a:schemeClr val="tx1"/>
                </a:solidFill>
              </a:rPr>
              <a:t>وصحن يبلغ طوله (16م) وعرضه (15م)</a:t>
            </a:r>
          </a:p>
          <a:p>
            <a:pPr algn="r" fontAlgn="base">
              <a:spcBef>
                <a:spcPct val="0"/>
              </a:spcBef>
              <a:spcAft>
                <a:spcPct val="0"/>
              </a:spcAft>
            </a:pPr>
            <a:r>
              <a:rPr lang="ar-DZ" sz="2000" dirty="0" smtClean="0">
                <a:solidFill>
                  <a:schemeClr val="tx1"/>
                </a:solidFill>
              </a:rPr>
              <a:t> تحيط به قاعات مختلفة المقاسات و الشكل</a:t>
            </a:r>
            <a:r>
              <a:rPr lang="ar-DZ" sz="2400" dirty="0" smtClean="0"/>
              <a:t>.</a:t>
            </a:r>
            <a:endParaRPr lang="fr-FR" sz="2400" dirty="0" smtClean="0">
              <a:solidFill>
                <a:schemeClr val="tx1"/>
              </a:solidFill>
              <a:cs typeface="+mj-cs"/>
            </a:endParaRPr>
          </a:p>
        </p:txBody>
      </p:sp>
      <p:sp>
        <p:nvSpPr>
          <p:cNvPr id="36" name="Flèche vers le bas 35"/>
          <p:cNvSpPr/>
          <p:nvPr/>
        </p:nvSpPr>
        <p:spPr>
          <a:xfrm>
            <a:off x="2428860" y="2857496"/>
            <a:ext cx="397324" cy="285752"/>
          </a:xfrm>
          <a:prstGeom prst="downArrow">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DZ"/>
          </a:p>
        </p:txBody>
      </p:sp>
      <p:pic>
        <p:nvPicPr>
          <p:cNvPr id="13" name="صورة 14" descr="C:\Documents and Settings\NEKACHE-2009\سطح المكتب\اثــــار\صورة\صورة 013.jpg"/>
          <p:cNvPicPr>
            <a:picLocks noChangeAspect="1" noChangeArrowheads="1"/>
          </p:cNvPicPr>
          <p:nvPr/>
        </p:nvPicPr>
        <p:blipFill>
          <a:blip r:embed="rId2"/>
          <a:srcRect/>
          <a:stretch>
            <a:fillRect/>
          </a:stretch>
        </p:blipFill>
        <p:spPr bwMode="auto">
          <a:xfrm>
            <a:off x="1071537" y="4572009"/>
            <a:ext cx="2769317" cy="228599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additive="base">
                                        <p:cTn id="13" dur="500" fill="hold"/>
                                        <p:tgtEl>
                                          <p:spTgt spid="34"/>
                                        </p:tgtEl>
                                        <p:attrNameLst>
                                          <p:attrName>ppt_x</p:attrName>
                                        </p:attrNameLst>
                                      </p:cBhvr>
                                      <p:tavLst>
                                        <p:tav tm="0">
                                          <p:val>
                                            <p:strVal val="#ppt_x"/>
                                          </p:val>
                                        </p:tav>
                                        <p:tav tm="100000">
                                          <p:val>
                                            <p:strVal val="#ppt_x"/>
                                          </p:val>
                                        </p:tav>
                                      </p:tavLst>
                                    </p:anim>
                                    <p:anim calcmode="lin" valueType="num">
                                      <p:cBhvr additive="base">
                                        <p:cTn id="1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4" grpId="0" animBg="1"/>
      <p:bldP spid="3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985496"/>
            <a:ext cx="7452320" cy="6229717"/>
          </a:xfrm>
          <a:prstGeom prst="rect">
            <a:avLst/>
          </a:prstGeom>
          <a:noFill/>
          <a:ln w="9525">
            <a:noFill/>
            <a:miter lim="800000"/>
            <a:headEnd/>
            <a:tailEnd/>
          </a:ln>
          <a:effectLst/>
        </p:spPr>
      </p:pic>
    </p:spTree>
    <p:extLst>
      <p:ext uri="{BB962C8B-B14F-4D97-AF65-F5344CB8AC3E}">
        <p14:creationId xmlns:p14="http://schemas.microsoft.com/office/powerpoint/2010/main" val="1287747236"/>
      </p:ext>
    </p:extLst>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ar-DZ" dirty="0" smtClean="0"/>
              <a:t>قصر المنار</a:t>
            </a:r>
            <a:endParaRPr lang="fr-FR" dirty="0"/>
          </a:p>
        </p:txBody>
      </p:sp>
      <p:pic>
        <p:nvPicPr>
          <p:cNvPr id="4" name="صورة 15" descr="C:\Documents and Settings\NEKACHE-2009\سطح المكتب\اثــــار\صورة\صورة 012.jpg"/>
          <p:cNvPicPr>
            <a:picLocks noGrp="1" noChangeAspect="1" noChangeArrowheads="1"/>
          </p:cNvPicPr>
          <p:nvPr>
            <p:ph idx="1"/>
          </p:nvPr>
        </p:nvPicPr>
        <p:blipFill>
          <a:blip r:embed="rId2"/>
          <a:srcRect/>
          <a:stretch>
            <a:fillRect/>
          </a:stretch>
        </p:blipFill>
        <p:spPr bwMode="auto">
          <a:xfrm rot="16200000">
            <a:off x="2724327" y="-310383"/>
            <a:ext cx="3500465" cy="8264583"/>
          </a:xfrm>
          <a:prstGeom prst="rect">
            <a:avLst/>
          </a:prstGeom>
          <a:noFill/>
          <a:ln w="9525">
            <a:solidFill>
              <a:srgbClr val="000000"/>
            </a:solid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ar-DZ" dirty="0" smtClean="0"/>
              <a:t>قصر السلام</a:t>
            </a:r>
            <a:endParaRPr lang="fr-FR" dirty="0"/>
          </a:p>
        </p:txBody>
      </p:sp>
      <p:pic>
        <p:nvPicPr>
          <p:cNvPr id="4" name="صورة 14" descr="C:\Documents and Settings\NEKACHE-2009\سطح المكتب\اثــــار\صورة\صورة 013.jpg"/>
          <p:cNvPicPr>
            <a:picLocks noGrp="1" noChangeAspect="1" noChangeArrowheads="1"/>
          </p:cNvPicPr>
          <p:nvPr>
            <p:ph idx="1"/>
          </p:nvPr>
        </p:nvPicPr>
        <p:blipFill>
          <a:blip r:embed="rId2"/>
          <a:srcRect/>
          <a:stretch>
            <a:fillRect/>
          </a:stretch>
        </p:blipFill>
        <p:spPr bwMode="auto">
          <a:xfrm>
            <a:off x="1643042" y="2000240"/>
            <a:ext cx="5365607" cy="44291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6786578" y="1428736"/>
            <a:ext cx="2357422" cy="255454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algn="r" rtl="1"/>
            <a:r>
              <a:rPr lang="ar-DZ" sz="2000" b="1" i="1" u="sng" dirty="0" smtClean="0">
                <a:solidFill>
                  <a:schemeClr val="tx1"/>
                </a:solidFill>
              </a:rPr>
              <a:t>سور القلعة</a:t>
            </a:r>
            <a:r>
              <a:rPr lang="ar-DZ" sz="2000" b="1" u="sng" dirty="0" smtClean="0">
                <a:solidFill>
                  <a:schemeClr val="tx1"/>
                </a:solidFill>
              </a:rPr>
              <a:t>: </a:t>
            </a:r>
            <a:endParaRPr lang="fr-FR" sz="2000" b="1" dirty="0" smtClean="0">
              <a:solidFill>
                <a:schemeClr val="tx1"/>
              </a:solidFill>
            </a:endParaRPr>
          </a:p>
          <a:p>
            <a:pPr algn="r" rtl="1"/>
            <a:r>
              <a:rPr lang="ar-DZ" sz="2000" b="1" dirty="0" smtClean="0">
                <a:solidFill>
                  <a:schemeClr val="tx1"/>
                </a:solidFill>
              </a:rPr>
              <a:t>ياخذ شكل فخذ كبش</a:t>
            </a:r>
          </a:p>
          <a:p>
            <a:pPr algn="r" rtl="1"/>
            <a:r>
              <a:rPr lang="ar-DZ" sz="2000" b="1" dirty="0" smtClean="0">
                <a:solidFill>
                  <a:schemeClr val="tx1"/>
                </a:solidFill>
              </a:rPr>
              <a:t>سمكه بين1.20-1.6م</a:t>
            </a:r>
          </a:p>
          <a:p>
            <a:pPr algn="r" rtl="1"/>
            <a:r>
              <a:rPr lang="ar-DZ" sz="2000" b="1" dirty="0" smtClean="0">
                <a:solidFill>
                  <a:schemeClr val="tx1"/>
                </a:solidFill>
              </a:rPr>
              <a:t>يمتد على طول7كم</a:t>
            </a:r>
          </a:p>
          <a:p>
            <a:pPr algn="r" rtl="1"/>
            <a:r>
              <a:rPr lang="ar-DZ" sz="2000" b="1" dirty="0" smtClean="0">
                <a:solidFill>
                  <a:schemeClr val="tx1"/>
                </a:solidFill>
              </a:rPr>
              <a:t> مبني بالأحجار</a:t>
            </a:r>
          </a:p>
          <a:p>
            <a:pPr algn="r" rtl="1"/>
            <a:r>
              <a:rPr lang="ar-DZ" sz="2000" b="1" dirty="0" smtClean="0">
                <a:solidFill>
                  <a:schemeClr val="tx1"/>
                </a:solidFill>
              </a:rPr>
              <a:t> وفتح بها ثلاث أبواب ولم يبق منها إلا واحد فقط باب الأقواس </a:t>
            </a:r>
            <a:endParaRPr lang="ar-DZ" sz="2400" dirty="0" smtClean="0"/>
          </a:p>
        </p:txBody>
      </p:sp>
      <p:sp>
        <p:nvSpPr>
          <p:cNvPr id="4" name="Rectangle 1"/>
          <p:cNvSpPr>
            <a:spLocks noChangeArrowheads="1"/>
          </p:cNvSpPr>
          <p:nvPr/>
        </p:nvSpPr>
        <p:spPr bwMode="auto">
          <a:xfrm>
            <a:off x="0" y="1357298"/>
            <a:ext cx="2214546" cy="2554545"/>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ctr" anchorCtr="0" compatLnSpc="1">
            <a:prstTxWarp prst="textNoShape">
              <a:avLst/>
            </a:prstTxWarp>
            <a:spAutoFit/>
          </a:bodyPr>
          <a:lstStyle/>
          <a:p>
            <a:pPr algn="r" rtl="1"/>
            <a:r>
              <a:rPr lang="ar-DZ" sz="2000" b="1" i="1" u="sng" dirty="0" smtClean="0">
                <a:solidFill>
                  <a:schemeClr val="tx1"/>
                </a:solidFill>
              </a:rPr>
              <a:t>برج المنار</a:t>
            </a:r>
            <a:r>
              <a:rPr lang="ar-DZ" sz="2000" b="1" u="sng" dirty="0" smtClean="0">
                <a:solidFill>
                  <a:schemeClr val="tx1"/>
                </a:solidFill>
              </a:rPr>
              <a:t>:</a:t>
            </a:r>
            <a:r>
              <a:rPr lang="ar-DZ" sz="2000" b="1" dirty="0" smtClean="0">
                <a:solidFill>
                  <a:schemeClr val="tx1"/>
                </a:solidFill>
              </a:rPr>
              <a:t> </a:t>
            </a:r>
            <a:endParaRPr lang="fr-FR" sz="2000" b="1" dirty="0" smtClean="0">
              <a:solidFill>
                <a:schemeClr val="tx1"/>
              </a:solidFill>
            </a:endParaRPr>
          </a:p>
          <a:p>
            <a:pPr algn="r" rtl="1"/>
            <a:r>
              <a:rPr lang="ar-DZ" sz="2000" b="1" dirty="0" smtClean="0">
                <a:solidFill>
                  <a:schemeClr val="tx1"/>
                </a:solidFill>
              </a:rPr>
              <a:t>لهذا البرج قاعدة مربعـة </a:t>
            </a:r>
          </a:p>
          <a:p>
            <a:pPr algn="r" rtl="1"/>
            <a:r>
              <a:rPr lang="ar-DZ" sz="2000" b="1" dirty="0" smtClean="0">
                <a:solidFill>
                  <a:schemeClr val="tx1"/>
                </a:solidFill>
              </a:rPr>
              <a:t>يبلغ ضلعها 20م  وواجهـته مزينة بمشكاة مقعرة الشكل </a:t>
            </a:r>
          </a:p>
          <a:p>
            <a:pPr algn="r" rtl="1"/>
            <a:r>
              <a:rPr lang="ar-DZ" sz="2000" b="1" dirty="0" smtClean="0">
                <a:solidFill>
                  <a:schemeClr val="tx1"/>
                </a:solidFill>
              </a:rPr>
              <a:t>ويشمل على قاعتين موضوعتين فوق بعضها البعض </a:t>
            </a:r>
          </a:p>
        </p:txBody>
      </p:sp>
      <p:sp>
        <p:nvSpPr>
          <p:cNvPr id="5" name="Rectangle 1"/>
          <p:cNvSpPr>
            <a:spLocks noChangeArrowheads="1"/>
          </p:cNvSpPr>
          <p:nvPr/>
        </p:nvSpPr>
        <p:spPr bwMode="auto">
          <a:xfrm>
            <a:off x="4286248" y="1357298"/>
            <a:ext cx="2428892" cy="3170099"/>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algn="r" rtl="1"/>
            <a:r>
              <a:rPr lang="ar-DZ" sz="2000" b="1" u="sng" dirty="0" smtClean="0">
                <a:solidFill>
                  <a:schemeClr val="tx1"/>
                </a:solidFill>
              </a:rPr>
              <a:t>سور بجاية</a:t>
            </a:r>
            <a:endParaRPr lang="fr-FR" sz="2000" b="1" dirty="0" smtClean="0">
              <a:solidFill>
                <a:schemeClr val="tx1"/>
              </a:solidFill>
            </a:endParaRPr>
          </a:p>
          <a:p>
            <a:pPr algn="r" rtl="1"/>
            <a:r>
              <a:rPr lang="ar-DZ" sz="2000" b="1" dirty="0" smtClean="0">
                <a:solidFill>
                  <a:schemeClr val="tx1"/>
                </a:solidFill>
              </a:rPr>
              <a:t>مازالت آثاره باقية إلى يومنا هذا</a:t>
            </a:r>
          </a:p>
          <a:p>
            <a:pPr algn="r" rtl="1"/>
            <a:r>
              <a:rPr lang="ar-DZ" sz="2000" b="1" dirty="0" smtClean="0">
                <a:solidFill>
                  <a:schemeClr val="tx1"/>
                </a:solidFill>
              </a:rPr>
              <a:t> فهو ينحدر من الناحية الشمالية للمديـنة، ثم يتبع شط البحر نحو الشمال</a:t>
            </a:r>
          </a:p>
          <a:p>
            <a:pPr algn="r" rtl="1"/>
            <a:r>
              <a:rPr lang="ar-DZ" sz="2000" b="1" dirty="0" smtClean="0">
                <a:solidFill>
                  <a:schemeClr val="tx1"/>
                </a:solidFill>
              </a:rPr>
              <a:t>سمكه بين (1.70-2.50م) </a:t>
            </a:r>
          </a:p>
          <a:p>
            <a:pPr algn="r" rtl="1"/>
            <a:r>
              <a:rPr lang="ar-DZ" sz="2000" b="1" dirty="0" smtClean="0">
                <a:solidFill>
                  <a:schemeClr val="tx1"/>
                </a:solidFill>
              </a:rPr>
              <a:t>ارتفاعه بين (4-6م) </a:t>
            </a:r>
          </a:p>
          <a:p>
            <a:pPr algn="r" rtl="1"/>
            <a:r>
              <a:rPr lang="ar-DZ" sz="2000" b="1" dirty="0" smtClean="0">
                <a:solidFill>
                  <a:schemeClr val="tx1"/>
                </a:solidFill>
              </a:rPr>
              <a:t>ونجد في أعلاه ممرا للحراس بني بالآجر</a:t>
            </a:r>
          </a:p>
        </p:txBody>
      </p:sp>
      <p:sp>
        <p:nvSpPr>
          <p:cNvPr id="16" name="Rectangle 1"/>
          <p:cNvSpPr>
            <a:spLocks noChangeArrowheads="1"/>
          </p:cNvSpPr>
          <p:nvPr/>
        </p:nvSpPr>
        <p:spPr bwMode="auto">
          <a:xfrm>
            <a:off x="2643174" y="1357298"/>
            <a:ext cx="1500198" cy="2616101"/>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algn="r" rtl="1"/>
            <a:r>
              <a:rPr kumimoji="0" lang="ar-DZ" sz="24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a:t>
            </a:r>
            <a:r>
              <a:rPr lang="ar-DZ" sz="2000" b="1" i="1" u="sng" dirty="0" smtClean="0">
                <a:solidFill>
                  <a:schemeClr val="tx1"/>
                </a:solidFill>
              </a:rPr>
              <a:t>باب الأقواس</a:t>
            </a:r>
            <a:r>
              <a:rPr lang="ar-DZ" sz="2000" b="1" u="sng" dirty="0" smtClean="0">
                <a:solidFill>
                  <a:schemeClr val="tx1"/>
                </a:solidFill>
              </a:rPr>
              <a:t>:</a:t>
            </a:r>
            <a:endParaRPr lang="fr-FR" sz="2000" dirty="0" smtClean="0">
              <a:solidFill>
                <a:schemeClr val="tx1"/>
              </a:solidFill>
            </a:endParaRPr>
          </a:p>
          <a:p>
            <a:pPr algn="r" rtl="1"/>
            <a:r>
              <a:rPr lang="ar-DZ" sz="2000" b="1" dirty="0" smtClean="0">
                <a:solidFill>
                  <a:schemeClr val="tx1"/>
                </a:solidFill>
              </a:rPr>
              <a:t>أثناء الحفريات التي أقيمت ناحية الأقواس لم يعثر على أثر للباب </a:t>
            </a:r>
          </a:p>
          <a:p>
            <a:pPr algn="r" rtl="1"/>
            <a:r>
              <a:rPr lang="ar-DZ" sz="2000" b="1" dirty="0" smtClean="0">
                <a:solidFill>
                  <a:schemeClr val="tx1"/>
                </a:solidFill>
              </a:rPr>
              <a:t>ولم يبـق إلا مكانه</a:t>
            </a:r>
            <a:endParaRPr kumimoji="0" lang="ar-DZ" sz="24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endParaRPr>
          </a:p>
        </p:txBody>
      </p:sp>
      <p:grpSp>
        <p:nvGrpSpPr>
          <p:cNvPr id="11" name="Groupe 17"/>
          <p:cNvGrpSpPr/>
          <p:nvPr/>
        </p:nvGrpSpPr>
        <p:grpSpPr>
          <a:xfrm>
            <a:off x="571472" y="0"/>
            <a:ext cx="7740152" cy="1375872"/>
            <a:chOff x="1142976" y="514159"/>
            <a:chExt cx="6357982" cy="2092578"/>
          </a:xfrm>
        </p:grpSpPr>
        <p:grpSp>
          <p:nvGrpSpPr>
            <p:cNvPr id="14" name="Groupe 14"/>
            <p:cNvGrpSpPr/>
            <p:nvPr/>
          </p:nvGrpSpPr>
          <p:grpSpPr>
            <a:xfrm>
              <a:off x="1142976" y="514159"/>
              <a:ext cx="6357982" cy="2092578"/>
              <a:chOff x="1142976" y="514159"/>
              <a:chExt cx="6357982" cy="2092578"/>
            </a:xfrm>
          </p:grpSpPr>
          <p:sp>
            <p:nvSpPr>
              <p:cNvPr id="35841" name="Rectangle 1"/>
              <p:cNvSpPr>
                <a:spLocks noChangeArrowheads="1"/>
              </p:cNvSpPr>
              <p:nvPr/>
            </p:nvSpPr>
            <p:spPr bwMode="auto">
              <a:xfrm>
                <a:off x="1142976" y="514159"/>
                <a:ext cx="6357982" cy="702151"/>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kumimoji="0" lang="ar-DZ" sz="2400" b="0" i="0" u="none" strike="noStrike" cap="none" normalizeH="0" baseline="0" dirty="0" smtClean="0">
                    <a:ln>
                      <a:noFill/>
                    </a:ln>
                    <a:solidFill>
                      <a:srgbClr val="000000"/>
                    </a:solidFill>
                    <a:effectLst/>
                    <a:latin typeface="Simplified Arabic" pitchFamily="18" charset="-78"/>
                    <a:ea typeface="Times New Roman" pitchFamily="18" charset="0"/>
                    <a:cs typeface="Simplified Arabic" pitchFamily="18" charset="-78"/>
                  </a:rPr>
                  <a:t>العمارة العسكرية</a:t>
                </a:r>
              </a:p>
            </p:txBody>
          </p:sp>
          <p:sp>
            <p:nvSpPr>
              <p:cNvPr id="7" name="Rectangle 6"/>
              <p:cNvSpPr/>
              <p:nvPr/>
            </p:nvSpPr>
            <p:spPr>
              <a:xfrm>
                <a:off x="1495063" y="1600631"/>
                <a:ext cx="5544000" cy="21431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ar-DZ"/>
              </a:p>
            </p:txBody>
          </p:sp>
          <p:sp>
            <p:nvSpPr>
              <p:cNvPr id="8" name="Flèche vers le bas 7"/>
              <p:cNvSpPr/>
              <p:nvPr/>
            </p:nvSpPr>
            <p:spPr>
              <a:xfrm>
                <a:off x="7011097" y="1600630"/>
                <a:ext cx="360000" cy="1006107"/>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ar-DZ"/>
              </a:p>
            </p:txBody>
          </p:sp>
          <p:sp>
            <p:nvSpPr>
              <p:cNvPr id="9" name="Flèche vers le bas 8"/>
              <p:cNvSpPr/>
              <p:nvPr/>
            </p:nvSpPr>
            <p:spPr>
              <a:xfrm>
                <a:off x="3571868" y="1714488"/>
                <a:ext cx="360000" cy="8640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ar-DZ"/>
              </a:p>
            </p:txBody>
          </p:sp>
          <p:sp>
            <p:nvSpPr>
              <p:cNvPr id="10" name="Flèche vers le bas 9"/>
              <p:cNvSpPr/>
              <p:nvPr/>
            </p:nvSpPr>
            <p:spPr>
              <a:xfrm>
                <a:off x="1201657" y="1600630"/>
                <a:ext cx="360000" cy="97111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ar-DZ"/>
              </a:p>
            </p:txBody>
          </p:sp>
        </p:grpSp>
        <p:sp>
          <p:nvSpPr>
            <p:cNvPr id="17" name="Flèche vers le bas 16"/>
            <p:cNvSpPr/>
            <p:nvPr/>
          </p:nvSpPr>
          <p:spPr>
            <a:xfrm>
              <a:off x="5357818" y="1817932"/>
              <a:ext cx="360000" cy="75381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ar-DZ"/>
            </a:p>
          </p:txBody>
        </p:sp>
      </p:grpSp>
      <p:sp>
        <p:nvSpPr>
          <p:cNvPr id="18" name="Rectangle 1"/>
          <p:cNvSpPr>
            <a:spLocks noChangeArrowheads="1"/>
          </p:cNvSpPr>
          <p:nvPr/>
        </p:nvSpPr>
        <p:spPr bwMode="auto">
          <a:xfrm>
            <a:off x="0" y="6027003"/>
            <a:ext cx="2643174" cy="769441"/>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algn="r" rtl="1"/>
            <a:r>
              <a:rPr kumimoji="0" lang="ar-DZ" sz="24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a:t>
            </a:r>
            <a:r>
              <a:rPr lang="ar-DZ" sz="2000" b="1" dirty="0" smtClean="0">
                <a:solidFill>
                  <a:schemeClr val="tx1"/>
                </a:solidFill>
                <a:cs typeface="+mj-cs"/>
              </a:rPr>
              <a:t>أما القاعة السفلى مربعة مسقفة </a:t>
            </a:r>
          </a:p>
        </p:txBody>
      </p:sp>
      <p:sp>
        <p:nvSpPr>
          <p:cNvPr id="19" name="Rectangle 1"/>
          <p:cNvSpPr>
            <a:spLocks noChangeArrowheads="1"/>
          </p:cNvSpPr>
          <p:nvPr/>
        </p:nvSpPr>
        <p:spPr bwMode="auto">
          <a:xfrm>
            <a:off x="0" y="4286256"/>
            <a:ext cx="2714612" cy="769441"/>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algn="r" rtl="1"/>
            <a:r>
              <a:rPr kumimoji="0" lang="ar-DZ" sz="24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a:t>
            </a:r>
            <a:r>
              <a:rPr lang="ar-DZ" sz="2000" b="1" dirty="0" smtClean="0">
                <a:solidFill>
                  <a:schemeClr val="tx1"/>
                </a:solidFill>
              </a:rPr>
              <a:t>القاعة العليا : </a:t>
            </a:r>
            <a:r>
              <a:rPr lang="ar-DZ" sz="2000" dirty="0" smtClean="0">
                <a:solidFill>
                  <a:schemeClr val="tx1"/>
                </a:solidFill>
              </a:rPr>
              <a:t>صليبية الشكل</a:t>
            </a:r>
          </a:p>
          <a:p>
            <a:pPr algn="r" rtl="1"/>
            <a:r>
              <a:rPr lang="ar-DZ" sz="2000" dirty="0" smtClean="0">
                <a:solidFill>
                  <a:schemeClr val="tx1"/>
                </a:solidFill>
              </a:rPr>
              <a:t> عبارة عن ممر للحراس</a:t>
            </a:r>
            <a:endParaRPr lang="fr-FR" sz="2000" dirty="0" smtClean="0">
              <a:solidFill>
                <a:schemeClr val="tx1"/>
              </a:solidFill>
            </a:endParaRPr>
          </a:p>
        </p:txBody>
      </p:sp>
      <p:sp>
        <p:nvSpPr>
          <p:cNvPr id="20" name="Rectangle 1"/>
          <p:cNvSpPr>
            <a:spLocks noChangeArrowheads="1"/>
          </p:cNvSpPr>
          <p:nvPr/>
        </p:nvSpPr>
        <p:spPr bwMode="auto">
          <a:xfrm>
            <a:off x="4714876" y="5143512"/>
            <a:ext cx="4429124" cy="707886"/>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algn="r" rtl="1"/>
            <a:r>
              <a:rPr lang="ar-DZ" sz="2000" b="1" dirty="0" smtClean="0">
                <a:solidFill>
                  <a:schemeClr val="tx1"/>
                </a:solidFill>
              </a:rPr>
              <a:t>وبجانب السور و الأبواب هناك برج شوف الرياض وهو برج له ثلاث أبواب منها باب البنود </a:t>
            </a:r>
          </a:p>
        </p:txBody>
      </p:sp>
      <p:sp>
        <p:nvSpPr>
          <p:cNvPr id="21" name="Rectangle 1"/>
          <p:cNvSpPr>
            <a:spLocks noChangeArrowheads="1"/>
          </p:cNvSpPr>
          <p:nvPr/>
        </p:nvSpPr>
        <p:spPr bwMode="auto">
          <a:xfrm>
            <a:off x="4714876" y="6072206"/>
            <a:ext cx="4429124"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algn="r" rtl="1"/>
            <a:r>
              <a:rPr kumimoji="0" lang="ar-DZ" sz="2400" b="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a:t>
            </a:r>
            <a:r>
              <a:rPr lang="ar-DZ" sz="2000" b="1" dirty="0" smtClean="0">
                <a:solidFill>
                  <a:schemeClr val="tx1"/>
                </a:solidFill>
              </a:rPr>
              <a:t>وعلى يمين الباب ويسـاره نجد برجان مستطيلان </a:t>
            </a:r>
          </a:p>
        </p:txBody>
      </p:sp>
      <p:sp>
        <p:nvSpPr>
          <p:cNvPr id="22" name="Flèche vers le bas 21"/>
          <p:cNvSpPr/>
          <p:nvPr/>
        </p:nvSpPr>
        <p:spPr>
          <a:xfrm>
            <a:off x="5357818" y="5643578"/>
            <a:ext cx="438261" cy="495631"/>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ar-DZ"/>
          </a:p>
        </p:txBody>
      </p:sp>
      <p:sp>
        <p:nvSpPr>
          <p:cNvPr id="23" name="Flèche vers le bas 22"/>
          <p:cNvSpPr/>
          <p:nvPr/>
        </p:nvSpPr>
        <p:spPr>
          <a:xfrm>
            <a:off x="5286380" y="4500570"/>
            <a:ext cx="438261" cy="495631"/>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ar-DZ"/>
          </a:p>
        </p:txBody>
      </p:sp>
      <p:sp>
        <p:nvSpPr>
          <p:cNvPr id="24" name="Flèche vers le bas 23"/>
          <p:cNvSpPr/>
          <p:nvPr/>
        </p:nvSpPr>
        <p:spPr>
          <a:xfrm>
            <a:off x="571472" y="5357826"/>
            <a:ext cx="438261" cy="495631"/>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ar-DZ"/>
          </a:p>
        </p:txBody>
      </p:sp>
      <p:sp>
        <p:nvSpPr>
          <p:cNvPr id="25" name="Flèche vers le bas 24"/>
          <p:cNvSpPr/>
          <p:nvPr/>
        </p:nvSpPr>
        <p:spPr>
          <a:xfrm>
            <a:off x="642910" y="3786190"/>
            <a:ext cx="438261" cy="495631"/>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ar-D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ppt_x"/>
                                          </p:val>
                                        </p:tav>
                                        <p:tav tm="100000">
                                          <p:val>
                                            <p:strVal val="#ppt_x"/>
                                          </p:val>
                                        </p:tav>
                                      </p:tavLst>
                                    </p:anim>
                                    <p:anim calcmode="lin" valueType="num">
                                      <p:cBhvr additive="base">
                                        <p:cTn id="5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6" grpId="0" animBg="1"/>
      <p:bldP spid="18" grpId="0" animBg="1"/>
      <p:bldP spid="19" grpId="0" animBg="1"/>
      <p:bldP spid="20" grpId="0" animBg="1"/>
      <p:bldP spid="2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7286644" y="1214422"/>
            <a:ext cx="1857356" cy="3046988"/>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ar-DZ" sz="2400" b="1" dirty="0" smtClean="0">
                <a:solidFill>
                  <a:srgbClr val="003300"/>
                </a:solidFill>
                <a:latin typeface="Arabic Transparent" charset="0"/>
                <a:ea typeface="Times New Roman" pitchFamily="18" charset="0"/>
              </a:rPr>
              <a:t>يصفها البكري" </a:t>
            </a:r>
            <a:r>
              <a:rPr lang="ar-DZ" sz="2400" dirty="0" smtClean="0">
                <a:solidFill>
                  <a:srgbClr val="003300"/>
                </a:solidFill>
                <a:latin typeface="Arabic Transparent" charset="0"/>
                <a:ea typeface="Times New Roman" pitchFamily="18" charset="0"/>
              </a:rPr>
              <a:t>إنها مدينة قديمة يسكنهـــا الأندلسيون، ولها مينــاء جيد ومشفى جمـيل..."(4) </a:t>
            </a:r>
            <a:endParaRPr lang="fr-FR" sz="2400" dirty="0" smtClean="0">
              <a:solidFill>
                <a:schemeClr val="tx1"/>
              </a:solidFill>
              <a:latin typeface="Arial" pitchFamily="34" charset="0"/>
            </a:endParaRPr>
          </a:p>
          <a:p>
            <a:pPr lvl="0" algn="ctr" fontAlgn="base">
              <a:spcBef>
                <a:spcPct val="0"/>
              </a:spcBef>
              <a:spcAft>
                <a:spcPct val="0"/>
              </a:spcAft>
            </a:pPr>
            <a:endParaRPr lang="ar-DZ" sz="2400" dirty="0" smtClean="0"/>
          </a:p>
        </p:txBody>
      </p:sp>
      <p:sp>
        <p:nvSpPr>
          <p:cNvPr id="4" name="Rectangle 1"/>
          <p:cNvSpPr>
            <a:spLocks noChangeArrowheads="1"/>
          </p:cNvSpPr>
          <p:nvPr/>
        </p:nvSpPr>
        <p:spPr bwMode="auto">
          <a:xfrm>
            <a:off x="0" y="1142984"/>
            <a:ext cx="2428860" cy="4154984"/>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algn="r" fontAlgn="base">
              <a:spcBef>
                <a:spcPct val="0"/>
              </a:spcBef>
              <a:spcAft>
                <a:spcPct val="0"/>
              </a:spcAft>
            </a:pPr>
            <a:r>
              <a:rPr lang="ar-DZ" sz="2400" b="1" dirty="0" smtClean="0">
                <a:solidFill>
                  <a:srgbClr val="003300"/>
                </a:solidFill>
                <a:latin typeface="Arabic Transparent" charset="0"/>
                <a:ea typeface="Times New Roman" pitchFamily="18" charset="0"/>
              </a:rPr>
              <a:t>وكانت في عهد بني حماد قاعدة المغرب الأوسط بعد القلعة</a:t>
            </a:r>
          </a:p>
          <a:p>
            <a:pPr algn="r" fontAlgn="base">
              <a:spcBef>
                <a:spcPct val="0"/>
              </a:spcBef>
              <a:spcAft>
                <a:spcPct val="0"/>
              </a:spcAft>
            </a:pPr>
            <a:r>
              <a:rPr lang="ar-DZ" sz="2400" b="1" dirty="0" smtClean="0">
                <a:solidFill>
                  <a:srgbClr val="003300"/>
                </a:solidFill>
                <a:latin typeface="Arabic Transparent" charset="0"/>
                <a:ea typeface="Times New Roman" pitchFamily="18" charset="0"/>
              </a:rPr>
              <a:t>-هي العاصمــة الثانية للحماديين  </a:t>
            </a:r>
          </a:p>
          <a:p>
            <a:pPr algn="r" fontAlgn="base">
              <a:spcBef>
                <a:spcPct val="0"/>
              </a:spcBef>
              <a:spcAft>
                <a:spcPct val="0"/>
              </a:spcAft>
            </a:pPr>
            <a:r>
              <a:rPr lang="ar-DZ" sz="2400" b="1" dirty="0" smtClean="0">
                <a:solidFill>
                  <a:srgbClr val="003300"/>
                </a:solidFill>
                <a:latin typeface="Arabic Transparent" charset="0"/>
                <a:ea typeface="Times New Roman" pitchFamily="18" charset="0"/>
              </a:rPr>
              <a:t>-كان سكانها أغنياء </a:t>
            </a:r>
          </a:p>
          <a:p>
            <a:pPr algn="r" fontAlgn="base">
              <a:spcBef>
                <a:spcPct val="0"/>
              </a:spcBef>
              <a:spcAft>
                <a:spcPct val="0"/>
              </a:spcAft>
            </a:pPr>
            <a:r>
              <a:rPr lang="ar-DZ" sz="2400" b="1" dirty="0" smtClean="0">
                <a:solidFill>
                  <a:srgbClr val="003300"/>
                </a:solidFill>
                <a:latin typeface="Arabic Transparent" charset="0"/>
                <a:ea typeface="Times New Roman" pitchFamily="18" charset="0"/>
              </a:rPr>
              <a:t>-أكثرهم مهرة في الفنون المختلـفة والمهن </a:t>
            </a:r>
          </a:p>
          <a:p>
            <a:pPr algn="r" fontAlgn="base">
              <a:spcBef>
                <a:spcPct val="0"/>
              </a:spcBef>
              <a:spcAft>
                <a:spcPct val="0"/>
              </a:spcAft>
            </a:pPr>
            <a:r>
              <a:rPr lang="ar-DZ" sz="2400" b="1" dirty="0" smtClean="0">
                <a:solidFill>
                  <a:srgbClr val="003300"/>
                </a:solidFill>
                <a:latin typeface="Arabic Transparent" charset="0"/>
                <a:ea typeface="Times New Roman" pitchFamily="18" charset="0"/>
              </a:rPr>
              <a:t>-كانت الصناعة  والتجارة مزدهرة بها </a:t>
            </a:r>
            <a:endParaRPr kumimoji="0" lang="ar-DZ" sz="24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endParaRPr>
          </a:p>
        </p:txBody>
      </p:sp>
      <p:sp>
        <p:nvSpPr>
          <p:cNvPr id="5" name="Rectangle 1"/>
          <p:cNvSpPr>
            <a:spLocks noChangeArrowheads="1"/>
          </p:cNvSpPr>
          <p:nvPr/>
        </p:nvSpPr>
        <p:spPr bwMode="auto">
          <a:xfrm>
            <a:off x="4786314" y="1214422"/>
            <a:ext cx="2085190" cy="4524315"/>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ar-DZ" sz="2400" b="1" dirty="0" smtClean="0">
                <a:solidFill>
                  <a:srgbClr val="003300"/>
                </a:solidFill>
                <a:latin typeface="Arabic Transparent" charset="0"/>
                <a:ea typeface="Times New Roman" pitchFamily="18" charset="0"/>
              </a:rPr>
              <a:t>أما ابن خلدون فيقول" </a:t>
            </a:r>
            <a:r>
              <a:rPr lang="ar-DZ" sz="2400" dirty="0" smtClean="0">
                <a:solidFill>
                  <a:srgbClr val="003300"/>
                </a:solidFill>
                <a:latin typeface="Arabic Transparent" charset="0"/>
                <a:ea typeface="Times New Roman" pitchFamily="18" charset="0"/>
              </a:rPr>
              <a:t>وفي تلك البقعة مدينة تسكنها قبيلة بربرية تسمى بجاية أو بقايا كما ينطق بها أهل تلك المنطقة، وتعرف في لغة تلك القبائل باسم بجيت كان لها شأن هام في عهد بني حماد</a:t>
            </a:r>
            <a:endParaRPr lang="fr-FR" sz="2400" dirty="0" smtClean="0">
              <a:solidFill>
                <a:schemeClr val="tx1"/>
              </a:solidFill>
              <a:latin typeface="Arial" pitchFamily="34" charset="0"/>
            </a:endParaRPr>
          </a:p>
          <a:p>
            <a:pPr lvl="0" algn="ctr" fontAlgn="base">
              <a:spcBef>
                <a:spcPct val="0"/>
              </a:spcBef>
              <a:spcAft>
                <a:spcPct val="0"/>
              </a:spcAft>
            </a:pPr>
            <a:endParaRPr lang="ar-DZ" sz="2400" b="1" dirty="0" smtClean="0">
              <a:solidFill>
                <a:srgbClr val="000000"/>
              </a:solidFill>
              <a:latin typeface="Simplified Arabic" pitchFamily="18" charset="-78"/>
              <a:ea typeface="Times New Roman" pitchFamily="18" charset="0"/>
              <a:cs typeface="Simplified Arabic" pitchFamily="18" charset="-78"/>
            </a:endParaRPr>
          </a:p>
        </p:txBody>
      </p:sp>
      <p:sp>
        <p:nvSpPr>
          <p:cNvPr id="16" name="Rectangle 1"/>
          <p:cNvSpPr>
            <a:spLocks noChangeArrowheads="1"/>
          </p:cNvSpPr>
          <p:nvPr/>
        </p:nvSpPr>
        <p:spPr bwMode="auto">
          <a:xfrm>
            <a:off x="2786050" y="1285860"/>
            <a:ext cx="1500198" cy="3785652"/>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ar-DZ" sz="2400" b="1" dirty="0" smtClean="0">
                <a:solidFill>
                  <a:srgbClr val="003300"/>
                </a:solidFill>
                <a:latin typeface="Arabic Transparent" charset="0"/>
                <a:ea typeface="Times New Roman" pitchFamily="18" charset="0"/>
                <a:cs typeface="+mj-cs"/>
              </a:rPr>
              <a:t>صبحي الأعشى أن " </a:t>
            </a:r>
            <a:r>
              <a:rPr lang="ar-DZ" sz="2400" dirty="0" smtClean="0">
                <a:solidFill>
                  <a:srgbClr val="003300"/>
                </a:solidFill>
                <a:latin typeface="Arabic Transparent" charset="0"/>
                <a:ea typeface="Times New Roman" pitchFamily="18" charset="0"/>
                <a:cs typeface="+mj-cs"/>
              </a:rPr>
              <a:t>بجاية مدينة من مدن المغرب الأوسط واقعة في أوائل الإقليم الرابع من الأقاليم السبعة..."</a:t>
            </a:r>
            <a:endParaRPr kumimoji="0" lang="ar-DZ" sz="2400"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endParaRPr>
          </a:p>
        </p:txBody>
      </p:sp>
      <p:grpSp>
        <p:nvGrpSpPr>
          <p:cNvPr id="11" name="Groupe 17"/>
          <p:cNvGrpSpPr/>
          <p:nvPr/>
        </p:nvGrpSpPr>
        <p:grpSpPr>
          <a:xfrm>
            <a:off x="214282" y="0"/>
            <a:ext cx="8929718" cy="1285860"/>
            <a:chOff x="-3539785" y="247907"/>
            <a:chExt cx="15850249" cy="4474528"/>
          </a:xfrm>
        </p:grpSpPr>
        <p:grpSp>
          <p:nvGrpSpPr>
            <p:cNvPr id="14" name="Groupe 14"/>
            <p:cNvGrpSpPr/>
            <p:nvPr/>
          </p:nvGrpSpPr>
          <p:grpSpPr>
            <a:xfrm>
              <a:off x="-3539785" y="247907"/>
              <a:ext cx="15850249" cy="4474528"/>
              <a:chOff x="-3539785" y="247907"/>
              <a:chExt cx="15850249" cy="4474528"/>
            </a:xfrm>
          </p:grpSpPr>
          <p:sp>
            <p:nvSpPr>
              <p:cNvPr id="35841" name="Rectangle 1"/>
              <p:cNvSpPr>
                <a:spLocks noChangeArrowheads="1"/>
              </p:cNvSpPr>
              <p:nvPr/>
            </p:nvSpPr>
            <p:spPr bwMode="auto">
              <a:xfrm>
                <a:off x="-3539785" y="247907"/>
                <a:ext cx="15850249" cy="1606499"/>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spAutoFit/>
              </a:bodyPr>
              <a:lstStyle/>
              <a:p>
                <a:pPr lvl="0" algn="ctr" rtl="1" fontAlgn="base">
                  <a:spcBef>
                    <a:spcPct val="0"/>
                  </a:spcBef>
                  <a:spcAft>
                    <a:spcPct val="0"/>
                  </a:spcAft>
                </a:pPr>
                <a:r>
                  <a:rPr lang="ar-DZ" sz="2400" b="1" i="1" u="sng" dirty="0" smtClean="0">
                    <a:solidFill>
                      <a:srgbClr val="003300"/>
                    </a:solidFill>
                    <a:latin typeface="Arabic Transparent" charset="0"/>
                    <a:ea typeface="Times New Roman" pitchFamily="18" charset="0"/>
                    <a:cs typeface="+mj-cs"/>
                  </a:rPr>
                  <a:t>بجايـــة</a:t>
                </a:r>
                <a:r>
                  <a:rPr lang="ar-DZ" sz="2400" b="1" u="sng" dirty="0" smtClean="0">
                    <a:solidFill>
                      <a:srgbClr val="003300"/>
                    </a:solidFill>
                    <a:latin typeface="Arabic Transparent" charset="0"/>
                    <a:ea typeface="Times New Roman" pitchFamily="18" charset="0"/>
                    <a:cs typeface="+mj-cs"/>
                  </a:rPr>
                  <a:t>:</a:t>
                </a:r>
                <a:r>
                  <a:rPr lang="ar-DZ" sz="2400" b="1" dirty="0" smtClean="0">
                    <a:solidFill>
                      <a:srgbClr val="003300"/>
                    </a:solidFill>
                    <a:latin typeface="Arabic Transparent" charset="0"/>
                    <a:ea typeface="Times New Roman" pitchFamily="18" charset="0"/>
                    <a:cs typeface="+mj-cs"/>
                  </a:rPr>
                  <a:t>تقع بجاية في الساحل الشرقي، بنيت على شكل مثلث مدرجة فوق منحدرات وعرة</a:t>
                </a:r>
                <a:endParaRPr lang="fr-FR" sz="2400" b="1" dirty="0" smtClean="0">
                  <a:solidFill>
                    <a:schemeClr val="tx1"/>
                  </a:solidFill>
                  <a:latin typeface="Arial" pitchFamily="34" charset="0"/>
                  <a:cs typeface="+mj-cs"/>
                </a:endParaRPr>
              </a:p>
            </p:txBody>
          </p:sp>
          <p:sp>
            <p:nvSpPr>
              <p:cNvPr id="7" name="Rectangle 6"/>
              <p:cNvSpPr/>
              <p:nvPr/>
            </p:nvSpPr>
            <p:spPr>
              <a:xfrm>
                <a:off x="-2271761" y="2618597"/>
                <a:ext cx="13060652" cy="363715"/>
              </a:xfrm>
              <a:prstGeom prst="rect">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DZ"/>
              </a:p>
            </p:txBody>
          </p:sp>
          <p:sp>
            <p:nvSpPr>
              <p:cNvPr id="8" name="Flèche vers le bas 7"/>
              <p:cNvSpPr/>
              <p:nvPr/>
            </p:nvSpPr>
            <p:spPr>
              <a:xfrm>
                <a:off x="10154879" y="2982308"/>
                <a:ext cx="887617" cy="1089725"/>
              </a:xfrm>
              <a:prstGeom prst="downArrow">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DZ"/>
              </a:p>
            </p:txBody>
          </p:sp>
          <p:sp>
            <p:nvSpPr>
              <p:cNvPr id="9" name="Flèche vers le bas 8"/>
              <p:cNvSpPr/>
              <p:nvPr/>
            </p:nvSpPr>
            <p:spPr>
              <a:xfrm>
                <a:off x="1532313" y="2982308"/>
                <a:ext cx="740408" cy="1740127"/>
              </a:xfrm>
              <a:prstGeom prst="downArrow">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DZ"/>
              </a:p>
            </p:txBody>
          </p:sp>
          <p:sp>
            <p:nvSpPr>
              <p:cNvPr id="10" name="Flèche vers le bas 9"/>
              <p:cNvSpPr/>
              <p:nvPr/>
            </p:nvSpPr>
            <p:spPr>
              <a:xfrm>
                <a:off x="-2525365" y="2982309"/>
                <a:ext cx="1014420" cy="1491537"/>
              </a:xfrm>
              <a:prstGeom prst="downArrow">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DZ"/>
              </a:p>
            </p:txBody>
          </p:sp>
        </p:grpSp>
        <p:sp>
          <p:nvSpPr>
            <p:cNvPr id="17" name="Flèche vers le bas 16"/>
            <p:cNvSpPr/>
            <p:nvPr/>
          </p:nvSpPr>
          <p:spPr>
            <a:xfrm>
              <a:off x="5843596" y="2982308"/>
              <a:ext cx="740408" cy="1491537"/>
            </a:xfrm>
            <a:prstGeom prst="downArrow">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DZ"/>
            </a:p>
          </p:txBody>
        </p:sp>
      </p:grpSp>
      <p:sp>
        <p:nvSpPr>
          <p:cNvPr id="18" name="Rectangle 1"/>
          <p:cNvSpPr>
            <a:spLocks noChangeArrowheads="1"/>
          </p:cNvSpPr>
          <p:nvPr/>
        </p:nvSpPr>
        <p:spPr bwMode="auto">
          <a:xfrm>
            <a:off x="214282" y="6396335"/>
            <a:ext cx="8929718" cy="461665"/>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spAutoFit/>
          </a:bodyPr>
          <a:lstStyle/>
          <a:p>
            <a:pPr lvl="0" algn="ctr" rtl="1" fontAlgn="base">
              <a:spcBef>
                <a:spcPct val="0"/>
              </a:spcBef>
              <a:spcAft>
                <a:spcPct val="0"/>
              </a:spcAft>
            </a:pPr>
            <a:r>
              <a:rPr lang="ar-DZ" sz="2400" b="1" i="1" u="sng" dirty="0" smtClean="0">
                <a:solidFill>
                  <a:srgbClr val="003300"/>
                </a:solidFill>
                <a:latin typeface="Arabic Transparent" charset="0"/>
                <a:ea typeface="Times New Roman" pitchFamily="18" charset="0"/>
                <a:cs typeface="+mj-cs"/>
              </a:rPr>
              <a:t>بنيت من طرف الناصر بن علناس </a:t>
            </a:r>
            <a:endParaRPr lang="fr-FR" sz="2400" b="1" dirty="0" smtClean="0">
              <a:solidFill>
                <a:schemeClr val="tx1"/>
              </a:solidFill>
              <a:latin typeface="Arial" pitchFamily="34" charset="0"/>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6786578" y="1214422"/>
            <a:ext cx="2357422" cy="4031873"/>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lvl="0" algn="r" fontAlgn="base">
              <a:spcBef>
                <a:spcPct val="0"/>
              </a:spcBef>
              <a:spcAft>
                <a:spcPct val="0"/>
              </a:spcAft>
            </a:pPr>
            <a:r>
              <a:rPr lang="ar-DZ" sz="2400" dirty="0" smtClean="0">
                <a:solidFill>
                  <a:schemeClr val="tx1"/>
                </a:solidFill>
              </a:rPr>
              <a:t>بنيت على منحدر جبل تقريست </a:t>
            </a:r>
          </a:p>
          <a:p>
            <a:pPr lvl="0" algn="r" fontAlgn="base">
              <a:spcBef>
                <a:spcPct val="0"/>
              </a:spcBef>
              <a:spcAft>
                <a:spcPct val="0"/>
              </a:spcAft>
            </a:pPr>
            <a:r>
              <a:rPr lang="ar-DZ" sz="2400" dirty="0" smtClean="0">
                <a:solidFill>
                  <a:schemeClr val="tx1"/>
                </a:solidFill>
              </a:rPr>
              <a:t>الذي يصل ارتفاعه 14.18م، </a:t>
            </a:r>
          </a:p>
          <a:p>
            <a:pPr lvl="0" algn="r" fontAlgn="base">
              <a:spcBef>
                <a:spcPct val="0"/>
              </a:spcBef>
              <a:spcAft>
                <a:spcPct val="0"/>
              </a:spcAft>
            </a:pPr>
            <a:r>
              <a:rPr lang="ar-DZ" sz="2400" dirty="0" smtClean="0">
                <a:solidFill>
                  <a:schemeClr val="tx1"/>
                </a:solidFill>
              </a:rPr>
              <a:t>على الحدود الشماليـة لسهول الحضنة  </a:t>
            </a:r>
          </a:p>
          <a:p>
            <a:pPr lvl="0" algn="r" fontAlgn="base">
              <a:spcBef>
                <a:spcPct val="0"/>
              </a:spcBef>
              <a:spcAft>
                <a:spcPct val="0"/>
              </a:spcAft>
            </a:pPr>
            <a:r>
              <a:rPr lang="ar-DZ" sz="2400" dirty="0" smtClean="0">
                <a:solidFill>
                  <a:schemeClr val="tx1"/>
                </a:solidFill>
              </a:rPr>
              <a:t>يحدها شرقا واد فرج الذي يجـري بين جبل الرحمة وجبل مرزوق </a:t>
            </a:r>
          </a:p>
          <a:p>
            <a:pPr lvl="0" algn="r" fontAlgn="base">
              <a:spcBef>
                <a:spcPct val="0"/>
              </a:spcBef>
              <a:spcAft>
                <a:spcPct val="0"/>
              </a:spcAft>
            </a:pPr>
            <a:r>
              <a:rPr lang="ar-DZ" sz="2000" b="1" dirty="0" smtClean="0">
                <a:solidFill>
                  <a:schemeClr val="tx1"/>
                </a:solidFill>
              </a:rPr>
              <a:t>وغربا تحده قمة لغورين يـصل ارتفاعها 1190م </a:t>
            </a:r>
            <a:endParaRPr lang="ar-DZ" sz="2400" dirty="0" smtClean="0"/>
          </a:p>
        </p:txBody>
      </p:sp>
      <p:sp>
        <p:nvSpPr>
          <p:cNvPr id="5" name="Rectangle 1"/>
          <p:cNvSpPr>
            <a:spLocks noChangeArrowheads="1"/>
          </p:cNvSpPr>
          <p:nvPr/>
        </p:nvSpPr>
        <p:spPr bwMode="auto">
          <a:xfrm>
            <a:off x="3214678" y="1214422"/>
            <a:ext cx="2143140" cy="3785652"/>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algn="ctr" rtl="1"/>
            <a:r>
              <a:rPr lang="ar-DZ" sz="2000" b="1" dirty="0" smtClean="0">
                <a:solidFill>
                  <a:schemeClr val="tx1"/>
                </a:solidFill>
              </a:rPr>
              <a:t>البكري</a:t>
            </a:r>
          </a:p>
          <a:p>
            <a:pPr algn="r" rtl="1"/>
            <a:r>
              <a:rPr lang="ar-DZ" sz="2000" b="1" dirty="0" smtClean="0">
                <a:solidFill>
                  <a:schemeClr val="tx1"/>
                </a:solidFill>
              </a:rPr>
              <a:t>" هي قلعة كبيرة ذات منعة وحصانة فلما كان خراب القيروان انتقل إليها أكثر أهل إفريقية، اليوم مقصد التجار، </a:t>
            </a:r>
            <a:r>
              <a:rPr lang="ar-DZ" sz="2000" b="1" dirty="0" err="1" smtClean="0">
                <a:solidFill>
                  <a:schemeClr val="tx1"/>
                </a:solidFill>
              </a:rPr>
              <a:t>وبها</a:t>
            </a:r>
            <a:r>
              <a:rPr lang="ar-DZ" sz="2000" b="1" dirty="0" smtClean="0">
                <a:solidFill>
                  <a:schemeClr val="tx1"/>
                </a:solidFill>
              </a:rPr>
              <a:t> تحل الرحال من العراق و الحجاز ومصر و الشام ، وسائر بلاد المغرب، وهي اليوم مستقر مملكة صنهاجة..."</a:t>
            </a:r>
            <a:endParaRPr lang="ar-DZ" sz="2000" b="1" dirty="0" smtClean="0">
              <a:solidFill>
                <a:schemeClr val="tx1"/>
              </a:solidFill>
              <a:latin typeface="Simplified Arabic" pitchFamily="18" charset="-78"/>
              <a:ea typeface="Times New Roman" pitchFamily="18" charset="0"/>
              <a:cs typeface="Simplified Arabic" pitchFamily="18" charset="-78"/>
            </a:endParaRPr>
          </a:p>
        </p:txBody>
      </p:sp>
      <p:sp>
        <p:nvSpPr>
          <p:cNvPr id="16" name="Rectangle 1"/>
          <p:cNvSpPr>
            <a:spLocks noChangeArrowheads="1"/>
          </p:cNvSpPr>
          <p:nvPr/>
        </p:nvSpPr>
        <p:spPr bwMode="auto">
          <a:xfrm>
            <a:off x="0" y="1214422"/>
            <a:ext cx="2285984" cy="4093428"/>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ar-DZ" sz="2000" b="1" dirty="0" smtClean="0">
                <a:solidFill>
                  <a:schemeClr val="tx1"/>
                </a:solidFill>
              </a:rPr>
              <a:t>الإدريسي: </a:t>
            </a:r>
          </a:p>
          <a:p>
            <a:pPr lvl="0" algn="ctr" fontAlgn="base">
              <a:spcBef>
                <a:spcPct val="0"/>
              </a:spcBef>
              <a:spcAft>
                <a:spcPct val="0"/>
              </a:spcAft>
            </a:pPr>
            <a:r>
              <a:rPr lang="ar-DZ" sz="2000" b="1" dirty="0" smtClean="0">
                <a:solidFill>
                  <a:schemeClr val="tx1"/>
                </a:solidFill>
              </a:rPr>
              <a:t>يصفها بقوله"ومدينة القلعة من أكبر البلاد قطرا وأكثرها خلقا وأغزرها خيرا، وأوسعها أموالا ، وأحسنها قصورا ومساكن ، وأعمها فواكه وخصبا وحنطتهـا رخيصة ولحومها طيبة سمينة وهي في سند جبل سامي العلو،صعب الارتقاء واستدارسورها بجميع الجبل ويسمى ثاقريست </a:t>
            </a:r>
            <a:endParaRPr kumimoji="0" lang="ar-DZ" sz="20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endParaRPr>
          </a:p>
        </p:txBody>
      </p:sp>
      <p:grpSp>
        <p:nvGrpSpPr>
          <p:cNvPr id="6" name="Groupe 14"/>
          <p:cNvGrpSpPr/>
          <p:nvPr/>
        </p:nvGrpSpPr>
        <p:grpSpPr>
          <a:xfrm>
            <a:off x="214282" y="0"/>
            <a:ext cx="8929718" cy="1186640"/>
            <a:chOff x="-3539785" y="247907"/>
            <a:chExt cx="15850249" cy="4372166"/>
          </a:xfrm>
        </p:grpSpPr>
        <p:sp>
          <p:nvSpPr>
            <p:cNvPr id="35841" name="Rectangle 1"/>
            <p:cNvSpPr>
              <a:spLocks noChangeArrowheads="1"/>
            </p:cNvSpPr>
            <p:nvPr/>
          </p:nvSpPr>
          <p:spPr bwMode="auto">
            <a:xfrm>
              <a:off x="-3539785" y="247907"/>
              <a:ext cx="15850249" cy="1606499"/>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spAutoFit/>
            </a:bodyPr>
            <a:lstStyle/>
            <a:p>
              <a:pPr lvl="0" algn="ctr" rtl="1" fontAlgn="base">
                <a:spcBef>
                  <a:spcPct val="0"/>
                </a:spcBef>
                <a:spcAft>
                  <a:spcPct val="0"/>
                </a:spcAft>
              </a:pPr>
              <a:r>
                <a:rPr lang="ar-DZ" sz="2400" b="1" i="1" u="sng" dirty="0" smtClean="0">
                  <a:solidFill>
                    <a:schemeClr val="tx1"/>
                  </a:solidFill>
                </a:rPr>
                <a:t>القلـــعة</a:t>
              </a:r>
              <a:endParaRPr lang="fr-FR" sz="2400" b="1" dirty="0" smtClean="0">
                <a:solidFill>
                  <a:schemeClr val="tx1"/>
                </a:solidFill>
                <a:latin typeface="Arial" pitchFamily="34" charset="0"/>
                <a:cs typeface="+mj-cs"/>
              </a:endParaRPr>
            </a:p>
          </p:txBody>
        </p:sp>
        <p:sp>
          <p:nvSpPr>
            <p:cNvPr id="7" name="Rectangle 6"/>
            <p:cNvSpPr/>
            <p:nvPr/>
          </p:nvSpPr>
          <p:spPr>
            <a:xfrm>
              <a:off x="-2271761" y="2618597"/>
              <a:ext cx="13060652" cy="363715"/>
            </a:xfrm>
            <a:prstGeom prst="rect">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DZ"/>
            </a:p>
          </p:txBody>
        </p:sp>
        <p:sp>
          <p:nvSpPr>
            <p:cNvPr id="8" name="Flèche vers le bas 7"/>
            <p:cNvSpPr/>
            <p:nvPr/>
          </p:nvSpPr>
          <p:spPr>
            <a:xfrm>
              <a:off x="10154879" y="2982308"/>
              <a:ext cx="887617" cy="1089725"/>
            </a:xfrm>
            <a:prstGeom prst="downArrow">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DZ"/>
            </a:p>
          </p:txBody>
        </p:sp>
        <p:sp>
          <p:nvSpPr>
            <p:cNvPr id="9" name="Flèche vers le bas 8"/>
            <p:cNvSpPr/>
            <p:nvPr/>
          </p:nvSpPr>
          <p:spPr>
            <a:xfrm>
              <a:off x="3561152" y="2879946"/>
              <a:ext cx="740408" cy="1740127"/>
            </a:xfrm>
            <a:prstGeom prst="downArrow">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DZ"/>
            </a:p>
          </p:txBody>
        </p:sp>
        <p:sp>
          <p:nvSpPr>
            <p:cNvPr id="10" name="Flèche vers le bas 9"/>
            <p:cNvSpPr/>
            <p:nvPr/>
          </p:nvSpPr>
          <p:spPr>
            <a:xfrm>
              <a:off x="-2525365" y="2982309"/>
              <a:ext cx="1014420" cy="1491537"/>
            </a:xfrm>
            <a:prstGeom prst="downArrow">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DZ"/>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صورة 22" descr="C:\Documents and Settings\NEKACHE-2009\سطح المكتب\اثــــار\صورة\صورة 004.jpg"/>
          <p:cNvPicPr>
            <a:picLocks noGrp="1" noChangeAspect="1" noChangeArrowheads="1"/>
          </p:cNvPicPr>
          <p:nvPr>
            <p:ph idx="1"/>
          </p:nvPr>
        </p:nvPicPr>
        <p:blipFill>
          <a:blip r:embed="rId2"/>
          <a:srcRect/>
          <a:stretch>
            <a:fillRect/>
          </a:stretch>
        </p:blipFill>
        <p:spPr bwMode="auto">
          <a:xfrm>
            <a:off x="1428728" y="-227443"/>
            <a:ext cx="5643601" cy="7344531"/>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pic>
        <p:nvPicPr>
          <p:cNvPr id="4" name="صورة 23" descr="C:\Documents and Settings\NEKACHE-2009\سطح المكتب\اثــــار\صورة\صورة 003.jpg"/>
          <p:cNvPicPr>
            <a:picLocks noChangeAspect="1" noChangeArrowheads="1"/>
          </p:cNvPicPr>
          <p:nvPr/>
        </p:nvPicPr>
        <p:blipFill>
          <a:blip r:embed="rId2"/>
          <a:srcRect/>
          <a:stretch>
            <a:fillRect/>
          </a:stretch>
        </p:blipFill>
        <p:spPr bwMode="auto">
          <a:xfrm>
            <a:off x="1643043" y="0"/>
            <a:ext cx="4929222" cy="7070381"/>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0" y="642918"/>
            <a:ext cx="8892480" cy="5999058"/>
          </a:xfrm>
          <a:blipFill>
            <a:blip r:embed="rId2" cstate="print"/>
            <a:tile tx="0" ty="0" sx="100000" sy="100000" flip="none" algn="tl"/>
          </a:blipFill>
          <a:ln w="130175" cmpd="tri">
            <a:solidFill>
              <a:srgbClr val="FFFF00"/>
            </a:solidFill>
          </a:ln>
        </p:spPr>
        <p:txBody>
          <a:bodyPr>
            <a:noAutofit/>
          </a:bodyPr>
          <a:lstStyle/>
          <a:p>
            <a:pPr algn="just" rtl="1"/>
            <a:r>
              <a:rPr lang="ar-DZ" sz="4000" b="1" dirty="0" smtClean="0">
                <a:ln>
                  <a:solidFill>
                    <a:srgbClr val="FF0000"/>
                  </a:solidFill>
                </a:ln>
                <a:solidFill>
                  <a:schemeClr val="bg1"/>
                </a:solidFill>
                <a:cs typeface="Sultan normal" pitchFamily="2" charset="-78"/>
              </a:rPr>
              <a:t>تاريخ التأسيس: </a:t>
            </a:r>
            <a:r>
              <a:rPr lang="ar-DZ" sz="4000" dirty="0" smtClean="0">
                <a:solidFill>
                  <a:schemeClr val="bg1"/>
                </a:solidFill>
                <a:cs typeface="Sultan normal" pitchFamily="2" charset="-78"/>
              </a:rPr>
              <a:t>سنة </a:t>
            </a:r>
            <a:r>
              <a:rPr lang="ar-DZ" sz="4000" dirty="0" err="1" smtClean="0">
                <a:solidFill>
                  <a:schemeClr val="bg1"/>
                </a:solidFill>
                <a:cs typeface="Sultan normal" pitchFamily="2" charset="-78"/>
              </a:rPr>
              <a:t>398هـجري</a:t>
            </a:r>
            <a:endParaRPr lang="ar-DZ" sz="4000" dirty="0" smtClean="0">
              <a:solidFill>
                <a:schemeClr val="bg1"/>
              </a:solidFill>
              <a:cs typeface="Sultan normal" pitchFamily="2" charset="-78"/>
            </a:endParaRPr>
          </a:p>
          <a:p>
            <a:pPr algn="just" rtl="1"/>
            <a:r>
              <a:rPr lang="ar-DZ" sz="4000" b="1" dirty="0" smtClean="0">
                <a:ln>
                  <a:solidFill>
                    <a:srgbClr val="FF0000"/>
                  </a:solidFill>
                </a:ln>
                <a:solidFill>
                  <a:schemeClr val="bg1"/>
                </a:solidFill>
                <a:cs typeface="Sultan normal" pitchFamily="2" charset="-78"/>
              </a:rPr>
              <a:t>المؤسس:</a:t>
            </a:r>
            <a:r>
              <a:rPr lang="ar-DZ" sz="4000" dirty="0" smtClean="0">
                <a:solidFill>
                  <a:schemeClr val="bg1"/>
                </a:solidFill>
                <a:cs typeface="Sultan normal" pitchFamily="2" charset="-78"/>
              </a:rPr>
              <a:t> حماد بن </a:t>
            </a:r>
            <a:r>
              <a:rPr lang="ar-DZ" sz="4000" dirty="0" err="1" smtClean="0">
                <a:solidFill>
                  <a:schemeClr val="bg1"/>
                </a:solidFill>
                <a:cs typeface="Sultan normal" pitchFamily="2" charset="-78"/>
              </a:rPr>
              <a:t>بلكين</a:t>
            </a:r>
            <a:endParaRPr lang="ar-DZ" sz="4000" b="1" dirty="0" smtClean="0">
              <a:ln>
                <a:solidFill>
                  <a:srgbClr val="FF0000"/>
                </a:solidFill>
              </a:ln>
              <a:solidFill>
                <a:schemeClr val="bg1"/>
              </a:solidFill>
              <a:cs typeface="Sultan normal" pitchFamily="2" charset="-78"/>
            </a:endParaRPr>
          </a:p>
          <a:p>
            <a:pPr algn="just" rtl="1"/>
            <a:r>
              <a:rPr lang="ar-DZ" sz="4000" b="1" dirty="0" smtClean="0">
                <a:ln>
                  <a:solidFill>
                    <a:srgbClr val="FF0000"/>
                  </a:solidFill>
                </a:ln>
                <a:solidFill>
                  <a:schemeClr val="bg1"/>
                </a:solidFill>
                <a:cs typeface="Sultan normal" pitchFamily="2" charset="-78"/>
              </a:rPr>
              <a:t>الموقع: </a:t>
            </a:r>
            <a:r>
              <a:rPr lang="ar-DZ" sz="4000" dirty="0" smtClean="0">
                <a:solidFill>
                  <a:schemeClr val="bg1"/>
                </a:solidFill>
                <a:cs typeface="Sultan normal" pitchFamily="2" charset="-78"/>
              </a:rPr>
              <a:t>تقع في بلدية </a:t>
            </a:r>
            <a:r>
              <a:rPr lang="ar-DZ" sz="4000" dirty="0" err="1" smtClean="0">
                <a:solidFill>
                  <a:schemeClr val="bg1"/>
                </a:solidFill>
                <a:cs typeface="Sultan normal" pitchFamily="2" charset="-78"/>
              </a:rPr>
              <a:t>المعاضيد</a:t>
            </a:r>
            <a:r>
              <a:rPr lang="ar-DZ" sz="4000" dirty="0" smtClean="0">
                <a:solidFill>
                  <a:schemeClr val="bg1"/>
                </a:solidFill>
                <a:cs typeface="Sultan normal" pitchFamily="2" charset="-78"/>
              </a:rPr>
              <a:t> على بعد26كلم شمال شرق المسيلة، في موضع استراتيجي يشرف عليها من:</a:t>
            </a:r>
          </a:p>
          <a:p>
            <a:pPr algn="just" rtl="1"/>
            <a:r>
              <a:rPr lang="ar-DZ" sz="4000" dirty="0" smtClean="0">
                <a:solidFill>
                  <a:schemeClr val="bg1"/>
                </a:solidFill>
                <a:cs typeface="Sultan normal" pitchFamily="2" charset="-78"/>
              </a:rPr>
              <a:t> </a:t>
            </a:r>
            <a:r>
              <a:rPr lang="ar-DZ" sz="4000" dirty="0" smtClean="0">
                <a:solidFill>
                  <a:srgbClr val="FF0000"/>
                </a:solidFill>
                <a:cs typeface="Sultan normal" pitchFamily="2" charset="-78"/>
              </a:rPr>
              <a:t>الشمال</a:t>
            </a:r>
            <a:r>
              <a:rPr lang="ar-DZ" sz="4000" dirty="0" smtClean="0">
                <a:solidFill>
                  <a:schemeClr val="bg1"/>
                </a:solidFill>
                <a:cs typeface="Sultan normal" pitchFamily="2" charset="-78"/>
              </a:rPr>
              <a:t> جبل </a:t>
            </a:r>
            <a:r>
              <a:rPr lang="ar-DZ" sz="4000" dirty="0" err="1" smtClean="0">
                <a:solidFill>
                  <a:schemeClr val="bg1"/>
                </a:solidFill>
                <a:cs typeface="Sultan normal" pitchFamily="2" charset="-78"/>
              </a:rPr>
              <a:t>تقربوست</a:t>
            </a:r>
            <a:endParaRPr lang="ar-DZ" sz="4000" dirty="0" smtClean="0">
              <a:solidFill>
                <a:schemeClr val="bg1"/>
              </a:solidFill>
              <a:cs typeface="Sultan normal" pitchFamily="2" charset="-78"/>
            </a:endParaRPr>
          </a:p>
          <a:p>
            <a:pPr algn="just" rtl="1"/>
            <a:r>
              <a:rPr lang="ar-DZ" sz="4000" dirty="0" smtClean="0">
                <a:solidFill>
                  <a:schemeClr val="bg1"/>
                </a:solidFill>
                <a:cs typeface="Sultan normal" pitchFamily="2" charset="-78"/>
              </a:rPr>
              <a:t>  </a:t>
            </a:r>
            <a:r>
              <a:rPr lang="ar-DZ" sz="4000" dirty="0" smtClean="0">
                <a:solidFill>
                  <a:srgbClr val="FF0000"/>
                </a:solidFill>
                <a:cs typeface="Sultan normal" pitchFamily="2" charset="-78"/>
              </a:rPr>
              <a:t>الغرب</a:t>
            </a:r>
            <a:r>
              <a:rPr lang="ar-DZ" sz="4000" dirty="0" smtClean="0">
                <a:solidFill>
                  <a:schemeClr val="bg1"/>
                </a:solidFill>
                <a:cs typeface="Sultan normal" pitchFamily="2" charset="-78"/>
              </a:rPr>
              <a:t> جبل قرين</a:t>
            </a:r>
          </a:p>
          <a:p>
            <a:pPr algn="just" rtl="1"/>
            <a:r>
              <a:rPr lang="ar-DZ" sz="4000" dirty="0" smtClean="0">
                <a:solidFill>
                  <a:schemeClr val="bg1"/>
                </a:solidFill>
                <a:cs typeface="Sultan normal" pitchFamily="2" charset="-78"/>
              </a:rPr>
              <a:t> </a:t>
            </a:r>
            <a:r>
              <a:rPr lang="ar-DZ" sz="4000" dirty="0" smtClean="0">
                <a:solidFill>
                  <a:srgbClr val="FF0000"/>
                </a:solidFill>
                <a:cs typeface="Sultan normal" pitchFamily="2" charset="-78"/>
              </a:rPr>
              <a:t>الشرق</a:t>
            </a:r>
            <a:r>
              <a:rPr lang="ar-DZ" sz="4000" dirty="0" smtClean="0">
                <a:solidFill>
                  <a:schemeClr val="bg1"/>
                </a:solidFill>
                <a:cs typeface="Sultan normal" pitchFamily="2" charset="-78"/>
              </a:rPr>
              <a:t> وادي فرج"وادي </a:t>
            </a:r>
            <a:r>
              <a:rPr lang="ar-DZ" sz="4000" dirty="0" err="1" smtClean="0">
                <a:solidFill>
                  <a:schemeClr val="bg1"/>
                </a:solidFill>
                <a:cs typeface="Sultan normal" pitchFamily="2" charset="-78"/>
              </a:rPr>
              <a:t>جراوة</a:t>
            </a:r>
            <a:r>
              <a:rPr lang="ar-DZ" sz="4000" dirty="0" smtClean="0">
                <a:solidFill>
                  <a:schemeClr val="bg1"/>
                </a:solidFill>
                <a:cs typeface="Sultan normal" pitchFamily="2" charset="-78"/>
              </a:rPr>
              <a:t>" ومضايقه الحصينة،</a:t>
            </a:r>
          </a:p>
          <a:p>
            <a:pPr algn="just" rtl="1"/>
            <a:r>
              <a:rPr lang="ar-DZ" sz="4000" dirty="0" smtClean="0">
                <a:solidFill>
                  <a:schemeClr val="bg1"/>
                </a:solidFill>
                <a:cs typeface="Sultan normal" pitchFamily="2" charset="-78"/>
              </a:rPr>
              <a:t>  </a:t>
            </a:r>
            <a:r>
              <a:rPr lang="ar-DZ" sz="4000" dirty="0" smtClean="0">
                <a:solidFill>
                  <a:srgbClr val="FF0000"/>
                </a:solidFill>
                <a:cs typeface="Sultan normal" pitchFamily="2" charset="-78"/>
              </a:rPr>
              <a:t>الجنوب</a:t>
            </a:r>
            <a:r>
              <a:rPr lang="ar-DZ" sz="4000" dirty="0" smtClean="0">
                <a:solidFill>
                  <a:schemeClr val="bg1"/>
                </a:solidFill>
                <a:cs typeface="Sultan normal" pitchFamily="2" charset="-78"/>
              </a:rPr>
              <a:t> تشرف على منحدر شديد التعاريج والوعورة.</a:t>
            </a:r>
            <a:endParaRPr lang="ar-DZ" sz="4000" b="1" dirty="0" smtClean="0">
              <a:ln>
                <a:solidFill>
                  <a:srgbClr val="FF0000"/>
                </a:solidFill>
              </a:ln>
              <a:solidFill>
                <a:schemeClr val="bg1"/>
              </a:solidFill>
              <a:cs typeface="Sultan normal" pitchFamily="2" charset="-78"/>
            </a:endParaRPr>
          </a:p>
          <a:p>
            <a:pPr algn="just" rtl="1"/>
            <a:endParaRPr lang="en-US" sz="3200" b="1" dirty="0" smtClean="0">
              <a:ln>
                <a:solidFill>
                  <a:srgbClr val="FF0000"/>
                </a:solidFill>
              </a:ln>
              <a:solidFill>
                <a:schemeClr val="bg1"/>
              </a:solidFill>
              <a:cs typeface="Sultan normal" pitchFamily="2" charset="-78"/>
            </a:endParaRPr>
          </a:p>
        </p:txBody>
      </p:sp>
      <p:sp>
        <p:nvSpPr>
          <p:cNvPr id="4" name="Ellipse 3"/>
          <p:cNvSpPr/>
          <p:nvPr/>
        </p:nvSpPr>
        <p:spPr>
          <a:xfrm>
            <a:off x="0" y="0"/>
            <a:ext cx="8748464" cy="714356"/>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DZ" sz="5400" b="1" dirty="0" smtClean="0">
                <a:solidFill>
                  <a:srgbClr val="FF0000"/>
                </a:solidFill>
                <a:cs typeface="Sultan Medium" pitchFamily="2" charset="-78"/>
              </a:rPr>
              <a:t>قلعة بني حماد</a:t>
            </a:r>
            <a:endParaRPr lang="en-US" sz="5400" b="1" dirty="0" smtClean="0">
              <a:solidFill>
                <a:srgbClr val="FF0000"/>
              </a:solidFill>
              <a:cs typeface="Sultan Medium" pitchFamily="2" charset="-78"/>
            </a:endParaRPr>
          </a:p>
          <a:p>
            <a:pPr algn="ctr"/>
            <a:endParaRPr lang="en-US" dirty="0"/>
          </a:p>
        </p:txBody>
      </p:sp>
    </p:spTree>
    <p:extLst>
      <p:ext uri="{BB962C8B-B14F-4D97-AF65-F5344CB8AC3E}">
        <p14:creationId xmlns:p14="http://schemas.microsoft.com/office/powerpoint/2010/main" val="4063611419"/>
      </p:ext>
    </p:extLst>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0" y="0"/>
            <a:ext cx="8748464" cy="1124744"/>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DZ" sz="5400" b="1" dirty="0" smtClean="0">
                <a:solidFill>
                  <a:srgbClr val="FF0000"/>
                </a:solidFill>
                <a:cs typeface="Sultan Medium" pitchFamily="2" charset="-78"/>
              </a:rPr>
              <a:t>قلعة بني حماد</a:t>
            </a:r>
            <a:endParaRPr lang="en-US" sz="5400" b="1" dirty="0" smtClean="0">
              <a:solidFill>
                <a:srgbClr val="FF0000"/>
              </a:solidFill>
              <a:cs typeface="Sultan Medium" pitchFamily="2" charset="-78"/>
            </a:endParaRPr>
          </a:p>
          <a:p>
            <a:pPr algn="ctr"/>
            <a:endParaRPr lang="en-US" dirty="0"/>
          </a:p>
        </p:txBody>
      </p:sp>
      <p:pic>
        <p:nvPicPr>
          <p:cNvPr id="6" name="Image 5" descr="القلعة 2.bmp"/>
          <p:cNvPicPr/>
          <p:nvPr/>
        </p:nvPicPr>
        <p:blipFill>
          <a:blip r:embed="rId2" cstate="print"/>
          <a:stretch>
            <a:fillRect/>
          </a:stretch>
        </p:blipFill>
        <p:spPr>
          <a:xfrm>
            <a:off x="1259632" y="1268760"/>
            <a:ext cx="6408712" cy="5324095"/>
          </a:xfrm>
          <a:prstGeom prst="rect">
            <a:avLst/>
          </a:prstGeom>
        </p:spPr>
      </p:pic>
    </p:spTree>
    <p:extLst>
      <p:ext uri="{BB962C8B-B14F-4D97-AF65-F5344CB8AC3E}">
        <p14:creationId xmlns:p14="http://schemas.microsoft.com/office/powerpoint/2010/main" val="1707670401"/>
      </p:ext>
    </p:extLst>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5000628" y="0"/>
            <a:ext cx="3851920" cy="785818"/>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DZ" sz="4400" b="1" dirty="0" smtClean="0">
                <a:solidFill>
                  <a:srgbClr val="FF0000"/>
                </a:solidFill>
                <a:cs typeface="Sultan Medium" pitchFamily="2" charset="-78"/>
              </a:rPr>
              <a:t>قلعة بني </a:t>
            </a:r>
            <a:r>
              <a:rPr lang="ar-DZ" sz="4000" b="1" dirty="0" smtClean="0">
                <a:solidFill>
                  <a:srgbClr val="FF0000"/>
                </a:solidFill>
                <a:cs typeface="Sultan Medium" pitchFamily="2" charset="-78"/>
              </a:rPr>
              <a:t>حماد</a:t>
            </a:r>
            <a:endParaRPr lang="en-US" sz="4000" b="1" dirty="0" smtClean="0">
              <a:solidFill>
                <a:srgbClr val="FF0000"/>
              </a:solidFill>
              <a:cs typeface="Sultan Medium" pitchFamily="2" charset="-78"/>
            </a:endParaRPr>
          </a:p>
          <a:p>
            <a:pPr algn="ctr"/>
            <a:endParaRPr lang="en-US" dirty="0"/>
          </a:p>
        </p:txBody>
      </p:sp>
      <p:pic>
        <p:nvPicPr>
          <p:cNvPr id="1026" name="Picture 2" descr="C:\My Pictures\ملفات صور مواقع ومعالم اثرية\قلعة بني حماد 2010\مخطط القلعة عن دي بيلي.JPG"/>
          <p:cNvPicPr>
            <a:picLocks noChangeAspect="1" noChangeArrowheads="1"/>
          </p:cNvPicPr>
          <p:nvPr/>
        </p:nvPicPr>
        <p:blipFill>
          <a:blip r:embed="rId2" cstate="print"/>
          <a:srcRect/>
          <a:stretch>
            <a:fillRect/>
          </a:stretch>
        </p:blipFill>
        <p:spPr bwMode="auto">
          <a:xfrm>
            <a:off x="0" y="0"/>
            <a:ext cx="8858280" cy="6858000"/>
          </a:xfrm>
          <a:prstGeom prst="rect">
            <a:avLst/>
          </a:prstGeom>
          <a:noFill/>
        </p:spPr>
      </p:pic>
    </p:spTree>
    <p:extLst>
      <p:ext uri="{BB962C8B-B14F-4D97-AF65-F5344CB8AC3E}">
        <p14:creationId xmlns:p14="http://schemas.microsoft.com/office/powerpoint/2010/main" val="2186009327"/>
      </p:ext>
    </p:extLst>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0" y="0"/>
            <a:ext cx="8748464" cy="1124744"/>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DZ" sz="5400" b="1" dirty="0" smtClean="0">
                <a:solidFill>
                  <a:srgbClr val="FF0000"/>
                </a:solidFill>
                <a:cs typeface="Sultan Medium" pitchFamily="2" charset="-78"/>
              </a:rPr>
              <a:t>قلعة بني حماد</a:t>
            </a:r>
            <a:endParaRPr lang="en-US" sz="5400" b="1" dirty="0" smtClean="0">
              <a:solidFill>
                <a:srgbClr val="FF0000"/>
              </a:solidFill>
              <a:cs typeface="Sultan Medium" pitchFamily="2" charset="-78"/>
            </a:endParaRPr>
          </a:p>
          <a:p>
            <a:pPr algn="ctr"/>
            <a:endParaRPr lang="en-US" dirty="0"/>
          </a:p>
        </p:txBody>
      </p:sp>
      <p:pic>
        <p:nvPicPr>
          <p:cNvPr id="5" name="Image 4"/>
          <p:cNvPicPr/>
          <p:nvPr/>
        </p:nvPicPr>
        <p:blipFill>
          <a:blip r:embed="rId2" cstate="print"/>
          <a:srcRect/>
          <a:stretch>
            <a:fillRect/>
          </a:stretch>
        </p:blipFill>
        <p:spPr bwMode="auto">
          <a:xfrm>
            <a:off x="1475656" y="1124744"/>
            <a:ext cx="5976664" cy="5544615"/>
          </a:xfrm>
          <a:prstGeom prst="rect">
            <a:avLst/>
          </a:prstGeom>
          <a:noFill/>
          <a:ln w="9525">
            <a:noFill/>
            <a:miter lim="800000"/>
            <a:headEnd/>
            <a:tailEnd/>
          </a:ln>
        </p:spPr>
      </p:pic>
    </p:spTree>
    <p:extLst>
      <p:ext uri="{BB962C8B-B14F-4D97-AF65-F5344CB8AC3E}">
        <p14:creationId xmlns:p14="http://schemas.microsoft.com/office/powerpoint/2010/main" val="2485965775"/>
      </p:ext>
    </p:extLst>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714348" y="1214422"/>
            <a:ext cx="7358114" cy="378565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endParaRPr lang="ar-DZ" sz="3600" b="1" dirty="0" smtClean="0">
              <a:solidFill>
                <a:schemeClr val="tx1"/>
              </a:solidFill>
              <a:latin typeface="Simplified Arabic" pitchFamily="18" charset="-78"/>
              <a:cs typeface="Simplified Arabic" pitchFamily="18" charset="-78"/>
            </a:endParaRPr>
          </a:p>
          <a:p>
            <a:pPr marL="0" marR="0" lvl="0" indent="0" algn="ctr" defTabSz="914400" rtl="1" eaLnBrk="1" fontAlgn="base" latinLnBrk="0" hangingPunct="1">
              <a:lnSpc>
                <a:spcPct val="100000"/>
              </a:lnSpc>
              <a:spcBef>
                <a:spcPct val="0"/>
              </a:spcBef>
              <a:spcAft>
                <a:spcPct val="0"/>
              </a:spcAft>
              <a:buClrTx/>
              <a:buSzTx/>
              <a:buFontTx/>
              <a:buNone/>
              <a:tabLst/>
            </a:pPr>
            <a:r>
              <a:rPr lang="ar-DZ" sz="6000" b="1" dirty="0" smtClean="0">
                <a:solidFill>
                  <a:schemeClr val="tx1"/>
                </a:solidFill>
                <a:latin typeface="Simplified Arabic" pitchFamily="18" charset="-78"/>
                <a:cs typeface="Simplified Arabic" pitchFamily="18" charset="-78"/>
              </a:rPr>
              <a:t>العمارة</a:t>
            </a:r>
            <a:r>
              <a:rPr lang="ar-DZ" sz="3600" b="1" dirty="0" smtClean="0">
                <a:solidFill>
                  <a:schemeClr val="tx1"/>
                </a:solidFill>
                <a:latin typeface="Simplified Arabic" pitchFamily="18" charset="-78"/>
                <a:cs typeface="Simplified Arabic" pitchFamily="18" charset="-78"/>
              </a:rPr>
              <a:t> :</a:t>
            </a:r>
          </a:p>
          <a:p>
            <a:pPr marL="0" marR="0" lvl="0" indent="0" algn="r" defTabSz="914400" rtl="1" eaLnBrk="1" fontAlgn="base" latinLnBrk="0" hangingPunct="1">
              <a:lnSpc>
                <a:spcPct val="100000"/>
              </a:lnSpc>
              <a:spcBef>
                <a:spcPct val="0"/>
              </a:spcBef>
              <a:spcAft>
                <a:spcPct val="0"/>
              </a:spcAft>
              <a:buClrTx/>
              <a:buSzTx/>
              <a:buFontTx/>
              <a:buNone/>
              <a:tabLst/>
            </a:pPr>
            <a:r>
              <a:rPr lang="ar-DZ" sz="3600" b="1" dirty="0" smtClean="0">
                <a:solidFill>
                  <a:schemeClr val="tx1"/>
                </a:solidFill>
                <a:latin typeface="Simplified Arabic" pitchFamily="18" charset="-78"/>
                <a:cs typeface="Simplified Arabic" pitchFamily="18" charset="-78"/>
              </a:rPr>
              <a:t>1- العمارة الدينية</a:t>
            </a:r>
          </a:p>
          <a:p>
            <a:pPr marL="0" marR="0" lvl="0" indent="0" algn="r" defTabSz="914400" rtl="1" eaLnBrk="1" fontAlgn="base" latinLnBrk="0" hangingPunct="1">
              <a:lnSpc>
                <a:spcPct val="100000"/>
              </a:lnSpc>
              <a:spcBef>
                <a:spcPct val="0"/>
              </a:spcBef>
              <a:spcAft>
                <a:spcPct val="0"/>
              </a:spcAft>
              <a:buClrTx/>
              <a:buSzTx/>
              <a:buFontTx/>
              <a:buNone/>
              <a:tabLst/>
            </a:pPr>
            <a:r>
              <a:rPr lang="ar-DZ" sz="3600" b="1" dirty="0" smtClean="0">
                <a:solidFill>
                  <a:schemeClr val="tx1"/>
                </a:solidFill>
                <a:latin typeface="Simplified Arabic" pitchFamily="18" charset="-78"/>
                <a:cs typeface="Simplified Arabic" pitchFamily="18" charset="-78"/>
              </a:rPr>
              <a:t>2- العمارة المدنية  </a:t>
            </a:r>
          </a:p>
          <a:p>
            <a:pPr marL="0" marR="0" lvl="0" indent="0" algn="r" defTabSz="914400" rtl="1" eaLnBrk="1" fontAlgn="base" latinLnBrk="0" hangingPunct="1">
              <a:lnSpc>
                <a:spcPct val="100000"/>
              </a:lnSpc>
              <a:spcBef>
                <a:spcPct val="0"/>
              </a:spcBef>
              <a:spcAft>
                <a:spcPct val="0"/>
              </a:spcAft>
              <a:buClrTx/>
              <a:buSzTx/>
              <a:buFontTx/>
              <a:buNone/>
              <a:tabLst/>
            </a:pPr>
            <a:r>
              <a:rPr lang="ar-DZ" sz="3600" b="1" dirty="0" smtClean="0">
                <a:solidFill>
                  <a:schemeClr val="tx1"/>
                </a:solidFill>
                <a:latin typeface="Simplified Arabic" pitchFamily="18" charset="-78"/>
                <a:cs typeface="Simplified Arabic" pitchFamily="18" charset="-78"/>
              </a:rPr>
              <a:t>3- العمارة العسكرية </a:t>
            </a:r>
          </a:p>
          <a:p>
            <a:pPr marL="0" marR="0" lvl="0" indent="0" algn="ctr" defTabSz="914400" rtl="1" eaLnBrk="1" fontAlgn="base" latinLnBrk="0" hangingPunct="1">
              <a:lnSpc>
                <a:spcPct val="100000"/>
              </a:lnSpc>
              <a:spcBef>
                <a:spcPct val="0"/>
              </a:spcBef>
              <a:spcAft>
                <a:spcPct val="0"/>
              </a:spcAft>
              <a:buClrTx/>
              <a:buSzTx/>
              <a:buFontTx/>
              <a:buNone/>
              <a:tabLst/>
            </a:pPr>
            <a:endParaRPr kumimoji="0" lang="ar-DZ"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929718" cy="1500174"/>
          </a:xfrm>
        </p:spPr>
        <p:txBody>
          <a:bodyPr>
            <a:noAutofit/>
          </a:bodyPr>
          <a:lstStyle/>
          <a:p>
            <a:pPr algn="ctr"/>
            <a:r>
              <a:rPr lang="ar-DZ" sz="4800" dirty="0" smtClean="0">
                <a:solidFill>
                  <a:srgbClr val="FF0000"/>
                </a:solidFill>
                <a:latin typeface="Times New Roman"/>
                <a:ea typeface="Times New Roman"/>
                <a:cs typeface="Traditional Arabic"/>
              </a:rPr>
              <a:t/>
            </a:r>
            <a:br>
              <a:rPr lang="ar-DZ" sz="4800" dirty="0" smtClean="0">
                <a:solidFill>
                  <a:srgbClr val="FF0000"/>
                </a:solidFill>
                <a:latin typeface="Times New Roman"/>
                <a:ea typeface="Times New Roman"/>
                <a:cs typeface="Traditional Arabic"/>
              </a:rPr>
            </a:br>
            <a:r>
              <a:rPr lang="ar-DZ" sz="4800" dirty="0" smtClean="0">
                <a:solidFill>
                  <a:srgbClr val="FF0000"/>
                </a:solidFill>
                <a:latin typeface="Times New Roman"/>
                <a:ea typeface="Times New Roman"/>
                <a:cs typeface="Traditional Arabic"/>
              </a:rPr>
              <a:t/>
            </a:r>
            <a:br>
              <a:rPr lang="ar-DZ" sz="4800" dirty="0" smtClean="0">
                <a:solidFill>
                  <a:srgbClr val="FF0000"/>
                </a:solidFill>
                <a:latin typeface="Times New Roman"/>
                <a:ea typeface="Times New Roman"/>
                <a:cs typeface="Traditional Arabic"/>
              </a:rPr>
            </a:br>
            <a:r>
              <a:rPr lang="ar-DZ" sz="4800" dirty="0" smtClean="0">
                <a:solidFill>
                  <a:srgbClr val="FF0000"/>
                </a:solidFill>
                <a:latin typeface="Times New Roman"/>
                <a:ea typeface="Times New Roman"/>
                <a:cs typeface="Traditional Arabic"/>
              </a:rPr>
              <a:t/>
            </a:r>
            <a:br>
              <a:rPr lang="ar-DZ" sz="4800" dirty="0" smtClean="0">
                <a:solidFill>
                  <a:srgbClr val="FF0000"/>
                </a:solidFill>
                <a:latin typeface="Times New Roman"/>
                <a:ea typeface="Times New Roman"/>
                <a:cs typeface="Traditional Arabic"/>
              </a:rPr>
            </a:br>
            <a:r>
              <a:rPr lang="ar-DZ" sz="4800" dirty="0" smtClean="0">
                <a:solidFill>
                  <a:srgbClr val="FF0000"/>
                </a:solidFill>
                <a:latin typeface="Times New Roman"/>
                <a:ea typeface="Times New Roman"/>
                <a:cs typeface="Traditional Arabic"/>
              </a:rPr>
              <a:t/>
            </a:r>
            <a:br>
              <a:rPr lang="ar-DZ" sz="4800" dirty="0" smtClean="0">
                <a:solidFill>
                  <a:srgbClr val="FF0000"/>
                </a:solidFill>
                <a:latin typeface="Times New Roman"/>
                <a:ea typeface="Times New Roman"/>
                <a:cs typeface="Traditional Arabic"/>
              </a:rPr>
            </a:br>
            <a:r>
              <a:rPr lang="ar-DZ" sz="4800" dirty="0" smtClean="0">
                <a:solidFill>
                  <a:srgbClr val="FF0000"/>
                </a:solidFill>
                <a:latin typeface="Times New Roman"/>
                <a:ea typeface="Times New Roman"/>
                <a:cs typeface="Traditional Arabic"/>
              </a:rPr>
              <a:t/>
            </a:r>
            <a:br>
              <a:rPr lang="ar-DZ" sz="4800" dirty="0" smtClean="0">
                <a:solidFill>
                  <a:srgbClr val="FF0000"/>
                </a:solidFill>
                <a:latin typeface="Times New Roman"/>
                <a:ea typeface="Times New Roman"/>
                <a:cs typeface="Traditional Arabic"/>
              </a:rPr>
            </a:br>
            <a:r>
              <a:rPr lang="ar-DZ" sz="4800" dirty="0" smtClean="0">
                <a:solidFill>
                  <a:srgbClr val="FF0000"/>
                </a:solidFill>
                <a:latin typeface="Times New Roman"/>
                <a:ea typeface="Times New Roman"/>
                <a:cs typeface="Traditional Arabic"/>
              </a:rPr>
              <a:t/>
            </a:r>
            <a:br>
              <a:rPr lang="ar-DZ" sz="4800" dirty="0" smtClean="0">
                <a:solidFill>
                  <a:srgbClr val="FF0000"/>
                </a:solidFill>
                <a:latin typeface="Times New Roman"/>
                <a:ea typeface="Times New Roman"/>
                <a:cs typeface="Traditional Arabic"/>
              </a:rPr>
            </a:br>
            <a:r>
              <a:rPr lang="ar-DZ" sz="4800" dirty="0" smtClean="0">
                <a:solidFill>
                  <a:srgbClr val="FF0000"/>
                </a:solidFill>
                <a:latin typeface="Times New Roman"/>
                <a:ea typeface="Times New Roman"/>
                <a:cs typeface="Traditional Arabic"/>
              </a:rPr>
              <a:t>جامع القلعة: </a:t>
            </a:r>
            <a:br>
              <a:rPr lang="ar-DZ" sz="4800" dirty="0" smtClean="0">
                <a:solidFill>
                  <a:srgbClr val="FF0000"/>
                </a:solidFill>
                <a:latin typeface="Times New Roman"/>
                <a:ea typeface="Times New Roman"/>
                <a:cs typeface="Traditional Arabic"/>
              </a:rPr>
            </a:br>
            <a:endParaRPr lang="fr-FR" sz="4800" dirty="0"/>
          </a:p>
        </p:txBody>
      </p:sp>
      <p:pic>
        <p:nvPicPr>
          <p:cNvPr id="5" name="Espace réservé du contenu 5" descr="SSA40646a.JPG"/>
          <p:cNvPicPr>
            <a:picLocks noGrp="1" noChangeAspect="1"/>
          </p:cNvPicPr>
          <p:nvPr>
            <p:ph idx="1"/>
          </p:nvPr>
        </p:nvPicPr>
        <p:blipFill>
          <a:blip r:embed="rId2" cstate="print"/>
          <a:stretch>
            <a:fillRect/>
          </a:stretch>
        </p:blipFill>
        <p:spPr>
          <a:xfrm>
            <a:off x="-681496" y="0"/>
            <a:ext cx="8876218" cy="6858000"/>
          </a:xfrm>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1875</TotalTime>
  <Words>1589</Words>
  <Application>Microsoft Office PowerPoint</Application>
  <PresentationFormat>Affichage à l'écran (4:3)</PresentationFormat>
  <Paragraphs>253</Paragraphs>
  <Slides>36</Slides>
  <Notes>0</Notes>
  <HiddenSlides>0</HiddenSlides>
  <MMClips>0</MMClips>
  <ScaleCrop>false</ScaleCrop>
  <HeadingPairs>
    <vt:vector size="4" baseType="variant">
      <vt:variant>
        <vt:lpstr>Thème</vt:lpstr>
      </vt:variant>
      <vt:variant>
        <vt:i4>1</vt:i4>
      </vt:variant>
      <vt:variant>
        <vt:lpstr>Titres des diapositives</vt:lpstr>
      </vt:variant>
      <vt:variant>
        <vt:i4>36</vt:i4>
      </vt:variant>
    </vt:vector>
  </HeadingPairs>
  <TitlesOfParts>
    <vt:vector size="37"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جامع القلعة:  </vt:lpstr>
      <vt:lpstr>Présentation PowerPoint</vt:lpstr>
      <vt:lpstr>Présentation PowerPoint</vt:lpstr>
      <vt:lpstr>Présentation PowerPoint</vt:lpstr>
      <vt:lpstr>Présentation PowerPoint</vt:lpstr>
      <vt:lpstr>Présentation PowerPoint</vt:lpstr>
      <vt:lpstr>Présentation PowerPoint</vt:lpstr>
      <vt:lpstr>الجامع الكبير بقسنطينة:</vt:lpstr>
      <vt:lpstr>Présentation PowerPoint</vt:lpstr>
      <vt:lpstr>Présentation PowerPoint</vt:lpstr>
      <vt:lpstr>Présentation PowerPoint</vt:lpstr>
      <vt:lpstr>جامع ابي مروان بعنابة:  </vt:lpstr>
      <vt:lpstr>Présentation PowerPoint</vt:lpstr>
      <vt:lpstr>بيت الصلاة جامع ابي مروان</vt:lpstr>
      <vt:lpstr>Présentation PowerPoint</vt:lpstr>
      <vt:lpstr>المنشات المدنية</vt:lpstr>
      <vt:lpstr>Présentation PowerPoint</vt:lpstr>
      <vt:lpstr>Présentation PowerPoint</vt:lpstr>
      <vt:lpstr>Présentation PowerPoint</vt:lpstr>
      <vt:lpstr>Présentation PowerPoint</vt:lpstr>
      <vt:lpstr>Présentation PowerPoint</vt:lpstr>
      <vt:lpstr>قصر المنار</vt:lpstr>
      <vt:lpstr>قصر السلام</vt:lpstr>
      <vt:lpstr>Présentation PowerPoint</vt:lpstr>
      <vt:lpstr>Présentation PowerPoint</vt:lpstr>
      <vt:lpstr>Présentation PowerPoint</vt:lpstr>
      <vt:lpstr>Présentation PowerPoint</vt:lpstr>
      <vt:lpstr>Présentation PowerPoint</vt:lpstr>
    </vt:vector>
  </TitlesOfParts>
  <Company>Deftones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الآثار الاسلامية في الجزائر العهد المرابطي</dc:title>
  <dc:creator>Sarisoft</dc:creator>
  <cp:lastModifiedBy>novitech</cp:lastModifiedBy>
  <cp:revision>73</cp:revision>
  <dcterms:created xsi:type="dcterms:W3CDTF">2013-04-17T08:25:43Z</dcterms:created>
  <dcterms:modified xsi:type="dcterms:W3CDTF">2024-05-08T04:50:21Z</dcterms:modified>
</cp:coreProperties>
</file>