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34"/>
  </p:notesMasterIdLst>
  <p:sldIdLst>
    <p:sldId id="256" r:id="rId2"/>
    <p:sldId id="315" r:id="rId3"/>
    <p:sldId id="279" r:id="rId4"/>
    <p:sldId id="316" r:id="rId5"/>
    <p:sldId id="317" r:id="rId6"/>
    <p:sldId id="282" r:id="rId7"/>
    <p:sldId id="318" r:id="rId8"/>
    <p:sldId id="281" r:id="rId9"/>
    <p:sldId id="283" r:id="rId10"/>
    <p:sldId id="284" r:id="rId11"/>
    <p:sldId id="286" r:id="rId12"/>
    <p:sldId id="285" r:id="rId13"/>
    <p:sldId id="287" r:id="rId14"/>
    <p:sldId id="288" r:id="rId15"/>
    <p:sldId id="289" r:id="rId16"/>
    <p:sldId id="320" r:id="rId17"/>
    <p:sldId id="321" r:id="rId18"/>
    <p:sldId id="322" r:id="rId19"/>
    <p:sldId id="291" r:id="rId20"/>
    <p:sldId id="293" r:id="rId21"/>
    <p:sldId id="294" r:id="rId22"/>
    <p:sldId id="295" r:id="rId23"/>
    <p:sldId id="299" r:id="rId24"/>
    <p:sldId id="297" r:id="rId25"/>
    <p:sldId id="301" r:id="rId26"/>
    <p:sldId id="300" r:id="rId27"/>
    <p:sldId id="302" r:id="rId28"/>
    <p:sldId id="319" r:id="rId29"/>
    <p:sldId id="305" r:id="rId30"/>
    <p:sldId id="306" r:id="rId31"/>
    <p:sldId id="307" r:id="rId32"/>
    <p:sldId id="304" r:id="rId33"/>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775DCB02-9BB8-47FD-8907-85C794F793BA}" styleName="Style à thème 1 - Accentuation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08FB837D-C827-4EFA-A057-4D05807E0F7C}" styleName="Style à thème 1 - Accentuation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35758FB7-9AC5-4552-8A53-C91805E547FA}" styleName="Style à thème 1 - Accentuation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7" d="100"/>
          <a:sy n="67" d="100"/>
        </p:scale>
        <p:origin x="1392"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14E2388-A652-49B4-B10E-46090BFBE1CF}" type="datetimeFigureOut">
              <a:rPr lang="fr-FR" smtClean="0"/>
              <a:pPr/>
              <a:t>19/01/2024</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4A111A1-D312-4D57-8591-84D11A708EB0}" type="slidenum">
              <a:rPr lang="fr-FR" smtClean="0"/>
              <a:pPr/>
              <a:t>‹N°›</a:t>
            </a:fld>
            <a:endParaRPr lang="fr-FR"/>
          </a:p>
        </p:txBody>
      </p:sp>
    </p:spTree>
    <p:extLst>
      <p:ext uri="{BB962C8B-B14F-4D97-AF65-F5344CB8AC3E}">
        <p14:creationId xmlns:p14="http://schemas.microsoft.com/office/powerpoint/2010/main" val="26415673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Ref idx="1002">
        <a:schemeClr val="bg2"/>
      </p:bgRef>
    </p:bg>
    <p:spTree>
      <p:nvGrpSpPr>
        <p:cNvPr id="1" name=""/>
        <p:cNvGrpSpPr/>
        <p:nvPr/>
      </p:nvGrpSpPr>
      <p:grpSpPr>
        <a:xfrm>
          <a:off x="0" y="0"/>
          <a:ext cx="0" cy="0"/>
          <a:chOff x="0" y="0"/>
          <a:chExt cx="0" cy="0"/>
        </a:xfrm>
      </p:grpSpPr>
      <p:sp>
        <p:nvSpPr>
          <p:cNvPr id="9" name="Titr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Cliquez pour modifier le style du titre</a:t>
            </a:r>
            <a:endParaRPr kumimoji="0" lang="en-US"/>
          </a:p>
        </p:txBody>
      </p:sp>
      <p:sp>
        <p:nvSpPr>
          <p:cNvPr id="17" name="Sous-titr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30" name="Espace réservé de la date 29"/>
          <p:cNvSpPr>
            <a:spLocks noGrp="1"/>
          </p:cNvSpPr>
          <p:nvPr>
            <p:ph type="dt" sz="half" idx="10"/>
          </p:nvPr>
        </p:nvSpPr>
        <p:spPr/>
        <p:txBody>
          <a:bodyPr/>
          <a:lstStyle/>
          <a:p>
            <a:fld id="{9281D26B-A82F-4E7D-8734-B53421FA3EC2}" type="datetimeFigureOut">
              <a:rPr lang="fr-FR" smtClean="0"/>
              <a:pPr/>
              <a:t>19/01/2024</a:t>
            </a:fld>
            <a:endParaRPr lang="fr-FR"/>
          </a:p>
        </p:txBody>
      </p:sp>
      <p:sp>
        <p:nvSpPr>
          <p:cNvPr id="19" name="Espace réservé du pied de page 18"/>
          <p:cNvSpPr>
            <a:spLocks noGrp="1"/>
          </p:cNvSpPr>
          <p:nvPr>
            <p:ph type="ftr" sz="quarter" idx="11"/>
          </p:nvPr>
        </p:nvSpPr>
        <p:spPr/>
        <p:txBody>
          <a:bodyPr/>
          <a:lstStyle/>
          <a:p>
            <a:endParaRPr lang="fr-FR"/>
          </a:p>
        </p:txBody>
      </p:sp>
      <p:sp>
        <p:nvSpPr>
          <p:cNvPr id="27" name="Espace réservé du numéro de diapositive 26"/>
          <p:cNvSpPr>
            <a:spLocks noGrp="1"/>
          </p:cNvSpPr>
          <p:nvPr>
            <p:ph type="sldNum" sz="quarter" idx="12"/>
          </p:nvPr>
        </p:nvSpPr>
        <p:spPr/>
        <p:txBody>
          <a:bodyPr/>
          <a:lstStyle/>
          <a:p>
            <a:fld id="{EE6A71B3-9ADB-4398-94AC-C0381FCF0277}"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9281D26B-A82F-4E7D-8734-B53421FA3EC2}" type="datetimeFigureOut">
              <a:rPr lang="fr-FR" smtClean="0"/>
              <a:pPr/>
              <a:t>19/01/2024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E6A71B3-9ADB-4398-94AC-C0381FCF0277}"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914401"/>
            <a:ext cx="2057400" cy="5211763"/>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914401"/>
            <a:ext cx="6019800" cy="5211763"/>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9281D26B-A82F-4E7D-8734-B53421FA3EC2}" type="datetimeFigureOut">
              <a:rPr lang="fr-FR" smtClean="0"/>
              <a:pPr/>
              <a:t>19/01/2024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E6A71B3-9ADB-4398-94AC-C0381FCF0277}"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9281D26B-A82F-4E7D-8734-B53421FA3EC2}" type="datetimeFigureOut">
              <a:rPr lang="fr-FR" smtClean="0"/>
              <a:pPr/>
              <a:t>19/01/2024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E6A71B3-9ADB-4398-94AC-C0381FCF0277}"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2">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fld id="{9281D26B-A82F-4E7D-8734-B53421FA3EC2}" type="datetimeFigureOut">
              <a:rPr lang="fr-FR" smtClean="0"/>
              <a:pPr/>
              <a:t>19/01/2024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E6A71B3-9ADB-4398-94AC-C0381FCF0277}"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9281D26B-A82F-4E7D-8734-B53421FA3EC2}" type="datetimeFigureOut">
              <a:rPr lang="fr-FR" smtClean="0"/>
              <a:pPr/>
              <a:t>19/01/2024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E6A71B3-9ADB-4398-94AC-C0381FCF0277}"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tIns="45720" anchor="b"/>
          <a:lstStyle>
            <a:lvl1pPr>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p>
            <a:fld id="{9281D26B-A82F-4E7D-8734-B53421FA3EC2}" type="datetimeFigureOut">
              <a:rPr lang="fr-FR" smtClean="0"/>
              <a:pPr/>
              <a:t>19/01/2024</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EE6A71B3-9ADB-4398-94AC-C0381FCF0277}"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9281D26B-A82F-4E7D-8734-B53421FA3EC2}" type="datetimeFigureOut">
              <a:rPr lang="fr-FR" smtClean="0"/>
              <a:pPr/>
              <a:t>19/01/2024</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EE6A71B3-9ADB-4398-94AC-C0381FCF0277}"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281D26B-A82F-4E7D-8734-B53421FA3EC2}" type="datetimeFigureOut">
              <a:rPr lang="fr-FR" smtClean="0"/>
              <a:pPr/>
              <a:t>19/01/2024</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EE6A71B3-9ADB-4398-94AC-C0381FCF0277}"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9281D26B-A82F-4E7D-8734-B53421FA3EC2}" type="datetimeFigureOut">
              <a:rPr lang="fr-FR" smtClean="0"/>
              <a:pPr/>
              <a:t>19/01/2024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E6A71B3-9ADB-4398-94AC-C0381FCF0277}"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Rogner et arrondir un rectangle à un seul coin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Triangle rect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r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fr-FR" smtClean="0"/>
              <a:t>Cliquez pour modifier le style du titre</a:t>
            </a:r>
            <a:endParaRPr kumimoji="0" lang="en-US"/>
          </a:p>
        </p:txBody>
      </p:sp>
      <p:sp>
        <p:nvSpPr>
          <p:cNvPr id="4" name="Espace réservé du texte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9281D26B-A82F-4E7D-8734-B53421FA3EC2}" type="datetimeFigureOut">
              <a:rPr lang="fr-FR" smtClean="0"/>
              <a:pPr/>
              <a:t>19/01/2024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a:xfrm>
            <a:off x="8077200" y="6356350"/>
            <a:ext cx="609600" cy="365125"/>
          </a:xfrm>
        </p:spPr>
        <p:txBody>
          <a:bodyPr/>
          <a:lstStyle/>
          <a:p>
            <a:fld id="{EE6A71B3-9ADB-4398-94AC-C0381FCF0277}" type="slidenum">
              <a:rPr lang="fr-FR" smtClean="0"/>
              <a:pPr/>
              <a:t>‹N°›</a:t>
            </a:fld>
            <a:endParaRPr lang="fr-FR"/>
          </a:p>
        </p:txBody>
      </p:sp>
      <p:sp>
        <p:nvSpPr>
          <p:cNvPr id="3" name="Espace réservé pour une image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fr-FR" smtClean="0"/>
              <a:t>Cliquez sur l'icône pour ajouter une image</a:t>
            </a:r>
            <a:endParaRPr kumimoji="0" lang="en-US" dirty="0"/>
          </a:p>
        </p:txBody>
      </p:sp>
      <p:sp>
        <p:nvSpPr>
          <p:cNvPr id="10" name="Forme libre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orme libre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orme libre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orme libre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Espace réservé du titre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fr-FR" smtClean="0"/>
              <a:t>Cliquez pour modifier le style du titre</a:t>
            </a:r>
            <a:endParaRPr kumimoji="0" lang="en-US"/>
          </a:p>
        </p:txBody>
      </p:sp>
      <p:sp>
        <p:nvSpPr>
          <p:cNvPr id="30" name="Espace réservé du texte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0" name="Espace réservé de la date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9281D26B-A82F-4E7D-8734-B53421FA3EC2}" type="datetimeFigureOut">
              <a:rPr lang="fr-FR" smtClean="0"/>
              <a:pPr/>
              <a:t>19/01/2024</a:t>
            </a:fld>
            <a:endParaRPr lang="fr-FR"/>
          </a:p>
        </p:txBody>
      </p:sp>
      <p:sp>
        <p:nvSpPr>
          <p:cNvPr id="22" name="Espace réservé du pied de page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fr-FR"/>
          </a:p>
        </p:txBody>
      </p:sp>
      <p:sp>
        <p:nvSpPr>
          <p:cNvPr id="18" name="Espace réservé du numéro de diapositive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EE6A71B3-9ADB-4398-94AC-C0381FCF0277}" type="slidenum">
              <a:rPr lang="fr-FR" smtClean="0"/>
              <a:pPr/>
              <a:t>‹N°›</a:t>
            </a:fld>
            <a:endParaRPr lang="fr-FR"/>
          </a:p>
        </p:txBody>
      </p:sp>
      <p:grpSp>
        <p:nvGrpSpPr>
          <p:cNvPr id="2" name="Groupe 1"/>
          <p:cNvGrpSpPr/>
          <p:nvPr/>
        </p:nvGrpSpPr>
        <p:grpSpPr>
          <a:xfrm>
            <a:off x="-19017" y="202408"/>
            <a:ext cx="9180548" cy="649224"/>
            <a:chOff x="-19045" y="216550"/>
            <a:chExt cx="9180548" cy="649224"/>
          </a:xfrm>
        </p:grpSpPr>
        <p:sp>
          <p:nvSpPr>
            <p:cNvPr id="12" name="Forme libre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orme libre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hyperlink" Target="http://www.bacteriologie.net/generale/sporefiche.html" TargetMode="Externa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857232"/>
            <a:ext cx="9358346" cy="4401205"/>
          </a:xfrm>
          <a:prstGeom prst="rect">
            <a:avLst/>
          </a:prstGeom>
        </p:spPr>
        <p:txBody>
          <a:bodyPr wrap="square">
            <a:spAutoFit/>
          </a:bodyPr>
          <a:lstStyle/>
          <a:p>
            <a:pPr algn="ctr"/>
            <a:r>
              <a:rPr lang="fr-FR" sz="4000" i="1" dirty="0" smtClean="0"/>
              <a:t>Centre Universitaire de Tipaza</a:t>
            </a:r>
          </a:p>
          <a:p>
            <a:pPr algn="ctr"/>
            <a:endParaRPr lang="fr-FR" sz="4000" i="1" dirty="0" smtClean="0"/>
          </a:p>
          <a:p>
            <a:pPr algn="ctr"/>
            <a:r>
              <a:rPr lang="fr-FR" sz="4000" i="1" dirty="0" smtClean="0"/>
              <a:t>Cours 2 </a:t>
            </a:r>
            <a:r>
              <a:rPr lang="fr-FR" sz="4000" i="1" dirty="0" smtClean="0"/>
              <a:t>(suite) de</a:t>
            </a:r>
            <a:endParaRPr lang="fr-FR" sz="4000" i="1" dirty="0" smtClean="0"/>
          </a:p>
          <a:p>
            <a:pPr algn="ctr"/>
            <a:r>
              <a:rPr lang="fr-FR" sz="4000" i="1" dirty="0" smtClean="0"/>
              <a:t>Microbiologie Générale</a:t>
            </a:r>
          </a:p>
          <a:p>
            <a:pPr algn="ctr"/>
            <a:endParaRPr lang="fr-FR" sz="4000" i="1" dirty="0" smtClean="0"/>
          </a:p>
          <a:p>
            <a:pPr algn="ctr"/>
            <a:r>
              <a:rPr lang="fr-FR" sz="4000" i="1" dirty="0" smtClean="0"/>
              <a:t>Préparé par</a:t>
            </a:r>
          </a:p>
          <a:p>
            <a:pPr algn="ctr"/>
            <a:r>
              <a:rPr lang="fr-FR" sz="4000" i="1" dirty="0" smtClean="0"/>
              <a:t>Mme DEBIB A. </a:t>
            </a:r>
            <a:endParaRPr lang="fr-FR" sz="40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p:cNvPicPr>
            <a:picLocks noChangeAspect="1" noChangeArrowheads="1"/>
          </p:cNvPicPr>
          <p:nvPr/>
        </p:nvPicPr>
        <p:blipFill>
          <a:blip r:embed="rId2" cstate="print"/>
          <a:srcRect/>
          <a:stretch>
            <a:fillRect/>
          </a:stretch>
        </p:blipFill>
        <p:spPr bwMode="auto">
          <a:xfrm>
            <a:off x="585788" y="414338"/>
            <a:ext cx="7972425" cy="602932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57158" y="0"/>
            <a:ext cx="8229600" cy="1143000"/>
          </a:xfrm>
        </p:spPr>
        <p:txBody>
          <a:bodyPr/>
          <a:lstStyle/>
          <a:p>
            <a:r>
              <a:rPr lang="fr-FR" b="1" dirty="0" smtClean="0"/>
              <a:t>Appareil nucléaire :</a:t>
            </a:r>
            <a:endParaRPr lang="fr-FR" dirty="0"/>
          </a:p>
        </p:txBody>
      </p:sp>
      <p:sp>
        <p:nvSpPr>
          <p:cNvPr id="3" name="Espace réservé du contenu 2"/>
          <p:cNvSpPr>
            <a:spLocks noGrp="1"/>
          </p:cNvSpPr>
          <p:nvPr>
            <p:ph sz="half" idx="1"/>
          </p:nvPr>
        </p:nvSpPr>
        <p:spPr>
          <a:xfrm>
            <a:off x="0" y="1857364"/>
            <a:ext cx="5543560" cy="4434840"/>
          </a:xfrm>
        </p:spPr>
        <p:txBody>
          <a:bodyPr>
            <a:normAutofit fontScale="92500"/>
          </a:bodyPr>
          <a:lstStyle/>
          <a:p>
            <a:r>
              <a:rPr lang="fr-FR" dirty="0" smtClean="0"/>
              <a:t>le "chromosome" est constitué d'un unique filament continu et circulaire formé d'une double chaîne d'ADN à laquelle semblent associées des protéines basiques comme la spermine</a:t>
            </a:r>
          </a:p>
          <a:p>
            <a:r>
              <a:rPr lang="fr-FR" dirty="0" smtClean="0"/>
              <a:t>ADN composé de 4 acides nucléiques: cytosine, guanine, thymine et adénine liaison 5'P et 3'OH</a:t>
            </a:r>
          </a:p>
          <a:p>
            <a:r>
              <a:rPr lang="fr-FR" dirty="0" smtClean="0"/>
              <a:t>complémentarité des bases A-T, G-C</a:t>
            </a:r>
            <a:endParaRPr lang="fr-FR" dirty="0"/>
          </a:p>
        </p:txBody>
      </p:sp>
      <p:pic>
        <p:nvPicPr>
          <p:cNvPr id="5" name="Espace réservé du contenu 4"/>
          <p:cNvPicPr>
            <a:picLocks noGrp="1"/>
          </p:cNvPicPr>
          <p:nvPr>
            <p:ph sz="half" idx="2"/>
          </p:nvPr>
        </p:nvPicPr>
        <p:blipFill>
          <a:blip r:embed="rId2" cstate="print"/>
          <a:srcRect/>
          <a:stretch>
            <a:fillRect/>
          </a:stretch>
        </p:blipFill>
        <p:spPr bwMode="auto">
          <a:xfrm>
            <a:off x="5786446" y="1920875"/>
            <a:ext cx="3357554" cy="44338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
          <p:cNvPicPr>
            <a:picLocks noChangeAspect="1" noChangeArrowheads="1"/>
          </p:cNvPicPr>
          <p:nvPr/>
        </p:nvPicPr>
        <p:blipFill>
          <a:blip r:embed="rId2" cstate="print"/>
          <a:srcRect/>
          <a:stretch>
            <a:fillRect/>
          </a:stretch>
        </p:blipFill>
        <p:spPr bwMode="auto">
          <a:xfrm>
            <a:off x="214283" y="214291"/>
            <a:ext cx="8715436" cy="618174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p:cNvPicPr>
            <a:picLocks noChangeAspect="1" noChangeArrowheads="1"/>
          </p:cNvPicPr>
          <p:nvPr/>
        </p:nvPicPr>
        <p:blipFill>
          <a:blip r:embed="rId2" cstate="print"/>
          <a:srcRect/>
          <a:stretch>
            <a:fillRect/>
          </a:stretch>
        </p:blipFill>
        <p:spPr bwMode="auto">
          <a:xfrm>
            <a:off x="214282" y="285728"/>
            <a:ext cx="8643997" cy="635798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p:cNvPicPr>
            <a:picLocks noChangeAspect="1" noChangeArrowheads="1"/>
          </p:cNvPicPr>
          <p:nvPr/>
        </p:nvPicPr>
        <p:blipFill>
          <a:blip r:embed="rId2" cstate="print"/>
          <a:srcRect/>
          <a:stretch>
            <a:fillRect/>
          </a:stretch>
        </p:blipFill>
        <p:spPr bwMode="auto">
          <a:xfrm>
            <a:off x="285720" y="404813"/>
            <a:ext cx="8643997" cy="6238897"/>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p:cNvPicPr>
            <a:picLocks noChangeAspect="1" noChangeArrowheads="1"/>
          </p:cNvPicPr>
          <p:nvPr/>
        </p:nvPicPr>
        <p:blipFill>
          <a:blip r:embed="rId2" cstate="print"/>
          <a:srcRect/>
          <a:stretch>
            <a:fillRect/>
          </a:stretch>
        </p:blipFill>
        <p:spPr bwMode="auto">
          <a:xfrm>
            <a:off x="285720" y="471488"/>
            <a:ext cx="8643998" cy="617222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p:nvPr/>
        </p:nvPicPr>
        <p:blipFill>
          <a:blip r:embed="rId2" cstate="print"/>
          <a:srcRect/>
          <a:stretch>
            <a:fillRect/>
          </a:stretch>
        </p:blipFill>
        <p:spPr bwMode="auto">
          <a:xfrm>
            <a:off x="1428728" y="857232"/>
            <a:ext cx="7000923" cy="4429156"/>
          </a:xfrm>
          <a:prstGeom prst="rect">
            <a:avLst/>
          </a:prstGeom>
          <a:no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Le flagelle bactérien est constitué de </a:t>
            </a:r>
            <a:r>
              <a:rPr lang="fr-FR" b="1" dirty="0" smtClean="0"/>
              <a:t>3 parties</a:t>
            </a:r>
            <a:r>
              <a:rPr lang="fr-FR" dirty="0" smtClean="0"/>
              <a:t> : le filament, le crochet et le corps basal</a:t>
            </a:r>
            <a:endParaRPr lang="fr-FR" dirty="0"/>
          </a:p>
        </p:txBody>
      </p:sp>
      <p:pic>
        <p:nvPicPr>
          <p:cNvPr id="4" name="Espace réservé du contenu 3"/>
          <p:cNvPicPr>
            <a:picLocks noGrp="1"/>
          </p:cNvPicPr>
          <p:nvPr>
            <p:ph idx="1"/>
          </p:nvPr>
        </p:nvPicPr>
        <p:blipFill>
          <a:blip r:embed="rId2"/>
          <a:srcRect/>
          <a:stretch>
            <a:fillRect/>
          </a:stretch>
        </p:blipFill>
        <p:spPr bwMode="auto">
          <a:xfrm>
            <a:off x="1" y="1935163"/>
            <a:ext cx="9144000" cy="49228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1000108"/>
            <a:ext cx="8229600" cy="1143000"/>
          </a:xfrm>
        </p:spPr>
        <p:txBody>
          <a:bodyPr>
            <a:noAutofit/>
          </a:bodyPr>
          <a:lstStyle/>
          <a:p>
            <a:r>
              <a:rPr lang="fr-FR" sz="2000" dirty="0" smtClean="0">
                <a:solidFill>
                  <a:schemeClr val="tx1"/>
                </a:solidFill>
              </a:rPr>
              <a:t>La synthèse des flagelles est un processus très compliqué qui nécessite au moins  20 à 30 gènes. La synthèse commence par l’assemblage des anneaux MS/C dans la membrane cytoplasmique, suivi de la formation des autres anneaux, du crochet et de la protéine Cap (protéine qui recouvre l’extrémité du flagelle et qui guide l’assemblage des molécules de </a:t>
            </a:r>
            <a:r>
              <a:rPr lang="fr-FR" sz="2000" dirty="0" err="1" smtClean="0">
                <a:solidFill>
                  <a:schemeClr val="tx1"/>
                </a:solidFill>
              </a:rPr>
              <a:t>falgelline</a:t>
            </a:r>
            <a:r>
              <a:rPr lang="fr-FR" sz="2000" dirty="0" smtClean="0">
                <a:solidFill>
                  <a:schemeClr val="tx1"/>
                </a:solidFill>
              </a:rPr>
              <a:t>). La </a:t>
            </a:r>
            <a:r>
              <a:rPr lang="fr-FR" sz="2000" dirty="0" err="1" smtClean="0">
                <a:solidFill>
                  <a:schemeClr val="tx1"/>
                </a:solidFill>
              </a:rPr>
              <a:t>flagelline</a:t>
            </a:r>
            <a:r>
              <a:rPr lang="fr-FR" sz="2000" dirty="0" smtClean="0">
                <a:solidFill>
                  <a:schemeClr val="tx1"/>
                </a:solidFill>
              </a:rPr>
              <a:t> diffuse à travers le crochet jusqu’à la protéine Cap pour former le filament. </a:t>
            </a:r>
            <a:br>
              <a:rPr lang="fr-FR" sz="2000" dirty="0" smtClean="0">
                <a:solidFill>
                  <a:schemeClr val="tx1"/>
                </a:solidFill>
              </a:rPr>
            </a:br>
            <a:endParaRPr lang="fr-FR" sz="2000" dirty="0">
              <a:solidFill>
                <a:schemeClr val="tx1"/>
              </a:solidFill>
            </a:endParaRPr>
          </a:p>
        </p:txBody>
      </p:sp>
      <p:pic>
        <p:nvPicPr>
          <p:cNvPr id="4" name="Espace réservé du contenu 3"/>
          <p:cNvPicPr>
            <a:picLocks noGrp="1"/>
          </p:cNvPicPr>
          <p:nvPr>
            <p:ph idx="1"/>
          </p:nvPr>
        </p:nvPicPr>
        <p:blipFill>
          <a:blip r:embed="rId2"/>
          <a:srcRect/>
          <a:stretch>
            <a:fillRect/>
          </a:stretch>
        </p:blipFill>
        <p:spPr bwMode="auto">
          <a:xfrm>
            <a:off x="493625" y="1935163"/>
            <a:ext cx="8156749" cy="43894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p:cNvPicPr>
            <a:picLocks noChangeAspect="1" noChangeArrowheads="1"/>
          </p:cNvPicPr>
          <p:nvPr/>
        </p:nvPicPr>
        <p:blipFill>
          <a:blip r:embed="rId2" cstate="print"/>
          <a:srcRect/>
          <a:stretch>
            <a:fillRect/>
          </a:stretch>
        </p:blipFill>
        <p:spPr bwMode="auto">
          <a:xfrm>
            <a:off x="357158" y="466724"/>
            <a:ext cx="8220105" cy="617698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Rectangle 1"/>
          <p:cNvSpPr>
            <a:spLocks noChangeArrowheads="1"/>
          </p:cNvSpPr>
          <p:nvPr/>
        </p:nvSpPr>
        <p:spPr bwMode="auto">
          <a:xfrm>
            <a:off x="357158" y="0"/>
            <a:ext cx="8786842" cy="618630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50000"/>
              </a:lnSpc>
              <a:spcBef>
                <a:spcPct val="0"/>
              </a:spcBef>
              <a:spcAft>
                <a:spcPct val="0"/>
              </a:spcAft>
              <a:buClrTx/>
              <a:buSzTx/>
              <a:buFontTx/>
              <a:buNone/>
              <a:tabLst/>
            </a:pPr>
            <a:r>
              <a:rPr kumimoji="0" lang="fr-FR"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2.2. La membrane plasmique</a:t>
            </a: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50000"/>
              </a:lnSpc>
              <a:spcBef>
                <a:spcPct val="0"/>
              </a:spcBef>
              <a:spcAft>
                <a:spcPct val="0"/>
              </a:spcAft>
              <a:buClrTx/>
              <a:buSzTx/>
              <a:buFontTx/>
              <a:buNone/>
              <a:tabLst/>
            </a:pPr>
            <a:r>
              <a:rPr kumimoji="0" lang="fr-F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Son existence chez les bact</a:t>
            </a:r>
            <a:r>
              <a:rPr kumimoji="0" lang="fr-FR" sz="24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ries peut être d</a:t>
            </a:r>
            <a:r>
              <a:rPr kumimoji="0" lang="fr-FR" sz="24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duite de plusieurs observations :</a:t>
            </a: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50000"/>
              </a:lnSpc>
              <a:spcBef>
                <a:spcPct val="0"/>
              </a:spcBef>
              <a:spcAft>
                <a:spcPct val="0"/>
              </a:spcAft>
              <a:buClrTx/>
              <a:buSzTx/>
              <a:buFontTx/>
              <a:buChar char="•"/>
              <a:tabLst/>
            </a:pPr>
            <a:r>
              <a:rPr kumimoji="0" lang="fr-F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La plus ancienne, ph</a:t>
            </a:r>
            <a:r>
              <a:rPr kumimoji="0" lang="fr-FR" sz="24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nom</a:t>
            </a:r>
            <a:r>
              <a:rPr kumimoji="0" lang="fr-FR" sz="2400" b="0" i="0" u="none" strike="noStrike" cap="none" normalizeH="0" baseline="0" dirty="0" smtClean="0">
                <a:ln>
                  <a:noFill/>
                </a:ln>
                <a:solidFill>
                  <a:schemeClr val="tx1"/>
                </a:solidFill>
                <a:effectLst/>
                <a:latin typeface="Calibri"/>
                <a:ea typeface="Calibri" pitchFamily="34" charset="0"/>
                <a:cs typeface="Times New Roman" pitchFamily="18" charset="0"/>
              </a:rPr>
              <a:t>è</a:t>
            </a:r>
            <a:r>
              <a:rPr kumimoji="0" lang="fr-F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ne </a:t>
            </a:r>
            <a:r>
              <a:rPr kumimoji="0" lang="fr-FR"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de plasmolyse</a:t>
            </a:r>
            <a:r>
              <a:rPr kumimoji="0" lang="fr-F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au cours duquel le cytoplasme d</a:t>
            </a:r>
            <a:r>
              <a:rPr kumimoji="0" lang="fr-FR" sz="2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fr-F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une bact</a:t>
            </a:r>
            <a:r>
              <a:rPr kumimoji="0" lang="fr-FR" sz="24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rie plac</a:t>
            </a:r>
            <a:r>
              <a:rPr kumimoji="0" lang="fr-FR" sz="24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e dans un milieu hypertonique se r</a:t>
            </a:r>
            <a:r>
              <a:rPr kumimoji="0" lang="fr-FR" sz="24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tracte, ne peut s</a:t>
            </a:r>
            <a:r>
              <a:rPr kumimoji="0" lang="fr-FR" sz="2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fr-F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expliquer que par l</a:t>
            </a:r>
            <a:r>
              <a:rPr kumimoji="0" lang="fr-FR" sz="2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fr-F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existence d</a:t>
            </a:r>
            <a:r>
              <a:rPr kumimoji="0" lang="fr-FR" sz="2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fr-F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une membrane ;</a:t>
            </a: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50000"/>
              </a:lnSpc>
              <a:spcBef>
                <a:spcPct val="0"/>
              </a:spcBef>
              <a:spcAft>
                <a:spcPct val="0"/>
              </a:spcAft>
              <a:buClrTx/>
              <a:buSzTx/>
              <a:buFontTx/>
              <a:buChar char="•"/>
              <a:tabLst/>
            </a:pPr>
            <a:r>
              <a:rPr kumimoji="0" lang="fr-F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fr-FR"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En microscopie </a:t>
            </a:r>
            <a:r>
              <a:rPr kumimoji="0" lang="fr-FR" sz="2400" b="1"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lectronique</a:t>
            </a:r>
            <a:r>
              <a:rPr kumimoji="0" lang="fr-F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elle est individualis</a:t>
            </a:r>
            <a:r>
              <a:rPr kumimoji="0" lang="fr-FR" sz="24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e morphologiquement sur des coupes ultrafines ;</a:t>
            </a: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50000"/>
              </a:lnSpc>
              <a:spcBef>
                <a:spcPct val="0"/>
              </a:spcBef>
              <a:spcAft>
                <a:spcPct val="0"/>
              </a:spcAft>
              <a:buClrTx/>
              <a:buSzTx/>
              <a:buFontTx/>
              <a:buChar char="•"/>
              <a:tabLst/>
            </a:pPr>
            <a:r>
              <a:rPr kumimoji="0" lang="fr-F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Mieux encore, des membranes peuvent être isol</a:t>
            </a:r>
            <a:r>
              <a:rPr kumimoji="0" lang="fr-FR" sz="24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es par </a:t>
            </a:r>
            <a:r>
              <a:rPr kumimoji="0" lang="fr-FR"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centrifugation diff</a:t>
            </a:r>
            <a:r>
              <a:rPr kumimoji="0" lang="fr-FR" sz="2400" b="1"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rentielle</a:t>
            </a:r>
            <a:r>
              <a:rPr kumimoji="0" lang="fr-F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fr-FR" sz="2400" b="0" i="0" u="none" strike="noStrike" cap="none" normalizeH="0" baseline="0" dirty="0" smtClean="0">
                <a:ln>
                  <a:noFill/>
                </a:ln>
                <a:solidFill>
                  <a:schemeClr val="tx1"/>
                </a:solidFill>
                <a:effectLst/>
                <a:latin typeface="Calibri"/>
                <a:ea typeface="Calibri" pitchFamily="34" charset="0"/>
                <a:cs typeface="Times New Roman" pitchFamily="18" charset="0"/>
              </a:rPr>
              <a:t>à</a:t>
            </a:r>
            <a:r>
              <a:rPr kumimoji="0" lang="fr-F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partir de </a:t>
            </a:r>
            <a:r>
              <a:rPr kumimoji="0" lang="fr-FR" sz="24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protoplastes</a:t>
            </a:r>
            <a:r>
              <a:rPr kumimoji="0" lang="fr-F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lys</a:t>
            </a:r>
            <a:r>
              <a:rPr kumimoji="0" lang="fr-FR" sz="24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 en milieu isotonique.</a:t>
            </a: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4282" y="612845"/>
            <a:ext cx="8643998" cy="6001643"/>
          </a:xfrm>
          <a:prstGeom prst="rect">
            <a:avLst/>
          </a:prstGeom>
        </p:spPr>
        <p:txBody>
          <a:bodyPr wrap="square">
            <a:spAutoFit/>
          </a:bodyPr>
          <a:lstStyle/>
          <a:p>
            <a:r>
              <a:rPr lang="fr-FR" sz="2400" b="1" dirty="0" smtClean="0"/>
              <a:t>c1) Le filament </a:t>
            </a:r>
          </a:p>
          <a:p>
            <a:r>
              <a:rPr lang="fr-FR" sz="2400" dirty="0" smtClean="0"/>
              <a:t>C’est un </a:t>
            </a:r>
            <a:r>
              <a:rPr lang="fr-FR" sz="2400" b="1" dirty="0" smtClean="0"/>
              <a:t>cylindre creux constitué d’une seule protéine </a:t>
            </a:r>
            <a:r>
              <a:rPr lang="fr-FR" sz="2400" b="1" dirty="0" err="1" smtClean="0"/>
              <a:t>multimérique</a:t>
            </a:r>
            <a:r>
              <a:rPr lang="fr-FR" sz="2400" b="1" dirty="0" smtClean="0"/>
              <a:t> : la </a:t>
            </a:r>
            <a:r>
              <a:rPr lang="fr-FR" sz="2400" b="1" dirty="0" err="1" smtClean="0"/>
              <a:t>flagelline</a:t>
            </a:r>
            <a:r>
              <a:rPr lang="fr-FR" sz="2400" b="1" dirty="0" smtClean="0"/>
              <a:t> (PM : 30.000 à 60.000 g/mol). </a:t>
            </a:r>
          </a:p>
          <a:p>
            <a:r>
              <a:rPr lang="fr-FR" sz="2400" b="1" dirty="0" smtClean="0"/>
              <a:t>c2) Le crochet </a:t>
            </a:r>
          </a:p>
          <a:p>
            <a:r>
              <a:rPr lang="fr-FR" sz="2400" dirty="0" smtClean="0"/>
              <a:t>Il lie le filament au corpuscule basal. Il a la </a:t>
            </a:r>
            <a:r>
              <a:rPr lang="fr-FR" sz="2400" b="1" dirty="0" smtClean="0"/>
              <a:t>même composition que le filament, mais à cet endroit, la </a:t>
            </a:r>
            <a:r>
              <a:rPr lang="fr-FR" sz="2400" b="1" dirty="0" err="1" smtClean="0"/>
              <a:t>flagelline</a:t>
            </a:r>
            <a:r>
              <a:rPr lang="fr-FR" sz="2400" b="1" dirty="0" smtClean="0"/>
              <a:t> ne possède pas le même pas d’hélice, ce qui permet la formation d’un coude. </a:t>
            </a:r>
          </a:p>
          <a:p>
            <a:r>
              <a:rPr lang="fr-FR" sz="2400" dirty="0" smtClean="0"/>
              <a:t>Le crochet est </a:t>
            </a:r>
            <a:r>
              <a:rPr lang="fr-FR" sz="2400" b="1" dirty="0" smtClean="0"/>
              <a:t>plus court que le filament, mais plus large. Très flexible, il permet d’induire le mouvement de la bactérie. </a:t>
            </a:r>
          </a:p>
          <a:p>
            <a:r>
              <a:rPr lang="fr-FR" sz="2400" dirty="0" smtClean="0"/>
              <a:t>La </a:t>
            </a:r>
            <a:r>
              <a:rPr lang="fr-FR" sz="2400" b="1" dirty="0" smtClean="0"/>
              <a:t>jonction crochet-filament est assurée par des « protéines associées au crochet » = protéines HAP (</a:t>
            </a:r>
            <a:r>
              <a:rPr lang="fr-FR" sz="2400" b="1" dirty="0" err="1" smtClean="0"/>
              <a:t>Hook</a:t>
            </a:r>
            <a:r>
              <a:rPr lang="fr-FR" sz="2400" b="1" dirty="0" smtClean="0"/>
              <a:t> </a:t>
            </a:r>
            <a:r>
              <a:rPr lang="fr-FR" sz="2400" b="1" dirty="0" err="1" smtClean="0"/>
              <a:t>Associated</a:t>
            </a:r>
            <a:r>
              <a:rPr lang="fr-FR" sz="2400" b="1" dirty="0" smtClean="0"/>
              <a:t> </a:t>
            </a:r>
            <a:r>
              <a:rPr lang="fr-FR" sz="2400" b="1" dirty="0" err="1" smtClean="0"/>
              <a:t>Proteins</a:t>
            </a:r>
            <a:r>
              <a:rPr lang="fr-FR" sz="2400" b="1" dirty="0" smtClean="0"/>
              <a:t>). </a:t>
            </a:r>
          </a:p>
          <a:p>
            <a:r>
              <a:rPr lang="fr-FR" sz="2400" b="1" dirty="0" smtClean="0"/>
              <a:t>c3) Le corpuscule basal </a:t>
            </a:r>
          </a:p>
          <a:p>
            <a:r>
              <a:rPr lang="fr-FR" sz="2400" dirty="0" smtClean="0"/>
              <a:t>Enfoui dans la cellule, il insère le flagelle dans le corps cellulaire </a:t>
            </a:r>
            <a:endParaRPr lang="fr-FR" sz="2400"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57158" y="428604"/>
            <a:ext cx="8072494" cy="6001643"/>
          </a:xfrm>
          <a:prstGeom prst="rect">
            <a:avLst/>
          </a:prstGeom>
        </p:spPr>
        <p:txBody>
          <a:bodyPr wrap="square">
            <a:spAutoFit/>
          </a:bodyPr>
          <a:lstStyle/>
          <a:p>
            <a:r>
              <a:rPr lang="fr-FR" sz="2400" b="1" dirty="0" smtClean="0"/>
              <a:t>f) Rôles des flagelles </a:t>
            </a:r>
          </a:p>
          <a:p>
            <a:r>
              <a:rPr lang="fr-FR" sz="2400" b="1" dirty="0" smtClean="0"/>
              <a:t>f1) La locomotion </a:t>
            </a:r>
          </a:p>
          <a:p>
            <a:r>
              <a:rPr lang="fr-FR" sz="2400" dirty="0" smtClean="0"/>
              <a:t>Mises en évidence sur des </a:t>
            </a:r>
            <a:r>
              <a:rPr lang="fr-FR" sz="2400" b="1" dirty="0" smtClean="0"/>
              <a:t>milieux semi-gélosés (diffusion dans la gélose) ou sur milieu solide (envahissement de la surface de la boîte. Ex : </a:t>
            </a:r>
            <a:r>
              <a:rPr lang="fr-FR" sz="2400" b="1" i="1" dirty="0" err="1" smtClean="0"/>
              <a:t>Proteus</a:t>
            </a:r>
            <a:r>
              <a:rPr lang="fr-FR" sz="2400" b="1" i="1" dirty="0" smtClean="0"/>
              <a:t>). </a:t>
            </a:r>
          </a:p>
          <a:p>
            <a:r>
              <a:rPr lang="fr-FR" sz="2400" b="1" dirty="0" smtClean="0"/>
              <a:t>f2) Rôle antigénique </a:t>
            </a:r>
          </a:p>
          <a:p>
            <a:r>
              <a:rPr lang="fr-FR" sz="2400" dirty="0" smtClean="0"/>
              <a:t>Les </a:t>
            </a:r>
            <a:r>
              <a:rPr lang="fr-FR" sz="2400" b="1" dirty="0" smtClean="0"/>
              <a:t>antigènes flagellaires (Ag H) déterminent différents </a:t>
            </a:r>
            <a:r>
              <a:rPr lang="fr-FR" sz="2400" b="1" dirty="0" err="1" smtClean="0"/>
              <a:t>sérotypes</a:t>
            </a:r>
            <a:r>
              <a:rPr lang="fr-FR" sz="2400" b="1" dirty="0" smtClean="0"/>
              <a:t> La spécificité antigénique repose sur le nombre et la séquence des acides aminés de la </a:t>
            </a:r>
            <a:r>
              <a:rPr lang="fr-FR" sz="2400" b="1" dirty="0" err="1" smtClean="0"/>
              <a:t>flagelline</a:t>
            </a:r>
            <a:r>
              <a:rPr lang="fr-FR" sz="2400" b="1" dirty="0" smtClean="0"/>
              <a:t>. </a:t>
            </a:r>
          </a:p>
          <a:p>
            <a:r>
              <a:rPr lang="fr-FR" sz="2400" b="1" dirty="0" smtClean="0"/>
              <a:t>f3) Fixation des bactériophages </a:t>
            </a:r>
          </a:p>
          <a:p>
            <a:r>
              <a:rPr lang="fr-FR" sz="2400" dirty="0" smtClean="0"/>
              <a:t>Les flagelles sont le </a:t>
            </a:r>
            <a:r>
              <a:rPr lang="fr-FR" sz="2400" b="1" dirty="0" smtClean="0"/>
              <a:t>lieu de fixation de certains bactériophages. </a:t>
            </a:r>
          </a:p>
          <a:p>
            <a:r>
              <a:rPr lang="fr-FR" sz="2400" b="1" dirty="0" smtClean="0"/>
              <a:t>f4) Le chimiotactisme </a:t>
            </a:r>
          </a:p>
          <a:p>
            <a:r>
              <a:rPr lang="fr-FR" sz="2400" dirty="0" smtClean="0"/>
              <a:t>Certaines substances attirent les bactéries mobiles, d’autres les repoussent. </a:t>
            </a:r>
            <a:endParaRPr lang="fr-FR" sz="2400"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42910" y="928670"/>
            <a:ext cx="7643866" cy="3046988"/>
          </a:xfrm>
          <a:prstGeom prst="rect">
            <a:avLst/>
          </a:prstGeom>
        </p:spPr>
        <p:txBody>
          <a:bodyPr wrap="square">
            <a:spAutoFit/>
          </a:bodyPr>
          <a:lstStyle/>
          <a:p>
            <a:r>
              <a:rPr lang="fr-FR" sz="2400" b="1" dirty="0" smtClean="0"/>
              <a:t>Les spores </a:t>
            </a:r>
          </a:p>
          <a:p>
            <a:r>
              <a:rPr lang="fr-FR" sz="2400" dirty="0" smtClean="0"/>
              <a:t>Ce sont des </a:t>
            </a:r>
            <a:r>
              <a:rPr lang="fr-FR" sz="2400" b="1" dirty="0" smtClean="0"/>
              <a:t>structures de résistance formées par certaines bactéries lorsque les conditions deviennent défavorables (carence en éléments nutritifs …). </a:t>
            </a:r>
          </a:p>
          <a:p>
            <a:r>
              <a:rPr lang="fr-FR" sz="2400" b="1" dirty="0" smtClean="0"/>
              <a:t>Trois genres bactériens sont caractérisés par des endospores : </a:t>
            </a:r>
            <a:r>
              <a:rPr lang="fr-FR" sz="2400" b="1" i="1" dirty="0" err="1" smtClean="0"/>
              <a:t>Bacillus</a:t>
            </a:r>
            <a:r>
              <a:rPr lang="fr-FR" sz="2400" b="1" i="1" dirty="0" smtClean="0"/>
              <a:t>, </a:t>
            </a:r>
            <a:r>
              <a:rPr lang="fr-FR" sz="2400" b="1" i="1" dirty="0" err="1" smtClean="0"/>
              <a:t>Clostridium</a:t>
            </a:r>
            <a:r>
              <a:rPr lang="fr-FR" sz="2400" b="1" i="1" dirty="0" smtClean="0"/>
              <a:t> et </a:t>
            </a:r>
            <a:r>
              <a:rPr lang="fr-FR" sz="2400" b="1" i="1" dirty="0" err="1" smtClean="0"/>
              <a:t>Sporosarcina</a:t>
            </a:r>
            <a:r>
              <a:rPr lang="fr-FR" sz="2400" b="1" i="1" dirty="0" smtClean="0"/>
              <a:t>. Ce sont toutes des bactéries Gram (+). </a:t>
            </a:r>
            <a:endParaRPr lang="fr-FR" sz="2400"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28596" y="714356"/>
            <a:ext cx="8215370" cy="2308324"/>
          </a:xfrm>
          <a:prstGeom prst="rect">
            <a:avLst/>
          </a:prstGeom>
        </p:spPr>
        <p:txBody>
          <a:bodyPr wrap="square">
            <a:spAutoFit/>
          </a:bodyPr>
          <a:lstStyle/>
          <a:p>
            <a:r>
              <a:rPr lang="fr-FR" dirty="0" smtClean="0"/>
              <a:t>La spore (</a:t>
            </a:r>
            <a:r>
              <a:rPr lang="fr-FR" dirty="0" smtClean="0">
                <a:hlinkClick r:id="rId2"/>
              </a:rPr>
              <a:t>schéma 1</a:t>
            </a:r>
            <a:r>
              <a:rPr lang="fr-FR" dirty="0" smtClean="0"/>
              <a:t>) est constituée par un cytoplasme de texture homogène, pauvre en ARN, en enzymes et en eau mais contenant une quantité d'ADN proche de celle de la cellule végétative. La membrane cytoplasmique, analogue à celle de la cellule végétative, est entourée de la paroi </a:t>
            </a:r>
            <a:r>
              <a:rPr lang="fr-FR" dirty="0" err="1" smtClean="0"/>
              <a:t>sporale</a:t>
            </a:r>
            <a:r>
              <a:rPr lang="fr-FR" dirty="0" smtClean="0"/>
              <a:t> et du cortex. Le cortex, très transparent aux électrons, contient la quasi totalité d'un constituant spécifique des spores, l'acide </a:t>
            </a:r>
            <a:r>
              <a:rPr lang="fr-FR" dirty="0" err="1" smtClean="0"/>
              <a:t>dipicolinique</a:t>
            </a:r>
            <a:r>
              <a:rPr lang="fr-FR" dirty="0" smtClean="0"/>
              <a:t> sous forme de </a:t>
            </a:r>
            <a:r>
              <a:rPr lang="fr-FR" dirty="0" err="1" smtClean="0"/>
              <a:t>dipicolinate</a:t>
            </a:r>
            <a:r>
              <a:rPr lang="fr-FR" dirty="0" smtClean="0"/>
              <a:t> de calcium. Appliqué contre le cortex on trouve la ou les tuniques formées de protéines riches en ponts disulfures </a:t>
            </a:r>
            <a:endParaRPr lang="fr-FR" dirty="0"/>
          </a:p>
        </p:txBody>
      </p:sp>
      <p:pic>
        <p:nvPicPr>
          <p:cNvPr id="2050" name="Picture 2"/>
          <p:cNvPicPr>
            <a:picLocks noChangeAspect="1" noChangeArrowheads="1"/>
          </p:cNvPicPr>
          <p:nvPr/>
        </p:nvPicPr>
        <p:blipFill>
          <a:blip r:embed="rId3" cstate="print"/>
          <a:srcRect/>
          <a:stretch>
            <a:fillRect/>
          </a:stretch>
        </p:blipFill>
        <p:spPr bwMode="auto">
          <a:xfrm>
            <a:off x="571472" y="3929066"/>
            <a:ext cx="8072494" cy="271464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srcRect/>
          <a:stretch>
            <a:fillRect/>
          </a:stretch>
        </p:blipFill>
        <p:spPr bwMode="auto">
          <a:xfrm>
            <a:off x="1052513" y="571500"/>
            <a:ext cx="7038975" cy="5715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p:cNvPicPr/>
          <p:nvPr/>
        </p:nvPicPr>
        <p:blipFill>
          <a:blip r:embed="rId2" cstate="print"/>
          <a:srcRect/>
          <a:stretch>
            <a:fillRect/>
          </a:stretch>
        </p:blipFill>
        <p:spPr bwMode="auto">
          <a:xfrm>
            <a:off x="0" y="0"/>
            <a:ext cx="9144000" cy="685799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cstate="print"/>
          <a:srcRect/>
          <a:stretch>
            <a:fillRect/>
          </a:stretch>
        </p:blipFill>
        <p:spPr bwMode="auto">
          <a:xfrm>
            <a:off x="1" y="400050"/>
            <a:ext cx="9144000" cy="60579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cstate="print"/>
          <a:srcRect/>
          <a:stretch>
            <a:fillRect/>
          </a:stretch>
        </p:blipFill>
        <p:spPr bwMode="auto">
          <a:xfrm>
            <a:off x="1" y="1390650"/>
            <a:ext cx="9001156" cy="453868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srcRect/>
          <a:stretch>
            <a:fillRect/>
          </a:stretch>
        </p:blipFill>
        <p:spPr bwMode="auto">
          <a:xfrm>
            <a:off x="990600" y="857250"/>
            <a:ext cx="7162800" cy="51435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500034" y="714356"/>
            <a:ext cx="8215369" cy="550072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p:cNvPicPr>
            <a:picLocks noChangeAspect="1" noChangeArrowheads="1"/>
          </p:cNvPicPr>
          <p:nvPr/>
        </p:nvPicPr>
        <p:blipFill>
          <a:blip r:embed="rId2" cstate="print"/>
          <a:srcRect/>
          <a:stretch>
            <a:fillRect/>
          </a:stretch>
        </p:blipFill>
        <p:spPr bwMode="auto">
          <a:xfrm>
            <a:off x="0" y="490538"/>
            <a:ext cx="9144000" cy="587692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a:stretch>
            <a:fillRect/>
          </a:stretch>
        </p:blipFill>
        <p:spPr bwMode="auto">
          <a:xfrm>
            <a:off x="0" y="571480"/>
            <a:ext cx="8643966" cy="571504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srcRect/>
          <a:stretch>
            <a:fillRect/>
          </a:stretch>
        </p:blipFill>
        <p:spPr bwMode="auto">
          <a:xfrm>
            <a:off x="357158" y="571480"/>
            <a:ext cx="7786741" cy="542928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1928802"/>
            <a:ext cx="8305800" cy="1143000"/>
          </a:xfrm>
        </p:spPr>
        <p:txBody>
          <a:bodyPr>
            <a:normAutofit/>
          </a:bodyPr>
          <a:lstStyle/>
          <a:p>
            <a:pPr algn="ctr"/>
            <a:r>
              <a:rPr lang="fr-FR" sz="7200" dirty="0" smtClean="0"/>
              <a:t>FIN</a:t>
            </a:r>
            <a:endParaRPr lang="fr-FR" sz="72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p:nvPr/>
        </p:nvPicPr>
        <p:blipFill>
          <a:blip r:embed="rId2"/>
          <a:srcRect/>
          <a:stretch>
            <a:fillRect/>
          </a:stretch>
        </p:blipFill>
        <p:spPr bwMode="auto">
          <a:xfrm>
            <a:off x="2285984" y="642919"/>
            <a:ext cx="4214842" cy="6215081"/>
          </a:xfrm>
          <a:prstGeom prst="rect">
            <a:avLst/>
          </a:prstGeom>
          <a:noFill/>
          <a:ln w="9525">
            <a:no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Rectangle 1"/>
          <p:cNvSpPr>
            <a:spLocks noChangeArrowheads="1"/>
          </p:cNvSpPr>
          <p:nvPr/>
        </p:nvSpPr>
        <p:spPr bwMode="auto">
          <a:xfrm>
            <a:off x="214282" y="1000108"/>
            <a:ext cx="7786710" cy="501675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1371600" marR="0" lvl="3" indent="0" algn="justLow" defTabSz="914400" rtl="0" eaLnBrk="1" fontAlgn="base" latinLnBrk="0" hangingPunct="1">
              <a:lnSpc>
                <a:spcPct val="200000"/>
              </a:lnSpc>
              <a:spcBef>
                <a:spcPct val="0"/>
              </a:spcBef>
              <a:spcAft>
                <a:spcPct val="0"/>
              </a:spcAft>
              <a:buClrTx/>
              <a:buSzTx/>
              <a:tabLst/>
            </a:pPr>
            <a:r>
              <a:rPr kumimoji="0" lang="fr-FR"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Les agents de renforcement de la membrane st</a:t>
            </a:r>
            <a:r>
              <a:rPr kumimoji="0" lang="fr-FR" sz="2000" b="1"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rols et </a:t>
            </a:r>
            <a:r>
              <a:rPr kumimoji="0" lang="fr-FR" sz="20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hopano</a:t>
            </a:r>
            <a:r>
              <a:rPr kumimoji="0" lang="fr-FR" sz="2000" b="1" i="0" u="none" strike="noStrike" cap="none" normalizeH="0" baseline="0" dirty="0" err="1" smtClean="0">
                <a:ln>
                  <a:noFill/>
                </a:ln>
                <a:solidFill>
                  <a:schemeClr val="tx1"/>
                </a:solidFill>
                <a:effectLst/>
                <a:latin typeface="Calibri"/>
                <a:ea typeface="Calibri" pitchFamily="34" charset="0"/>
                <a:cs typeface="Times New Roman" pitchFamily="18" charset="0"/>
              </a:rPr>
              <a:t>ï</a:t>
            </a:r>
            <a:r>
              <a:rPr kumimoji="0" lang="fr-FR" sz="20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des</a:t>
            </a:r>
            <a:r>
              <a:rPr kumimoji="0" lang="fr-FR"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fr-FR"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0" eaLnBrk="0" fontAlgn="base" latinLnBrk="0" hangingPunct="0">
              <a:lnSpc>
                <a:spcPct val="200000"/>
              </a:lnSpc>
              <a:spcBef>
                <a:spcPct val="0"/>
              </a:spcBef>
              <a:spcAft>
                <a:spcPct val="0"/>
              </a:spcAft>
              <a:buClrTx/>
              <a:buSzTx/>
              <a:buFontTx/>
              <a:buNone/>
              <a:tabLst/>
            </a:pP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Une diff</a:t>
            </a:r>
            <a:r>
              <a:rPr kumimoji="0" lang="fr-FR" sz="20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rence majeur dans la composition chimique des membranes entre les cellules eucaryotes et les cellules procaryotes et que les eucaryotes contiennent des st</a:t>
            </a:r>
            <a:r>
              <a:rPr kumimoji="0" lang="fr-FR" sz="20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rols dans leurs membranes alors que les procaryote sont  d</a:t>
            </a:r>
            <a:r>
              <a:rPr kumimoji="0" lang="fr-FR" sz="20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pourvues des st</a:t>
            </a:r>
            <a:r>
              <a:rPr kumimoji="0" lang="fr-FR" sz="20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rols comme le cholest</a:t>
            </a:r>
            <a:r>
              <a:rPr kumimoji="0" lang="fr-FR" sz="20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rol.  Cependant de nombreuses membranes bact</a:t>
            </a:r>
            <a:r>
              <a:rPr kumimoji="0" lang="fr-FR" sz="20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riennes contiennent des st</a:t>
            </a:r>
            <a:r>
              <a:rPr kumimoji="0" lang="fr-FR" sz="20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rols </a:t>
            </a:r>
            <a:r>
              <a:rPr kumimoji="0" lang="fr-FR" sz="2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pentacyclique</a:t>
            </a: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appel</a:t>
            </a:r>
            <a:r>
              <a:rPr kumimoji="0" lang="fr-FR" sz="20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 </a:t>
            </a:r>
            <a:r>
              <a:rPr kumimoji="0" lang="fr-FR" sz="2000" b="1"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hopano</a:t>
            </a:r>
            <a:r>
              <a:rPr kumimoji="0" lang="fr-FR" sz="2000" b="1" i="0" u="none" strike="noStrike" cap="none" normalizeH="0" baseline="0" dirty="0" err="1" smtClean="0">
                <a:ln>
                  <a:noFill/>
                </a:ln>
                <a:solidFill>
                  <a:srgbClr val="FF0000"/>
                </a:solidFill>
                <a:effectLst/>
                <a:latin typeface="Calibri"/>
                <a:ea typeface="Calibri" pitchFamily="34" charset="0"/>
                <a:cs typeface="Times New Roman" pitchFamily="18" charset="0"/>
              </a:rPr>
              <a:t>ï</a:t>
            </a:r>
            <a:r>
              <a:rPr kumimoji="0" lang="fr-FR" sz="2000" b="1"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des</a:t>
            </a: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fr-FR" sz="2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1143000"/>
          </a:xfrm>
        </p:spPr>
        <p:txBody>
          <a:bodyPr>
            <a:normAutofit/>
          </a:bodyPr>
          <a:lstStyle/>
          <a:p>
            <a:r>
              <a:rPr lang="fr-FR" sz="3600" b="1" dirty="0" smtClean="0"/>
              <a:t>Fonction de la membrane plasmique :</a:t>
            </a:r>
            <a:endParaRPr lang="fr-FR" sz="3600" dirty="0"/>
          </a:p>
        </p:txBody>
      </p:sp>
      <p:sp>
        <p:nvSpPr>
          <p:cNvPr id="3" name="Espace réservé du contenu 2"/>
          <p:cNvSpPr>
            <a:spLocks noGrp="1"/>
          </p:cNvSpPr>
          <p:nvPr>
            <p:ph idx="1"/>
          </p:nvPr>
        </p:nvSpPr>
        <p:spPr>
          <a:xfrm>
            <a:off x="285720" y="1357298"/>
            <a:ext cx="8643998" cy="4967302"/>
          </a:xfrm>
        </p:spPr>
        <p:txBody>
          <a:bodyPr>
            <a:normAutofit fontScale="92500" lnSpcReduction="20000"/>
          </a:bodyPr>
          <a:lstStyle/>
          <a:p>
            <a:r>
              <a:rPr lang="fr-FR" dirty="0" smtClean="0"/>
              <a:t>La membrane plasmique isole la bactérie du milieu extérieur tout en permettant les échanges avec celui-ci, elle a donc une perméabilité sélective. Ainsi, elle joue un rôle de barrière mais aussi de transport.</a:t>
            </a:r>
          </a:p>
          <a:p>
            <a:pPr lvl="0"/>
            <a:r>
              <a:rPr lang="fr-FR" i="1" dirty="0" err="1" smtClean="0">
                <a:solidFill>
                  <a:srgbClr val="FF0000"/>
                </a:solidFill>
              </a:rPr>
              <a:t>Role</a:t>
            </a:r>
            <a:r>
              <a:rPr lang="fr-FR" i="1" dirty="0" smtClean="0">
                <a:solidFill>
                  <a:srgbClr val="FF0000"/>
                </a:solidFill>
              </a:rPr>
              <a:t> de barrière</a:t>
            </a:r>
            <a:r>
              <a:rPr lang="fr-FR" dirty="0" smtClean="0">
                <a:solidFill>
                  <a:srgbClr val="FF0000"/>
                </a:solidFill>
              </a:rPr>
              <a:t> </a:t>
            </a:r>
            <a:r>
              <a:rPr lang="fr-FR" dirty="0" smtClean="0"/>
              <a:t>: Elle s’oppose à la fuite, vers l’extérieur, de constituants libres dans la cellule. Elle s’oppose a l’entrée, vers l’intérieur, de constituants indésirables. </a:t>
            </a:r>
          </a:p>
          <a:p>
            <a:pPr lvl="0"/>
            <a:r>
              <a:rPr lang="fr-FR" i="1" dirty="0" err="1" smtClean="0">
                <a:solidFill>
                  <a:srgbClr val="FF0000"/>
                </a:solidFill>
              </a:rPr>
              <a:t>Role</a:t>
            </a:r>
            <a:r>
              <a:rPr lang="fr-FR" i="1" dirty="0" smtClean="0">
                <a:solidFill>
                  <a:srgbClr val="FF0000"/>
                </a:solidFill>
              </a:rPr>
              <a:t> de transport</a:t>
            </a:r>
            <a:r>
              <a:rPr lang="fr-FR" dirty="0" smtClean="0">
                <a:solidFill>
                  <a:srgbClr val="FF0000"/>
                </a:solidFill>
              </a:rPr>
              <a:t> :</a:t>
            </a:r>
          </a:p>
          <a:p>
            <a:pPr lvl="0"/>
            <a:r>
              <a:rPr lang="fr-FR" dirty="0" smtClean="0"/>
              <a:t>Outre c’est deux rôles, la membrane exerce de nombreuses fonctions grâce à de nombreuses enzymes qui lui sont associées : </a:t>
            </a:r>
          </a:p>
          <a:p>
            <a:r>
              <a:rPr lang="fr-FR" dirty="0" smtClean="0"/>
              <a:t>- </a:t>
            </a:r>
            <a:r>
              <a:rPr lang="fr-FR" dirty="0" smtClean="0">
                <a:solidFill>
                  <a:srgbClr val="FF0000"/>
                </a:solidFill>
              </a:rPr>
              <a:t>enzymes des chaînes respiratoires, perméases, </a:t>
            </a:r>
            <a:r>
              <a:rPr lang="fr-FR" dirty="0" err="1" smtClean="0">
                <a:solidFill>
                  <a:srgbClr val="FF0000"/>
                </a:solidFill>
              </a:rPr>
              <a:t>ATPases</a:t>
            </a:r>
            <a:r>
              <a:rPr lang="fr-FR" dirty="0" smtClean="0">
                <a:solidFill>
                  <a:srgbClr val="FF0000"/>
                </a:solidFill>
              </a:rPr>
              <a:t>, </a:t>
            </a:r>
          </a:p>
          <a:p>
            <a:r>
              <a:rPr lang="fr-FR" dirty="0" smtClean="0"/>
              <a:t>- </a:t>
            </a:r>
            <a:r>
              <a:rPr lang="fr-FR" dirty="0" smtClean="0">
                <a:solidFill>
                  <a:srgbClr val="FF0000"/>
                </a:solidFill>
              </a:rPr>
              <a:t>La membrane a un rôle dans la division cellulaire</a:t>
            </a:r>
            <a:r>
              <a:rPr lang="fr-FR" dirty="0" smtClean="0"/>
              <a:t>. </a:t>
            </a:r>
          </a:p>
          <a:p>
            <a:r>
              <a:rPr lang="fr-FR" dirty="0" smtClean="0"/>
              <a:t>-enzymes impliquées dans </a:t>
            </a:r>
            <a:r>
              <a:rPr lang="fr-FR" dirty="0" smtClean="0">
                <a:solidFill>
                  <a:srgbClr val="FF0000"/>
                </a:solidFill>
              </a:rPr>
              <a:t>la synthèse de la membrane, de la paroi et des </a:t>
            </a:r>
            <a:r>
              <a:rPr lang="fr-FR" dirty="0" err="1" smtClean="0">
                <a:solidFill>
                  <a:srgbClr val="FF0000"/>
                </a:solidFill>
              </a:rPr>
              <a:t>pili</a:t>
            </a:r>
            <a:r>
              <a:rPr lang="fr-FR" dirty="0" smtClean="0">
                <a:solidFill>
                  <a:srgbClr val="FF0000"/>
                </a:solidFill>
              </a:rPr>
              <a:t>, ... </a:t>
            </a:r>
            <a:endParaRPr lang="fr-FR" dirty="0">
              <a:solidFill>
                <a:srgbClr val="FF0000"/>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Rectangle 1"/>
          <p:cNvSpPr>
            <a:spLocks noChangeArrowheads="1"/>
          </p:cNvSpPr>
          <p:nvPr/>
        </p:nvSpPr>
        <p:spPr bwMode="auto">
          <a:xfrm>
            <a:off x="214314" y="571480"/>
            <a:ext cx="8715404" cy="56323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50000"/>
              </a:lnSpc>
              <a:spcBef>
                <a:spcPct val="0"/>
              </a:spcBef>
              <a:spcAft>
                <a:spcPct val="0"/>
              </a:spcAft>
              <a:buClrTx/>
              <a:buSzTx/>
              <a:buFontTx/>
              <a:buChar char="•"/>
              <a:tabLst/>
            </a:pPr>
            <a:r>
              <a:rPr kumimoji="0" lang="fr-FR"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La membrane a un rôle dans la division cellulaire</a:t>
            </a:r>
            <a:r>
              <a:rPr kumimoji="0" lang="fr-F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(lors de la division cellulaire, la membrane joue un rôle dans la s</a:t>
            </a:r>
            <a:r>
              <a:rPr kumimoji="0" lang="fr-FR" sz="24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paration de deux chromosomes n</a:t>
            </a:r>
            <a:r>
              <a:rPr kumimoji="0" lang="fr-FR" sz="24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oform</a:t>
            </a:r>
            <a:r>
              <a:rPr kumimoji="0" lang="fr-FR" sz="24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0" eaLnBrk="0" fontAlgn="base" latinLnBrk="0" hangingPunct="0">
              <a:lnSpc>
                <a:spcPct val="150000"/>
              </a:lnSpc>
              <a:spcBef>
                <a:spcPct val="0"/>
              </a:spcBef>
              <a:spcAft>
                <a:spcPct val="0"/>
              </a:spcAft>
              <a:buClrTx/>
              <a:buSzTx/>
              <a:buFontTx/>
              <a:buChar char="•"/>
              <a:tabLst/>
            </a:pPr>
            <a:r>
              <a:rPr kumimoji="0" lang="fr-FR"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Rôle dans la photosynth</a:t>
            </a:r>
            <a:r>
              <a:rPr kumimoji="0" lang="fr-FR" sz="2400" b="1" i="0" u="none" strike="noStrike" cap="none" normalizeH="0" baseline="0" dirty="0" smtClean="0">
                <a:ln>
                  <a:noFill/>
                </a:ln>
                <a:solidFill>
                  <a:schemeClr val="tx1"/>
                </a:solidFill>
                <a:effectLst/>
                <a:latin typeface="Calibri"/>
                <a:ea typeface="Calibri" pitchFamily="34" charset="0"/>
                <a:cs typeface="Times New Roman" pitchFamily="18" charset="0"/>
              </a:rPr>
              <a:t>è</a:t>
            </a:r>
            <a:r>
              <a:rPr kumimoji="0" lang="fr-FR"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se  </a:t>
            </a:r>
            <a:r>
              <a:rPr kumimoji="0" lang="fr-F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chez les bact</a:t>
            </a:r>
            <a:r>
              <a:rPr kumimoji="0" lang="fr-FR" sz="24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ries photosynth</a:t>
            </a:r>
            <a:r>
              <a:rPr kumimoji="0" lang="fr-FR" sz="24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tiques</a:t>
            </a:r>
            <a:r>
              <a:rPr kumimoji="0" lang="fr-FR"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0" eaLnBrk="0" fontAlgn="base" latinLnBrk="0" hangingPunct="0">
              <a:lnSpc>
                <a:spcPct val="150000"/>
              </a:lnSpc>
              <a:spcBef>
                <a:spcPct val="0"/>
              </a:spcBef>
              <a:spcAft>
                <a:spcPct val="0"/>
              </a:spcAft>
              <a:buClrTx/>
              <a:buSzTx/>
              <a:buFontTx/>
              <a:buChar char="•"/>
              <a:tabLst/>
            </a:pPr>
            <a:r>
              <a:rPr kumimoji="0" lang="fr-FR"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La membrane contient des mol</a:t>
            </a:r>
            <a:r>
              <a:rPr kumimoji="0" lang="fr-FR" sz="2400" b="1"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cules r</a:t>
            </a:r>
            <a:r>
              <a:rPr kumimoji="0" lang="fr-FR" sz="2400" b="1"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ceptrices sp</a:t>
            </a:r>
            <a:r>
              <a:rPr kumimoji="0" lang="fr-FR" sz="2400" b="1"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ciales </a:t>
            </a:r>
            <a:r>
              <a:rPr kumimoji="0" lang="fr-F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qui permettent </a:t>
            </a:r>
            <a:r>
              <a:rPr kumimoji="0" lang="fr-FR" sz="2400" b="0" i="0" u="none" strike="noStrike" cap="none" normalizeH="0" baseline="0" dirty="0" smtClean="0">
                <a:ln>
                  <a:noFill/>
                </a:ln>
                <a:solidFill>
                  <a:schemeClr val="tx1"/>
                </a:solidFill>
                <a:effectLst/>
                <a:latin typeface="Calibri"/>
                <a:ea typeface="Calibri" pitchFamily="34" charset="0"/>
                <a:cs typeface="Times New Roman" pitchFamily="18" charset="0"/>
              </a:rPr>
              <a:t>à</a:t>
            </a:r>
            <a:r>
              <a:rPr kumimoji="0" lang="fr-F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la bact</a:t>
            </a:r>
            <a:r>
              <a:rPr kumimoji="0" lang="fr-FR" sz="24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rie de d</a:t>
            </a:r>
            <a:r>
              <a:rPr kumimoji="0" lang="fr-FR" sz="24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tecter et de r</a:t>
            </a:r>
            <a:r>
              <a:rPr kumimoji="0" lang="fr-FR" sz="24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pondre </a:t>
            </a:r>
            <a:r>
              <a:rPr kumimoji="0" lang="fr-FR" sz="2400" b="0" i="0" u="none" strike="noStrike" cap="none" normalizeH="0" baseline="0" dirty="0" smtClean="0">
                <a:ln>
                  <a:noFill/>
                </a:ln>
                <a:solidFill>
                  <a:schemeClr val="tx1"/>
                </a:solidFill>
                <a:effectLst/>
                <a:latin typeface="Calibri"/>
                <a:ea typeface="Calibri" pitchFamily="34" charset="0"/>
                <a:cs typeface="Times New Roman" pitchFamily="18" charset="0"/>
              </a:rPr>
              <a:t>à</a:t>
            </a:r>
            <a:r>
              <a:rPr kumimoji="0" lang="fr-F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des substances chimiques pr</a:t>
            </a:r>
            <a:r>
              <a:rPr kumimoji="0" lang="fr-FR" sz="24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sentent dans leur environnement. </a:t>
            </a: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0" eaLnBrk="0" fontAlgn="base" latinLnBrk="0" hangingPunct="0">
              <a:lnSpc>
                <a:spcPct val="150000"/>
              </a:lnSpc>
              <a:spcBef>
                <a:spcPct val="0"/>
              </a:spcBef>
              <a:spcAft>
                <a:spcPct val="0"/>
              </a:spcAft>
              <a:buClrTx/>
              <a:buSzTx/>
              <a:buFontTx/>
              <a:buNone/>
              <a:tabLst/>
            </a:pPr>
            <a:endParaRPr kumimoji="0" lang="fr-FR" sz="24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endParaRPr>
          </a:p>
          <a:p>
            <a:pPr marL="0" marR="0" lvl="0" indent="0" algn="justLow" defTabSz="914400" rtl="0" eaLnBrk="0" fontAlgn="base" latinLnBrk="0" hangingPunct="0">
              <a:lnSpc>
                <a:spcPct val="150000"/>
              </a:lnSpc>
              <a:spcBef>
                <a:spcPct val="0"/>
              </a:spcBef>
              <a:spcAft>
                <a:spcPct val="0"/>
              </a:spcAft>
              <a:buClrTx/>
              <a:buSzTx/>
              <a:buFontTx/>
              <a:buNone/>
              <a:tabLst/>
            </a:pPr>
            <a:r>
              <a:rPr kumimoji="0" lang="fr-FR" sz="24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NB. Les </a:t>
            </a:r>
            <a:r>
              <a:rPr kumimoji="0" lang="fr-FR" sz="24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mésosomes</a:t>
            </a:r>
            <a:r>
              <a:rPr kumimoji="0" lang="fr-FR" sz="24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semblent être des artéfacts résultant des techniques de fixation utilisées. </a:t>
            </a: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p:cNvPicPr>
            <a:picLocks noChangeAspect="1" noChangeArrowheads="1"/>
          </p:cNvPicPr>
          <p:nvPr/>
        </p:nvPicPr>
        <p:blipFill>
          <a:blip r:embed="rId2" cstate="print"/>
          <a:srcRect/>
          <a:stretch>
            <a:fillRect/>
          </a:stretch>
        </p:blipFill>
        <p:spPr bwMode="auto">
          <a:xfrm>
            <a:off x="0" y="438150"/>
            <a:ext cx="8858279" cy="641985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p:cNvPicPr>
            <a:picLocks noChangeAspect="1" noChangeArrowheads="1"/>
          </p:cNvPicPr>
          <p:nvPr/>
        </p:nvPicPr>
        <p:blipFill>
          <a:blip r:embed="rId2" cstate="print"/>
          <a:srcRect/>
          <a:stretch>
            <a:fillRect/>
          </a:stretch>
        </p:blipFill>
        <p:spPr bwMode="auto">
          <a:xfrm>
            <a:off x="0" y="214290"/>
            <a:ext cx="8786841" cy="642942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ébi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Débit">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Débit">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570</TotalTime>
  <Words>861</Words>
  <Application>Microsoft Office PowerPoint</Application>
  <PresentationFormat>Affichage à l'écran (4:3)</PresentationFormat>
  <Paragraphs>55</Paragraphs>
  <Slides>32</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32</vt:i4>
      </vt:variant>
    </vt:vector>
  </HeadingPairs>
  <TitlesOfParts>
    <vt:vector size="38" baseType="lpstr">
      <vt:lpstr>Arial</vt:lpstr>
      <vt:lpstr>Calibri</vt:lpstr>
      <vt:lpstr>Constantia</vt:lpstr>
      <vt:lpstr>Times New Roman</vt:lpstr>
      <vt:lpstr>Wingdings 2</vt:lpstr>
      <vt:lpstr>Débit</vt:lpstr>
      <vt:lpstr>Présentation PowerPoint</vt:lpstr>
      <vt:lpstr>Présentation PowerPoint</vt:lpstr>
      <vt:lpstr>Présentation PowerPoint</vt:lpstr>
      <vt:lpstr>Présentation PowerPoint</vt:lpstr>
      <vt:lpstr>Présentation PowerPoint</vt:lpstr>
      <vt:lpstr>Fonction de la membrane plasmique :</vt:lpstr>
      <vt:lpstr>Présentation PowerPoint</vt:lpstr>
      <vt:lpstr>Présentation PowerPoint</vt:lpstr>
      <vt:lpstr>Présentation PowerPoint</vt:lpstr>
      <vt:lpstr>Présentation PowerPoint</vt:lpstr>
      <vt:lpstr>Appareil nucléaire :</vt:lpstr>
      <vt:lpstr>Présentation PowerPoint</vt:lpstr>
      <vt:lpstr>Présentation PowerPoint</vt:lpstr>
      <vt:lpstr>Présentation PowerPoint</vt:lpstr>
      <vt:lpstr>Présentation PowerPoint</vt:lpstr>
      <vt:lpstr>Présentation PowerPoint</vt:lpstr>
      <vt:lpstr>Le flagelle bactérien est constitué de 3 parties : le filament, le crochet et le corps basal</vt:lpstr>
      <vt:lpstr>La synthèse des flagelles est un processus très compliqué qui nécessite au moins  20 à 30 gènes. La synthèse commence par l’assemblage des anneaux MS/C dans la membrane cytoplasmique, suivi de la formation des autres anneaux, du crochet et de la protéine Cap (protéine qui recouvre l’extrémité du flagelle et qui guide l’assemblage des molécules de falgelline). La flagelline diffuse à travers le crochet jusqu’à la protéine Cap pour former le filament.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FIN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Acer</dc:creator>
  <cp:lastModifiedBy>250 G4</cp:lastModifiedBy>
  <cp:revision>57</cp:revision>
  <dcterms:created xsi:type="dcterms:W3CDTF">2013-03-03T16:59:25Z</dcterms:created>
  <dcterms:modified xsi:type="dcterms:W3CDTF">2024-01-19T10:58:04Z</dcterms:modified>
</cp:coreProperties>
</file>