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60" r:id="rId2"/>
    <p:sldId id="260" r:id="rId3"/>
    <p:sldId id="261" r:id="rId4"/>
    <p:sldId id="262" r:id="rId5"/>
    <p:sldId id="264" r:id="rId6"/>
    <p:sldId id="263" r:id="rId7"/>
    <p:sldId id="265" r:id="rId8"/>
    <p:sldId id="336" r:id="rId9"/>
    <p:sldId id="337" r:id="rId10"/>
    <p:sldId id="266" r:id="rId11"/>
    <p:sldId id="267" r:id="rId12"/>
    <p:sldId id="306" r:id="rId13"/>
    <p:sldId id="363" r:id="rId14"/>
    <p:sldId id="364" r:id="rId15"/>
    <p:sldId id="365" r:id="rId16"/>
    <p:sldId id="366" r:id="rId17"/>
    <p:sldId id="367" r:id="rId18"/>
    <p:sldId id="368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FAECB-E8BD-40F3-9C64-08DB3423C1CC}" type="datetimeFigureOut">
              <a:rPr lang="fr-FR" smtClean="0"/>
              <a:pPr/>
              <a:t>18/01/2024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2643C-E3B6-4606-B224-814AF0220D1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70295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 smtClean="0">
              <a:cs typeface="Arial" pitchFamily="34" charset="0"/>
            </a:endParaRPr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A13CBE6-BBDF-4918-B1F5-100606FB4F33}" type="slidenum">
              <a:rPr lang="ar-DZ" smtClean="0"/>
              <a:pPr/>
              <a:t>8</a:t>
            </a:fld>
            <a:endParaRPr lang="ar-DZ" smtClean="0"/>
          </a:p>
        </p:txBody>
      </p:sp>
    </p:spTree>
    <p:extLst>
      <p:ext uri="{BB962C8B-B14F-4D97-AF65-F5344CB8AC3E}">
        <p14:creationId xmlns:p14="http://schemas.microsoft.com/office/powerpoint/2010/main" xmlns="" val="3216769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 smtClean="0">
              <a:cs typeface="Arial" pitchFamily="34" charset="0"/>
            </a:endParaRPr>
          </a:p>
        </p:txBody>
      </p:sp>
      <p:sp>
        <p:nvSpPr>
          <p:cNvPr id="8090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7F086F-1D23-4CA0-B5B5-025E3BFC1279}" type="slidenum">
              <a:rPr lang="ar-DZ" smtClean="0"/>
              <a:pPr/>
              <a:t>9</a:t>
            </a:fld>
            <a:endParaRPr lang="ar-DZ" smtClean="0"/>
          </a:p>
        </p:txBody>
      </p:sp>
    </p:spTree>
    <p:extLst>
      <p:ext uri="{BB962C8B-B14F-4D97-AF65-F5344CB8AC3E}">
        <p14:creationId xmlns:p14="http://schemas.microsoft.com/office/powerpoint/2010/main" xmlns="" val="2820580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B8E84-E4B5-4BD8-95EA-E5FB92239BFB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BDB8-1C36-4C1D-B6FF-6E2CAF01A380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CB3B-2C83-43F8-9E88-242A195152BA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4F15-BCD5-491E-9CA9-1CD7EDBABAB4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3B66-1475-4F00-9E32-D39338C828DA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068E-3CBE-4143-BF53-C541BAE0AB9A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FCD0-6D8E-49F2-A619-34DD6227F534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F8833-3B04-4765-BB28-65CEEEF7C91E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7D4E5-B633-48B7-AAFC-A682253B2E07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41C26-0C7A-4305-9981-E777E948FC35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FB8CF-0B24-4DB1-8290-822A80D25C8C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B8652-6E85-4CDD-9C41-15660A502792}" type="datetime1">
              <a:rPr lang="fr-FR" smtClean="0"/>
              <a:pPr/>
              <a:t>18/01/2024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4FFFA-A9A7-41E2-B9A4-1546151DEC6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772400" cy="1470025"/>
          </a:xfrm>
        </p:spPr>
        <p:txBody>
          <a:bodyPr>
            <a:normAutofit/>
          </a:bodyPr>
          <a:lstStyle/>
          <a:p>
            <a:r>
              <a:rPr lang="fr-FR" sz="6000" dirty="0" smtClean="0">
                <a:solidFill>
                  <a:schemeClr val="bg1"/>
                </a:solidFill>
              </a:rPr>
              <a:t>Chapitre II</a:t>
            </a:r>
            <a:endParaRPr lang="fr-FR" sz="6000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14414" y="2285992"/>
            <a:ext cx="6400800" cy="1752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>
                <a:solidFill>
                  <a:schemeClr val="tx1"/>
                </a:solidFill>
              </a:rPr>
              <a:t>I- TECHNIQUES D’OBSERVATION DE LA CELLULE BACTERIENNE</a:t>
            </a:r>
          </a:p>
          <a:p>
            <a:r>
              <a:rPr lang="fr-FR" b="1" dirty="0" smtClean="0">
                <a:solidFill>
                  <a:schemeClr val="tx1"/>
                </a:solidFill>
              </a:rPr>
              <a:t>Dr DEBIB Aicha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5" name="Image 4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4500570"/>
            <a:ext cx="3000396" cy="2019300"/>
          </a:xfrm>
          <a:prstGeom prst="rect">
            <a:avLst/>
          </a:prstGeom>
        </p:spPr>
      </p:pic>
      <p:pic>
        <p:nvPicPr>
          <p:cNvPr id="6" name="Picture 7" descr="DSCN1933"/>
          <p:cNvPicPr>
            <a:picLocks noChangeAspect="1" noChangeArrowheads="1"/>
          </p:cNvPicPr>
          <p:nvPr/>
        </p:nvPicPr>
        <p:blipFill>
          <a:blip r:embed="rId3"/>
          <a:srcRect l="14551" t="4730" r="14583"/>
          <a:stretch>
            <a:fillRect/>
          </a:stretch>
        </p:blipFill>
        <p:spPr bwMode="auto">
          <a:xfrm>
            <a:off x="1643042" y="4408487"/>
            <a:ext cx="2428875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611560" y="686301"/>
            <a:ext cx="790649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2 - Examen après coloration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 la plupart des bactéries et des microbes peuvent être observés en suspension aqueuse, cette observation est grandement facilitée par l'application de colorants. 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colorations, réalisées sur des frottis séchés et fixés, sont classées en coloration simple (1 seul colorant) coloration différentielle type Gram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1340768"/>
            <a:ext cx="7416824" cy="2941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Coloration simple: (</a:t>
            </a:r>
            <a:r>
              <a:rPr lang="fr-FR" sz="2400" dirty="0" smtClean="0">
                <a:solidFill>
                  <a:srgbClr val="FFFF0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non-différentielles)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2400" dirty="0" smtClean="0">
                <a:solidFill>
                  <a:schemeClr val="bg1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permettent de mieux visualiser les morphologies bactériennes et de préciser les agencement des bactéries les unes avec les autres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3"/>
            <a:ext cx="3312368" cy="2490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780927"/>
            <a:ext cx="3888432" cy="283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683568" y="2924944"/>
            <a:ext cx="2019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Calibri" pitchFamily="34" charset="0"/>
              </a:rPr>
              <a:t>Levure</a:t>
            </a:r>
            <a:endParaRPr lang="ar-DZ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4427984" y="5805264"/>
            <a:ext cx="32403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Calibri" pitchFamily="34" charset="0"/>
              </a:rPr>
              <a:t>Bactéries du yaourt </a:t>
            </a:r>
            <a:endParaRPr lang="ar-DZ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3" name="Image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28604"/>
            <a:ext cx="7429552" cy="5675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27x3proc_shap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33400" y="457200"/>
            <a:ext cx="8185150" cy="5851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2950" y="6492875"/>
            <a:ext cx="2895600" cy="365125"/>
          </a:xfrm>
        </p:spPr>
        <p:txBody>
          <a:bodyPr/>
          <a:lstStyle/>
          <a:p>
            <a:pPr>
              <a:defRPr/>
            </a:pPr>
            <a:endParaRPr lang="en-US" altLang="en-US" dirty="0">
              <a:solidFill>
                <a:schemeClr val="bg1"/>
              </a:solidFill>
            </a:endParaRPr>
          </a:p>
        </p:txBody>
      </p:sp>
      <p:pic>
        <p:nvPicPr>
          <p:cNvPr id="4" name="Picture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4429132"/>
            <a:ext cx="332422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2" y="714356"/>
            <a:ext cx="7239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768" y="1000108"/>
            <a:ext cx="1600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0694" y="4500570"/>
            <a:ext cx="34480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6"/>
          <p:cNvSpPr>
            <a:spLocks noChangeArrowheads="1"/>
          </p:cNvSpPr>
          <p:nvPr/>
        </p:nvSpPr>
        <p:spPr bwMode="auto">
          <a:xfrm>
            <a:off x="920750" y="2422525"/>
            <a:ext cx="3270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Arial" pitchFamily="34" charset="0"/>
              </a:rPr>
              <a:t>Cocci in pair – Diplococcus</a:t>
            </a: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5786446" y="6143644"/>
            <a:ext cx="2743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Arial" pitchFamily="34" charset="0"/>
              </a:rPr>
              <a:t>Sarcina – groups of eight</a:t>
            </a:r>
          </a:p>
        </p:txBody>
      </p:sp>
      <p:sp>
        <p:nvSpPr>
          <p:cNvPr id="10" name="Rectangle 18"/>
          <p:cNvSpPr>
            <a:spLocks noChangeArrowheads="1"/>
          </p:cNvSpPr>
          <p:nvPr/>
        </p:nvSpPr>
        <p:spPr bwMode="auto">
          <a:xfrm>
            <a:off x="6635750" y="2803525"/>
            <a:ext cx="2508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Arial" pitchFamily="34" charset="0"/>
              </a:rPr>
              <a:t>Tetrad – groups of four</a:t>
            </a:r>
          </a:p>
        </p:txBody>
      </p:sp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2825750" y="4098925"/>
            <a:ext cx="306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Arial" pitchFamily="34" charset="0"/>
              </a:rPr>
              <a:t>Cocci in chain - Streptococci</a:t>
            </a:r>
          </a:p>
        </p:txBody>
      </p:sp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1073150" y="6018213"/>
            <a:ext cx="3346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Arial" pitchFamily="34" charset="0"/>
              </a:rPr>
              <a:t>Cocci in cluster - Staphylococci</a:t>
            </a:r>
          </a:p>
        </p:txBody>
      </p:sp>
      <p:sp>
        <p:nvSpPr>
          <p:cNvPr id="13" name="Rectangle 22"/>
          <p:cNvSpPr>
            <a:spLocks noChangeArrowheads="1"/>
          </p:cNvSpPr>
          <p:nvPr/>
        </p:nvSpPr>
        <p:spPr bwMode="auto">
          <a:xfrm>
            <a:off x="4883150" y="1508125"/>
            <a:ext cx="946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Arial" pitchFamily="34" charset="0"/>
              </a:rPr>
              <a:t>Coccus</a:t>
            </a:r>
          </a:p>
        </p:txBody>
      </p:sp>
      <p:pic>
        <p:nvPicPr>
          <p:cNvPr id="14" name="Picture 2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1508125"/>
            <a:ext cx="9048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0350" y="1203325"/>
            <a:ext cx="191452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0350" y="2860675"/>
            <a:ext cx="43624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711950" y="6492875"/>
            <a:ext cx="2133600" cy="365125"/>
          </a:xfrm>
        </p:spPr>
        <p:txBody>
          <a:bodyPr/>
          <a:lstStyle/>
          <a:p>
            <a:pPr>
              <a:defRPr/>
            </a:pPr>
            <a:fld id="{7B671DA9-B6BE-45BC-A841-DD171A32EEA0}" type="slidenum">
              <a:rPr lang="en-US" alt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0073023469\chapter3\f3-22_typical_cell_gro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715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168525" y="346075"/>
            <a:ext cx="4876800" cy="738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Forme en Bâtonnet: Bacille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38200" y="1295400"/>
            <a:ext cx="7451725" cy="3382963"/>
          </a:xfrm>
          <a:prstGeom prst="rect">
            <a:avLst/>
          </a:prstGeom>
          <a:noFill/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62000" y="5257800"/>
            <a:ext cx="79248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chemeClr val="bg1"/>
                </a:solidFill>
              </a:rPr>
              <a:t>Vrais bacilles: bâtonnet droit à extrémité arrondie ou réctangulaire (entérobactéries, bacillus), aux extrémités effilées (fusiforme): Corynébactéries.</a:t>
            </a:r>
          </a:p>
          <a:p>
            <a:pPr>
              <a:spcBef>
                <a:spcPct val="50000"/>
              </a:spcBef>
            </a:pPr>
            <a:r>
              <a:rPr lang="fr-FR">
                <a:solidFill>
                  <a:schemeClr val="bg1"/>
                </a:solidFill>
              </a:rPr>
              <a:t>Incurvés en virgule: </a:t>
            </a:r>
            <a:r>
              <a:rPr lang="fr-FR" i="1">
                <a:solidFill>
                  <a:schemeClr val="bg1"/>
                </a:solidFill>
              </a:rPr>
              <a:t>Vibrio cholerea</a:t>
            </a:r>
            <a:r>
              <a:rPr lang="fr-FR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107504" y="689335"/>
            <a:ext cx="893425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 - Observation microscopique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L'observation microscopique permet de faire une étude morphologique des cellules d'une espèce microbienne. Elle comprend :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L’examen à l'état frais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(examen entre lame et lamelle des bactéries vivantes)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l'examen après coloration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(le plus souvent sur frottis séchés et fixés).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395536" y="-55259"/>
            <a:ext cx="849623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1 - Examen à l'état frais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Il permet d'observer sur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cellules vivantes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la forme des cellules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leur mode de groupement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leur mobilité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la quantité approximative des bactéries par champ microscopique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550" y="1916832"/>
            <a:ext cx="8464922" cy="237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33735"/>
            <a:ext cx="8850233" cy="534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345" y="225217"/>
            <a:ext cx="7951071" cy="6372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39"/>
            <a:ext cx="6840760" cy="654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4FFFA-A9A7-41E2-B9A4-1546151DEC6A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357188" y="1143000"/>
            <a:ext cx="828675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fr-FR" sz="2400">
                <a:solidFill>
                  <a:schemeClr val="bg1"/>
                </a:solidFill>
              </a:rPr>
              <a:t>La coloration au bleu de méthylène peut apporter des informations concernant la morphologie des germes.</a:t>
            </a:r>
          </a:p>
          <a:p>
            <a:pPr algn="l" rtl="0"/>
            <a:r>
              <a:rPr lang="fr-FR" sz="2400" b="1">
                <a:solidFill>
                  <a:schemeClr val="bg1"/>
                </a:solidFill>
              </a:rPr>
              <a:t>Mode opératoire :</a:t>
            </a:r>
          </a:p>
          <a:p>
            <a:pPr algn="l" rtl="0"/>
            <a:r>
              <a:rPr lang="fr-FR" sz="2400">
                <a:solidFill>
                  <a:schemeClr val="bg1"/>
                </a:solidFill>
              </a:rPr>
              <a:t>Sur le frottis fixé et refroidi :</a:t>
            </a:r>
          </a:p>
          <a:p>
            <a:pPr algn="l" rtl="0"/>
            <a:r>
              <a:rPr lang="fr-FR" sz="2400">
                <a:solidFill>
                  <a:schemeClr val="bg1"/>
                </a:solidFill>
              </a:rPr>
              <a:t>- Faire couler la solution de bleu de méthylène phéniqué jusqu'à ce que toute la lame soit recouverte.</a:t>
            </a:r>
          </a:p>
          <a:p>
            <a:pPr algn="l" rtl="0"/>
            <a:r>
              <a:rPr lang="fr-FR" sz="2400">
                <a:solidFill>
                  <a:schemeClr val="bg1"/>
                </a:solidFill>
              </a:rPr>
              <a:t>- Laisser agir 1 minute.</a:t>
            </a:r>
          </a:p>
          <a:p>
            <a:pPr algn="l" rtl="0"/>
            <a:r>
              <a:rPr lang="fr-FR" sz="2400">
                <a:solidFill>
                  <a:schemeClr val="bg1"/>
                </a:solidFill>
              </a:rPr>
              <a:t>- Rincer abondamment la lame avec le jet d'une pissette d'eau distillée, ou à l'eau du robinet jusqu'à élimination des colorants en excès.</a:t>
            </a:r>
          </a:p>
          <a:p>
            <a:pPr algn="l" rtl="0"/>
            <a:r>
              <a:rPr lang="fr-FR" sz="2400">
                <a:solidFill>
                  <a:schemeClr val="bg1"/>
                </a:solidFill>
              </a:rPr>
              <a:t>- Sécher à l'air ou sur une platine chauffante, ou encore sécher délicatement entre deux feuilles de papier filtre fin (ou buvard), sans frotter.</a:t>
            </a:r>
          </a:p>
          <a:p>
            <a:pPr algn="l" rtl="0"/>
            <a:r>
              <a:rPr lang="fr-FR" sz="2400">
                <a:solidFill>
                  <a:schemeClr val="bg1"/>
                </a:solidFill>
              </a:rPr>
              <a:t>- Examiner au microscope, objectif à immersion</a:t>
            </a:r>
            <a:endParaRPr lang="ar-DZ" sz="240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0034" y="214290"/>
            <a:ext cx="8143932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0">
              <a:defRPr/>
            </a:pPr>
            <a:r>
              <a:rPr lang="fr-FR" sz="2400" b="1" dirty="0">
                <a:solidFill>
                  <a:schemeClr val="bg1"/>
                </a:solidFill>
              </a:rPr>
              <a:t>COLORATIONS SIMPLES : (Coloration au bleu de Méthylène)</a:t>
            </a:r>
            <a:endParaRPr lang="ar-DZ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285750" y="642938"/>
            <a:ext cx="8858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fr-FR" sz="2400">
                <a:solidFill>
                  <a:schemeClr val="bg1"/>
                </a:solidFill>
              </a:rPr>
              <a:t>Les bactéries sont colorées en bleu sombre. Cette coloration est intéressante pour l'observation rapide des frottis mais elle permet seulement l'étude de la morphologie des bactéries.</a:t>
            </a:r>
            <a:endParaRPr lang="ar-DZ" sz="2400">
              <a:solidFill>
                <a:schemeClr val="bg1"/>
              </a:solidFill>
            </a:endParaRP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1928813"/>
            <a:ext cx="350520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157163" y="5715000"/>
            <a:ext cx="3570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fr-FR">
                <a:solidFill>
                  <a:schemeClr val="bg1"/>
                </a:solidFill>
              </a:rPr>
              <a:t>1.Réaliser un étalement sur lame</a:t>
            </a:r>
            <a:endParaRPr lang="ar-DZ">
              <a:solidFill>
                <a:schemeClr val="bg1"/>
              </a:solidFill>
            </a:endParaRPr>
          </a:p>
        </p:txBody>
      </p:sp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4357688" y="5786438"/>
            <a:ext cx="3762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2. Coloration au bleu de méthylène</a:t>
            </a:r>
            <a:endParaRPr lang="ar-DZ">
              <a:solidFill>
                <a:schemeClr val="bg1"/>
              </a:solidFill>
            </a:endParaRPr>
          </a:p>
        </p:txBody>
      </p:sp>
      <p:pic>
        <p:nvPicPr>
          <p:cNvPr id="2867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2071688"/>
            <a:ext cx="40005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388</Words>
  <Application>Microsoft Office PowerPoint</Application>
  <PresentationFormat>Affichage à l'écran (4:3)</PresentationFormat>
  <Paragraphs>54</Paragraphs>
  <Slides>18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Office Theme</vt:lpstr>
      <vt:lpstr>Chapitre II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Atika Meklat</dc:creator>
  <cp:lastModifiedBy>pc</cp:lastModifiedBy>
  <cp:revision>68</cp:revision>
  <dcterms:created xsi:type="dcterms:W3CDTF">2014-02-12T03:54:51Z</dcterms:created>
  <dcterms:modified xsi:type="dcterms:W3CDTF">2024-01-18T13:43:14Z</dcterms:modified>
</cp:coreProperties>
</file>