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0" r:id="rId2"/>
    <p:sldId id="260" r:id="rId3"/>
    <p:sldId id="261" r:id="rId4"/>
    <p:sldId id="262" r:id="rId5"/>
    <p:sldId id="264" r:id="rId6"/>
    <p:sldId id="263" r:id="rId7"/>
    <p:sldId id="265" r:id="rId8"/>
    <p:sldId id="336" r:id="rId9"/>
    <p:sldId id="337" r:id="rId10"/>
    <p:sldId id="266" r:id="rId11"/>
    <p:sldId id="267" r:id="rId12"/>
    <p:sldId id="306" r:id="rId13"/>
    <p:sldId id="363" r:id="rId14"/>
    <p:sldId id="364" r:id="rId15"/>
    <p:sldId id="365" r:id="rId16"/>
    <p:sldId id="366" r:id="rId17"/>
    <p:sldId id="367" r:id="rId18"/>
    <p:sldId id="368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FAECB-E8BD-40F3-9C64-08DB3423C1CC}" type="datetimeFigureOut">
              <a:rPr lang="fr-FR" smtClean="0"/>
              <a:pPr/>
              <a:t>18/01/2024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2643C-E3B6-4606-B224-814AF0220D1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029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>
              <a:cs typeface="Arial" pitchFamily="34" charset="0"/>
            </a:endParaRPr>
          </a:p>
        </p:txBody>
      </p:sp>
      <p:sp>
        <p:nvSpPr>
          <p:cNvPr id="798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13CBE6-BBDF-4918-B1F5-100606FB4F33}" type="slidenum">
              <a:rPr lang="ar-DZ" smtClean="0"/>
              <a:pPr/>
              <a:t>8</a:t>
            </a:fld>
            <a:endParaRPr lang="ar-DZ" smtClean="0"/>
          </a:p>
        </p:txBody>
      </p:sp>
    </p:spTree>
    <p:extLst>
      <p:ext uri="{BB962C8B-B14F-4D97-AF65-F5344CB8AC3E}">
        <p14:creationId xmlns:p14="http://schemas.microsoft.com/office/powerpoint/2010/main" xmlns="" val="321676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>
              <a:cs typeface="Arial" pitchFamily="34" charset="0"/>
            </a:endParaRPr>
          </a:p>
        </p:txBody>
      </p:sp>
      <p:sp>
        <p:nvSpPr>
          <p:cNvPr id="809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7F086F-1D23-4CA0-B5B5-025E3BFC1279}" type="slidenum">
              <a:rPr lang="ar-DZ" smtClean="0"/>
              <a:pPr/>
              <a:t>9</a:t>
            </a:fld>
            <a:endParaRPr lang="ar-DZ" smtClean="0"/>
          </a:p>
        </p:txBody>
      </p:sp>
    </p:spTree>
    <p:extLst>
      <p:ext uri="{BB962C8B-B14F-4D97-AF65-F5344CB8AC3E}">
        <p14:creationId xmlns:p14="http://schemas.microsoft.com/office/powerpoint/2010/main" xmlns="" val="282058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8E84-E4B5-4BD8-95EA-E5FB92239BFB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BDB8-1C36-4C1D-B6FF-6E2CAF01A380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8CB3B-2C83-43F8-9E88-242A195152BA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F15-BCD5-491E-9CA9-1CD7EDBABAB4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3B66-1475-4F00-9E32-D39338C828DA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68E-3CBE-4143-BF53-C541BAE0AB9A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CD0-6D8E-49F2-A619-34DD6227F534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8833-3B04-4765-BB28-65CEEEF7C91E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D4E5-B633-48B7-AAFC-A682253B2E07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1C26-0C7A-4305-9981-E777E948FC35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B8CF-0B24-4DB1-8290-822A80D25C8C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8652-6E85-4CDD-9C41-15660A502792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4FFFA-A9A7-41E2-B9A4-1546151DEC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rmAutofit/>
          </a:bodyPr>
          <a:lstStyle/>
          <a:p>
            <a:r>
              <a:rPr lang="fr-FR" sz="6000" dirty="0" smtClean="0">
                <a:solidFill>
                  <a:schemeClr val="bg1"/>
                </a:solidFill>
              </a:rPr>
              <a:t>Chapitre II</a:t>
            </a:r>
            <a:endParaRPr lang="fr-FR" sz="6000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4414" y="2285992"/>
            <a:ext cx="6400800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I- TECHNIQUES D’OBSERVATION DE LA CELLULE BACTERIENNE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Dr DEBIB Aicha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5" name="Imag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500570"/>
            <a:ext cx="3000396" cy="2019300"/>
          </a:xfrm>
          <a:prstGeom prst="rect">
            <a:avLst/>
          </a:prstGeom>
        </p:spPr>
      </p:pic>
      <p:pic>
        <p:nvPicPr>
          <p:cNvPr id="6" name="Picture 7" descr="DSCN1933"/>
          <p:cNvPicPr>
            <a:picLocks noChangeAspect="1" noChangeArrowheads="1"/>
          </p:cNvPicPr>
          <p:nvPr/>
        </p:nvPicPr>
        <p:blipFill>
          <a:blip r:embed="rId3"/>
          <a:srcRect l="14551" t="4730" r="14583"/>
          <a:stretch>
            <a:fillRect/>
          </a:stretch>
        </p:blipFill>
        <p:spPr bwMode="auto">
          <a:xfrm>
            <a:off x="1643042" y="4408487"/>
            <a:ext cx="24288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11560" y="686301"/>
            <a:ext cx="79064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2 - Examen après coloration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 la plupart des bactéries et des microbes peuvent être observés en suspension aqueuse, cette observation est grandement facilitée par l'application de colorants.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colorations, réalisées sur des frottis séchés et fixés, sont classées en coloration simple (1 seul colorant) coloration différentielle type Gram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340768"/>
            <a:ext cx="7416824" cy="2941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Coloration simple: (</a:t>
            </a:r>
            <a:r>
              <a:rPr lang="fr-FR" sz="2400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non-différentielles)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permettent de mieux visualiser les morphologies bactériennes et de préciser les agencement des bactéries les unes avec les autres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3"/>
            <a:ext cx="3312368" cy="249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80927"/>
            <a:ext cx="3888432" cy="283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3568" y="2924944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alibri" pitchFamily="34" charset="0"/>
              </a:rPr>
              <a:t>Levure</a:t>
            </a:r>
            <a:endParaRPr lang="ar-DZ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427984" y="5805264"/>
            <a:ext cx="3240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alibri" pitchFamily="34" charset="0"/>
              </a:rPr>
              <a:t>Bactéries du yaourt </a:t>
            </a:r>
            <a:endParaRPr lang="ar-DZ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429552" cy="567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27x3proc_sha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457200"/>
            <a:ext cx="8185150" cy="585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2950" y="6492875"/>
            <a:ext cx="2895600" cy="365125"/>
          </a:xfrm>
        </p:spPr>
        <p:txBody>
          <a:bodyPr/>
          <a:lstStyle/>
          <a:p>
            <a:pPr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429132"/>
            <a:ext cx="33242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714356"/>
            <a:ext cx="723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1000108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500570"/>
            <a:ext cx="34480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920750" y="2422525"/>
            <a:ext cx="327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itchFamily="34" charset="0"/>
              </a:rPr>
              <a:t>Cocci in pair – Diplococcus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786446" y="6143644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itchFamily="34" charset="0"/>
              </a:rPr>
              <a:t>Sarcina – groups of eight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6635750" y="2803525"/>
            <a:ext cx="250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itchFamily="34" charset="0"/>
              </a:rPr>
              <a:t>Tetrad – groups of four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2825750" y="4098925"/>
            <a:ext cx="306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itchFamily="34" charset="0"/>
              </a:rPr>
              <a:t>Cocci in chain - Streptococci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073150" y="6018213"/>
            <a:ext cx="334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itchFamily="34" charset="0"/>
              </a:rPr>
              <a:t>Cocci in cluster - Staphylococci</a:t>
            </a: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4883150" y="150812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itchFamily="34" charset="0"/>
              </a:rPr>
              <a:t>Coccus</a:t>
            </a:r>
          </a:p>
        </p:txBody>
      </p:sp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8125"/>
            <a:ext cx="904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203325"/>
            <a:ext cx="19145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860675"/>
            <a:ext cx="4362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11950" y="6492875"/>
            <a:ext cx="2133600" cy="365125"/>
          </a:xfrm>
        </p:spPr>
        <p:txBody>
          <a:bodyPr/>
          <a:lstStyle/>
          <a:p>
            <a:pPr>
              <a:defRPr/>
            </a:pPr>
            <a:fld id="{7B671DA9-B6BE-45BC-A841-DD171A32EEA0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0073023469\chapter3\f3-22_typical_cell_gr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68525" y="346075"/>
            <a:ext cx="4876800" cy="738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Forme en Bâtonnet: Bacille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0" y="1295400"/>
            <a:ext cx="7451725" cy="3382963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2000" y="5257800"/>
            <a:ext cx="79248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Vrais bacilles: bâtonnet droit à extrémité arrondie ou réctangulaire (entérobactéries, bacillus), aux extrémités effilées (fusiforme): Corynébactéries.</a:t>
            </a:r>
          </a:p>
          <a:p>
            <a:pPr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Incurvés en virgule: </a:t>
            </a:r>
            <a:r>
              <a:rPr lang="fr-FR" i="1">
                <a:solidFill>
                  <a:schemeClr val="bg1"/>
                </a:solidFill>
              </a:rPr>
              <a:t>Vibrio cholerea</a:t>
            </a:r>
            <a:r>
              <a:rPr lang="fr-FR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07504" y="689335"/>
            <a:ext cx="893425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 - Observation microscopique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L'observation microscopique permet de faire une étude morphologique des cellules d'une espèce microbienne. Elle comprend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L’examen à l'état frais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(examen entre lame et lamelle des bactéries vivantes)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l'examen après coloration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(le plus souvent sur frottis séchés et fixés).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95536" y="-55259"/>
            <a:ext cx="84962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1 - Examen à l'état frais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permet d'observer sur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cellules vivantes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la forme des cellules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leur mode de groupement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leur mobilité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la quantité approximative des bactéries par champ microscopique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550" y="1916832"/>
            <a:ext cx="8464922" cy="23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33735"/>
            <a:ext cx="8850233" cy="53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345" y="225217"/>
            <a:ext cx="7951071" cy="63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39"/>
            <a:ext cx="6840760" cy="654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FFFA-A9A7-41E2-B9A4-1546151DEC6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357188" y="1143000"/>
            <a:ext cx="82867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fr-FR" sz="2400">
                <a:solidFill>
                  <a:schemeClr val="bg1"/>
                </a:solidFill>
              </a:rPr>
              <a:t>La coloration au bleu de méthylène peut apporter des informations concernant la morphologie des germes.</a:t>
            </a:r>
          </a:p>
          <a:p>
            <a:pPr algn="l" rtl="0"/>
            <a:r>
              <a:rPr lang="fr-FR" sz="2400" b="1">
                <a:solidFill>
                  <a:schemeClr val="bg1"/>
                </a:solidFill>
              </a:rPr>
              <a:t>Mode opératoire :</a:t>
            </a:r>
          </a:p>
          <a:p>
            <a:pPr algn="l" rtl="0"/>
            <a:r>
              <a:rPr lang="fr-FR" sz="2400">
                <a:solidFill>
                  <a:schemeClr val="bg1"/>
                </a:solidFill>
              </a:rPr>
              <a:t>Sur le frottis fixé et refroidi :</a:t>
            </a:r>
          </a:p>
          <a:p>
            <a:pPr algn="l" rtl="0"/>
            <a:r>
              <a:rPr lang="fr-FR" sz="2400">
                <a:solidFill>
                  <a:schemeClr val="bg1"/>
                </a:solidFill>
              </a:rPr>
              <a:t>- Faire couler la solution de bleu de méthylène phéniqué jusqu'à ce que toute la lame soit recouverte.</a:t>
            </a:r>
          </a:p>
          <a:p>
            <a:pPr algn="l" rtl="0"/>
            <a:r>
              <a:rPr lang="fr-FR" sz="2400">
                <a:solidFill>
                  <a:schemeClr val="bg1"/>
                </a:solidFill>
              </a:rPr>
              <a:t>- Laisser agir 1 minute.</a:t>
            </a:r>
          </a:p>
          <a:p>
            <a:pPr algn="l" rtl="0"/>
            <a:r>
              <a:rPr lang="fr-FR" sz="2400">
                <a:solidFill>
                  <a:schemeClr val="bg1"/>
                </a:solidFill>
              </a:rPr>
              <a:t>- Rincer abondamment la lame avec le jet d'une pissette d'eau distillée, ou à l'eau du robinet jusqu'à élimination des colorants en excès.</a:t>
            </a:r>
          </a:p>
          <a:p>
            <a:pPr algn="l" rtl="0"/>
            <a:r>
              <a:rPr lang="fr-FR" sz="2400">
                <a:solidFill>
                  <a:schemeClr val="bg1"/>
                </a:solidFill>
              </a:rPr>
              <a:t>- Sécher à l'air ou sur une platine chauffante, ou encore sécher délicatement entre deux feuilles de papier filtre fin (ou buvard), sans frotter.</a:t>
            </a:r>
          </a:p>
          <a:p>
            <a:pPr algn="l" rtl="0"/>
            <a:r>
              <a:rPr lang="fr-FR" sz="2400">
                <a:solidFill>
                  <a:schemeClr val="bg1"/>
                </a:solidFill>
              </a:rPr>
              <a:t>- Examiner au microscope, objectif à immersion</a:t>
            </a:r>
            <a:endParaRPr lang="ar-DZ" sz="240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214290"/>
            <a:ext cx="8143932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fr-FR" sz="2400" b="1" dirty="0">
                <a:solidFill>
                  <a:schemeClr val="bg1"/>
                </a:solidFill>
              </a:rPr>
              <a:t>COLORATIONS SIMPLES : (Coloration au bleu de Méthylène)</a:t>
            </a:r>
            <a:endParaRPr lang="ar-D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85750" y="642938"/>
            <a:ext cx="885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fr-FR" sz="2400">
                <a:solidFill>
                  <a:schemeClr val="bg1"/>
                </a:solidFill>
              </a:rPr>
              <a:t>Les bactéries sont colorées en bleu sombre. Cette coloration est intéressante pour l'observation rapide des frottis mais elle permet seulement l'étude de la morphologie des bactéries.</a:t>
            </a:r>
            <a:endParaRPr lang="ar-DZ" sz="2400">
              <a:solidFill>
                <a:schemeClr val="bg1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928813"/>
            <a:ext cx="35052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157163" y="5715000"/>
            <a:ext cx="3570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r-FR">
                <a:solidFill>
                  <a:schemeClr val="bg1"/>
                </a:solidFill>
              </a:rPr>
              <a:t>1.Réaliser un étalement sur lame</a:t>
            </a:r>
            <a:endParaRPr lang="ar-DZ">
              <a:solidFill>
                <a:schemeClr val="bg1"/>
              </a:solidFill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4357688" y="5786438"/>
            <a:ext cx="3762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2. Coloration au bleu de méthylène</a:t>
            </a:r>
            <a:endParaRPr lang="ar-DZ">
              <a:solidFill>
                <a:schemeClr val="bg1"/>
              </a:solidFill>
            </a:endParaRPr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071688"/>
            <a:ext cx="4000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388</Words>
  <Application>Microsoft Office PowerPoint</Application>
  <PresentationFormat>Affichage à l'écran (4:3)</PresentationFormat>
  <Paragraphs>54</Paragraphs>
  <Slides>18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Office Theme</vt:lpstr>
      <vt:lpstr>Chapitre II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Atika Meklat</dc:creator>
  <cp:lastModifiedBy>pc</cp:lastModifiedBy>
  <cp:revision>68</cp:revision>
  <dcterms:created xsi:type="dcterms:W3CDTF">2014-02-12T03:54:51Z</dcterms:created>
  <dcterms:modified xsi:type="dcterms:W3CDTF">2024-01-18T13:43:14Z</dcterms:modified>
</cp:coreProperties>
</file>