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75" r:id="rId4"/>
    <p:sldId id="259" r:id="rId5"/>
    <p:sldId id="260" r:id="rId6"/>
    <p:sldId id="276" r:id="rId7"/>
    <p:sldId id="262" r:id="rId8"/>
    <p:sldId id="265" r:id="rId9"/>
    <p:sldId id="263" r:id="rId10"/>
    <p:sldId id="266" r:id="rId11"/>
    <p:sldId id="274" r:id="rId12"/>
    <p:sldId id="267" r:id="rId13"/>
    <p:sldId id="270" r:id="rId14"/>
    <p:sldId id="268" r:id="rId15"/>
    <p:sldId id="269" r:id="rId16"/>
    <p:sldId id="271" r:id="rId17"/>
    <p:sldId id="261" r:id="rId18"/>
    <p:sldId id="264" r:id="rId19"/>
    <p:sldId id="272"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EB000121-1967-4AA1-90CD-C7E83CACB604}" type="datetimeFigureOut">
              <a:rPr lang="en-US" smtClean="0"/>
              <a:pPr/>
              <a:t>12/18/2018</a:t>
            </a:fld>
            <a:endParaRPr lang="en-US"/>
          </a:p>
        </p:txBody>
      </p:sp>
      <p:sp>
        <p:nvSpPr>
          <p:cNvPr id="19" name="Espace réservé du pied de page 18"/>
          <p:cNvSpPr>
            <a:spLocks noGrp="1"/>
          </p:cNvSpPr>
          <p:nvPr>
            <p:ph type="ftr" sz="quarter" idx="11"/>
          </p:nvPr>
        </p:nvSpPr>
        <p:spPr/>
        <p:txBody>
          <a:bodyPr/>
          <a:lstStyle/>
          <a:p>
            <a:endParaRPr lang="en-US"/>
          </a:p>
        </p:txBody>
      </p:sp>
      <p:sp>
        <p:nvSpPr>
          <p:cNvPr id="27" name="Espace réservé du numéro de diapositive 26"/>
          <p:cNvSpPr>
            <a:spLocks noGrp="1"/>
          </p:cNvSpPr>
          <p:nvPr>
            <p:ph type="sldNum" sz="quarter" idx="12"/>
          </p:nvPr>
        </p:nvSpPr>
        <p:spPr/>
        <p:txBody>
          <a:bodyPr/>
          <a:lstStyle/>
          <a:p>
            <a:fld id="{0968F089-FCB7-42DD-AD11-FA396FE55D09}" type="slidenum">
              <a:rPr lang="en-US" smtClean="0"/>
              <a:pPr/>
              <a:t>‹N°›</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EB000121-1967-4AA1-90CD-C7E83CACB604}" type="datetimeFigureOut">
              <a:rPr lang="en-US" smtClean="0"/>
              <a:pPr/>
              <a:t>12/18/2018</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0968F089-FCB7-42DD-AD11-FA396FE55D09}"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EB000121-1967-4AA1-90CD-C7E83CACB604}" type="datetimeFigureOut">
              <a:rPr lang="en-US" smtClean="0"/>
              <a:pPr/>
              <a:t>12/18/2018</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0968F089-FCB7-42DD-AD11-FA396FE55D09}"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EB000121-1967-4AA1-90CD-C7E83CACB604}" type="datetimeFigureOut">
              <a:rPr lang="en-US" smtClean="0"/>
              <a:pPr/>
              <a:t>12/18/2018</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0968F089-FCB7-42DD-AD11-FA396FE55D09}"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EB000121-1967-4AA1-90CD-C7E83CACB604}" type="datetimeFigureOut">
              <a:rPr lang="en-US" smtClean="0"/>
              <a:pPr/>
              <a:t>12/18/2018</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0968F089-FCB7-42DD-AD11-FA396FE55D09}" type="slidenum">
              <a:rPr lang="en-US" smtClean="0"/>
              <a:pPr/>
              <a:t>‹N°›</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EB000121-1967-4AA1-90CD-C7E83CACB604}" type="datetimeFigureOut">
              <a:rPr lang="en-US" smtClean="0"/>
              <a:pPr/>
              <a:t>12/18/2018</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0968F089-FCB7-42DD-AD11-FA396FE55D09}"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EB000121-1967-4AA1-90CD-C7E83CACB604}" type="datetimeFigureOut">
              <a:rPr lang="en-US" smtClean="0"/>
              <a:pPr/>
              <a:t>12/18/2018</a:t>
            </a:fld>
            <a:endParaRPr lang="en-US"/>
          </a:p>
        </p:txBody>
      </p:sp>
      <p:sp>
        <p:nvSpPr>
          <p:cNvPr id="8" name="Espace réservé du pied de page 7"/>
          <p:cNvSpPr>
            <a:spLocks noGrp="1"/>
          </p:cNvSpPr>
          <p:nvPr>
            <p:ph type="ftr" sz="quarter" idx="11"/>
          </p:nvPr>
        </p:nvSpPr>
        <p:spPr/>
        <p:txBody>
          <a:bodyPr/>
          <a:lstStyle/>
          <a:p>
            <a:endParaRPr lang="en-US"/>
          </a:p>
        </p:txBody>
      </p:sp>
      <p:sp>
        <p:nvSpPr>
          <p:cNvPr id="9" name="Espace réservé du numéro de diapositive 8"/>
          <p:cNvSpPr>
            <a:spLocks noGrp="1"/>
          </p:cNvSpPr>
          <p:nvPr>
            <p:ph type="sldNum" sz="quarter" idx="12"/>
          </p:nvPr>
        </p:nvSpPr>
        <p:spPr/>
        <p:txBody>
          <a:bodyPr/>
          <a:lstStyle/>
          <a:p>
            <a:fld id="{0968F089-FCB7-42DD-AD11-FA396FE55D09}"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EB000121-1967-4AA1-90CD-C7E83CACB604}" type="datetimeFigureOut">
              <a:rPr lang="en-US" smtClean="0"/>
              <a:pPr/>
              <a:t>12/18/2018</a:t>
            </a:fld>
            <a:endParaRPr lang="en-US"/>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0968F089-FCB7-42DD-AD11-FA396FE55D09}"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B000121-1967-4AA1-90CD-C7E83CACB604}" type="datetimeFigureOut">
              <a:rPr lang="en-US" smtClean="0"/>
              <a:pPr/>
              <a:t>12/18/2018</a:t>
            </a:fld>
            <a:endParaRPr lang="en-US"/>
          </a:p>
        </p:txBody>
      </p:sp>
      <p:sp>
        <p:nvSpPr>
          <p:cNvPr id="3" name="Espace réservé du pied de page 2"/>
          <p:cNvSpPr>
            <a:spLocks noGrp="1"/>
          </p:cNvSpPr>
          <p:nvPr>
            <p:ph type="ftr" sz="quarter" idx="11"/>
          </p:nvPr>
        </p:nvSpPr>
        <p:spPr/>
        <p:txBody>
          <a:bodyPr/>
          <a:lstStyle/>
          <a:p>
            <a:endParaRPr lang="en-US"/>
          </a:p>
        </p:txBody>
      </p:sp>
      <p:sp>
        <p:nvSpPr>
          <p:cNvPr id="4" name="Espace réservé du numéro de diapositive 3"/>
          <p:cNvSpPr>
            <a:spLocks noGrp="1"/>
          </p:cNvSpPr>
          <p:nvPr>
            <p:ph type="sldNum" sz="quarter" idx="12"/>
          </p:nvPr>
        </p:nvSpPr>
        <p:spPr/>
        <p:txBody>
          <a:bodyPr/>
          <a:lstStyle/>
          <a:p>
            <a:fld id="{0968F089-FCB7-42DD-AD11-FA396FE55D09}"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EB000121-1967-4AA1-90CD-C7E83CACB604}" type="datetimeFigureOut">
              <a:rPr lang="en-US" smtClean="0"/>
              <a:pPr/>
              <a:t>12/18/2018</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0968F089-FCB7-42DD-AD11-FA396FE55D09}"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EB000121-1967-4AA1-90CD-C7E83CACB604}" type="datetimeFigureOut">
              <a:rPr lang="en-US" smtClean="0"/>
              <a:pPr/>
              <a:t>12/18/2018</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a:xfrm>
            <a:off x="8077200" y="6356350"/>
            <a:ext cx="609600" cy="365125"/>
          </a:xfrm>
        </p:spPr>
        <p:txBody>
          <a:bodyPr/>
          <a:lstStyle/>
          <a:p>
            <a:fld id="{0968F089-FCB7-42DD-AD11-FA396FE55D09}" type="slidenum">
              <a:rPr lang="en-US" smtClean="0"/>
              <a:pPr/>
              <a:t>‹N°›</a:t>
            </a:fld>
            <a:endParaRPr lang="en-US"/>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B000121-1967-4AA1-90CD-C7E83CACB604}" type="datetimeFigureOut">
              <a:rPr lang="en-US" smtClean="0"/>
              <a:pPr/>
              <a:t>12/18/2018</a:t>
            </a:fld>
            <a:endParaRPr lang="en-US"/>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968F089-FCB7-42DD-AD11-FA396FE55D09}" type="slidenum">
              <a:rPr lang="en-US" smtClean="0"/>
              <a:pPr/>
              <a:t>‹N°›</a:t>
            </a:fld>
            <a:endParaRPr lang="en-US"/>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lipse 3"/>
          <p:cNvSpPr/>
          <p:nvPr/>
        </p:nvSpPr>
        <p:spPr>
          <a:xfrm>
            <a:off x="899592" y="0"/>
            <a:ext cx="7344816" cy="6525344"/>
          </a:xfrm>
          <a:prstGeom prst="ellipse">
            <a:avLst/>
          </a:prstGeom>
          <a:blipFill>
            <a:blip r:embed="rId2" cstate="print"/>
            <a:tile tx="0" ty="0" sx="100000" sy="100000" flip="none" algn="tl"/>
          </a:blipFill>
        </p:spPr>
        <p:style>
          <a:lnRef idx="1">
            <a:schemeClr val="accent3"/>
          </a:lnRef>
          <a:fillRef idx="2">
            <a:schemeClr val="accent3"/>
          </a:fillRef>
          <a:effectRef idx="1">
            <a:schemeClr val="accent3"/>
          </a:effectRef>
          <a:fontRef idx="minor">
            <a:schemeClr val="dk1"/>
          </a:fontRef>
        </p:style>
        <p:txBody>
          <a:bodyPr rtlCol="0" anchor="ctr"/>
          <a:lstStyle/>
          <a:p>
            <a:pPr algn="ctr"/>
            <a:r>
              <a:rPr lang="ar-DZ" sz="5400" b="1" dirty="0" smtClean="0">
                <a:solidFill>
                  <a:schemeClr val="bg1"/>
                </a:solidFill>
                <a:cs typeface="Sultan Medium" pitchFamily="2" charset="-78"/>
              </a:rPr>
              <a:t>محاضرات </a:t>
            </a:r>
          </a:p>
          <a:p>
            <a:pPr algn="ctr"/>
            <a:r>
              <a:rPr lang="ar-DZ" sz="5400" b="1" dirty="0" smtClean="0">
                <a:solidFill>
                  <a:schemeClr val="bg1"/>
                </a:solidFill>
                <a:cs typeface="Sultan Medium" pitchFamily="2" charset="-78"/>
              </a:rPr>
              <a:t>مدخل إلى علم الآثار</a:t>
            </a:r>
            <a:endParaRPr lang="en-US" sz="5400" b="1" dirty="0" smtClean="0">
              <a:solidFill>
                <a:schemeClr val="bg1"/>
              </a:solidFill>
              <a:cs typeface="Sultan Medium" pitchFamily="2" charset="-78"/>
            </a:endParaRPr>
          </a:p>
          <a:p>
            <a:pPr algn="ctr"/>
            <a:endParaRPr lang="ar-DZ" sz="5400" b="1" dirty="0" smtClean="0">
              <a:solidFill>
                <a:schemeClr val="bg1"/>
              </a:solidFill>
              <a:cs typeface="Sultan normal" pitchFamily="2" charset="-78"/>
            </a:endParaRPr>
          </a:p>
          <a:p>
            <a:pPr algn="ctr"/>
            <a:r>
              <a:rPr lang="ar-DZ" sz="5400" b="1" dirty="0" smtClean="0">
                <a:solidFill>
                  <a:srgbClr val="C00000"/>
                </a:solidFill>
                <a:cs typeface="Sultan normal" pitchFamily="2" charset="-78"/>
              </a:rPr>
              <a:t>السنة الجامعية </a:t>
            </a:r>
          </a:p>
          <a:p>
            <a:pPr algn="ctr"/>
            <a:r>
              <a:rPr lang="ar-DZ" sz="5400" b="1" dirty="0" smtClean="0">
                <a:solidFill>
                  <a:srgbClr val="C00000"/>
                </a:solidFill>
                <a:cs typeface="Sultan normal" pitchFamily="2" charset="-78"/>
              </a:rPr>
              <a:t>2013-2014</a:t>
            </a:r>
            <a:endParaRPr lang="en-US" sz="5400" b="1" dirty="0">
              <a:solidFill>
                <a:srgbClr val="C00000"/>
              </a:solidFill>
              <a:cs typeface="Sultan normal" pitchFamily="2" charset="-78"/>
            </a:endParaRPr>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8892480" cy="6858000"/>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endParaRPr lang="ar-DZ" sz="4400" b="1" dirty="0" smtClean="0">
              <a:solidFill>
                <a:schemeClr val="bg1"/>
              </a:solidFill>
              <a:cs typeface="Sultan normal" pitchFamily="2" charset="-78"/>
            </a:endParaRPr>
          </a:p>
          <a:p>
            <a:pPr algn="just" rtl="1"/>
            <a:r>
              <a:rPr lang="ar-DZ" sz="3600" b="1" dirty="0">
                <a:solidFill>
                  <a:schemeClr val="bg1"/>
                </a:solidFill>
                <a:cs typeface="Sultan normal" pitchFamily="2" charset="-78"/>
              </a:rPr>
              <a:t>يستخدم هذا الجهاز في الكشف عن المعادن المدفونة تحت </a:t>
            </a:r>
            <a:r>
              <a:rPr lang="ar-DZ" sz="3600" b="1" dirty="0" smtClean="0">
                <a:solidFill>
                  <a:schemeClr val="bg1"/>
                </a:solidFill>
                <a:cs typeface="Sultan normal" pitchFamily="2" charset="-78"/>
              </a:rPr>
              <a:t>الأرض</a:t>
            </a:r>
          </a:p>
          <a:p>
            <a:pPr algn="just" rtl="1"/>
            <a:r>
              <a:rPr lang="ar-DZ" sz="3600" b="1" dirty="0" smtClean="0">
                <a:solidFill>
                  <a:schemeClr val="bg1"/>
                </a:solidFill>
                <a:cs typeface="Sultan normal" pitchFamily="2" charset="-78"/>
              </a:rPr>
              <a:t>وعلى </a:t>
            </a:r>
            <a:r>
              <a:rPr lang="ar-DZ" sz="3600" b="1" dirty="0">
                <a:solidFill>
                  <a:schemeClr val="bg1"/>
                </a:solidFill>
                <a:cs typeface="Sultan normal" pitchFamily="2" charset="-78"/>
              </a:rPr>
              <a:t>أعماق مختلفة حسب قوة كل جهاز وكمية </a:t>
            </a:r>
            <a:r>
              <a:rPr lang="ar-DZ" sz="3600" b="1" dirty="0" smtClean="0">
                <a:solidFill>
                  <a:schemeClr val="bg1"/>
                </a:solidFill>
                <a:cs typeface="Sultan normal" pitchFamily="2" charset="-78"/>
              </a:rPr>
              <a:t>المعدن</a:t>
            </a:r>
          </a:p>
          <a:p>
            <a:pPr algn="just" rtl="1"/>
            <a:r>
              <a:rPr lang="ar-DZ" sz="3600" b="1" dirty="0" smtClean="0">
                <a:solidFill>
                  <a:schemeClr val="bg1"/>
                </a:solidFill>
                <a:cs typeface="Sultan normal" pitchFamily="2" charset="-78"/>
              </a:rPr>
              <a:t> </a:t>
            </a:r>
            <a:r>
              <a:rPr lang="ar-DZ" sz="3600" b="1" dirty="0">
                <a:solidFill>
                  <a:schemeClr val="bg1"/>
                </a:solidFill>
                <a:cs typeface="Sultan normal" pitchFamily="2" charset="-78"/>
              </a:rPr>
              <a:t>وعند مصادفته للمعدن يقوم الجهاز </a:t>
            </a:r>
            <a:r>
              <a:rPr lang="ar-DZ" sz="3600" b="1" dirty="0" err="1">
                <a:solidFill>
                  <a:srgbClr val="FF0000"/>
                </a:solidFill>
                <a:cs typeface="Sultan normal" pitchFamily="2" charset="-78"/>
              </a:rPr>
              <a:t>باصدار</a:t>
            </a:r>
            <a:r>
              <a:rPr lang="ar-DZ" sz="3600" b="1" dirty="0">
                <a:solidFill>
                  <a:srgbClr val="FF0000"/>
                </a:solidFill>
                <a:cs typeface="Sultan normal" pitchFamily="2" charset="-78"/>
              </a:rPr>
              <a:t> رنين خاص</a:t>
            </a:r>
            <a:r>
              <a:rPr lang="ar-DZ" sz="3600" b="1" dirty="0" smtClean="0">
                <a:solidFill>
                  <a:schemeClr val="bg1"/>
                </a:solidFill>
                <a:cs typeface="Sultan normal" pitchFamily="2" charset="-78"/>
              </a:rPr>
              <a:t>.</a:t>
            </a:r>
          </a:p>
          <a:p>
            <a:pPr algn="just" rtl="1"/>
            <a:r>
              <a:rPr lang="ar-SA" sz="3600" b="1" dirty="0" smtClean="0">
                <a:solidFill>
                  <a:schemeClr val="bg1"/>
                </a:solidFill>
              </a:rPr>
              <a:t>يعمل هذا الجهاز على مبدأ الرادار الأرضي </a:t>
            </a:r>
            <a:r>
              <a:rPr lang="ar-DZ" sz="3600" b="1" dirty="0" smtClean="0">
                <a:solidFill>
                  <a:schemeClr val="bg1"/>
                </a:solidFill>
              </a:rPr>
              <a:t>و</a:t>
            </a:r>
            <a:r>
              <a:rPr lang="ar-SA" sz="3600" b="1" dirty="0" smtClean="0">
                <a:solidFill>
                  <a:schemeClr val="bg1"/>
                </a:solidFill>
              </a:rPr>
              <a:t>التصويري الضوئي </a:t>
            </a:r>
            <a:endParaRPr lang="ar-DZ" sz="3600" b="1" dirty="0" smtClean="0">
              <a:solidFill>
                <a:schemeClr val="bg1"/>
              </a:solidFill>
            </a:endParaRPr>
          </a:p>
          <a:p>
            <a:pPr algn="just" rtl="1"/>
            <a:r>
              <a:rPr lang="ar-SA" sz="3600" b="1" dirty="0" smtClean="0">
                <a:solidFill>
                  <a:schemeClr val="bg1"/>
                </a:solidFill>
              </a:rPr>
              <a:t>يوضح شكل الهدف تحت الأرض مع إعطاء نوعه وعمقه وحجمه </a:t>
            </a:r>
            <a:endParaRPr lang="ar-DZ" sz="3600" b="1" dirty="0" smtClean="0">
              <a:solidFill>
                <a:schemeClr val="bg1"/>
              </a:solidFill>
            </a:endParaRPr>
          </a:p>
          <a:p>
            <a:pPr algn="just" rtl="1"/>
            <a:r>
              <a:rPr lang="ar-SA" sz="3600" b="1" dirty="0" smtClean="0">
                <a:solidFill>
                  <a:schemeClr val="bg1"/>
                </a:solidFill>
              </a:rPr>
              <a:t>وحين يكتشف المعدن يكتب أسمه مباشرة على الشاشة التوضيحية </a:t>
            </a:r>
            <a:endParaRPr lang="ar-DZ" sz="3600" b="1" dirty="0" smtClean="0">
              <a:solidFill>
                <a:schemeClr val="bg1"/>
              </a:solidFill>
            </a:endParaRPr>
          </a:p>
          <a:p>
            <a:pPr algn="just" rtl="1"/>
            <a:r>
              <a:rPr lang="ar-SA" sz="3600" b="1" dirty="0" smtClean="0">
                <a:solidFill>
                  <a:schemeClr val="bg1"/>
                </a:solidFill>
              </a:rPr>
              <a:t>وإعطاء تقرير كامل وتفصيلي عن المعدن وتركيبته</a:t>
            </a:r>
            <a:endParaRPr lang="ar-DZ" sz="3600" b="1" dirty="0" smtClean="0">
              <a:solidFill>
                <a:schemeClr val="bg1"/>
              </a:solidFill>
            </a:endParaRPr>
          </a:p>
          <a:p>
            <a:pPr algn="just" rtl="1"/>
            <a:r>
              <a:rPr lang="ar-SA" sz="3600" b="1" dirty="0" smtClean="0">
                <a:solidFill>
                  <a:schemeClr val="bg1"/>
                </a:solidFill>
              </a:rPr>
              <a:t>يعمل الجهاز في جميع الظروف المناخية وفي جميع أنواع التضاريس قوة وصلابة ويخترق الصخور</a:t>
            </a:r>
            <a:endParaRPr lang="en-US" sz="3600" b="1" dirty="0" smtClean="0">
              <a:solidFill>
                <a:schemeClr val="bg1"/>
              </a:solidFill>
              <a:cs typeface="Sultan normal" pitchFamily="2" charset="-78"/>
            </a:endParaRPr>
          </a:p>
        </p:txBody>
      </p:sp>
      <p:sp>
        <p:nvSpPr>
          <p:cNvPr id="5" name="Rectangle à coins arrondis 4"/>
          <p:cNvSpPr/>
          <p:nvPr/>
        </p:nvSpPr>
        <p:spPr>
          <a:xfrm>
            <a:off x="899592" y="0"/>
            <a:ext cx="7272808" cy="500042"/>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4800" b="1" dirty="0" smtClean="0">
                <a:solidFill>
                  <a:srgbClr val="C00000"/>
                </a:solidFill>
                <a:cs typeface="Sultan normal" pitchFamily="2" charset="-78"/>
              </a:rPr>
              <a:t>جهاز الكشف عن المعادن</a:t>
            </a:r>
            <a:endParaRPr lang="en-US" sz="4800" b="1" dirty="0">
              <a:solidFill>
                <a:srgbClr val="C00000"/>
              </a:solidFill>
              <a:cs typeface="Sultan normal" pitchFamily="2" charset="-7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8892480" cy="6858000"/>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endParaRPr lang="ar-DZ" sz="4400" b="1" dirty="0" smtClean="0">
              <a:solidFill>
                <a:schemeClr val="bg1"/>
              </a:solidFill>
              <a:cs typeface="Sultan normal" pitchFamily="2" charset="-78"/>
            </a:endParaRPr>
          </a:p>
          <a:p>
            <a:pPr algn="just" rtl="1"/>
            <a:endParaRPr lang="en-US" sz="3600" b="1" dirty="0" smtClean="0">
              <a:solidFill>
                <a:schemeClr val="bg1"/>
              </a:solidFill>
              <a:cs typeface="Sultan normal" pitchFamily="2" charset="-78"/>
            </a:endParaRPr>
          </a:p>
        </p:txBody>
      </p:sp>
      <p:sp>
        <p:nvSpPr>
          <p:cNvPr id="5" name="Rectangle à coins arrondis 4"/>
          <p:cNvSpPr/>
          <p:nvPr/>
        </p:nvSpPr>
        <p:spPr>
          <a:xfrm>
            <a:off x="899592" y="0"/>
            <a:ext cx="7272808" cy="764704"/>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4800" b="1" dirty="0" smtClean="0">
                <a:solidFill>
                  <a:srgbClr val="C00000"/>
                </a:solidFill>
                <a:cs typeface="Sultan normal" pitchFamily="2" charset="-78"/>
              </a:rPr>
              <a:t>جهاز الكشف عن المعادن</a:t>
            </a:r>
            <a:endParaRPr lang="en-US" sz="4800" b="1" dirty="0">
              <a:solidFill>
                <a:srgbClr val="C00000"/>
              </a:solidFill>
              <a:cs typeface="Sultan normal" pitchFamily="2" charset="-78"/>
            </a:endParaRPr>
          </a:p>
        </p:txBody>
      </p:sp>
      <p:pic>
        <p:nvPicPr>
          <p:cNvPr id="4" name="Image 3" descr="http://www.realgolddetectors.com/images/devices/sonar/sonar3.jpg"/>
          <p:cNvPicPr/>
          <p:nvPr/>
        </p:nvPicPr>
        <p:blipFill>
          <a:blip r:embed="rId3" cstate="print"/>
          <a:srcRect/>
          <a:stretch>
            <a:fillRect/>
          </a:stretch>
        </p:blipFill>
        <p:spPr bwMode="auto">
          <a:xfrm>
            <a:off x="4643438" y="3143248"/>
            <a:ext cx="4214842" cy="3714752"/>
          </a:xfrm>
          <a:prstGeom prst="rect">
            <a:avLst/>
          </a:prstGeom>
          <a:noFill/>
          <a:ln w="9525">
            <a:noFill/>
            <a:miter lim="800000"/>
            <a:headEnd/>
            <a:tailEnd/>
          </a:ln>
        </p:spPr>
      </p:pic>
      <p:pic>
        <p:nvPicPr>
          <p:cNvPr id="7" name="Image 6" descr="http://www.realgolddetectors.com/images/devices/sonar/sonar4.jpg"/>
          <p:cNvPicPr/>
          <p:nvPr/>
        </p:nvPicPr>
        <p:blipFill>
          <a:blip r:embed="rId4" cstate="print"/>
          <a:srcRect/>
          <a:stretch>
            <a:fillRect/>
          </a:stretch>
        </p:blipFill>
        <p:spPr bwMode="auto">
          <a:xfrm>
            <a:off x="0" y="642918"/>
            <a:ext cx="5905500" cy="3949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8892480" cy="6858000"/>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endParaRPr lang="ar-DZ" sz="2000" b="1" dirty="0" smtClean="0">
              <a:solidFill>
                <a:schemeClr val="bg1"/>
              </a:solidFill>
            </a:endParaRPr>
          </a:p>
          <a:p>
            <a:pPr algn="just" rtl="1"/>
            <a:r>
              <a:rPr lang="ar-DZ" sz="2800" b="1" dirty="0" smtClean="0">
                <a:solidFill>
                  <a:schemeClr val="bg1"/>
                </a:solidFill>
                <a:cs typeface="Sultan normal" pitchFamily="2" charset="-78"/>
              </a:rPr>
              <a:t>تعد </a:t>
            </a:r>
            <a:r>
              <a:rPr lang="ar-DZ" sz="2800" b="1" dirty="0">
                <a:solidFill>
                  <a:schemeClr val="bg1"/>
                </a:solidFill>
                <a:cs typeface="Sultan normal" pitchFamily="2" charset="-78"/>
              </a:rPr>
              <a:t>هذه الطريقة من أفضل الطرق </a:t>
            </a:r>
            <a:r>
              <a:rPr lang="ar-DZ" sz="2800" b="1" dirty="0" err="1">
                <a:solidFill>
                  <a:schemeClr val="bg1"/>
                </a:solidFill>
                <a:cs typeface="Sultan normal" pitchFamily="2" charset="-78"/>
              </a:rPr>
              <a:t>الجيوفيزيائية</a:t>
            </a:r>
            <a:r>
              <a:rPr lang="ar-DZ" sz="2800" b="1" dirty="0">
                <a:solidFill>
                  <a:schemeClr val="bg1"/>
                </a:solidFill>
                <a:cs typeface="Sultan normal" pitchFamily="2" charset="-78"/>
              </a:rPr>
              <a:t> </a:t>
            </a:r>
            <a:endParaRPr lang="ar-DZ" sz="2800" b="1" dirty="0" smtClean="0">
              <a:solidFill>
                <a:schemeClr val="bg1"/>
              </a:solidFill>
              <a:cs typeface="Sultan normal" pitchFamily="2" charset="-78"/>
            </a:endParaRPr>
          </a:p>
          <a:p>
            <a:pPr algn="just" rtl="1"/>
            <a:r>
              <a:rPr lang="ar-DZ" sz="2800" b="1" dirty="0" smtClean="0">
                <a:solidFill>
                  <a:schemeClr val="bg1"/>
                </a:solidFill>
                <a:cs typeface="Sultan normal" pitchFamily="2" charset="-78"/>
              </a:rPr>
              <a:t> </a:t>
            </a:r>
            <a:r>
              <a:rPr lang="ar-DZ" sz="2800" b="1" dirty="0">
                <a:solidFill>
                  <a:schemeClr val="bg1"/>
                </a:solidFill>
                <a:cs typeface="Sultan normal" pitchFamily="2" charset="-78"/>
              </a:rPr>
              <a:t>وهي تتميز ببساطتها وسهولة وسرعة تنفيذها ودقتها في </a:t>
            </a:r>
            <a:r>
              <a:rPr lang="ar-DZ" sz="2800" b="1" dirty="0">
                <a:solidFill>
                  <a:srgbClr val="FF0000"/>
                </a:solidFill>
                <a:cs typeface="Sultan normal" pitchFamily="2" charset="-78"/>
              </a:rPr>
              <a:t>تحديد </a:t>
            </a:r>
            <a:r>
              <a:rPr lang="ar-DZ" sz="2800" b="1" dirty="0" err="1">
                <a:solidFill>
                  <a:srgbClr val="FF0000"/>
                </a:solidFill>
                <a:cs typeface="Sultan normal" pitchFamily="2" charset="-78"/>
              </a:rPr>
              <a:t>اللقى</a:t>
            </a:r>
            <a:r>
              <a:rPr lang="ar-DZ" sz="2800" b="1" dirty="0">
                <a:solidFill>
                  <a:srgbClr val="FF0000"/>
                </a:solidFill>
                <a:cs typeface="Sultan normal" pitchFamily="2" charset="-78"/>
              </a:rPr>
              <a:t> الأثرية التي يقل عمقها عن 6م من سطح </a:t>
            </a:r>
            <a:r>
              <a:rPr lang="ar-DZ" sz="2800" b="1" dirty="0" smtClean="0">
                <a:solidFill>
                  <a:srgbClr val="FF0000"/>
                </a:solidFill>
                <a:cs typeface="Sultan normal" pitchFamily="2" charset="-78"/>
              </a:rPr>
              <a:t>الأرض</a:t>
            </a:r>
            <a:endParaRPr lang="ar-DZ" sz="2800" b="1" dirty="0" smtClean="0">
              <a:solidFill>
                <a:schemeClr val="bg1"/>
              </a:solidFill>
              <a:cs typeface="Sultan normal" pitchFamily="2" charset="-78"/>
            </a:endParaRPr>
          </a:p>
          <a:p>
            <a:pPr algn="just" rtl="1"/>
            <a:r>
              <a:rPr lang="ar-DZ" sz="2800" b="1" dirty="0" smtClean="0">
                <a:solidFill>
                  <a:schemeClr val="bg1"/>
                </a:solidFill>
                <a:cs typeface="Sultan normal" pitchFamily="2" charset="-78"/>
              </a:rPr>
              <a:t>ومع </a:t>
            </a:r>
            <a:r>
              <a:rPr lang="ar-DZ" sz="2800" b="1" dirty="0">
                <a:solidFill>
                  <a:schemeClr val="bg1"/>
                </a:solidFill>
                <a:cs typeface="Sultan normal" pitchFamily="2" charset="-78"/>
              </a:rPr>
              <a:t>ذلك فهي تتأثر بعدة عوامل تقلل من اهمية نتائجها في بعض المناطق، خاصة الأماكن الحضرية لما تحتويه من اسلاك كهربائية ومعدات حديدية كالسيارات والسكك الحديدية وغيرها، التي تؤثر في جهاز قياس قوة المجال المغناطيسي، وهي تصلح في المناطق الريفية البعيدة عن أي تأثير من هذا القبيل.</a:t>
            </a:r>
            <a:endParaRPr lang="en-US" sz="2800" b="1" dirty="0">
              <a:solidFill>
                <a:schemeClr val="bg1"/>
              </a:solidFill>
              <a:cs typeface="Sultan normal" pitchFamily="2" charset="-78"/>
            </a:endParaRPr>
          </a:p>
          <a:p>
            <a:pPr algn="just" rtl="1"/>
            <a:r>
              <a:rPr lang="ar-DZ" sz="2800" b="1" dirty="0">
                <a:solidFill>
                  <a:schemeClr val="bg1"/>
                </a:solidFill>
                <a:cs typeface="Sultan normal" pitchFamily="2" charset="-78"/>
              </a:rPr>
              <a:t>	وتقوم هذه الطريقة على ان هناك </a:t>
            </a:r>
            <a:r>
              <a:rPr lang="ar-DZ" sz="2800" b="1" dirty="0" err="1">
                <a:solidFill>
                  <a:schemeClr val="bg1"/>
                </a:solidFill>
                <a:cs typeface="Sultan normal" pitchFamily="2" charset="-78"/>
              </a:rPr>
              <a:t>موادا</a:t>
            </a:r>
            <a:r>
              <a:rPr lang="ar-DZ" sz="2800" b="1" dirty="0">
                <a:solidFill>
                  <a:schemeClr val="bg1"/>
                </a:solidFill>
                <a:cs typeface="Sultan normal" pitchFamily="2" charset="-78"/>
              </a:rPr>
              <a:t> لها خاصية مغناطيسية، </a:t>
            </a:r>
            <a:r>
              <a:rPr lang="ar-DZ" sz="2800" b="1" dirty="0">
                <a:solidFill>
                  <a:srgbClr val="FF0000"/>
                </a:solidFill>
                <a:cs typeface="Sultan normal" pitchFamily="2" charset="-78"/>
              </a:rPr>
              <a:t>كالصخور والتربة التي تحتوي على مادة الحديد او </a:t>
            </a:r>
            <a:r>
              <a:rPr lang="ar-DZ" sz="2800" b="1" dirty="0" err="1">
                <a:solidFill>
                  <a:srgbClr val="FF0000"/>
                </a:solidFill>
                <a:cs typeface="Sultan normal" pitchFamily="2" charset="-78"/>
              </a:rPr>
              <a:t>اللقى</a:t>
            </a:r>
            <a:r>
              <a:rPr lang="ar-DZ" sz="2800" b="1" dirty="0">
                <a:solidFill>
                  <a:srgbClr val="FF0000"/>
                </a:solidFill>
                <a:cs typeface="Sultan normal" pitchFamily="2" charset="-78"/>
              </a:rPr>
              <a:t> والتحف الحديدية والفخار الذي يصنع من طينة صلصالية مركبة في اصلها من </a:t>
            </a:r>
            <a:r>
              <a:rPr lang="ar-DZ" sz="2800" b="1" dirty="0" err="1">
                <a:solidFill>
                  <a:srgbClr val="FF0000"/>
                </a:solidFill>
                <a:cs typeface="Sultan normal" pitchFamily="2" charset="-78"/>
              </a:rPr>
              <a:t>اكاسيد</a:t>
            </a:r>
            <a:r>
              <a:rPr lang="ar-DZ" sz="2800" b="1" dirty="0">
                <a:solidFill>
                  <a:srgbClr val="FF0000"/>
                </a:solidFill>
                <a:cs typeface="Sultan normal" pitchFamily="2" charset="-78"/>
              </a:rPr>
              <a:t> الحديد وبعد حرقها تكتسب خاصية مغناطيسية، ونفس الحال بالنسبة للآجر والطوب المشوي، فهذه المواد اذا كانت مدفونة في باطن الأرض </a:t>
            </a:r>
            <a:r>
              <a:rPr lang="ar-DZ" sz="2800" b="1" dirty="0" err="1">
                <a:solidFill>
                  <a:srgbClr val="FF0000"/>
                </a:solidFill>
                <a:cs typeface="Sultan normal" pitchFamily="2" charset="-78"/>
              </a:rPr>
              <a:t>فانها</a:t>
            </a:r>
            <a:r>
              <a:rPr lang="ar-DZ" sz="2800" b="1" dirty="0">
                <a:solidFill>
                  <a:srgbClr val="FF0000"/>
                </a:solidFill>
                <a:cs typeface="Sultan normal" pitchFamily="2" charset="-78"/>
              </a:rPr>
              <a:t> ستجعل نسبة قوة المجال المغناطيسي </a:t>
            </a:r>
            <a:r>
              <a:rPr lang="ar-DZ" sz="2800" b="1" dirty="0" smtClean="0">
                <a:solidFill>
                  <a:srgbClr val="FF0000"/>
                </a:solidFill>
                <a:cs typeface="Sultan normal" pitchFamily="2" charset="-78"/>
              </a:rPr>
              <a:t>عالية</a:t>
            </a:r>
            <a:r>
              <a:rPr lang="en-US" sz="2400" b="1" dirty="0" smtClean="0">
                <a:solidFill>
                  <a:schemeClr val="bg1"/>
                </a:solidFill>
                <a:cs typeface="Sultan normal" pitchFamily="2" charset="-78"/>
              </a:rPr>
              <a:t>.</a:t>
            </a:r>
            <a:endParaRPr lang="ar-DZ" sz="2400" b="1" dirty="0" smtClean="0">
              <a:solidFill>
                <a:schemeClr val="bg1"/>
              </a:solidFill>
              <a:cs typeface="Sultan normal" pitchFamily="2" charset="-78"/>
            </a:endParaRPr>
          </a:p>
        </p:txBody>
      </p:sp>
      <p:sp>
        <p:nvSpPr>
          <p:cNvPr id="5" name="Rectangle à coins arrondis 4"/>
          <p:cNvSpPr/>
          <p:nvPr/>
        </p:nvSpPr>
        <p:spPr>
          <a:xfrm>
            <a:off x="899592" y="0"/>
            <a:ext cx="7272808" cy="764704"/>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4800" b="1" dirty="0" smtClean="0">
                <a:solidFill>
                  <a:srgbClr val="C00000"/>
                </a:solidFill>
                <a:cs typeface="Sultan normal" pitchFamily="2" charset="-78"/>
              </a:rPr>
              <a:t>تحديد قوة المجال المغناطيسي</a:t>
            </a:r>
            <a:endParaRPr lang="en-US" sz="4800" b="1" dirty="0">
              <a:solidFill>
                <a:srgbClr val="C00000"/>
              </a:solidFill>
              <a:cs typeface="Sultan normal" pitchFamily="2" charset="-7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8892480" cy="6858000"/>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endParaRPr lang="ar-DZ" sz="2000" b="1" dirty="0" smtClean="0">
              <a:solidFill>
                <a:schemeClr val="bg1"/>
              </a:solidFill>
            </a:endParaRPr>
          </a:p>
          <a:p>
            <a:pPr algn="just" rtl="1"/>
            <a:r>
              <a:rPr lang="ar-DZ" sz="2800" b="1" dirty="0" smtClean="0">
                <a:solidFill>
                  <a:schemeClr val="bg1"/>
                </a:solidFill>
                <a:cs typeface="Sultan normal" pitchFamily="2" charset="-78"/>
              </a:rPr>
              <a:t>ويتم </a:t>
            </a:r>
            <a:r>
              <a:rPr lang="ar-DZ" sz="2800" b="1" dirty="0">
                <a:solidFill>
                  <a:schemeClr val="bg1"/>
                </a:solidFill>
                <a:cs typeface="Sultan normal" pitchFamily="2" charset="-78"/>
              </a:rPr>
              <a:t>تقدير هذه النسبة بواسطة </a:t>
            </a:r>
            <a:r>
              <a:rPr lang="ar-DZ" sz="2800" b="1" dirty="0">
                <a:solidFill>
                  <a:srgbClr val="C00000"/>
                </a:solidFill>
                <a:cs typeface="Sultan normal" pitchFamily="2" charset="-78"/>
              </a:rPr>
              <a:t>جهاز </a:t>
            </a:r>
            <a:r>
              <a:rPr lang="ar-DZ" sz="2800" b="1" dirty="0" err="1" smtClean="0">
                <a:solidFill>
                  <a:srgbClr val="C00000"/>
                </a:solidFill>
                <a:cs typeface="Sultan normal" pitchFamily="2" charset="-78"/>
              </a:rPr>
              <a:t>الماجنتومتر</a:t>
            </a:r>
            <a:endParaRPr lang="ar-DZ" sz="2800" b="1" dirty="0">
              <a:solidFill>
                <a:srgbClr val="C00000"/>
              </a:solidFill>
              <a:cs typeface="Sultan normal" pitchFamily="2" charset="-78"/>
            </a:endParaRPr>
          </a:p>
          <a:p>
            <a:pPr algn="just" rtl="1"/>
            <a:r>
              <a:rPr lang="ar-DZ" sz="2800" b="1" dirty="0" smtClean="0">
                <a:solidFill>
                  <a:schemeClr val="bg1"/>
                </a:solidFill>
                <a:cs typeface="Sultan normal" pitchFamily="2" charset="-78"/>
              </a:rPr>
              <a:t> </a:t>
            </a:r>
            <a:r>
              <a:rPr lang="ar-DZ" sz="2800" dirty="0">
                <a:solidFill>
                  <a:srgbClr val="FFFF00"/>
                </a:solidFill>
                <a:cs typeface="Sultan normal" pitchFamily="2" charset="-78"/>
              </a:rPr>
              <a:t>وهو </a:t>
            </a:r>
            <a:r>
              <a:rPr lang="ar-DZ" sz="2800" dirty="0">
                <a:solidFill>
                  <a:schemeClr val="bg1"/>
                </a:solidFill>
                <a:cs typeface="Sultan normal" pitchFamily="2" charset="-78"/>
              </a:rPr>
              <a:t>يحتوي على اقراص مدرجة تظهر عليها النسب، وتسجل هذه الأخيرة على ورق مليمتري ويرسم في شكل خط بياني، ولاستعماله يتم تقسيم المنطقة </a:t>
            </a:r>
            <a:r>
              <a:rPr lang="ar-DZ" sz="2800" dirty="0" err="1">
                <a:solidFill>
                  <a:schemeClr val="bg1"/>
                </a:solidFill>
                <a:cs typeface="Sultan normal" pitchFamily="2" charset="-78"/>
              </a:rPr>
              <a:t>الى</a:t>
            </a:r>
            <a:r>
              <a:rPr lang="ar-DZ" sz="2800" dirty="0">
                <a:solidFill>
                  <a:schemeClr val="bg1"/>
                </a:solidFill>
                <a:cs typeface="Sultan normal" pitchFamily="2" charset="-78"/>
              </a:rPr>
              <a:t> </a:t>
            </a:r>
            <a:r>
              <a:rPr lang="ar-DZ" sz="2800" dirty="0" smtClean="0">
                <a:solidFill>
                  <a:schemeClr val="bg1"/>
                </a:solidFill>
                <a:cs typeface="Sultan normal" pitchFamily="2" charset="-78"/>
              </a:rPr>
              <a:t>مربعات</a:t>
            </a:r>
          </a:p>
          <a:p>
            <a:pPr algn="just" rtl="1"/>
            <a:r>
              <a:rPr lang="ar-DZ" sz="2800" dirty="0" smtClean="0">
                <a:solidFill>
                  <a:schemeClr val="bg1"/>
                </a:solidFill>
                <a:cs typeface="Sultan normal" pitchFamily="2" charset="-78"/>
              </a:rPr>
              <a:t> </a:t>
            </a:r>
            <a:r>
              <a:rPr lang="ar-DZ" sz="2800" dirty="0">
                <a:solidFill>
                  <a:schemeClr val="bg1"/>
                </a:solidFill>
                <a:cs typeface="Sultan normal" pitchFamily="2" charset="-78"/>
              </a:rPr>
              <a:t>ثم المرور بالجهاز على اماكن تقاطع هذه المربعات وقياس المجال المغناطيسي فيها.</a:t>
            </a:r>
            <a:endParaRPr lang="en-US" sz="2800" dirty="0">
              <a:solidFill>
                <a:schemeClr val="bg1"/>
              </a:solidFill>
              <a:cs typeface="Sultan normal" pitchFamily="2" charset="-78"/>
            </a:endParaRPr>
          </a:p>
          <a:p>
            <a:pPr algn="just" rtl="1"/>
            <a:r>
              <a:rPr lang="ar-DZ" sz="2800" dirty="0">
                <a:solidFill>
                  <a:schemeClr val="bg1"/>
                </a:solidFill>
                <a:cs typeface="Sultan normal" pitchFamily="2" charset="-78"/>
              </a:rPr>
              <a:t>وهناك عدة انواع من </a:t>
            </a:r>
            <a:r>
              <a:rPr lang="ar-DZ" sz="2800" dirty="0" err="1">
                <a:solidFill>
                  <a:schemeClr val="bg1"/>
                </a:solidFill>
                <a:cs typeface="Sultan normal" pitchFamily="2" charset="-78"/>
              </a:rPr>
              <a:t>الماجنتومتر</a:t>
            </a:r>
            <a:r>
              <a:rPr lang="ar-DZ" sz="2800" dirty="0">
                <a:solidFill>
                  <a:schemeClr val="bg1"/>
                </a:solidFill>
                <a:cs typeface="Sultan normal" pitchFamily="2" charset="-78"/>
              </a:rPr>
              <a:t> </a:t>
            </a:r>
            <a:r>
              <a:rPr lang="ar-DZ" sz="2800" dirty="0" smtClean="0">
                <a:solidFill>
                  <a:schemeClr val="bg1"/>
                </a:solidFill>
                <a:cs typeface="Sultan normal" pitchFamily="2" charset="-78"/>
              </a:rPr>
              <a:t>منها</a:t>
            </a:r>
          </a:p>
          <a:p>
            <a:pPr algn="just" rtl="1"/>
            <a:r>
              <a:rPr lang="ar-DZ" sz="2800" dirty="0" smtClean="0">
                <a:solidFill>
                  <a:srgbClr val="FFFF00"/>
                </a:solidFill>
                <a:cs typeface="Sultan normal" pitchFamily="2" charset="-78"/>
              </a:rPr>
              <a:t> </a:t>
            </a:r>
            <a:r>
              <a:rPr lang="ar-DZ" sz="2800" dirty="0">
                <a:solidFill>
                  <a:srgbClr val="FFFF00"/>
                </a:solidFill>
                <a:cs typeface="Sultan normal" pitchFamily="2" charset="-78"/>
              </a:rPr>
              <a:t>جهاز </a:t>
            </a:r>
            <a:r>
              <a:rPr lang="ar-DZ" sz="2800" dirty="0" err="1">
                <a:solidFill>
                  <a:srgbClr val="FFFF00"/>
                </a:solidFill>
                <a:cs typeface="Sultan normal" pitchFamily="2" charset="-78"/>
              </a:rPr>
              <a:t>الماجنتومتر</a:t>
            </a:r>
            <a:r>
              <a:rPr lang="ar-DZ" sz="2800" dirty="0">
                <a:solidFill>
                  <a:srgbClr val="FFFF00"/>
                </a:solidFill>
                <a:cs typeface="Sultan normal" pitchFamily="2" charset="-78"/>
              </a:rPr>
              <a:t> البروتوني"</a:t>
            </a:r>
            <a:r>
              <a:rPr lang="en-US" sz="2800" dirty="0">
                <a:solidFill>
                  <a:srgbClr val="FFFF00"/>
                </a:solidFill>
                <a:cs typeface="Sultan normal" pitchFamily="2" charset="-78"/>
              </a:rPr>
              <a:t> PORTON MAGNETOMETER</a:t>
            </a:r>
            <a:r>
              <a:rPr lang="ar-DZ" sz="2800" dirty="0">
                <a:solidFill>
                  <a:srgbClr val="FFFF00"/>
                </a:solidFill>
                <a:cs typeface="Sultan normal" pitchFamily="2" charset="-78"/>
              </a:rPr>
              <a:t>" </a:t>
            </a:r>
            <a:endParaRPr lang="ar-DZ" sz="2800" dirty="0" smtClean="0">
              <a:solidFill>
                <a:srgbClr val="FFFF00"/>
              </a:solidFill>
              <a:cs typeface="Sultan normal" pitchFamily="2" charset="-78"/>
            </a:endParaRPr>
          </a:p>
          <a:p>
            <a:pPr algn="just" rtl="1"/>
            <a:r>
              <a:rPr lang="ar-DZ" sz="2800" dirty="0" smtClean="0">
                <a:solidFill>
                  <a:schemeClr val="bg1"/>
                </a:solidFill>
                <a:cs typeface="Sultan normal" pitchFamily="2" charset="-78"/>
              </a:rPr>
              <a:t>الذي </a:t>
            </a:r>
            <a:r>
              <a:rPr lang="ar-DZ" sz="2800" dirty="0">
                <a:solidFill>
                  <a:schemeClr val="bg1"/>
                </a:solidFill>
                <a:cs typeface="Sultan normal" pitchFamily="2" charset="-78"/>
              </a:rPr>
              <a:t>يرجع ابتكاره الى الأستاذ</a:t>
            </a:r>
            <a:r>
              <a:rPr lang="ar-DZ" sz="2800" dirty="0">
                <a:solidFill>
                  <a:srgbClr val="FFFF00"/>
                </a:solidFill>
                <a:cs typeface="Sultan normal" pitchFamily="2" charset="-78"/>
              </a:rPr>
              <a:t> ايتكن"</a:t>
            </a:r>
            <a:r>
              <a:rPr lang="en-US" sz="2800" dirty="0">
                <a:solidFill>
                  <a:srgbClr val="FFFF00"/>
                </a:solidFill>
                <a:cs typeface="Sultan normal" pitchFamily="2" charset="-78"/>
              </a:rPr>
              <a:t>MARTIN AITKEN</a:t>
            </a:r>
            <a:r>
              <a:rPr lang="ar-DZ" sz="2800" dirty="0">
                <a:solidFill>
                  <a:srgbClr val="FFFF00"/>
                </a:solidFill>
                <a:cs typeface="Sultan normal" pitchFamily="2" charset="-78"/>
              </a:rPr>
              <a:t>" </a:t>
            </a:r>
            <a:r>
              <a:rPr lang="ar-DZ" sz="2800" dirty="0">
                <a:solidFill>
                  <a:schemeClr val="bg1"/>
                </a:solidFill>
                <a:cs typeface="Sultan normal" pitchFamily="2" charset="-78"/>
              </a:rPr>
              <a:t>من جامعة </a:t>
            </a:r>
            <a:r>
              <a:rPr lang="ar-DZ" sz="2800" dirty="0" err="1" smtClean="0">
                <a:solidFill>
                  <a:schemeClr val="bg1"/>
                </a:solidFill>
                <a:cs typeface="Sultan normal" pitchFamily="2" charset="-78"/>
              </a:rPr>
              <a:t>اكسفورد</a:t>
            </a:r>
            <a:endParaRPr lang="ar-DZ" sz="2800" b="1" dirty="0">
              <a:solidFill>
                <a:schemeClr val="bg1"/>
              </a:solidFill>
              <a:cs typeface="Sultan normal" pitchFamily="2" charset="-78"/>
            </a:endParaRPr>
          </a:p>
          <a:p>
            <a:pPr algn="just" rtl="1"/>
            <a:r>
              <a:rPr lang="ar-DZ" sz="2800" b="1" dirty="0" smtClean="0">
                <a:solidFill>
                  <a:schemeClr val="bg1"/>
                </a:solidFill>
                <a:cs typeface="Sultan normal" pitchFamily="2" charset="-78"/>
              </a:rPr>
              <a:t> </a:t>
            </a:r>
            <a:r>
              <a:rPr lang="ar-DZ" sz="2800" b="1" dirty="0">
                <a:solidFill>
                  <a:schemeClr val="bg1"/>
                </a:solidFill>
                <a:cs typeface="Sultan normal" pitchFamily="2" charset="-78"/>
              </a:rPr>
              <a:t>وهو افضل الأنواع، لسهولة قراءة نتائجه وسرعته التي تصل الى مسح مساحة فدان من الأرض خلال اربع ساعات </a:t>
            </a:r>
            <a:r>
              <a:rPr lang="ar-DZ" sz="2800" b="1" dirty="0" smtClean="0">
                <a:solidFill>
                  <a:schemeClr val="bg1"/>
                </a:solidFill>
                <a:cs typeface="Sultan normal" pitchFamily="2" charset="-78"/>
              </a:rPr>
              <a:t>تقريبا</a:t>
            </a:r>
          </a:p>
          <a:p>
            <a:pPr algn="just" rtl="1"/>
            <a:r>
              <a:rPr lang="ar-DZ" sz="2800" b="1" dirty="0" smtClean="0">
                <a:solidFill>
                  <a:schemeClr val="bg1"/>
                </a:solidFill>
                <a:cs typeface="Sultan normal" pitchFamily="2" charset="-78"/>
              </a:rPr>
              <a:t>وهناك </a:t>
            </a:r>
            <a:r>
              <a:rPr lang="ar-DZ" sz="2800" b="1" dirty="0">
                <a:solidFill>
                  <a:schemeClr val="bg1"/>
                </a:solidFill>
                <a:cs typeface="Sultan normal" pitchFamily="2" charset="-78"/>
              </a:rPr>
              <a:t>نوع آخر يسمى </a:t>
            </a:r>
            <a:r>
              <a:rPr lang="ar-DZ" sz="2800" b="1" dirty="0" err="1">
                <a:solidFill>
                  <a:srgbClr val="FFFF00"/>
                </a:solidFill>
                <a:cs typeface="Sultan normal" pitchFamily="2" charset="-78"/>
              </a:rPr>
              <a:t>غارديومتر</a:t>
            </a:r>
            <a:r>
              <a:rPr lang="ar-DZ" sz="2800" b="1" dirty="0">
                <a:solidFill>
                  <a:srgbClr val="FFFF00"/>
                </a:solidFill>
                <a:cs typeface="Sultan normal" pitchFamily="2" charset="-78"/>
              </a:rPr>
              <a:t> البروتوني"</a:t>
            </a:r>
            <a:r>
              <a:rPr lang="en-US" sz="2800" b="1" dirty="0">
                <a:solidFill>
                  <a:srgbClr val="FFFF00"/>
                </a:solidFill>
                <a:cs typeface="Sultan normal" pitchFamily="2" charset="-78"/>
              </a:rPr>
              <a:t> PORTON GARDIOMETER</a:t>
            </a:r>
            <a:r>
              <a:rPr lang="ar-DZ" sz="2800" b="1" dirty="0">
                <a:solidFill>
                  <a:srgbClr val="FFFF00"/>
                </a:solidFill>
                <a:cs typeface="Sultan normal" pitchFamily="2" charset="-78"/>
              </a:rPr>
              <a:t>" </a:t>
            </a:r>
            <a:endParaRPr lang="ar-DZ" sz="2800" b="1" dirty="0" smtClean="0">
              <a:solidFill>
                <a:srgbClr val="FFFF00"/>
              </a:solidFill>
              <a:cs typeface="Sultan normal" pitchFamily="2" charset="-78"/>
            </a:endParaRPr>
          </a:p>
          <a:p>
            <a:pPr algn="just" rtl="1"/>
            <a:r>
              <a:rPr lang="ar-DZ" sz="2800" b="1" dirty="0" smtClean="0">
                <a:solidFill>
                  <a:schemeClr val="bg1"/>
                </a:solidFill>
                <a:cs typeface="Sultan normal" pitchFamily="2" charset="-78"/>
              </a:rPr>
              <a:t>وهو </a:t>
            </a:r>
            <a:r>
              <a:rPr lang="ar-DZ" sz="2800" b="1" dirty="0">
                <a:solidFill>
                  <a:schemeClr val="bg1"/>
                </a:solidFill>
                <a:cs typeface="Sultan normal" pitchFamily="2" charset="-78"/>
              </a:rPr>
              <a:t>يعتبر حسب البعض </a:t>
            </a:r>
            <a:r>
              <a:rPr lang="ar-DZ" sz="2800" b="1" dirty="0" err="1" smtClean="0">
                <a:solidFill>
                  <a:schemeClr val="bg1"/>
                </a:solidFill>
                <a:cs typeface="Sultan normal" pitchFamily="2" charset="-78"/>
              </a:rPr>
              <a:t>افضل</a:t>
            </a:r>
            <a:r>
              <a:rPr lang="ar-DZ" sz="2800" b="1" dirty="0" smtClean="0">
                <a:solidFill>
                  <a:schemeClr val="bg1"/>
                </a:solidFill>
                <a:cs typeface="Sultan normal" pitchFamily="2" charset="-78"/>
              </a:rPr>
              <a:t> </a:t>
            </a:r>
            <a:r>
              <a:rPr lang="ar-DZ" sz="2800" b="1" dirty="0">
                <a:solidFill>
                  <a:schemeClr val="bg1"/>
                </a:solidFill>
                <a:cs typeface="Sultan normal" pitchFamily="2" charset="-78"/>
              </a:rPr>
              <a:t>من الأول لخفته ورخص ثمنه</a:t>
            </a:r>
            <a:r>
              <a:rPr lang="en-US" sz="2800" b="1" dirty="0">
                <a:solidFill>
                  <a:schemeClr val="bg1"/>
                </a:solidFill>
                <a:cs typeface="Sultan normal" pitchFamily="2" charset="-78"/>
              </a:rPr>
              <a:t>.</a:t>
            </a:r>
            <a:endParaRPr lang="ar-DZ" sz="2800" b="1" dirty="0" smtClean="0">
              <a:solidFill>
                <a:schemeClr val="bg1"/>
              </a:solidFill>
              <a:cs typeface="Sultan normal" pitchFamily="2" charset="-78"/>
            </a:endParaRPr>
          </a:p>
        </p:txBody>
      </p:sp>
      <p:sp>
        <p:nvSpPr>
          <p:cNvPr id="5" name="Rectangle à coins arrondis 4"/>
          <p:cNvSpPr/>
          <p:nvPr/>
        </p:nvSpPr>
        <p:spPr>
          <a:xfrm>
            <a:off x="899592" y="0"/>
            <a:ext cx="7272808" cy="764704"/>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4800" b="1" dirty="0" smtClean="0">
                <a:solidFill>
                  <a:srgbClr val="C00000"/>
                </a:solidFill>
                <a:cs typeface="Sultan normal" pitchFamily="2" charset="-78"/>
              </a:rPr>
              <a:t>تحديد قوة المجال المغناطيسي</a:t>
            </a:r>
            <a:endParaRPr lang="en-US" sz="4800" b="1" dirty="0">
              <a:solidFill>
                <a:srgbClr val="C00000"/>
              </a:solidFill>
              <a:cs typeface="Sultan normal" pitchFamily="2" charset="-78"/>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9144000" cy="6858000"/>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endParaRPr lang="ar-DZ" sz="2000" b="1" dirty="0" smtClean="0">
              <a:solidFill>
                <a:schemeClr val="bg1"/>
              </a:solidFill>
            </a:endParaRPr>
          </a:p>
          <a:p>
            <a:pPr algn="just" rtl="1"/>
            <a:endParaRPr lang="ar-DZ" sz="2400" b="1" dirty="0" smtClean="0">
              <a:solidFill>
                <a:schemeClr val="bg1"/>
              </a:solidFill>
              <a:cs typeface="Sultan normal" pitchFamily="2" charset="-78"/>
            </a:endParaRPr>
          </a:p>
          <a:p>
            <a:pPr algn="just" rtl="1"/>
            <a:endParaRPr lang="ar-DZ" sz="2400" b="1" dirty="0" smtClean="0">
              <a:solidFill>
                <a:schemeClr val="bg1"/>
              </a:solidFill>
              <a:cs typeface="Sultan normal" pitchFamily="2" charset="-78"/>
            </a:endParaRPr>
          </a:p>
          <a:p>
            <a:pPr algn="just" rtl="1"/>
            <a:r>
              <a:rPr lang="ar-DZ" sz="2400" b="1" dirty="0" smtClean="0">
                <a:solidFill>
                  <a:schemeClr val="bg1"/>
                </a:solidFill>
                <a:cs typeface="Sultan normal" pitchFamily="2" charset="-78"/>
              </a:rPr>
              <a:t>استخدام </a:t>
            </a:r>
            <a:r>
              <a:rPr lang="ar-DZ" sz="2400" b="1" dirty="0" err="1" smtClean="0">
                <a:solidFill>
                  <a:schemeClr val="bg1"/>
                </a:solidFill>
                <a:cs typeface="Sultan normal" pitchFamily="2" charset="-78"/>
              </a:rPr>
              <a:t>اول</a:t>
            </a:r>
            <a:r>
              <a:rPr lang="ar-DZ" sz="2400" b="1" dirty="0" smtClean="0">
                <a:solidFill>
                  <a:schemeClr val="bg1"/>
                </a:solidFill>
                <a:cs typeface="Sultan normal" pitchFamily="2" charset="-78"/>
              </a:rPr>
              <a:t>  </a:t>
            </a:r>
            <a:r>
              <a:rPr lang="ar-DZ" sz="2400" b="1" dirty="0" smtClean="0">
                <a:solidFill>
                  <a:schemeClr val="bg1"/>
                </a:solidFill>
                <a:cs typeface="Sultan normal" pitchFamily="2" charset="-78"/>
              </a:rPr>
              <a:t>مرة في </a:t>
            </a:r>
            <a:r>
              <a:rPr lang="ar-DZ" sz="2400" b="1" dirty="0">
                <a:solidFill>
                  <a:schemeClr val="bg1"/>
                </a:solidFill>
                <a:cs typeface="Sultan normal" pitchFamily="2" charset="-78"/>
              </a:rPr>
              <a:t>الكشف عن الآثار </a:t>
            </a:r>
            <a:r>
              <a:rPr lang="ar-DZ" sz="2400" b="1" dirty="0" smtClean="0">
                <a:solidFill>
                  <a:schemeClr val="bg1"/>
                </a:solidFill>
                <a:cs typeface="Sultan normal" pitchFamily="2" charset="-78"/>
              </a:rPr>
              <a:t>عام1946</a:t>
            </a:r>
            <a:endParaRPr lang="ar-DZ" sz="2400" b="1" dirty="0" smtClean="0">
              <a:solidFill>
                <a:schemeClr val="bg1"/>
              </a:solidFill>
              <a:cs typeface="Sultan normal" pitchFamily="2" charset="-78"/>
            </a:endParaRPr>
          </a:p>
          <a:p>
            <a:pPr algn="just" rtl="1"/>
            <a:r>
              <a:rPr lang="ar-DZ" sz="2400" b="1" dirty="0" smtClean="0">
                <a:solidFill>
                  <a:schemeClr val="bg1"/>
                </a:solidFill>
                <a:cs typeface="Sultan normal" pitchFamily="2" charset="-78"/>
              </a:rPr>
              <a:t>من </a:t>
            </a:r>
            <a:r>
              <a:rPr lang="ar-DZ" sz="2400" b="1" dirty="0">
                <a:solidFill>
                  <a:schemeClr val="bg1"/>
                </a:solidFill>
                <a:cs typeface="Sultan normal" pitchFamily="2" charset="-78"/>
              </a:rPr>
              <a:t>طرف الأستاذ </a:t>
            </a:r>
            <a:r>
              <a:rPr lang="ar-DZ" sz="2400" b="1" dirty="0" err="1" smtClean="0">
                <a:solidFill>
                  <a:schemeClr val="bg1"/>
                </a:solidFill>
                <a:cs typeface="Sultan normal" pitchFamily="2" charset="-78"/>
              </a:rPr>
              <a:t>اتكنسون</a:t>
            </a:r>
            <a:endParaRPr lang="ar-DZ" sz="2400" b="1" dirty="0">
              <a:solidFill>
                <a:schemeClr val="bg1"/>
              </a:solidFill>
              <a:cs typeface="Sultan normal" pitchFamily="2" charset="-78"/>
            </a:endParaRPr>
          </a:p>
          <a:p>
            <a:pPr algn="just" rtl="1"/>
            <a:r>
              <a:rPr lang="ar-DZ" sz="2400" b="1" dirty="0" smtClean="0">
                <a:solidFill>
                  <a:schemeClr val="bg1"/>
                </a:solidFill>
                <a:cs typeface="Sultan normal" pitchFamily="2" charset="-78"/>
              </a:rPr>
              <a:t> </a:t>
            </a:r>
            <a:r>
              <a:rPr lang="ar-DZ" sz="2400" b="1" dirty="0">
                <a:solidFill>
                  <a:schemeClr val="bg1"/>
                </a:solidFill>
                <a:cs typeface="Sultan normal" pitchFamily="2" charset="-78"/>
              </a:rPr>
              <a:t>وتقوم هذه الطريقة على تقدير مقاومة الأجزاء المختلفة المكونة </a:t>
            </a:r>
            <a:r>
              <a:rPr lang="ar-DZ" sz="2400" b="1" dirty="0">
                <a:solidFill>
                  <a:srgbClr val="FF0000"/>
                </a:solidFill>
                <a:cs typeface="Sultan normal" pitchFamily="2" charset="-78"/>
              </a:rPr>
              <a:t>للتربة من طين وأحجار للتيار </a:t>
            </a:r>
            <a:r>
              <a:rPr lang="ar-DZ" sz="2400" b="1" dirty="0" smtClean="0">
                <a:solidFill>
                  <a:srgbClr val="FF0000"/>
                </a:solidFill>
                <a:cs typeface="Sultan normal" pitchFamily="2" charset="-78"/>
              </a:rPr>
              <a:t>الكهربائي</a:t>
            </a:r>
            <a:endParaRPr lang="ar-DZ" sz="2400" b="1" dirty="0">
              <a:solidFill>
                <a:schemeClr val="bg1"/>
              </a:solidFill>
              <a:cs typeface="Sultan normal" pitchFamily="2" charset="-78"/>
            </a:endParaRPr>
          </a:p>
          <a:p>
            <a:pPr algn="just" rtl="1"/>
            <a:r>
              <a:rPr lang="ar-DZ" sz="2400" b="1" dirty="0" smtClean="0">
                <a:solidFill>
                  <a:schemeClr val="bg1"/>
                </a:solidFill>
                <a:cs typeface="Sultan normal" pitchFamily="2" charset="-78"/>
              </a:rPr>
              <a:t> </a:t>
            </a:r>
            <a:r>
              <a:rPr lang="ar-DZ" sz="2400" b="1" dirty="0" err="1">
                <a:solidFill>
                  <a:schemeClr val="bg1"/>
                </a:solidFill>
                <a:cs typeface="Sultan normal" pitchFamily="2" charset="-78"/>
              </a:rPr>
              <a:t>فاذا</a:t>
            </a:r>
            <a:r>
              <a:rPr lang="ar-DZ" sz="2400" b="1" dirty="0">
                <a:solidFill>
                  <a:schemeClr val="bg1"/>
                </a:solidFill>
                <a:cs typeface="Sultan normal" pitchFamily="2" charset="-78"/>
              </a:rPr>
              <a:t> كانت التربة طينية فان شدة المقاومة تكون ضعيفة، لاحتوائها على نسبة عالية من الماء الذي يسهل عملية نقل التيار </a:t>
            </a:r>
            <a:r>
              <a:rPr lang="ar-DZ" sz="2400" b="1" dirty="0" smtClean="0">
                <a:solidFill>
                  <a:schemeClr val="bg1"/>
                </a:solidFill>
                <a:cs typeface="Sultan normal" pitchFamily="2" charset="-78"/>
              </a:rPr>
              <a:t>الكهربائي</a:t>
            </a:r>
          </a:p>
          <a:p>
            <a:pPr algn="just" rtl="1"/>
            <a:r>
              <a:rPr lang="ar-DZ" sz="2400" b="1" dirty="0" err="1" smtClean="0">
                <a:solidFill>
                  <a:schemeClr val="bg1"/>
                </a:solidFill>
                <a:cs typeface="Sultan normal" pitchFamily="2" charset="-78"/>
              </a:rPr>
              <a:t>اما</a:t>
            </a:r>
            <a:r>
              <a:rPr lang="ar-DZ" sz="2400" b="1" dirty="0" smtClean="0">
                <a:solidFill>
                  <a:schemeClr val="bg1"/>
                </a:solidFill>
                <a:cs typeface="Sultan normal" pitchFamily="2" charset="-78"/>
              </a:rPr>
              <a:t> </a:t>
            </a:r>
            <a:r>
              <a:rPr lang="ar-DZ" sz="2400" b="1" dirty="0">
                <a:solidFill>
                  <a:schemeClr val="bg1"/>
                </a:solidFill>
                <a:cs typeface="Sultan normal" pitchFamily="2" charset="-78"/>
              </a:rPr>
              <a:t>اذا كانت فيها احجار فان المقاومة تكون </a:t>
            </a:r>
            <a:r>
              <a:rPr lang="ar-DZ" sz="2400" b="1" dirty="0" smtClean="0">
                <a:solidFill>
                  <a:schemeClr val="bg1"/>
                </a:solidFill>
                <a:cs typeface="Sultan normal" pitchFamily="2" charset="-78"/>
              </a:rPr>
              <a:t>قوية</a:t>
            </a:r>
          </a:p>
          <a:p>
            <a:pPr algn="just" rtl="1"/>
            <a:r>
              <a:rPr lang="ar-DZ" sz="2400" b="1" dirty="0" smtClean="0">
                <a:solidFill>
                  <a:schemeClr val="bg1"/>
                </a:solidFill>
                <a:cs typeface="Sultan normal" pitchFamily="2" charset="-78"/>
              </a:rPr>
              <a:t> </a:t>
            </a:r>
            <a:r>
              <a:rPr lang="ar-DZ" sz="2400" b="1" dirty="0" err="1">
                <a:solidFill>
                  <a:schemeClr val="bg1"/>
                </a:solidFill>
                <a:cs typeface="Sultan normal" pitchFamily="2" charset="-78"/>
              </a:rPr>
              <a:t>واذا</a:t>
            </a:r>
            <a:r>
              <a:rPr lang="ar-DZ" sz="2400" b="1" dirty="0">
                <a:solidFill>
                  <a:schemeClr val="bg1"/>
                </a:solidFill>
                <a:cs typeface="Sultan normal" pitchFamily="2" charset="-78"/>
              </a:rPr>
              <a:t> كان </a:t>
            </a:r>
            <a:r>
              <a:rPr lang="ar-DZ" sz="2400" b="1" dirty="0">
                <a:solidFill>
                  <a:srgbClr val="FFFF00"/>
                </a:solidFill>
                <a:cs typeface="Sultan normal" pitchFamily="2" charset="-78"/>
              </a:rPr>
              <a:t>فراغ</a:t>
            </a:r>
            <a:r>
              <a:rPr lang="ar-DZ" sz="2400" b="1" dirty="0">
                <a:solidFill>
                  <a:schemeClr val="bg1"/>
                </a:solidFill>
                <a:cs typeface="Sultan normal" pitchFamily="2" charset="-78"/>
              </a:rPr>
              <a:t> حاصل في باطن الأرض </a:t>
            </a:r>
            <a:r>
              <a:rPr lang="ar-DZ" sz="2400" b="1" dirty="0">
                <a:solidFill>
                  <a:srgbClr val="FFFF00"/>
                </a:solidFill>
                <a:cs typeface="Sultan normal" pitchFamily="2" charset="-78"/>
              </a:rPr>
              <a:t>كحفرة</a:t>
            </a:r>
            <a:r>
              <a:rPr lang="ar-DZ" sz="2400" b="1" dirty="0">
                <a:solidFill>
                  <a:schemeClr val="bg1"/>
                </a:solidFill>
                <a:cs typeface="Sultan normal" pitchFamily="2" charset="-78"/>
              </a:rPr>
              <a:t> </a:t>
            </a:r>
            <a:r>
              <a:rPr lang="ar-DZ" sz="2400" b="1" dirty="0">
                <a:solidFill>
                  <a:srgbClr val="FFFF00"/>
                </a:solidFill>
                <a:cs typeface="Sultan normal" pitchFamily="2" charset="-78"/>
              </a:rPr>
              <a:t>قبر</a:t>
            </a:r>
            <a:r>
              <a:rPr lang="ar-DZ" sz="2400" b="1" dirty="0">
                <a:solidFill>
                  <a:schemeClr val="bg1"/>
                </a:solidFill>
                <a:cs typeface="Sultan normal" pitchFamily="2" charset="-78"/>
              </a:rPr>
              <a:t> او مطمورة فان التيار </a:t>
            </a:r>
            <a:r>
              <a:rPr lang="ar-DZ" sz="2400" b="1" dirty="0">
                <a:solidFill>
                  <a:srgbClr val="FFFF00"/>
                </a:solidFill>
                <a:cs typeface="Sultan normal" pitchFamily="2" charset="-78"/>
              </a:rPr>
              <a:t>الكهربائي ينقطع </a:t>
            </a:r>
            <a:r>
              <a:rPr lang="ar-DZ" sz="2400" b="1" dirty="0">
                <a:solidFill>
                  <a:schemeClr val="bg1"/>
                </a:solidFill>
                <a:cs typeface="Sultan normal" pitchFamily="2" charset="-78"/>
              </a:rPr>
              <a:t>مروره </a:t>
            </a:r>
            <a:r>
              <a:rPr lang="ar-DZ" sz="2400" b="1" dirty="0" smtClean="0">
                <a:solidFill>
                  <a:schemeClr val="bg1"/>
                </a:solidFill>
                <a:cs typeface="Sultan normal" pitchFamily="2" charset="-78"/>
              </a:rPr>
              <a:t>تماما</a:t>
            </a:r>
          </a:p>
          <a:p>
            <a:pPr algn="just" rtl="1"/>
            <a:r>
              <a:rPr lang="ar-DZ" sz="2400" b="1" dirty="0" smtClean="0">
                <a:solidFill>
                  <a:schemeClr val="bg1"/>
                </a:solidFill>
                <a:cs typeface="Sultan normal" pitchFamily="2" charset="-78"/>
              </a:rPr>
              <a:t>وتصلح </a:t>
            </a:r>
            <a:r>
              <a:rPr lang="ar-DZ" sz="2400" b="1" dirty="0">
                <a:solidFill>
                  <a:schemeClr val="bg1"/>
                </a:solidFill>
                <a:cs typeface="Sultan normal" pitchFamily="2" charset="-78"/>
              </a:rPr>
              <a:t>هذه الطريقة أكثر في المناطق الرسوبية </a:t>
            </a:r>
            <a:endParaRPr lang="ar-DZ" sz="2400" b="1" dirty="0" smtClean="0">
              <a:solidFill>
                <a:schemeClr val="bg1"/>
              </a:solidFill>
              <a:cs typeface="Sultan normal" pitchFamily="2" charset="-78"/>
            </a:endParaRPr>
          </a:p>
          <a:p>
            <a:pPr algn="just" rtl="1"/>
            <a:endParaRPr lang="ar-DZ" sz="2400" b="1" dirty="0" smtClean="0">
              <a:solidFill>
                <a:schemeClr val="bg1"/>
              </a:solidFill>
              <a:cs typeface="Sultan normal" pitchFamily="2" charset="-78"/>
            </a:endParaRPr>
          </a:p>
          <a:p>
            <a:pPr algn="just" rtl="1"/>
            <a:r>
              <a:rPr lang="ar-DZ" sz="2400" b="1" dirty="0" smtClean="0">
                <a:solidFill>
                  <a:schemeClr val="bg1"/>
                </a:solidFill>
                <a:cs typeface="Sultan normal" pitchFamily="2" charset="-78"/>
              </a:rPr>
              <a:t>وتكون </a:t>
            </a:r>
            <a:r>
              <a:rPr lang="ar-DZ" sz="2400" b="1" dirty="0">
                <a:solidFill>
                  <a:schemeClr val="bg1"/>
                </a:solidFill>
                <a:cs typeface="Sultan normal" pitchFamily="2" charset="-78"/>
              </a:rPr>
              <a:t>غير مضمونة ومؤكدة في المناطق </a:t>
            </a:r>
            <a:r>
              <a:rPr lang="ar-DZ" sz="2400" b="1" dirty="0" smtClean="0">
                <a:solidFill>
                  <a:schemeClr val="bg1"/>
                </a:solidFill>
                <a:cs typeface="Sultan normal" pitchFamily="2" charset="-78"/>
              </a:rPr>
              <a:t>الصخرية</a:t>
            </a:r>
          </a:p>
          <a:p>
            <a:pPr algn="just" rtl="1"/>
            <a:r>
              <a:rPr lang="ar-DZ" sz="2400" b="1" dirty="0" smtClean="0">
                <a:solidFill>
                  <a:schemeClr val="bg1"/>
                </a:solidFill>
                <a:cs typeface="Sultan normal" pitchFamily="2" charset="-78"/>
              </a:rPr>
              <a:t>وفي </a:t>
            </a:r>
            <a:r>
              <a:rPr lang="ar-DZ" sz="2400" b="1" dirty="0" smtClean="0">
                <a:solidFill>
                  <a:schemeClr val="bg1"/>
                </a:solidFill>
                <a:cs typeface="Sultan normal" pitchFamily="2" charset="-78"/>
              </a:rPr>
              <a:t>للمناطق </a:t>
            </a:r>
            <a:r>
              <a:rPr lang="ar-DZ" sz="2400" b="1" dirty="0">
                <a:solidFill>
                  <a:schemeClr val="bg1"/>
                </a:solidFill>
                <a:cs typeface="Sultan normal" pitchFamily="2" charset="-78"/>
              </a:rPr>
              <a:t>الصحراوية الرملية الجافة.</a:t>
            </a:r>
            <a:endParaRPr lang="en-US" sz="2400" b="1" dirty="0">
              <a:solidFill>
                <a:schemeClr val="bg1"/>
              </a:solidFill>
              <a:cs typeface="Sultan normal" pitchFamily="2" charset="-78"/>
            </a:endParaRPr>
          </a:p>
          <a:p>
            <a:pPr algn="r" rtl="1"/>
            <a:r>
              <a:rPr lang="ar-DZ" sz="2400" b="1" dirty="0">
                <a:solidFill>
                  <a:schemeClr val="bg1"/>
                </a:solidFill>
                <a:cs typeface="Sultan normal" pitchFamily="2" charset="-78"/>
              </a:rPr>
              <a:t>	ولقياس مقاومة التربة للتيار الكهربائي استعملت </a:t>
            </a:r>
            <a:r>
              <a:rPr lang="ar-DZ" sz="2400" b="1" dirty="0">
                <a:solidFill>
                  <a:srgbClr val="FFFF00"/>
                </a:solidFill>
                <a:cs typeface="Sultan normal" pitchFamily="2" charset="-78"/>
              </a:rPr>
              <a:t>اجهزة عديدة </a:t>
            </a:r>
            <a:r>
              <a:rPr lang="ar-DZ" sz="2400" b="1" dirty="0">
                <a:solidFill>
                  <a:schemeClr val="bg1"/>
                </a:solidFill>
                <a:cs typeface="Sultan normal" pitchFamily="2" charset="-78"/>
              </a:rPr>
              <a:t>هي </a:t>
            </a:r>
            <a:endParaRPr lang="ar-DZ" sz="2400" b="1" dirty="0" smtClean="0">
              <a:solidFill>
                <a:schemeClr val="bg1"/>
              </a:solidFill>
              <a:cs typeface="Sultan normal" pitchFamily="2" charset="-78"/>
            </a:endParaRPr>
          </a:p>
          <a:p>
            <a:pPr algn="r" rtl="1"/>
            <a:r>
              <a:rPr lang="ar-DZ" sz="2400" b="1" dirty="0" smtClean="0">
                <a:solidFill>
                  <a:srgbClr val="FFFF00"/>
                </a:solidFill>
                <a:cs typeface="Sultan normal" pitchFamily="2" charset="-78"/>
              </a:rPr>
              <a:t>جهاز </a:t>
            </a:r>
            <a:r>
              <a:rPr lang="ar-DZ" sz="2400" b="1" dirty="0" err="1">
                <a:solidFill>
                  <a:srgbClr val="FFFF00"/>
                </a:solidFill>
                <a:cs typeface="Sultan normal" pitchFamily="2" charset="-78"/>
              </a:rPr>
              <a:t>ميجر</a:t>
            </a:r>
            <a:r>
              <a:rPr lang="ar-DZ" sz="2400" b="1" dirty="0">
                <a:solidFill>
                  <a:srgbClr val="FFFF00"/>
                </a:solidFill>
                <a:cs typeface="Sultan normal" pitchFamily="2" charset="-78"/>
              </a:rPr>
              <a:t>"</a:t>
            </a:r>
            <a:r>
              <a:rPr lang="en-US" sz="2400" b="1" dirty="0">
                <a:solidFill>
                  <a:srgbClr val="FFFF00"/>
                </a:solidFill>
                <a:cs typeface="Sultan normal" pitchFamily="2" charset="-78"/>
              </a:rPr>
              <a:t>MEGGER</a:t>
            </a:r>
            <a:r>
              <a:rPr lang="ar-DZ" sz="2400" b="1" dirty="0" smtClean="0">
                <a:solidFill>
                  <a:schemeClr val="bg1"/>
                </a:solidFill>
                <a:cs typeface="Sultan normal" pitchFamily="2" charset="-78"/>
              </a:rPr>
              <a:t>"،</a:t>
            </a:r>
          </a:p>
          <a:p>
            <a:pPr algn="r" rtl="1"/>
            <a:r>
              <a:rPr lang="ar-DZ" sz="2400" b="1" dirty="0" smtClean="0">
                <a:solidFill>
                  <a:schemeClr val="bg1"/>
                </a:solidFill>
                <a:cs typeface="Sultan normal" pitchFamily="2" charset="-78"/>
              </a:rPr>
              <a:t> </a:t>
            </a:r>
            <a:r>
              <a:rPr lang="ar-DZ" sz="2400" b="1" dirty="0">
                <a:solidFill>
                  <a:schemeClr val="bg1"/>
                </a:solidFill>
                <a:cs typeface="Sultan normal" pitchFamily="2" charset="-78"/>
              </a:rPr>
              <a:t>ثم ظهرت اجهزة اخرى منها جهاز مقياس فرق الجهد </a:t>
            </a:r>
            <a:r>
              <a:rPr lang="ar-DZ" sz="2400" b="1" dirty="0" err="1" smtClean="0">
                <a:solidFill>
                  <a:schemeClr val="bg1"/>
                </a:solidFill>
                <a:cs typeface="Sultan normal" pitchFamily="2" charset="-78"/>
              </a:rPr>
              <a:t>بوتونتومتر</a:t>
            </a:r>
            <a:r>
              <a:rPr lang="ar-DZ" sz="2400" b="1" dirty="0" smtClean="0">
                <a:solidFill>
                  <a:schemeClr val="bg1"/>
                </a:solidFill>
                <a:cs typeface="Sultan normal" pitchFamily="2" charset="-78"/>
              </a:rPr>
              <a:t> "</a:t>
            </a:r>
            <a:r>
              <a:rPr lang="en-US" sz="2400" b="1" dirty="0">
                <a:solidFill>
                  <a:schemeClr val="bg1"/>
                </a:solidFill>
                <a:cs typeface="Sultan normal" pitchFamily="2" charset="-78"/>
              </a:rPr>
              <a:t>POTENTIOMETER</a:t>
            </a:r>
            <a:r>
              <a:rPr lang="ar-DZ" sz="2400" b="1" dirty="0">
                <a:solidFill>
                  <a:schemeClr val="bg1"/>
                </a:solidFill>
                <a:cs typeface="Sultan normal" pitchFamily="2" charset="-78"/>
              </a:rPr>
              <a:t>" </a:t>
            </a:r>
            <a:endParaRPr lang="ar-DZ" sz="2400" b="1" dirty="0" smtClean="0">
              <a:solidFill>
                <a:schemeClr val="bg1"/>
              </a:solidFill>
              <a:cs typeface="Sultan normal" pitchFamily="2" charset="-78"/>
            </a:endParaRPr>
          </a:p>
          <a:p>
            <a:pPr algn="r" rtl="1"/>
            <a:r>
              <a:rPr lang="ar-DZ" sz="2400" b="1" dirty="0" smtClean="0">
                <a:solidFill>
                  <a:schemeClr val="bg1"/>
                </a:solidFill>
                <a:cs typeface="Sultan normal" pitchFamily="2" charset="-78"/>
              </a:rPr>
              <a:t>وجهاز </a:t>
            </a:r>
            <a:r>
              <a:rPr lang="ar-DZ" sz="2400" b="1" dirty="0">
                <a:solidFill>
                  <a:schemeClr val="bg1"/>
                </a:solidFill>
                <a:cs typeface="Sultan normal" pitchFamily="2" charset="-78"/>
              </a:rPr>
              <a:t>مقياس النسبة بين كميتين </a:t>
            </a:r>
            <a:r>
              <a:rPr lang="ar-DZ" sz="2400" b="1" dirty="0" err="1" smtClean="0">
                <a:solidFill>
                  <a:schemeClr val="bg1"/>
                </a:solidFill>
                <a:cs typeface="Sultan normal" pitchFamily="2" charset="-78"/>
              </a:rPr>
              <a:t>كهرومغنطيسيتين</a:t>
            </a:r>
            <a:r>
              <a:rPr lang="ar-DZ" sz="2400" b="1" dirty="0" smtClean="0">
                <a:solidFill>
                  <a:schemeClr val="bg1"/>
                </a:solidFill>
                <a:cs typeface="Sultan normal" pitchFamily="2" charset="-78"/>
              </a:rPr>
              <a:t> </a:t>
            </a:r>
            <a:r>
              <a:rPr lang="ar-DZ" sz="2400" b="1" dirty="0" err="1" smtClean="0">
                <a:solidFill>
                  <a:schemeClr val="bg1"/>
                </a:solidFill>
                <a:cs typeface="Sultan normal" pitchFamily="2" charset="-78"/>
              </a:rPr>
              <a:t>راتيومتر</a:t>
            </a:r>
            <a:r>
              <a:rPr lang="ar-DZ" sz="2400" b="1" dirty="0" smtClean="0">
                <a:solidFill>
                  <a:schemeClr val="bg1"/>
                </a:solidFill>
                <a:cs typeface="Sultan normal" pitchFamily="2" charset="-78"/>
              </a:rPr>
              <a:t> </a:t>
            </a:r>
            <a:r>
              <a:rPr lang="ar-DZ" sz="2400" b="1" dirty="0">
                <a:solidFill>
                  <a:schemeClr val="bg1"/>
                </a:solidFill>
                <a:cs typeface="Sultan normal" pitchFamily="2" charset="-78"/>
              </a:rPr>
              <a:t>"</a:t>
            </a:r>
            <a:r>
              <a:rPr lang="en-US" sz="2400" b="1" dirty="0">
                <a:solidFill>
                  <a:schemeClr val="bg1"/>
                </a:solidFill>
                <a:cs typeface="Sultan normal" pitchFamily="2" charset="-78"/>
              </a:rPr>
              <a:t>RATIOMETER</a:t>
            </a:r>
            <a:r>
              <a:rPr lang="ar-DZ" sz="2400" b="1" dirty="0" smtClean="0">
                <a:solidFill>
                  <a:schemeClr val="bg1"/>
                </a:solidFill>
                <a:cs typeface="Sultan normal" pitchFamily="2" charset="-78"/>
              </a:rPr>
              <a:t>"،</a:t>
            </a:r>
          </a:p>
          <a:p>
            <a:pPr algn="r" rtl="1"/>
            <a:r>
              <a:rPr lang="ar-DZ" sz="2400" b="1" dirty="0" smtClean="0">
                <a:solidFill>
                  <a:schemeClr val="bg1"/>
                </a:solidFill>
                <a:cs typeface="Sultan normal" pitchFamily="2" charset="-78"/>
              </a:rPr>
              <a:t> وجهاز </a:t>
            </a:r>
            <a:r>
              <a:rPr lang="ar-DZ" sz="2400" b="1" dirty="0" err="1" smtClean="0">
                <a:solidFill>
                  <a:schemeClr val="bg1"/>
                </a:solidFill>
                <a:cs typeface="Sultan normal" pitchFamily="2" charset="-78"/>
              </a:rPr>
              <a:t>قالفانومتر</a:t>
            </a:r>
            <a:r>
              <a:rPr lang="ar-DZ" sz="2400" b="1" dirty="0" smtClean="0">
                <a:solidFill>
                  <a:schemeClr val="bg1"/>
                </a:solidFill>
                <a:cs typeface="Sultan normal" pitchFamily="2" charset="-78"/>
              </a:rPr>
              <a:t> </a:t>
            </a:r>
            <a:r>
              <a:rPr lang="ar-DZ" sz="2400" b="1" dirty="0">
                <a:solidFill>
                  <a:schemeClr val="bg1"/>
                </a:solidFill>
                <a:cs typeface="Sultan normal" pitchFamily="2" charset="-78"/>
              </a:rPr>
              <a:t>"</a:t>
            </a:r>
            <a:r>
              <a:rPr lang="en-US" sz="2400" b="1" dirty="0">
                <a:solidFill>
                  <a:schemeClr val="bg1"/>
                </a:solidFill>
                <a:cs typeface="Sultan normal" pitchFamily="2" charset="-78"/>
              </a:rPr>
              <a:t>GALVANOMETER</a:t>
            </a:r>
            <a:r>
              <a:rPr lang="ar-DZ" sz="2400" b="1" dirty="0" smtClean="0">
                <a:solidFill>
                  <a:schemeClr val="bg1"/>
                </a:solidFill>
                <a:cs typeface="Sultan normal" pitchFamily="2" charset="-78"/>
              </a:rPr>
              <a:t>"</a:t>
            </a:r>
          </a:p>
        </p:txBody>
      </p:sp>
      <p:sp>
        <p:nvSpPr>
          <p:cNvPr id="5" name="Rectangle à coins arrondis 4"/>
          <p:cNvSpPr/>
          <p:nvPr/>
        </p:nvSpPr>
        <p:spPr>
          <a:xfrm>
            <a:off x="285720" y="0"/>
            <a:ext cx="6715172" cy="764704"/>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4800" b="1" dirty="0" smtClean="0">
                <a:solidFill>
                  <a:srgbClr val="FF0000"/>
                </a:solidFill>
                <a:cs typeface="Sultan normal" pitchFamily="2" charset="-78"/>
              </a:rPr>
              <a:t>تقدير مقاومة التربة للتيار الكهربائي</a:t>
            </a:r>
            <a:endParaRPr lang="en-US" sz="4800" b="1" dirty="0">
              <a:solidFill>
                <a:srgbClr val="FF0000"/>
              </a:solidFill>
              <a:cs typeface="Sultan normal" pitchFamily="2" charset="-78"/>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8892480" cy="6858000"/>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endParaRPr lang="ar-DZ" sz="2000" b="1" dirty="0" smtClean="0">
              <a:solidFill>
                <a:schemeClr val="bg1"/>
              </a:solidFill>
            </a:endParaRPr>
          </a:p>
          <a:p>
            <a:pPr algn="just" rtl="1"/>
            <a:r>
              <a:rPr lang="ar-DZ" sz="2400" b="1" dirty="0">
                <a:solidFill>
                  <a:schemeClr val="bg1"/>
                </a:solidFill>
                <a:cs typeface="Sultan normal" pitchFamily="2" charset="-78"/>
              </a:rPr>
              <a:t>وتتم العملية بغرس وتدين معدنيين في باطن الأرض على عمق </a:t>
            </a:r>
            <a:r>
              <a:rPr lang="ar-DZ" sz="2400" b="1" dirty="0" smtClean="0">
                <a:solidFill>
                  <a:schemeClr val="bg1"/>
                </a:solidFill>
                <a:cs typeface="Sultan normal" pitchFamily="2" charset="-78"/>
              </a:rPr>
              <a:t>متساوي</a:t>
            </a:r>
          </a:p>
          <a:p>
            <a:pPr algn="just" rtl="1"/>
            <a:r>
              <a:rPr lang="ar-DZ" sz="2400" b="1" dirty="0" smtClean="0">
                <a:solidFill>
                  <a:schemeClr val="bg1"/>
                </a:solidFill>
                <a:cs typeface="Sultan normal" pitchFamily="2" charset="-78"/>
              </a:rPr>
              <a:t> </a:t>
            </a:r>
            <a:r>
              <a:rPr lang="ar-DZ" sz="2400" b="1" dirty="0">
                <a:solidFill>
                  <a:schemeClr val="bg1"/>
                </a:solidFill>
                <a:cs typeface="Sultan normal" pitchFamily="2" charset="-78"/>
              </a:rPr>
              <a:t>ثم يمرر اليهما تيار كهربائي متصل بجهاز قياس شدة </a:t>
            </a:r>
            <a:r>
              <a:rPr lang="ar-DZ" sz="2400" b="1" dirty="0" smtClean="0">
                <a:solidFill>
                  <a:schemeClr val="bg1"/>
                </a:solidFill>
                <a:cs typeface="Sultan normal" pitchFamily="2" charset="-78"/>
              </a:rPr>
              <a:t>المقاومة</a:t>
            </a:r>
          </a:p>
          <a:p>
            <a:pPr algn="just" rtl="1"/>
            <a:r>
              <a:rPr lang="ar-DZ" sz="2400" b="1" dirty="0" smtClean="0">
                <a:solidFill>
                  <a:schemeClr val="bg1"/>
                </a:solidFill>
                <a:cs typeface="Sultan normal" pitchFamily="2" charset="-78"/>
              </a:rPr>
              <a:t>ثم </a:t>
            </a:r>
            <a:r>
              <a:rPr lang="ar-DZ" sz="2400" b="1" dirty="0">
                <a:solidFill>
                  <a:schemeClr val="bg1"/>
                </a:solidFill>
                <a:cs typeface="Sultan normal" pitchFamily="2" charset="-78"/>
              </a:rPr>
              <a:t>يغير الوتدين الى اماكن اخرى على مسافات </a:t>
            </a:r>
            <a:r>
              <a:rPr lang="ar-DZ" sz="2400" b="1" dirty="0" smtClean="0">
                <a:solidFill>
                  <a:schemeClr val="bg1"/>
                </a:solidFill>
                <a:cs typeface="Sultan normal" pitchFamily="2" charset="-78"/>
              </a:rPr>
              <a:t>متساوية</a:t>
            </a:r>
          </a:p>
          <a:p>
            <a:pPr algn="just" rtl="1"/>
            <a:r>
              <a:rPr lang="ar-DZ" sz="2400" b="1" dirty="0" smtClean="0">
                <a:solidFill>
                  <a:schemeClr val="bg1"/>
                </a:solidFill>
                <a:cs typeface="Sultan normal" pitchFamily="2" charset="-78"/>
              </a:rPr>
              <a:t> </a:t>
            </a:r>
            <a:r>
              <a:rPr lang="ar-DZ" sz="2400" b="1" dirty="0">
                <a:solidFill>
                  <a:schemeClr val="bg1"/>
                </a:solidFill>
                <a:cs typeface="Sultan normal" pitchFamily="2" charset="-78"/>
              </a:rPr>
              <a:t>وتسجل النتائج في كل نقطة تم </a:t>
            </a:r>
            <a:r>
              <a:rPr lang="ar-DZ" sz="2400" b="1" dirty="0" smtClean="0">
                <a:solidFill>
                  <a:schemeClr val="bg1"/>
                </a:solidFill>
                <a:cs typeface="Sultan normal" pitchFamily="2" charset="-78"/>
              </a:rPr>
              <a:t>قياسها</a:t>
            </a:r>
          </a:p>
          <a:p>
            <a:pPr algn="just" rtl="1"/>
            <a:r>
              <a:rPr lang="ar-DZ" sz="2400" b="1" dirty="0" smtClean="0">
                <a:solidFill>
                  <a:schemeClr val="bg1"/>
                </a:solidFill>
                <a:cs typeface="Sultan normal" pitchFamily="2" charset="-78"/>
              </a:rPr>
              <a:t>وتوضع </a:t>
            </a:r>
            <a:r>
              <a:rPr lang="ar-DZ" sz="2400" b="1" dirty="0">
                <a:solidFill>
                  <a:schemeClr val="bg1"/>
                </a:solidFill>
                <a:cs typeface="Sultan normal" pitchFamily="2" charset="-78"/>
              </a:rPr>
              <a:t>في شكل مخطط بياني تحدد فيه </a:t>
            </a:r>
            <a:r>
              <a:rPr lang="ar-DZ" sz="2400" b="1" dirty="0">
                <a:solidFill>
                  <a:srgbClr val="FFFF00"/>
                </a:solidFill>
                <a:cs typeface="Sultan normal" pitchFamily="2" charset="-78"/>
              </a:rPr>
              <a:t>مواقع ضعف المقاومة التي تدل على وجود آثار</a:t>
            </a:r>
            <a:r>
              <a:rPr lang="ar-DZ" sz="2400" b="1" dirty="0" smtClean="0">
                <a:solidFill>
                  <a:srgbClr val="FFFF00"/>
                </a:solidFill>
                <a:cs typeface="Sultan normal" pitchFamily="2" charset="-78"/>
              </a:rPr>
              <a:t>.</a:t>
            </a:r>
          </a:p>
          <a:p>
            <a:pPr algn="just" rtl="1"/>
            <a:r>
              <a:rPr lang="ar-DZ" sz="2400" b="1" dirty="0">
                <a:solidFill>
                  <a:srgbClr val="FFFF00"/>
                </a:solidFill>
                <a:cs typeface="Sultan normal" pitchFamily="2" charset="-78"/>
              </a:rPr>
              <a:t>	</a:t>
            </a:r>
            <a:endParaRPr lang="en-US" sz="2400" b="1" dirty="0">
              <a:solidFill>
                <a:srgbClr val="FFFF00"/>
              </a:solidFill>
              <a:cs typeface="Sultan normal" pitchFamily="2" charset="-78"/>
            </a:endParaRPr>
          </a:p>
          <a:p>
            <a:pPr algn="just" rtl="1"/>
            <a:r>
              <a:rPr lang="ar-DZ" sz="2400" b="1" dirty="0">
                <a:solidFill>
                  <a:schemeClr val="bg1"/>
                </a:solidFill>
                <a:cs typeface="Sultan normal" pitchFamily="2" charset="-78"/>
              </a:rPr>
              <a:t>	وفي غالب الأحيان بدلا من وتدين تغرس اربعة اوتاد تفصلها مسافات متساوية وفي استقامة واحدة</a:t>
            </a:r>
            <a:r>
              <a:rPr lang="ar-DZ" sz="2400" b="1" dirty="0" smtClean="0">
                <a:solidFill>
                  <a:schemeClr val="bg1"/>
                </a:solidFill>
                <a:cs typeface="Sultan normal" pitchFamily="2" charset="-78"/>
              </a:rPr>
              <a:t>،</a:t>
            </a:r>
          </a:p>
          <a:p>
            <a:pPr algn="just" rtl="1"/>
            <a:r>
              <a:rPr lang="ar-DZ" sz="2400" b="1" dirty="0" smtClean="0">
                <a:solidFill>
                  <a:schemeClr val="bg1"/>
                </a:solidFill>
                <a:cs typeface="Sultan normal" pitchFamily="2" charset="-78"/>
              </a:rPr>
              <a:t> </a:t>
            </a:r>
            <a:r>
              <a:rPr lang="ar-DZ" sz="2400" b="1" dirty="0">
                <a:solidFill>
                  <a:schemeClr val="bg1"/>
                </a:solidFill>
                <a:cs typeface="Sultan normal" pitchFamily="2" charset="-78"/>
              </a:rPr>
              <a:t>وعلى حسب المسافة الفاصلة بين كل نقطة ونقطة يكون العمق الذي </a:t>
            </a:r>
            <a:r>
              <a:rPr lang="ar-DZ" sz="2400" b="1" dirty="0" smtClean="0">
                <a:solidFill>
                  <a:schemeClr val="bg1"/>
                </a:solidFill>
                <a:cs typeface="Sultan normal" pitchFamily="2" charset="-78"/>
              </a:rPr>
              <a:t>يصل </a:t>
            </a:r>
            <a:r>
              <a:rPr lang="ar-DZ" sz="2400" b="1" dirty="0">
                <a:solidFill>
                  <a:schemeClr val="bg1"/>
                </a:solidFill>
                <a:cs typeface="Sultan normal" pitchFamily="2" charset="-78"/>
              </a:rPr>
              <a:t>اليه التيار </a:t>
            </a:r>
            <a:r>
              <a:rPr lang="ar-DZ" sz="2400" b="1" dirty="0" smtClean="0">
                <a:solidFill>
                  <a:schemeClr val="bg1"/>
                </a:solidFill>
                <a:cs typeface="Sultan normal" pitchFamily="2" charset="-78"/>
              </a:rPr>
              <a:t>الكهربائي</a:t>
            </a:r>
          </a:p>
          <a:p>
            <a:pPr algn="just" rtl="1"/>
            <a:r>
              <a:rPr lang="ar-DZ" sz="2400" b="1" dirty="0" err="1" smtClean="0">
                <a:solidFill>
                  <a:schemeClr val="bg1"/>
                </a:solidFill>
                <a:cs typeface="Sultan normal" pitchFamily="2" charset="-78"/>
              </a:rPr>
              <a:t>فاذا</a:t>
            </a:r>
            <a:r>
              <a:rPr lang="ar-DZ" sz="2400" b="1" dirty="0" smtClean="0">
                <a:solidFill>
                  <a:schemeClr val="bg1"/>
                </a:solidFill>
                <a:cs typeface="Sultan normal" pitchFamily="2" charset="-78"/>
              </a:rPr>
              <a:t> </a:t>
            </a:r>
            <a:r>
              <a:rPr lang="ar-DZ" sz="2400" b="1" dirty="0">
                <a:solidFill>
                  <a:schemeClr val="bg1"/>
                </a:solidFill>
                <a:cs typeface="Sultan normal" pitchFamily="2" charset="-78"/>
              </a:rPr>
              <a:t>كانت المسافة بين النقطتين المتتاليتين 1متر فان العمق الذي سيبلغه التيار هو 1متر</a:t>
            </a:r>
            <a:r>
              <a:rPr lang="ar-DZ" sz="2400" b="1" dirty="0" smtClean="0">
                <a:solidFill>
                  <a:schemeClr val="bg1"/>
                </a:solidFill>
                <a:cs typeface="Sultan normal" pitchFamily="2" charset="-78"/>
              </a:rPr>
              <a:t>.</a:t>
            </a:r>
          </a:p>
          <a:p>
            <a:pPr algn="just" rtl="1"/>
            <a:endParaRPr lang="en-US" sz="2400" b="1" dirty="0">
              <a:solidFill>
                <a:schemeClr val="bg1"/>
              </a:solidFill>
              <a:cs typeface="Sultan normal" pitchFamily="2" charset="-78"/>
            </a:endParaRPr>
          </a:p>
          <a:p>
            <a:pPr algn="just" rtl="1"/>
            <a:r>
              <a:rPr lang="ar-DZ" sz="2400" b="1" dirty="0">
                <a:solidFill>
                  <a:schemeClr val="bg1"/>
                </a:solidFill>
                <a:cs typeface="Sultan normal" pitchFamily="2" charset="-78"/>
              </a:rPr>
              <a:t>	ورغم </a:t>
            </a:r>
            <a:r>
              <a:rPr lang="ar-DZ" sz="2400" b="1" dirty="0" err="1">
                <a:solidFill>
                  <a:schemeClr val="bg1"/>
                </a:solidFill>
                <a:cs typeface="Sultan normal" pitchFamily="2" charset="-78"/>
              </a:rPr>
              <a:t>الإستخدام</a:t>
            </a:r>
            <a:r>
              <a:rPr lang="ar-DZ" sz="2400" b="1" dirty="0">
                <a:solidFill>
                  <a:schemeClr val="bg1"/>
                </a:solidFill>
                <a:cs typeface="Sultan normal" pitchFamily="2" charset="-78"/>
              </a:rPr>
              <a:t> الواسع لهذه الطريقة </a:t>
            </a:r>
            <a:r>
              <a:rPr lang="ar-DZ" sz="2400" b="1" dirty="0" err="1">
                <a:solidFill>
                  <a:schemeClr val="bg1"/>
                </a:solidFill>
                <a:cs typeface="Sultan normal" pitchFamily="2" charset="-78"/>
              </a:rPr>
              <a:t>الا</a:t>
            </a:r>
            <a:r>
              <a:rPr lang="ar-DZ" sz="2400" b="1" dirty="0">
                <a:solidFill>
                  <a:schemeClr val="bg1"/>
                </a:solidFill>
                <a:cs typeface="Sultan normal" pitchFamily="2" charset="-78"/>
              </a:rPr>
              <a:t> انه </a:t>
            </a:r>
            <a:r>
              <a:rPr lang="ar-DZ" sz="2400" b="1" dirty="0">
                <a:solidFill>
                  <a:srgbClr val="FFFF00"/>
                </a:solidFill>
                <a:cs typeface="Sultan normal" pitchFamily="2" charset="-78"/>
              </a:rPr>
              <a:t>لها عيوب </a:t>
            </a:r>
            <a:r>
              <a:rPr lang="ar-DZ" sz="2400" b="1" dirty="0" smtClean="0">
                <a:solidFill>
                  <a:srgbClr val="FFFF00"/>
                </a:solidFill>
                <a:cs typeface="Sultan normal" pitchFamily="2" charset="-78"/>
              </a:rPr>
              <a:t>كثيرة:</a:t>
            </a:r>
          </a:p>
          <a:p>
            <a:pPr algn="just" rtl="1">
              <a:buFontTx/>
              <a:buChar char="-"/>
            </a:pPr>
            <a:r>
              <a:rPr lang="ar-DZ" sz="2400" b="1" dirty="0" smtClean="0">
                <a:solidFill>
                  <a:schemeClr val="bg1">
                    <a:lumMod val="95000"/>
                    <a:lumOff val="5000"/>
                  </a:schemeClr>
                </a:solidFill>
                <a:cs typeface="Sultan normal" pitchFamily="2" charset="-78"/>
              </a:rPr>
              <a:t>بطيئة </a:t>
            </a:r>
            <a:r>
              <a:rPr lang="ar-DZ" sz="2400" b="1" dirty="0">
                <a:solidFill>
                  <a:schemeClr val="bg1">
                    <a:lumMod val="95000"/>
                    <a:lumOff val="5000"/>
                  </a:schemeClr>
                </a:solidFill>
                <a:cs typeface="Sultan normal" pitchFamily="2" charset="-78"/>
              </a:rPr>
              <a:t>وتتطلب في كل مرة غرس </a:t>
            </a:r>
            <a:r>
              <a:rPr lang="ar-DZ" sz="2400" b="1" dirty="0" err="1">
                <a:solidFill>
                  <a:schemeClr val="bg1">
                    <a:lumMod val="95000"/>
                    <a:lumOff val="5000"/>
                  </a:schemeClr>
                </a:solidFill>
                <a:cs typeface="Sultan normal" pitchFamily="2" charset="-78"/>
              </a:rPr>
              <a:t>اوتاد</a:t>
            </a:r>
            <a:r>
              <a:rPr lang="ar-DZ" sz="2400" b="1" dirty="0">
                <a:solidFill>
                  <a:schemeClr val="bg1">
                    <a:lumMod val="95000"/>
                    <a:lumOff val="5000"/>
                  </a:schemeClr>
                </a:solidFill>
                <a:cs typeface="Sultan normal" pitchFamily="2" charset="-78"/>
              </a:rPr>
              <a:t> </a:t>
            </a:r>
            <a:r>
              <a:rPr lang="ar-DZ" sz="2400" b="1" dirty="0" smtClean="0">
                <a:solidFill>
                  <a:schemeClr val="bg1">
                    <a:lumMod val="95000"/>
                    <a:lumOff val="5000"/>
                  </a:schemeClr>
                </a:solidFill>
                <a:cs typeface="Sultan normal" pitchFamily="2" charset="-78"/>
              </a:rPr>
              <a:t>ونزعه</a:t>
            </a:r>
          </a:p>
          <a:p>
            <a:pPr algn="just" rtl="1">
              <a:buFontTx/>
              <a:buChar char="-"/>
            </a:pPr>
            <a:r>
              <a:rPr lang="ar-DZ" sz="2400" b="1" dirty="0" smtClean="0">
                <a:solidFill>
                  <a:schemeClr val="bg1">
                    <a:lumMod val="95000"/>
                    <a:lumOff val="5000"/>
                  </a:schemeClr>
                </a:solidFill>
                <a:cs typeface="Sultan normal" pitchFamily="2" charset="-78"/>
              </a:rPr>
              <a:t> </a:t>
            </a:r>
            <a:r>
              <a:rPr lang="ar-DZ" sz="2400" b="1" dirty="0">
                <a:solidFill>
                  <a:schemeClr val="bg1">
                    <a:lumMod val="95000"/>
                    <a:lumOff val="5000"/>
                  </a:schemeClr>
                </a:solidFill>
                <a:cs typeface="Sultan normal" pitchFamily="2" charset="-78"/>
              </a:rPr>
              <a:t>تتطلب وجود على الأقل اربعة </a:t>
            </a:r>
            <a:r>
              <a:rPr lang="ar-DZ" sz="2400" b="1" dirty="0" err="1">
                <a:solidFill>
                  <a:schemeClr val="bg1">
                    <a:lumMod val="95000"/>
                    <a:lumOff val="5000"/>
                  </a:schemeClr>
                </a:solidFill>
                <a:cs typeface="Sultan normal" pitchFamily="2" charset="-78"/>
              </a:rPr>
              <a:t>اشخاص</a:t>
            </a:r>
            <a:r>
              <a:rPr lang="ar-DZ" sz="2400" b="1" dirty="0">
                <a:solidFill>
                  <a:schemeClr val="bg1">
                    <a:lumMod val="95000"/>
                    <a:lumOff val="5000"/>
                  </a:schemeClr>
                </a:solidFill>
                <a:cs typeface="Sultan normal" pitchFamily="2" charset="-78"/>
              </a:rPr>
              <a:t> </a:t>
            </a:r>
            <a:r>
              <a:rPr lang="ar-DZ" sz="2400" b="1" dirty="0" smtClean="0">
                <a:solidFill>
                  <a:schemeClr val="bg1">
                    <a:lumMod val="95000"/>
                    <a:lumOff val="5000"/>
                  </a:schemeClr>
                </a:solidFill>
                <a:cs typeface="Sultan normal" pitchFamily="2" charset="-78"/>
              </a:rPr>
              <a:t>لاستعمالها</a:t>
            </a:r>
          </a:p>
          <a:p>
            <a:pPr algn="just" rtl="1">
              <a:buFontTx/>
              <a:buChar char="-"/>
            </a:pPr>
            <a:r>
              <a:rPr lang="ar-DZ" sz="2400" b="1" dirty="0" smtClean="0">
                <a:solidFill>
                  <a:schemeClr val="bg1"/>
                </a:solidFill>
                <a:cs typeface="Sultan normal" pitchFamily="2" charset="-78"/>
              </a:rPr>
              <a:t>صعوبة </a:t>
            </a:r>
            <a:r>
              <a:rPr lang="ar-DZ" sz="2400" b="1" dirty="0">
                <a:solidFill>
                  <a:schemeClr val="bg1"/>
                </a:solidFill>
                <a:cs typeface="Sultan normal" pitchFamily="2" charset="-78"/>
              </a:rPr>
              <a:t>تطبيقها في </a:t>
            </a:r>
            <a:r>
              <a:rPr lang="ar-DZ" sz="2400" b="1" dirty="0" smtClean="0">
                <a:solidFill>
                  <a:schemeClr val="bg1"/>
                </a:solidFill>
                <a:cs typeface="Sultan normal" pitchFamily="2" charset="-78"/>
              </a:rPr>
              <a:t>المناطق </a:t>
            </a:r>
            <a:r>
              <a:rPr lang="ar-DZ" sz="2400" b="1" dirty="0">
                <a:solidFill>
                  <a:schemeClr val="bg1"/>
                </a:solidFill>
                <a:cs typeface="Sultan normal" pitchFamily="2" charset="-78"/>
              </a:rPr>
              <a:t>الصخرية والجافة والأماكن التي تكثر فيها المياه الجوفية.</a:t>
            </a:r>
            <a:endParaRPr lang="ar-DZ" sz="2400" b="1" dirty="0" smtClean="0">
              <a:solidFill>
                <a:schemeClr val="bg1"/>
              </a:solidFill>
              <a:cs typeface="Sultan normal" pitchFamily="2" charset="-78"/>
            </a:endParaRPr>
          </a:p>
        </p:txBody>
      </p:sp>
      <p:sp>
        <p:nvSpPr>
          <p:cNvPr id="5" name="Rectangle à coins arrondis 4"/>
          <p:cNvSpPr/>
          <p:nvPr/>
        </p:nvSpPr>
        <p:spPr>
          <a:xfrm>
            <a:off x="539552" y="0"/>
            <a:ext cx="7992888" cy="764704"/>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4800" b="1" dirty="0">
                <a:solidFill>
                  <a:schemeClr val="bg1"/>
                </a:solidFill>
                <a:cs typeface="Sultan normal" pitchFamily="2" charset="-78"/>
              </a:rPr>
              <a:t>تقدير مقاومة التربة للتيار الكهربائي</a:t>
            </a:r>
            <a:endParaRPr lang="en-US" sz="4800" b="1" dirty="0">
              <a:solidFill>
                <a:schemeClr val="bg1"/>
              </a:solidFill>
              <a:cs typeface="Sultan normal" pitchFamily="2" charset="-78"/>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8892480" cy="6858000"/>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endParaRPr lang="ar-DZ" sz="2000" b="1" dirty="0" smtClean="0">
              <a:solidFill>
                <a:schemeClr val="bg1"/>
              </a:solidFill>
            </a:endParaRPr>
          </a:p>
        </p:txBody>
      </p:sp>
      <p:sp>
        <p:nvSpPr>
          <p:cNvPr id="5" name="Rectangle à coins arrondis 4"/>
          <p:cNvSpPr/>
          <p:nvPr/>
        </p:nvSpPr>
        <p:spPr>
          <a:xfrm>
            <a:off x="539552" y="0"/>
            <a:ext cx="7992888" cy="764704"/>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4800" b="1" dirty="0">
                <a:solidFill>
                  <a:schemeClr val="bg1"/>
                </a:solidFill>
                <a:cs typeface="Sultan normal" pitchFamily="2" charset="-78"/>
              </a:rPr>
              <a:t>تقدير مقاومة التربة للتيار الكهربائي</a:t>
            </a:r>
            <a:endParaRPr lang="en-US" sz="4800" b="1" dirty="0">
              <a:solidFill>
                <a:schemeClr val="bg1"/>
              </a:solidFill>
              <a:cs typeface="Sultan normal" pitchFamily="2" charset="-78"/>
            </a:endParaRPr>
          </a:p>
        </p:txBody>
      </p:sp>
      <p:sp>
        <p:nvSpPr>
          <p:cNvPr id="10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pic>
        <p:nvPicPr>
          <p:cNvPr id="1025" name="Image 2"/>
          <p:cNvPicPr>
            <a:picLocks noChangeAspect="1" noChangeArrowheads="1"/>
          </p:cNvPicPr>
          <p:nvPr/>
        </p:nvPicPr>
        <p:blipFill>
          <a:blip r:embed="rId3"/>
          <a:srcRect/>
          <a:stretch>
            <a:fillRect/>
          </a:stretch>
        </p:blipFill>
        <p:spPr bwMode="auto">
          <a:xfrm>
            <a:off x="0" y="1567768"/>
            <a:ext cx="8978158" cy="4718752"/>
          </a:xfrm>
          <a:prstGeom prst="rect">
            <a:avLst/>
          </a:prstGeom>
          <a:noFill/>
        </p:spPr>
      </p:pic>
      <p:sp>
        <p:nvSpPr>
          <p:cNvPr id="1027" name="Rectangle 3"/>
          <p:cNvSpPr>
            <a:spLocks noChangeArrowheads="1"/>
          </p:cNvSpPr>
          <p:nvPr/>
        </p:nvSpPr>
        <p:spPr bwMode="auto">
          <a:xfrm rot="10800000" flipV="1">
            <a:off x="0" y="1122089"/>
            <a:ext cx="9144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800" b="0" i="0" u="none" strike="noStrike" cap="none" normalizeH="0" baseline="0" dirty="0" smtClean="0">
                <a:ln>
                  <a:noFill/>
                </a:ln>
                <a:solidFill>
                  <a:srgbClr val="000000"/>
                </a:solidFill>
                <a:effectLst/>
                <a:latin typeface="Times New Roman" pitchFamily="18" charset="0"/>
                <a:ea typeface="Times New Roman" pitchFamily="18" charset="0"/>
                <a:cs typeface="Traditional Arabic" pitchFamily="18" charset="-78"/>
              </a:rPr>
              <a:t>الشكل رقم(2): طريقة مقاومة التربة للتيار الكهربائي طريقة </a:t>
            </a:r>
            <a:r>
              <a:rPr kumimoji="0" lang="ar-DZ" sz="2800" b="0" i="0" u="none" strike="noStrike" cap="none" normalizeH="0" baseline="0" dirty="0" err="1" smtClean="0">
                <a:ln>
                  <a:noFill/>
                </a:ln>
                <a:solidFill>
                  <a:srgbClr val="000000"/>
                </a:solidFill>
                <a:effectLst/>
                <a:latin typeface="Times New Roman" pitchFamily="18" charset="0"/>
                <a:ea typeface="Times New Roman" pitchFamily="18" charset="0"/>
                <a:cs typeface="Traditional Arabic" pitchFamily="18" charset="-78"/>
              </a:rPr>
              <a:t>اربعة</a:t>
            </a:r>
            <a:r>
              <a:rPr kumimoji="0" lang="ar-DZ" sz="2800" b="0" i="0" u="none" strike="noStrike" cap="none" normalizeH="0" baseline="0" dirty="0" smtClean="0">
                <a:ln>
                  <a:noFill/>
                </a:ln>
                <a:solidFill>
                  <a:srgbClr val="000000"/>
                </a:solidFill>
                <a:effectLst/>
                <a:latin typeface="Times New Roman" pitchFamily="18" charset="0"/>
                <a:ea typeface="Times New Roman" pitchFamily="18" charset="0"/>
                <a:cs typeface="Traditional Arabic" pitchFamily="18" charset="-78"/>
              </a:rPr>
              <a:t> </a:t>
            </a:r>
            <a:r>
              <a:rPr kumimoji="0" lang="ar-DZ" sz="2800" b="0" i="0" u="none" strike="noStrike" cap="none" normalizeH="0" baseline="0" dirty="0" err="1" smtClean="0">
                <a:ln>
                  <a:noFill/>
                </a:ln>
                <a:solidFill>
                  <a:srgbClr val="000000"/>
                </a:solidFill>
                <a:effectLst/>
                <a:latin typeface="Times New Roman" pitchFamily="18" charset="0"/>
                <a:ea typeface="Times New Roman" pitchFamily="18" charset="0"/>
                <a:cs typeface="Traditional Arabic" pitchFamily="18" charset="-78"/>
              </a:rPr>
              <a:t>اقطاب</a:t>
            </a:r>
            <a:r>
              <a:rPr kumimoji="0" lang="ar-DZ" sz="2800" b="0" i="0" u="none" strike="noStrike" cap="none" normalizeH="0" baseline="0" dirty="0" smtClean="0">
                <a:ln>
                  <a:noFill/>
                </a:ln>
                <a:solidFill>
                  <a:srgbClr val="000000"/>
                </a:solidFill>
                <a:effectLst/>
                <a:latin typeface="Times New Roman" pitchFamily="18" charset="0"/>
                <a:ea typeface="Times New Roman" pitchFamily="18" charset="0"/>
                <a:cs typeface="Traditional Arabic" pitchFamily="18" charset="-78"/>
              </a:rPr>
              <a:t>(عن</a:t>
            </a:r>
            <a:r>
              <a:rPr kumimoji="0" lang="ar-DZ" sz="2800" b="0" i="0" u="none" strike="noStrike" cap="none" normalizeH="0" baseline="0" dirty="0" smtClean="0">
                <a:ln>
                  <a:noFill/>
                </a:ln>
                <a:solidFill>
                  <a:schemeClr val="tx1"/>
                </a:solidFill>
                <a:effectLst/>
                <a:latin typeface="Times New Roman" pitchFamily="18" charset="0"/>
                <a:ea typeface="Times New Roman" pitchFamily="18" charset="0"/>
                <a:cs typeface="Traditional Arabic" pitchFamily="18" charset="-78"/>
              </a:rPr>
              <a:t> قادوس</a:t>
            </a:r>
            <a:r>
              <a:rPr kumimoji="0" lang="ar-DZ" sz="2800" b="0" i="0" u="none" strike="noStrike" cap="none" normalizeH="0" baseline="0" dirty="0" smtClean="0">
                <a:ln>
                  <a:noFill/>
                </a:ln>
                <a:solidFill>
                  <a:srgbClr val="000000"/>
                </a:solidFill>
                <a:effectLst/>
                <a:latin typeface="Times New Roman" pitchFamily="18" charset="0"/>
                <a:ea typeface="Times New Roman" pitchFamily="18" charset="0"/>
                <a:cs typeface="Traditional Arabic" pitchFamily="18" charset="-78"/>
              </a:rPr>
              <a:t>)</a:t>
            </a:r>
            <a:endParaRPr kumimoji="0" lang="ar-DZ"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9144000" cy="6858000"/>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endParaRPr lang="ar-DZ" sz="4400" b="1" dirty="0" smtClean="0">
              <a:solidFill>
                <a:schemeClr val="bg1"/>
              </a:solidFill>
              <a:cs typeface="Sultan normal" pitchFamily="2" charset="-78"/>
            </a:endParaRPr>
          </a:p>
          <a:p>
            <a:pPr algn="just" rtl="1"/>
            <a:r>
              <a:rPr lang="ar-DZ" sz="2800" b="1" dirty="0">
                <a:solidFill>
                  <a:schemeClr val="bg1"/>
                </a:solidFill>
                <a:cs typeface="Sultan normal" pitchFamily="2" charset="-78"/>
              </a:rPr>
              <a:t>يحتوي الكون على </a:t>
            </a:r>
            <a:r>
              <a:rPr lang="ar-DZ" sz="2800" b="1" dirty="0">
                <a:solidFill>
                  <a:srgbClr val="FF0000"/>
                </a:solidFill>
                <a:cs typeface="Sultan normal" pitchFamily="2" charset="-78"/>
              </a:rPr>
              <a:t>جسيمات تسمى </a:t>
            </a:r>
            <a:r>
              <a:rPr lang="ar-DZ" sz="2800" b="1" dirty="0" err="1">
                <a:solidFill>
                  <a:srgbClr val="FF0000"/>
                </a:solidFill>
                <a:cs typeface="Sultan normal" pitchFamily="2" charset="-78"/>
              </a:rPr>
              <a:t>ميزونات</a:t>
            </a:r>
            <a:r>
              <a:rPr lang="ar-DZ" sz="2800" b="1" dirty="0">
                <a:solidFill>
                  <a:srgbClr val="FF0000"/>
                </a:solidFill>
                <a:cs typeface="Sultan normal" pitchFamily="2" charset="-78"/>
              </a:rPr>
              <a:t> تقدر طاقتها بملايين الملايين من </a:t>
            </a:r>
            <a:r>
              <a:rPr lang="ar-DZ" sz="2800" b="1" dirty="0" err="1">
                <a:solidFill>
                  <a:srgbClr val="FF0000"/>
                </a:solidFill>
                <a:cs typeface="Sultan normal" pitchFamily="2" charset="-78"/>
              </a:rPr>
              <a:t>الفولت</a:t>
            </a:r>
            <a:r>
              <a:rPr lang="ar-DZ" sz="2800" b="1" dirty="0">
                <a:solidFill>
                  <a:srgbClr val="FF0000"/>
                </a:solidFill>
                <a:cs typeface="Sultan normal" pitchFamily="2" charset="-78"/>
              </a:rPr>
              <a:t> </a:t>
            </a:r>
            <a:r>
              <a:rPr lang="ar-DZ" sz="2800" b="1" dirty="0" smtClean="0">
                <a:solidFill>
                  <a:srgbClr val="FF0000"/>
                </a:solidFill>
                <a:cs typeface="Sultan normal" pitchFamily="2" charset="-78"/>
              </a:rPr>
              <a:t>الإلكتروني</a:t>
            </a:r>
            <a:endParaRPr lang="ar-DZ" sz="2800" b="1" dirty="0" smtClean="0">
              <a:solidFill>
                <a:schemeClr val="bg1"/>
              </a:solidFill>
              <a:cs typeface="Sultan normal" pitchFamily="2" charset="-78"/>
            </a:endParaRPr>
          </a:p>
          <a:p>
            <a:pPr algn="just" rtl="1"/>
            <a:r>
              <a:rPr lang="ar-DZ" sz="2800" b="1" dirty="0" smtClean="0">
                <a:solidFill>
                  <a:schemeClr val="bg1"/>
                </a:solidFill>
                <a:cs typeface="Sultan normal" pitchFamily="2" charset="-78"/>
              </a:rPr>
              <a:t>وهي </a:t>
            </a:r>
            <a:r>
              <a:rPr lang="ar-DZ" sz="2800" b="1" dirty="0">
                <a:solidFill>
                  <a:schemeClr val="bg1"/>
                </a:solidFill>
                <a:cs typeface="Sultan normal" pitchFamily="2" charset="-78"/>
              </a:rPr>
              <a:t>تسقط من الفضاء الخارجي على سطح الأرض بانتظام بنفس القوة وفي جميع </a:t>
            </a:r>
            <a:r>
              <a:rPr lang="ar-DZ" sz="2800" b="1" dirty="0" err="1" smtClean="0">
                <a:solidFill>
                  <a:schemeClr val="bg1"/>
                </a:solidFill>
                <a:cs typeface="Sultan normal" pitchFamily="2" charset="-78"/>
              </a:rPr>
              <a:t>الإتجاهات</a:t>
            </a:r>
            <a:endParaRPr lang="ar-DZ" sz="2800" b="1" dirty="0">
              <a:solidFill>
                <a:schemeClr val="bg1"/>
              </a:solidFill>
              <a:cs typeface="Sultan normal" pitchFamily="2" charset="-78"/>
            </a:endParaRPr>
          </a:p>
          <a:p>
            <a:pPr algn="just" rtl="1"/>
            <a:r>
              <a:rPr lang="ar-DZ" sz="2800" b="1" dirty="0" smtClean="0">
                <a:solidFill>
                  <a:schemeClr val="bg1"/>
                </a:solidFill>
                <a:cs typeface="Sultan normal" pitchFamily="2" charset="-78"/>
              </a:rPr>
              <a:t> </a:t>
            </a:r>
            <a:r>
              <a:rPr lang="ar-DZ" sz="2800" b="1" dirty="0">
                <a:solidFill>
                  <a:schemeClr val="bg1"/>
                </a:solidFill>
                <a:cs typeface="Sultan normal" pitchFamily="2" charset="-78"/>
              </a:rPr>
              <a:t>ولها قوة نفاذ خارقة في </a:t>
            </a:r>
            <a:r>
              <a:rPr lang="ar-DZ" sz="2800" b="1" dirty="0" smtClean="0">
                <a:solidFill>
                  <a:schemeClr val="bg1"/>
                </a:solidFill>
                <a:cs typeface="Sultan normal" pitchFamily="2" charset="-78"/>
              </a:rPr>
              <a:t>الأجسام</a:t>
            </a:r>
          </a:p>
          <a:p>
            <a:pPr algn="just" rtl="1"/>
            <a:r>
              <a:rPr lang="ar-DZ" sz="2800" b="1" dirty="0" smtClean="0">
                <a:solidFill>
                  <a:schemeClr val="bg1"/>
                </a:solidFill>
                <a:cs typeface="Sultan normal" pitchFamily="2" charset="-78"/>
              </a:rPr>
              <a:t> </a:t>
            </a:r>
            <a:r>
              <a:rPr lang="ar-DZ" sz="2800" b="1" dirty="0">
                <a:solidFill>
                  <a:schemeClr val="bg1"/>
                </a:solidFill>
                <a:cs typeface="Sultan normal" pitchFamily="2" charset="-78"/>
              </a:rPr>
              <a:t>لكنها </a:t>
            </a:r>
            <a:r>
              <a:rPr lang="ar-DZ" sz="2800" b="1" dirty="0">
                <a:solidFill>
                  <a:srgbClr val="FF0000"/>
                </a:solidFill>
                <a:cs typeface="Sultan normal" pitchFamily="2" charset="-78"/>
              </a:rPr>
              <a:t>تقل تدريجيا كلما ازدادت الأجسام صلابة </a:t>
            </a:r>
            <a:r>
              <a:rPr lang="ar-DZ" sz="2800" b="1" dirty="0" smtClean="0">
                <a:solidFill>
                  <a:srgbClr val="FF0000"/>
                </a:solidFill>
                <a:cs typeface="Sultan normal" pitchFamily="2" charset="-78"/>
              </a:rPr>
              <a:t>وسماكة</a:t>
            </a:r>
            <a:endParaRPr lang="ar-DZ" sz="2800" b="1" dirty="0">
              <a:solidFill>
                <a:schemeClr val="bg1"/>
              </a:solidFill>
              <a:cs typeface="Sultan normal" pitchFamily="2" charset="-78"/>
            </a:endParaRPr>
          </a:p>
          <a:p>
            <a:pPr algn="just" rtl="1"/>
            <a:r>
              <a:rPr lang="ar-DZ" sz="2800" b="1" dirty="0" smtClean="0">
                <a:solidFill>
                  <a:schemeClr val="bg1"/>
                </a:solidFill>
                <a:cs typeface="Sultan normal" pitchFamily="2" charset="-78"/>
              </a:rPr>
              <a:t> </a:t>
            </a:r>
            <a:r>
              <a:rPr lang="ar-DZ" sz="2800" b="1" dirty="0">
                <a:solidFill>
                  <a:schemeClr val="bg1"/>
                </a:solidFill>
                <a:cs typeface="Sultan normal" pitchFamily="2" charset="-78"/>
              </a:rPr>
              <a:t>ويتم تقدير نفاذ هذه الأشعة </a:t>
            </a:r>
            <a:r>
              <a:rPr lang="ar-DZ" sz="2800" b="1" dirty="0">
                <a:solidFill>
                  <a:srgbClr val="FF0000"/>
                </a:solidFill>
                <a:cs typeface="Sultan normal" pitchFamily="2" charset="-78"/>
              </a:rPr>
              <a:t>بواسطة جهاز يدعى غرفة الشرار</a:t>
            </a:r>
            <a:r>
              <a:rPr lang="ar-DZ" sz="2800" b="1" dirty="0">
                <a:solidFill>
                  <a:schemeClr val="bg1"/>
                </a:solidFill>
                <a:cs typeface="Sultan normal" pitchFamily="2" charset="-78"/>
              </a:rPr>
              <a:t>.</a:t>
            </a:r>
            <a:endParaRPr lang="en-US" sz="2800" b="1" dirty="0">
              <a:solidFill>
                <a:schemeClr val="bg1"/>
              </a:solidFill>
              <a:cs typeface="Sultan normal" pitchFamily="2" charset="-78"/>
            </a:endParaRPr>
          </a:p>
          <a:p>
            <a:pPr algn="just" rtl="1"/>
            <a:r>
              <a:rPr lang="ar-DZ" sz="2800" b="1" dirty="0">
                <a:solidFill>
                  <a:schemeClr val="bg1"/>
                </a:solidFill>
                <a:cs typeface="Sultan normal" pitchFamily="2" charset="-78"/>
              </a:rPr>
              <a:t>وقد كان اكتشاف هذه الأشعة في سنة 1912 على يد </a:t>
            </a:r>
            <a:r>
              <a:rPr lang="ar-DZ" sz="2800" b="1" dirty="0" err="1">
                <a:solidFill>
                  <a:schemeClr val="bg1"/>
                </a:solidFill>
                <a:cs typeface="Sultan normal" pitchFamily="2" charset="-78"/>
              </a:rPr>
              <a:t>فيكتورهس</a:t>
            </a:r>
            <a:r>
              <a:rPr lang="ar-DZ" sz="2800" b="1" dirty="0">
                <a:solidFill>
                  <a:schemeClr val="bg1"/>
                </a:solidFill>
                <a:cs typeface="Sultan normal" pitchFamily="2" charset="-78"/>
              </a:rPr>
              <a:t>، </a:t>
            </a:r>
            <a:endParaRPr lang="ar-DZ" sz="2800" b="1" dirty="0" smtClean="0">
              <a:solidFill>
                <a:schemeClr val="bg1"/>
              </a:solidFill>
              <a:cs typeface="Sultan normal" pitchFamily="2" charset="-78"/>
            </a:endParaRPr>
          </a:p>
          <a:p>
            <a:pPr algn="just" rtl="1"/>
            <a:r>
              <a:rPr lang="ar-DZ" sz="2800" b="1" dirty="0" err="1" smtClean="0">
                <a:solidFill>
                  <a:schemeClr val="bg1"/>
                </a:solidFill>
                <a:cs typeface="Sultan normal" pitchFamily="2" charset="-78"/>
              </a:rPr>
              <a:t>واطلق</a:t>
            </a:r>
            <a:r>
              <a:rPr lang="ar-DZ" sz="2800" b="1" dirty="0" smtClean="0">
                <a:solidFill>
                  <a:schemeClr val="bg1"/>
                </a:solidFill>
                <a:cs typeface="Sultan normal" pitchFamily="2" charset="-78"/>
              </a:rPr>
              <a:t> </a:t>
            </a:r>
            <a:r>
              <a:rPr lang="ar-DZ" sz="2800" b="1" dirty="0">
                <a:solidFill>
                  <a:schemeClr val="bg1"/>
                </a:solidFill>
                <a:cs typeface="Sultan normal" pitchFamily="2" charset="-78"/>
              </a:rPr>
              <a:t>عليها احد علماء الطبيعة في عام 1923 اسم الأشعة </a:t>
            </a:r>
            <a:r>
              <a:rPr lang="ar-DZ" sz="2800" b="1" dirty="0" smtClean="0">
                <a:solidFill>
                  <a:schemeClr val="bg1"/>
                </a:solidFill>
                <a:cs typeface="Sultan normal" pitchFamily="2" charset="-78"/>
              </a:rPr>
              <a:t>الكونية</a:t>
            </a:r>
          </a:p>
          <a:p>
            <a:pPr algn="just" rtl="1"/>
            <a:r>
              <a:rPr lang="ar-DZ" sz="2800" b="1" dirty="0" smtClean="0">
                <a:solidFill>
                  <a:schemeClr val="bg1"/>
                </a:solidFill>
                <a:cs typeface="Sultan normal" pitchFamily="2" charset="-78"/>
              </a:rPr>
              <a:t> </a:t>
            </a:r>
            <a:r>
              <a:rPr lang="ar-DZ" sz="2800" b="1" dirty="0">
                <a:solidFill>
                  <a:schemeClr val="bg1"/>
                </a:solidFill>
                <a:cs typeface="Sultan normal" pitchFamily="2" charset="-78"/>
              </a:rPr>
              <a:t>وتم استخدامها في هرم خفرع وساعدت على تحديد موقع غرفة الدفن داخل الهرم -التي لم تكن معروفة بعد- وذلك بعد قياس حجم الأشعة الكونية النافذة الى داخل الهرم، ومن الطبيعي ان تكون الأشعة المتجهة نحو غرفة الدفن اكثر حجما من غيرها باعتبار انها اقل سماكة منها، وعن طريق الجهاز نفسه تم تحديد المسافة الفاصلة بين خارج الهرم وغرفة الدفن.</a:t>
            </a:r>
            <a:endParaRPr lang="en-US" sz="2800" b="1" dirty="0" smtClean="0">
              <a:solidFill>
                <a:schemeClr val="bg1"/>
              </a:solidFill>
              <a:cs typeface="Sultan normal" pitchFamily="2" charset="-78"/>
            </a:endParaRPr>
          </a:p>
        </p:txBody>
      </p:sp>
      <p:sp>
        <p:nvSpPr>
          <p:cNvPr id="5" name="Rectangle à coins arrondis 4"/>
          <p:cNvSpPr/>
          <p:nvPr/>
        </p:nvSpPr>
        <p:spPr>
          <a:xfrm>
            <a:off x="899592" y="0"/>
            <a:ext cx="7272808" cy="764704"/>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4800" b="1" dirty="0" smtClean="0">
                <a:solidFill>
                  <a:srgbClr val="C00000"/>
                </a:solidFill>
                <a:cs typeface="Sultan normal" pitchFamily="2" charset="-78"/>
              </a:rPr>
              <a:t>الأشعة الكونية</a:t>
            </a:r>
            <a:endParaRPr lang="en-US" sz="4800" b="1" dirty="0">
              <a:solidFill>
                <a:srgbClr val="C00000"/>
              </a:solidFill>
              <a:cs typeface="Sultan normal" pitchFamily="2" charset="-78"/>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8892480" cy="6858000"/>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endParaRPr lang="ar-DZ" sz="4400" b="1" dirty="0" smtClean="0">
              <a:solidFill>
                <a:schemeClr val="bg1"/>
              </a:solidFill>
              <a:cs typeface="Sultan normal" pitchFamily="2" charset="-78"/>
            </a:endParaRPr>
          </a:p>
          <a:p>
            <a:pPr algn="just" rtl="1"/>
            <a:r>
              <a:rPr lang="ar-DZ" sz="3200" dirty="0">
                <a:solidFill>
                  <a:schemeClr val="bg1"/>
                </a:solidFill>
                <a:cs typeface="Sultan normal" pitchFamily="2" charset="-78"/>
              </a:rPr>
              <a:t>تعتمد هذه الطريقة على استعمال </a:t>
            </a:r>
            <a:endParaRPr lang="ar-DZ" sz="3200" dirty="0" smtClean="0">
              <a:solidFill>
                <a:schemeClr val="bg1"/>
              </a:solidFill>
              <a:cs typeface="Sultan normal" pitchFamily="2" charset="-78"/>
            </a:endParaRPr>
          </a:p>
          <a:p>
            <a:pPr algn="just" rtl="1"/>
            <a:r>
              <a:rPr lang="ar-DZ" sz="3200" dirty="0" err="1" smtClean="0">
                <a:solidFill>
                  <a:schemeClr val="bg1"/>
                </a:solidFill>
                <a:cs typeface="Sultan normal" pitchFamily="2" charset="-78"/>
              </a:rPr>
              <a:t>افلام</a:t>
            </a:r>
            <a:r>
              <a:rPr lang="ar-DZ" sz="3200" dirty="0" smtClean="0">
                <a:solidFill>
                  <a:schemeClr val="bg1"/>
                </a:solidFill>
                <a:cs typeface="Sultan normal" pitchFamily="2" charset="-78"/>
              </a:rPr>
              <a:t> </a:t>
            </a:r>
            <a:r>
              <a:rPr lang="ar-DZ" sz="3200" dirty="0">
                <a:solidFill>
                  <a:schemeClr val="bg1"/>
                </a:solidFill>
                <a:cs typeface="Sultan normal" pitchFamily="2" charset="-78"/>
              </a:rPr>
              <a:t>ملونة او غير ملونة </a:t>
            </a:r>
            <a:endParaRPr lang="ar-DZ" sz="3200" dirty="0" smtClean="0">
              <a:solidFill>
                <a:schemeClr val="bg1"/>
              </a:solidFill>
              <a:cs typeface="Sultan normal" pitchFamily="2" charset="-78"/>
            </a:endParaRPr>
          </a:p>
          <a:p>
            <a:pPr algn="just" rtl="1"/>
            <a:r>
              <a:rPr lang="ar-DZ" sz="3200" dirty="0" smtClean="0">
                <a:solidFill>
                  <a:schemeClr val="bg1"/>
                </a:solidFill>
                <a:cs typeface="Sultan normal" pitchFamily="2" charset="-78"/>
              </a:rPr>
              <a:t>ومرشحات </a:t>
            </a:r>
            <a:r>
              <a:rPr lang="ar-DZ" sz="3200" dirty="0">
                <a:solidFill>
                  <a:schemeClr val="bg1"/>
                </a:solidFill>
                <a:cs typeface="Sultan normal" pitchFamily="2" charset="-78"/>
              </a:rPr>
              <a:t>خاصة للتصوير </a:t>
            </a:r>
            <a:r>
              <a:rPr lang="ar-DZ" sz="3200" dirty="0" err="1">
                <a:solidFill>
                  <a:schemeClr val="bg1"/>
                </a:solidFill>
                <a:cs typeface="Sultan normal" pitchFamily="2" charset="-78"/>
              </a:rPr>
              <a:t>بالاشعة</a:t>
            </a:r>
            <a:r>
              <a:rPr lang="ar-DZ" sz="3200" dirty="0">
                <a:solidFill>
                  <a:schemeClr val="bg1"/>
                </a:solidFill>
                <a:cs typeface="Sultan normal" pitchFamily="2" charset="-78"/>
              </a:rPr>
              <a:t> </a:t>
            </a:r>
            <a:r>
              <a:rPr lang="ar-DZ" sz="3200" dirty="0" smtClean="0">
                <a:solidFill>
                  <a:schemeClr val="bg1"/>
                </a:solidFill>
                <a:cs typeface="Sultan normal" pitchFamily="2" charset="-78"/>
              </a:rPr>
              <a:t>الزرقاء</a:t>
            </a:r>
          </a:p>
          <a:p>
            <a:pPr algn="just" rtl="1"/>
            <a:r>
              <a:rPr lang="ar-DZ" sz="3200" dirty="0" smtClean="0">
                <a:solidFill>
                  <a:schemeClr val="bg1"/>
                </a:solidFill>
                <a:cs typeface="Sultan normal" pitchFamily="2" charset="-78"/>
              </a:rPr>
              <a:t> </a:t>
            </a:r>
            <a:r>
              <a:rPr lang="ar-DZ" sz="3200" dirty="0">
                <a:solidFill>
                  <a:schemeClr val="bg1"/>
                </a:solidFill>
                <a:cs typeface="Sultan normal" pitchFamily="2" charset="-78"/>
              </a:rPr>
              <a:t>او </a:t>
            </a:r>
            <a:r>
              <a:rPr lang="ar-DZ" sz="3200" dirty="0" err="1">
                <a:solidFill>
                  <a:schemeClr val="bg1"/>
                </a:solidFill>
                <a:cs typeface="Sultan normal" pitchFamily="2" charset="-78"/>
              </a:rPr>
              <a:t>الفوق</a:t>
            </a:r>
            <a:r>
              <a:rPr lang="ar-DZ" sz="3200" dirty="0">
                <a:solidFill>
                  <a:schemeClr val="bg1"/>
                </a:solidFill>
                <a:cs typeface="Sultan normal" pitchFamily="2" charset="-78"/>
              </a:rPr>
              <a:t> بنفسجية او تحت </a:t>
            </a:r>
            <a:r>
              <a:rPr lang="ar-DZ" sz="3200" dirty="0" smtClean="0">
                <a:solidFill>
                  <a:schemeClr val="bg1"/>
                </a:solidFill>
                <a:cs typeface="Sultan normal" pitchFamily="2" charset="-78"/>
              </a:rPr>
              <a:t>الحمراء</a:t>
            </a:r>
          </a:p>
          <a:p>
            <a:pPr algn="just" rtl="1"/>
            <a:r>
              <a:rPr lang="ar-DZ" sz="3200" dirty="0" smtClean="0">
                <a:solidFill>
                  <a:schemeClr val="bg1"/>
                </a:solidFill>
                <a:cs typeface="Sultan normal" pitchFamily="2" charset="-78"/>
              </a:rPr>
              <a:t> </a:t>
            </a:r>
            <a:r>
              <a:rPr lang="ar-DZ" sz="3200" dirty="0">
                <a:solidFill>
                  <a:schemeClr val="bg1"/>
                </a:solidFill>
                <a:cs typeface="Sultan normal" pitchFamily="2" charset="-78"/>
              </a:rPr>
              <a:t>مع مراعاة </a:t>
            </a:r>
            <a:r>
              <a:rPr lang="ar-DZ" sz="3200" dirty="0" smtClean="0">
                <a:solidFill>
                  <a:schemeClr val="bg1"/>
                </a:solidFill>
                <a:cs typeface="Sultan normal" pitchFamily="2" charset="-78"/>
              </a:rPr>
              <a:t>الوقت </a:t>
            </a:r>
            <a:r>
              <a:rPr lang="ar-DZ" sz="3200" dirty="0">
                <a:solidFill>
                  <a:schemeClr val="bg1"/>
                </a:solidFill>
                <a:cs typeface="Sultan normal" pitchFamily="2" charset="-78"/>
              </a:rPr>
              <a:t>المناسب للتصوير، والذي عادة ما يكون اثناء وبعد الظهيرة، ويجب ان يكون التصوير بزوايا مختلفة.</a:t>
            </a:r>
            <a:endParaRPr lang="en-US" sz="3200" dirty="0">
              <a:solidFill>
                <a:schemeClr val="bg1"/>
              </a:solidFill>
              <a:cs typeface="Sultan normal" pitchFamily="2" charset="-78"/>
            </a:endParaRPr>
          </a:p>
          <a:p>
            <a:pPr algn="just" rtl="1"/>
            <a:r>
              <a:rPr lang="ar-DZ" sz="3200" dirty="0">
                <a:solidFill>
                  <a:schemeClr val="bg1"/>
                </a:solidFill>
                <a:cs typeface="Sultan normal" pitchFamily="2" charset="-78"/>
              </a:rPr>
              <a:t>	ومن خلال الصورة الجوية يمكن للباحث الاثري ان يتعرف على الرسم والتخطيط الهندسي للمعالم الاثرية تحت سطح الارض، انطلاقا من اختلاف علامات النباتات والتربة والظل، </a:t>
            </a:r>
            <a:r>
              <a:rPr lang="ar-DZ" sz="3200" dirty="0" err="1">
                <a:solidFill>
                  <a:schemeClr val="bg1"/>
                </a:solidFill>
                <a:cs typeface="Sultan normal" pitchFamily="2" charset="-78"/>
              </a:rPr>
              <a:t>فاذا</a:t>
            </a:r>
            <a:r>
              <a:rPr lang="ar-DZ" sz="3200" dirty="0">
                <a:solidFill>
                  <a:schemeClr val="bg1"/>
                </a:solidFill>
                <a:cs typeface="Sultan normal" pitchFamily="2" charset="-78"/>
              </a:rPr>
              <a:t> كانت مثلا بقايا جدران خاصة من الطين في تربة ما، </a:t>
            </a:r>
            <a:r>
              <a:rPr lang="ar-DZ" sz="3200" dirty="0" err="1">
                <a:solidFill>
                  <a:schemeClr val="bg1"/>
                </a:solidFill>
                <a:cs typeface="Sultan normal" pitchFamily="2" charset="-78"/>
              </a:rPr>
              <a:t>فانها</a:t>
            </a:r>
            <a:r>
              <a:rPr lang="ar-DZ" sz="3200" dirty="0">
                <a:solidFill>
                  <a:schemeClr val="bg1"/>
                </a:solidFill>
                <a:cs typeface="Sultan normal" pitchFamily="2" charset="-78"/>
              </a:rPr>
              <a:t> تزيد من نسبة الرطوبة مما يسبب نمو النباتات فيها بسرعة اكثر من غيرها، ويكون لونها مختلفا عن لون النباتات المجاورة لها.</a:t>
            </a:r>
            <a:endParaRPr lang="en-US" sz="3200" b="1" dirty="0" smtClean="0">
              <a:solidFill>
                <a:schemeClr val="bg1"/>
              </a:solidFill>
              <a:cs typeface="Sultan normal" pitchFamily="2" charset="-78"/>
            </a:endParaRPr>
          </a:p>
        </p:txBody>
      </p:sp>
      <p:sp>
        <p:nvSpPr>
          <p:cNvPr id="5" name="Rectangle à coins arrondis 4"/>
          <p:cNvSpPr/>
          <p:nvPr/>
        </p:nvSpPr>
        <p:spPr>
          <a:xfrm>
            <a:off x="899592" y="0"/>
            <a:ext cx="7272808" cy="764704"/>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4800" b="1" dirty="0" smtClean="0">
                <a:solidFill>
                  <a:srgbClr val="C00000"/>
                </a:solidFill>
                <a:cs typeface="Sultan normal" pitchFamily="2" charset="-78"/>
              </a:rPr>
              <a:t>التصوير الجوي</a:t>
            </a:r>
            <a:endParaRPr lang="en-US" sz="4800" b="1" dirty="0">
              <a:solidFill>
                <a:srgbClr val="C00000"/>
              </a:solidFill>
              <a:cs typeface="Sultan normal" pitchFamily="2" charset="-78"/>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8892480" cy="6858000"/>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endParaRPr lang="ar-DZ" sz="4400" b="1" dirty="0" smtClean="0">
              <a:solidFill>
                <a:schemeClr val="bg1"/>
              </a:solidFill>
              <a:cs typeface="Sultan normal" pitchFamily="2" charset="-78"/>
            </a:endParaRPr>
          </a:p>
        </p:txBody>
      </p:sp>
      <p:sp>
        <p:nvSpPr>
          <p:cNvPr id="5" name="Rectangle à coins arrondis 4"/>
          <p:cNvSpPr/>
          <p:nvPr/>
        </p:nvSpPr>
        <p:spPr>
          <a:xfrm>
            <a:off x="899592" y="0"/>
            <a:ext cx="7272808" cy="764704"/>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4800" b="1" dirty="0" smtClean="0">
                <a:solidFill>
                  <a:srgbClr val="C00000"/>
                </a:solidFill>
                <a:cs typeface="Sultan normal" pitchFamily="2" charset="-78"/>
              </a:rPr>
              <a:t>التصوير الجوي</a:t>
            </a:r>
            <a:endParaRPr lang="en-US" sz="4800" b="1" dirty="0">
              <a:solidFill>
                <a:srgbClr val="C00000"/>
              </a:solidFill>
              <a:cs typeface="Sultan normal" pitchFamily="2" charset="-78"/>
            </a:endParaRPr>
          </a:p>
        </p:txBody>
      </p:sp>
      <p:pic>
        <p:nvPicPr>
          <p:cNvPr id="4" name="Image 3" descr="dahh01"/>
          <p:cNvPicPr/>
          <p:nvPr/>
        </p:nvPicPr>
        <p:blipFill>
          <a:blip r:embed="rId3" cstate="print"/>
          <a:srcRect/>
          <a:stretch>
            <a:fillRect/>
          </a:stretch>
        </p:blipFill>
        <p:spPr bwMode="auto">
          <a:xfrm>
            <a:off x="357158" y="857232"/>
            <a:ext cx="8501122" cy="5429288"/>
          </a:xfrm>
          <a:prstGeom prst="rect">
            <a:avLst/>
          </a:prstGeom>
          <a:noFill/>
          <a:ln w="6350" cmpd="sng">
            <a:solidFill>
              <a:srgbClr val="000000"/>
            </a:solid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lipse 3"/>
          <p:cNvSpPr/>
          <p:nvPr/>
        </p:nvSpPr>
        <p:spPr>
          <a:xfrm>
            <a:off x="899592" y="0"/>
            <a:ext cx="7344816" cy="6525344"/>
          </a:xfrm>
          <a:prstGeom prst="ellipse">
            <a:avLst/>
          </a:prstGeom>
          <a:blipFill>
            <a:blip r:embed="rId2" cstate="print"/>
            <a:tile tx="0" ty="0" sx="100000" sy="100000" flip="none" algn="tl"/>
          </a:blipFill>
        </p:spPr>
        <p:style>
          <a:lnRef idx="1">
            <a:schemeClr val="accent3"/>
          </a:lnRef>
          <a:fillRef idx="2">
            <a:schemeClr val="accent3"/>
          </a:fillRef>
          <a:effectRef idx="1">
            <a:schemeClr val="accent3"/>
          </a:effectRef>
          <a:fontRef idx="minor">
            <a:schemeClr val="dk1"/>
          </a:fontRef>
        </p:style>
        <p:txBody>
          <a:bodyPr rtlCol="0" anchor="ctr"/>
          <a:lstStyle/>
          <a:p>
            <a:pPr algn="ctr" rtl="1"/>
            <a:endParaRPr lang="ar-DZ" sz="4000" b="1" dirty="0" smtClean="0">
              <a:solidFill>
                <a:schemeClr val="bg1"/>
              </a:solidFill>
              <a:cs typeface="Sultan normal" pitchFamily="2" charset="-78"/>
            </a:endParaRPr>
          </a:p>
          <a:p>
            <a:pPr algn="ctr" rtl="1"/>
            <a:r>
              <a:rPr lang="ar-DZ" sz="8000" b="1" dirty="0" smtClean="0">
                <a:solidFill>
                  <a:srgbClr val="C00000"/>
                </a:solidFill>
                <a:cs typeface="Sultan normal" pitchFamily="2" charset="-78"/>
              </a:rPr>
              <a:t>طرق وأساليب الكشف عن الآثار في اليابس</a:t>
            </a:r>
            <a:endParaRPr lang="en-US" sz="8000" b="1" dirty="0">
              <a:solidFill>
                <a:srgbClr val="C00000"/>
              </a:solidFill>
              <a:cs typeface="Sultan normal" pitchFamily="2" charset="-7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ctr" rtl="1"/>
            <a:r>
              <a:rPr lang="ar-DZ" sz="7200" dirty="0" smtClean="0"/>
              <a:t>الطرق الكيميائية</a:t>
            </a:r>
            <a:endParaRPr lang="fr-FR" sz="7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8892480" cy="6858000"/>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endParaRPr lang="ar-DZ" sz="4400" b="1" dirty="0" smtClean="0">
              <a:solidFill>
                <a:schemeClr val="bg1"/>
              </a:solidFill>
              <a:cs typeface="Sultan normal" pitchFamily="2" charset="-78"/>
            </a:endParaRPr>
          </a:p>
          <a:p>
            <a:pPr algn="just" rtl="1">
              <a:buFontTx/>
              <a:buChar char="-"/>
            </a:pPr>
            <a:r>
              <a:rPr lang="ar-DZ" sz="3600" dirty="0" smtClean="0">
                <a:solidFill>
                  <a:schemeClr val="bg1"/>
                </a:solidFill>
                <a:cs typeface="Sultan normal" pitchFamily="2" charset="-78"/>
              </a:rPr>
              <a:t>تتميز </a:t>
            </a:r>
            <a:r>
              <a:rPr lang="ar-DZ" sz="3600" dirty="0">
                <a:solidFill>
                  <a:schemeClr val="bg1"/>
                </a:solidFill>
                <a:cs typeface="Sultan normal" pitchFamily="2" charset="-78"/>
              </a:rPr>
              <a:t>المناطق التي </a:t>
            </a:r>
            <a:r>
              <a:rPr lang="ar-DZ" sz="3600" dirty="0" err="1">
                <a:solidFill>
                  <a:schemeClr val="bg1"/>
                </a:solidFill>
                <a:cs typeface="Sultan normal" pitchFamily="2" charset="-78"/>
              </a:rPr>
              <a:t>يأهلها</a:t>
            </a:r>
            <a:r>
              <a:rPr lang="ar-DZ" sz="3600" dirty="0">
                <a:solidFill>
                  <a:schemeClr val="bg1"/>
                </a:solidFill>
                <a:cs typeface="Sultan normal" pitchFamily="2" charset="-78"/>
              </a:rPr>
              <a:t> الإنسان باحتواء تربتها على كميات كبيرة من </a:t>
            </a:r>
            <a:endParaRPr lang="ar-DZ" sz="3600" dirty="0" smtClean="0">
              <a:solidFill>
                <a:schemeClr val="bg1"/>
              </a:solidFill>
              <a:cs typeface="Sultan normal" pitchFamily="2" charset="-78"/>
            </a:endParaRPr>
          </a:p>
          <a:p>
            <a:pPr algn="just" rtl="1">
              <a:buFontTx/>
              <a:buChar char="-"/>
            </a:pPr>
            <a:r>
              <a:rPr lang="ar-DZ" sz="3600" dirty="0" smtClean="0">
                <a:solidFill>
                  <a:srgbClr val="FF0000"/>
                </a:solidFill>
                <a:cs typeface="Sultan normal" pitchFamily="2" charset="-78"/>
              </a:rPr>
              <a:t>الفوسفات </a:t>
            </a:r>
            <a:r>
              <a:rPr lang="ar-DZ" sz="3600" dirty="0">
                <a:solidFill>
                  <a:srgbClr val="FF0000"/>
                </a:solidFill>
                <a:cs typeface="Sultan normal" pitchFamily="2" charset="-78"/>
              </a:rPr>
              <a:t>والكالسيوم والنيتروجين والكربون</a:t>
            </a:r>
            <a:r>
              <a:rPr lang="ar-DZ" sz="3600" dirty="0">
                <a:solidFill>
                  <a:schemeClr val="bg1"/>
                </a:solidFill>
                <a:cs typeface="Sultan normal" pitchFamily="2" charset="-78"/>
              </a:rPr>
              <a:t>، نتيجة النفايات والفضلات التي يرميها </a:t>
            </a:r>
            <a:r>
              <a:rPr lang="ar-DZ" sz="3600" dirty="0" smtClean="0">
                <a:solidFill>
                  <a:schemeClr val="bg1"/>
                </a:solidFill>
                <a:cs typeface="Sultan normal" pitchFamily="2" charset="-78"/>
              </a:rPr>
              <a:t>الإنسان</a:t>
            </a:r>
          </a:p>
          <a:p>
            <a:pPr algn="just" rtl="1"/>
            <a:r>
              <a:rPr lang="ar-DZ" sz="3600" dirty="0" smtClean="0">
                <a:solidFill>
                  <a:schemeClr val="bg1"/>
                </a:solidFill>
                <a:cs typeface="Sultan normal" pitchFamily="2" charset="-78"/>
              </a:rPr>
              <a:t> - بينما </a:t>
            </a:r>
            <a:r>
              <a:rPr lang="ar-DZ" sz="3600" dirty="0">
                <a:solidFill>
                  <a:schemeClr val="bg1"/>
                </a:solidFill>
                <a:cs typeface="Sultan normal" pitchFamily="2" charset="-78"/>
              </a:rPr>
              <a:t>تقل نسبة هذه العناصر في غيرها من </a:t>
            </a:r>
            <a:r>
              <a:rPr lang="ar-DZ" sz="3600" dirty="0" smtClean="0">
                <a:solidFill>
                  <a:schemeClr val="bg1"/>
                </a:solidFill>
                <a:cs typeface="Sultan normal" pitchFamily="2" charset="-78"/>
              </a:rPr>
              <a:t>المناطق</a:t>
            </a:r>
          </a:p>
          <a:p>
            <a:pPr algn="just" rtl="1"/>
            <a:endParaRPr lang="ar-DZ" sz="3600" dirty="0" smtClean="0">
              <a:solidFill>
                <a:schemeClr val="bg1"/>
              </a:solidFill>
              <a:cs typeface="Sultan normal" pitchFamily="2" charset="-78"/>
            </a:endParaRPr>
          </a:p>
          <a:p>
            <a:pPr algn="just" rtl="1"/>
            <a:r>
              <a:rPr lang="ar-DZ" sz="3600" dirty="0" smtClean="0">
                <a:solidFill>
                  <a:schemeClr val="bg1"/>
                </a:solidFill>
                <a:cs typeface="Sultan normal" pitchFamily="2" charset="-78"/>
              </a:rPr>
              <a:t> -و عندما </a:t>
            </a:r>
            <a:r>
              <a:rPr lang="ar-DZ" sz="3600" dirty="0">
                <a:solidFill>
                  <a:schemeClr val="bg1"/>
                </a:solidFill>
                <a:cs typeface="Sultan normal" pitchFamily="2" charset="-78"/>
              </a:rPr>
              <a:t>تتحلل عينات من التربة يتم التعرف على الأماكن الغنية بهذه </a:t>
            </a:r>
            <a:r>
              <a:rPr lang="ar-DZ" sz="3600" dirty="0" smtClean="0">
                <a:solidFill>
                  <a:schemeClr val="bg1"/>
                </a:solidFill>
                <a:cs typeface="Sultan normal" pitchFamily="2" charset="-78"/>
              </a:rPr>
              <a:t>العناصر </a:t>
            </a:r>
          </a:p>
          <a:p>
            <a:pPr algn="just" rtl="1"/>
            <a:r>
              <a:rPr lang="ar-DZ" sz="3600" dirty="0" smtClean="0">
                <a:solidFill>
                  <a:schemeClr val="bg1"/>
                </a:solidFill>
                <a:cs typeface="Sultan normal" pitchFamily="2" charset="-78"/>
              </a:rPr>
              <a:t>بحيث </a:t>
            </a:r>
            <a:r>
              <a:rPr lang="ar-DZ" sz="3600" dirty="0" err="1" smtClean="0">
                <a:solidFill>
                  <a:schemeClr val="bg1"/>
                </a:solidFill>
                <a:cs typeface="Sultan normal" pitchFamily="2" charset="-78"/>
              </a:rPr>
              <a:t>تاخذ</a:t>
            </a:r>
            <a:r>
              <a:rPr lang="ar-DZ" sz="3600" dirty="0" smtClean="0">
                <a:solidFill>
                  <a:schemeClr val="bg1"/>
                </a:solidFill>
                <a:cs typeface="Sultan normal" pitchFamily="2" charset="-78"/>
              </a:rPr>
              <a:t> عينات </a:t>
            </a:r>
            <a:r>
              <a:rPr lang="ar-DZ" sz="3600" dirty="0">
                <a:solidFill>
                  <a:schemeClr val="bg1"/>
                </a:solidFill>
                <a:cs typeface="Sultan normal" pitchFamily="2" charset="-78"/>
              </a:rPr>
              <a:t>من التربة على مسافات قصيرة ومنتظمة لتحديد حيز الموقع الأثري بصورة تقريبية </a:t>
            </a:r>
            <a:r>
              <a:rPr lang="ar-DZ" sz="3600" dirty="0" err="1">
                <a:solidFill>
                  <a:schemeClr val="bg1"/>
                </a:solidFill>
                <a:cs typeface="Sultan normal" pitchFamily="2" charset="-78"/>
              </a:rPr>
              <a:t>اكثر</a:t>
            </a:r>
            <a:r>
              <a:rPr lang="ar-DZ" sz="3600" dirty="0">
                <a:solidFill>
                  <a:schemeClr val="bg1"/>
                </a:solidFill>
                <a:cs typeface="Sultan normal" pitchFamily="2" charset="-78"/>
              </a:rPr>
              <a:t>. </a:t>
            </a:r>
            <a:endParaRPr lang="en-US" sz="3600" b="1" dirty="0" smtClean="0">
              <a:solidFill>
                <a:schemeClr val="bg1"/>
              </a:solidFill>
              <a:cs typeface="Sultan normal" pitchFamily="2" charset="-78"/>
            </a:endParaRPr>
          </a:p>
        </p:txBody>
      </p:sp>
      <p:sp>
        <p:nvSpPr>
          <p:cNvPr id="5" name="Rectangle à coins arrondis 4"/>
          <p:cNvSpPr/>
          <p:nvPr/>
        </p:nvSpPr>
        <p:spPr>
          <a:xfrm>
            <a:off x="899592" y="0"/>
            <a:ext cx="7272808" cy="764704"/>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4800" b="1" dirty="0" smtClean="0">
                <a:solidFill>
                  <a:srgbClr val="C00000"/>
                </a:solidFill>
                <a:cs typeface="Sultan normal" pitchFamily="2" charset="-78"/>
              </a:rPr>
              <a:t>التحليل الكيميائي لعينات</a:t>
            </a:r>
            <a:endParaRPr lang="en-US" sz="4800" b="1" dirty="0">
              <a:solidFill>
                <a:srgbClr val="C00000"/>
              </a:solidFill>
              <a:cs typeface="Sultan normal" pitchFamily="2" charset="-7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8892480" cy="6858000"/>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endParaRPr lang="ar-DZ" sz="4400" b="1" dirty="0" smtClean="0">
              <a:solidFill>
                <a:schemeClr val="bg1"/>
              </a:solidFill>
              <a:cs typeface="Sultan normal" pitchFamily="2" charset="-78"/>
            </a:endParaRPr>
          </a:p>
          <a:p>
            <a:pPr algn="just" rtl="1"/>
            <a:r>
              <a:rPr lang="ar-DZ" sz="2800" b="1" dirty="0" smtClean="0">
                <a:solidFill>
                  <a:schemeClr val="bg1"/>
                </a:solidFill>
                <a:cs typeface="Sultan normal" pitchFamily="2" charset="-78"/>
              </a:rPr>
              <a:t>- تعتبر </a:t>
            </a:r>
            <a:r>
              <a:rPr lang="ar-DZ" sz="2800" b="1" dirty="0">
                <a:solidFill>
                  <a:schemeClr val="bg1"/>
                </a:solidFill>
                <a:cs typeface="Sultan normal" pitchFamily="2" charset="-78"/>
              </a:rPr>
              <a:t>حبوب اللقاح مادة تنتجها الأزهار الذكرية لتخصيب الأزهار الأنثوية، وعادة ما يتم نقل هذه الحبوب من زهرة الى اخرى عن طريق الرياح او الطيور او الحشرات</a:t>
            </a:r>
            <a:r>
              <a:rPr lang="ar-DZ" sz="2800" b="1" dirty="0" smtClean="0">
                <a:solidFill>
                  <a:schemeClr val="bg1"/>
                </a:solidFill>
                <a:cs typeface="Sultan normal" pitchFamily="2" charset="-78"/>
              </a:rPr>
              <a:t>،</a:t>
            </a:r>
          </a:p>
          <a:p>
            <a:pPr algn="just" rtl="1">
              <a:buFontTx/>
              <a:buChar char="-"/>
            </a:pPr>
            <a:r>
              <a:rPr lang="ar-DZ" sz="2800" b="1" dirty="0" smtClean="0">
                <a:solidFill>
                  <a:schemeClr val="bg1"/>
                </a:solidFill>
                <a:cs typeface="Sultan normal" pitchFamily="2" charset="-78"/>
              </a:rPr>
              <a:t>ويحدث </a:t>
            </a:r>
            <a:r>
              <a:rPr lang="ar-DZ" sz="2800" b="1" dirty="0">
                <a:solidFill>
                  <a:schemeClr val="bg1"/>
                </a:solidFill>
                <a:cs typeface="Sultan normal" pitchFamily="2" charset="-78"/>
              </a:rPr>
              <a:t>ان تسقط اثناء نقلها دون ان تصل الى زهرة انثى، </a:t>
            </a:r>
            <a:r>
              <a:rPr lang="ar-DZ" sz="2800" b="1" dirty="0" err="1">
                <a:solidFill>
                  <a:schemeClr val="bg1"/>
                </a:solidFill>
                <a:cs typeface="Sultan normal" pitchFamily="2" charset="-78"/>
              </a:rPr>
              <a:t>فاذا</a:t>
            </a:r>
            <a:r>
              <a:rPr lang="ar-DZ" sz="2800" b="1" dirty="0">
                <a:solidFill>
                  <a:schemeClr val="bg1"/>
                </a:solidFill>
                <a:cs typeface="Sultan normal" pitchFamily="2" charset="-78"/>
              </a:rPr>
              <a:t> سقطت في تربة صالحة </a:t>
            </a:r>
            <a:r>
              <a:rPr lang="ar-DZ" sz="2800" b="1" dirty="0">
                <a:solidFill>
                  <a:srgbClr val="FF0000"/>
                </a:solidFill>
                <a:cs typeface="Sultan normal" pitchFamily="2" charset="-78"/>
              </a:rPr>
              <a:t>لبقائها كالتربة الطينية او الحمضية او الفحمية </a:t>
            </a:r>
            <a:r>
              <a:rPr lang="ar-DZ" sz="2800" b="1" dirty="0" err="1">
                <a:solidFill>
                  <a:srgbClr val="FF0000"/>
                </a:solidFill>
                <a:cs typeface="Sultan normal" pitchFamily="2" charset="-78"/>
              </a:rPr>
              <a:t>فانها</a:t>
            </a:r>
            <a:r>
              <a:rPr lang="ar-DZ" sz="2800" b="1" dirty="0">
                <a:solidFill>
                  <a:srgbClr val="FF0000"/>
                </a:solidFill>
                <a:cs typeface="Sultan normal" pitchFamily="2" charset="-78"/>
              </a:rPr>
              <a:t> </a:t>
            </a:r>
            <a:r>
              <a:rPr lang="ar-DZ" sz="2800" b="1" dirty="0" smtClean="0">
                <a:solidFill>
                  <a:srgbClr val="FF0000"/>
                </a:solidFill>
                <a:cs typeface="Sultan normal" pitchFamily="2" charset="-78"/>
              </a:rPr>
              <a:t>تتحجر</a:t>
            </a:r>
          </a:p>
          <a:p>
            <a:pPr algn="just" rtl="1">
              <a:buFontTx/>
              <a:buChar char="-"/>
            </a:pPr>
            <a:r>
              <a:rPr lang="ar-DZ" sz="2800" b="1" dirty="0" smtClean="0">
                <a:solidFill>
                  <a:schemeClr val="bg1"/>
                </a:solidFill>
                <a:cs typeface="Sultan normal" pitchFamily="2" charset="-78"/>
              </a:rPr>
              <a:t> </a:t>
            </a:r>
            <a:r>
              <a:rPr lang="ar-DZ" sz="2800" b="1" dirty="0">
                <a:solidFill>
                  <a:srgbClr val="FF0000"/>
                </a:solidFill>
                <a:cs typeface="Sultan normal" pitchFamily="2" charset="-78"/>
              </a:rPr>
              <a:t>وعن طريق الميكروسكوب يمكن </a:t>
            </a:r>
            <a:r>
              <a:rPr lang="ar-DZ" sz="2800" b="1" dirty="0" smtClean="0">
                <a:solidFill>
                  <a:srgbClr val="FF0000"/>
                </a:solidFill>
                <a:cs typeface="Sultan normal" pitchFamily="2" charset="-78"/>
              </a:rPr>
              <a:t>:</a:t>
            </a:r>
          </a:p>
          <a:p>
            <a:pPr algn="just" rtl="1">
              <a:buFontTx/>
              <a:buChar char="-"/>
            </a:pPr>
            <a:r>
              <a:rPr lang="ar-DZ" sz="2800" b="1" dirty="0" smtClean="0">
                <a:solidFill>
                  <a:schemeClr val="bg1"/>
                </a:solidFill>
                <a:cs typeface="Sultan normal" pitchFamily="2" charset="-78"/>
              </a:rPr>
              <a:t>التعرف على </a:t>
            </a:r>
            <a:r>
              <a:rPr lang="ar-DZ" sz="2800" b="1" dirty="0" smtClean="0">
                <a:solidFill>
                  <a:srgbClr val="FF0000"/>
                </a:solidFill>
                <a:cs typeface="Sultan normal" pitchFamily="2" charset="-78"/>
              </a:rPr>
              <a:t>المناطق الآهلة بالسكان وتحديد مجالها الجغرافي من خلال </a:t>
            </a:r>
            <a:r>
              <a:rPr lang="ar-DZ" sz="2800" b="1" dirty="0" smtClean="0">
                <a:solidFill>
                  <a:schemeClr val="bg1"/>
                </a:solidFill>
                <a:cs typeface="Sultan normal" pitchFamily="2" charset="-78"/>
              </a:rPr>
              <a:t>تحديد نوع النباتات، </a:t>
            </a:r>
            <a:r>
              <a:rPr lang="ar-DZ" sz="2800" b="1" dirty="0" err="1">
                <a:solidFill>
                  <a:schemeClr val="bg1"/>
                </a:solidFill>
                <a:cs typeface="Sultan normal" pitchFamily="2" charset="-78"/>
              </a:rPr>
              <a:t>فاذا</a:t>
            </a:r>
            <a:r>
              <a:rPr lang="ar-DZ" sz="2800" b="1" dirty="0">
                <a:solidFill>
                  <a:schemeClr val="bg1"/>
                </a:solidFill>
                <a:cs typeface="Sultan normal" pitchFamily="2" charset="-78"/>
              </a:rPr>
              <a:t> كانت من النباتات التي </a:t>
            </a:r>
            <a:r>
              <a:rPr lang="ar-DZ" sz="2800" b="1" dirty="0">
                <a:solidFill>
                  <a:srgbClr val="FF0000"/>
                </a:solidFill>
                <a:cs typeface="Sultan normal" pitchFamily="2" charset="-78"/>
              </a:rPr>
              <a:t>يزرعها الانسان </a:t>
            </a:r>
            <a:r>
              <a:rPr lang="ar-DZ" sz="2800" b="1" dirty="0">
                <a:solidFill>
                  <a:schemeClr val="bg1"/>
                </a:solidFill>
                <a:cs typeface="Sultan normal" pitchFamily="2" charset="-78"/>
              </a:rPr>
              <a:t>فهذا يعني </a:t>
            </a:r>
            <a:r>
              <a:rPr lang="ar-DZ" sz="2800" b="1" dirty="0" err="1" smtClean="0">
                <a:solidFill>
                  <a:schemeClr val="bg1"/>
                </a:solidFill>
                <a:cs typeface="Sultan normal" pitchFamily="2" charset="-78"/>
              </a:rPr>
              <a:t>ان</a:t>
            </a:r>
            <a:r>
              <a:rPr lang="ar-DZ" sz="2800" b="1" dirty="0" smtClean="0">
                <a:solidFill>
                  <a:schemeClr val="bg1"/>
                </a:solidFill>
                <a:cs typeface="Sultan normal" pitchFamily="2" charset="-78"/>
              </a:rPr>
              <a:t> المنطقة </a:t>
            </a:r>
            <a:r>
              <a:rPr lang="ar-DZ" sz="2800" b="1" dirty="0" err="1" smtClean="0">
                <a:solidFill>
                  <a:schemeClr val="bg1"/>
                </a:solidFill>
                <a:cs typeface="Sultan normal" pitchFamily="2" charset="-78"/>
              </a:rPr>
              <a:t>اهلة</a:t>
            </a:r>
            <a:r>
              <a:rPr lang="ar-DZ" sz="2800" b="1" dirty="0" smtClean="0">
                <a:solidFill>
                  <a:schemeClr val="bg1"/>
                </a:solidFill>
                <a:cs typeface="Sultan normal" pitchFamily="2" charset="-78"/>
              </a:rPr>
              <a:t> بالسكان</a:t>
            </a:r>
            <a:endParaRPr lang="ar-DZ" sz="2800" b="1" dirty="0" smtClean="0">
              <a:solidFill>
                <a:srgbClr val="FF0000"/>
              </a:solidFill>
              <a:cs typeface="Sultan normal" pitchFamily="2" charset="-78"/>
            </a:endParaRPr>
          </a:p>
          <a:p>
            <a:pPr algn="just" rtl="1">
              <a:buFontTx/>
              <a:buChar char="-"/>
            </a:pPr>
            <a:r>
              <a:rPr lang="ar-DZ" sz="2800" b="1" dirty="0" smtClean="0">
                <a:solidFill>
                  <a:schemeClr val="bg1"/>
                </a:solidFill>
                <a:cs typeface="Sultan normal" pitchFamily="2" charset="-78"/>
              </a:rPr>
              <a:t>التعرف على نوعية الغداء</a:t>
            </a:r>
          </a:p>
          <a:p>
            <a:pPr algn="just" rtl="1"/>
            <a:endParaRPr lang="ar-DZ" sz="2800" b="1" dirty="0" smtClean="0">
              <a:solidFill>
                <a:schemeClr val="bg1"/>
              </a:solidFill>
              <a:cs typeface="Sultan normal" pitchFamily="2" charset="-78"/>
            </a:endParaRPr>
          </a:p>
          <a:p>
            <a:pPr algn="just" rtl="1"/>
            <a:r>
              <a:rPr lang="ar-DZ" sz="2800" b="1" dirty="0" smtClean="0">
                <a:solidFill>
                  <a:schemeClr val="bg1"/>
                </a:solidFill>
                <a:cs typeface="Sultan normal" pitchFamily="2" charset="-78"/>
              </a:rPr>
              <a:t>- </a:t>
            </a:r>
            <a:r>
              <a:rPr lang="ar-DZ" sz="2800" b="1" dirty="0">
                <a:solidFill>
                  <a:schemeClr val="bg1"/>
                </a:solidFill>
                <a:cs typeface="Sultan normal" pitchFamily="2" charset="-78"/>
              </a:rPr>
              <a:t>كما يمكن من خلال هذه الطريقة </a:t>
            </a:r>
            <a:r>
              <a:rPr lang="ar-DZ" sz="2800" b="1" dirty="0">
                <a:solidFill>
                  <a:srgbClr val="FF0000"/>
                </a:solidFill>
                <a:cs typeface="Sultan normal" pitchFamily="2" charset="-78"/>
              </a:rPr>
              <a:t>التعرف على الأحوال الجوية </a:t>
            </a:r>
            <a:r>
              <a:rPr lang="ar-DZ" sz="2800" b="1" dirty="0">
                <a:solidFill>
                  <a:schemeClr val="bg1"/>
                </a:solidFill>
                <a:cs typeface="Sultan normal" pitchFamily="2" charset="-78"/>
              </a:rPr>
              <a:t>التي كانت سائدة في ذلك </a:t>
            </a:r>
            <a:r>
              <a:rPr lang="ar-DZ" sz="2800" b="1" dirty="0" smtClean="0">
                <a:solidFill>
                  <a:schemeClr val="bg1"/>
                </a:solidFill>
                <a:cs typeface="Sultan normal" pitchFamily="2" charset="-78"/>
              </a:rPr>
              <a:t>العصر،</a:t>
            </a:r>
          </a:p>
          <a:p>
            <a:pPr algn="just" rtl="1"/>
            <a:r>
              <a:rPr lang="ar-DZ" sz="2800" b="1" dirty="0" smtClean="0">
                <a:solidFill>
                  <a:schemeClr val="bg1"/>
                </a:solidFill>
                <a:cs typeface="Sultan normal" pitchFamily="2" charset="-78"/>
              </a:rPr>
              <a:t>انطلاقا </a:t>
            </a:r>
            <a:r>
              <a:rPr lang="ar-DZ" sz="2800" b="1" dirty="0">
                <a:solidFill>
                  <a:schemeClr val="bg1"/>
                </a:solidFill>
                <a:cs typeface="Sultan normal" pitchFamily="2" charset="-78"/>
              </a:rPr>
              <a:t>من معرفة انواع النباتات التي نمت بالمنطقة، حيث ان لكل نوع من النباتات </a:t>
            </a:r>
            <a:r>
              <a:rPr lang="ar-DZ" sz="2800" b="1" dirty="0">
                <a:solidFill>
                  <a:srgbClr val="FF0000"/>
                </a:solidFill>
                <a:cs typeface="Sultan normal" pitchFamily="2" charset="-78"/>
              </a:rPr>
              <a:t>مناخه</a:t>
            </a:r>
            <a:r>
              <a:rPr lang="ar-DZ" sz="2800" b="1" dirty="0">
                <a:solidFill>
                  <a:schemeClr val="bg1"/>
                </a:solidFill>
                <a:cs typeface="Sultan normal" pitchFamily="2" charset="-78"/>
              </a:rPr>
              <a:t> المناسب له، فالصنوبر مثلا ينبت في المناطق الباردة، والنخيل في المناطق الحارة.</a:t>
            </a:r>
            <a:endParaRPr lang="en-US" sz="2800" b="1" dirty="0" smtClean="0">
              <a:solidFill>
                <a:schemeClr val="bg1"/>
              </a:solidFill>
              <a:cs typeface="Sultan normal" pitchFamily="2" charset="-78"/>
            </a:endParaRPr>
          </a:p>
        </p:txBody>
      </p:sp>
      <p:sp>
        <p:nvSpPr>
          <p:cNvPr id="5" name="Rectangle à coins arrondis 4"/>
          <p:cNvSpPr/>
          <p:nvPr/>
        </p:nvSpPr>
        <p:spPr>
          <a:xfrm>
            <a:off x="899592" y="0"/>
            <a:ext cx="7272808" cy="764704"/>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4800" b="1" dirty="0" smtClean="0">
                <a:solidFill>
                  <a:srgbClr val="C00000"/>
                </a:solidFill>
                <a:cs typeface="Sultan normal" pitchFamily="2" charset="-78"/>
              </a:rPr>
              <a:t>فحص حبوب اللقاح</a:t>
            </a:r>
            <a:endParaRPr lang="en-US" sz="4800" b="1" dirty="0">
              <a:solidFill>
                <a:srgbClr val="C00000"/>
              </a:solidFill>
              <a:cs typeface="Sultan normal" pitchFamily="2" charset="-7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ctr"/>
            <a:r>
              <a:rPr lang="ar-DZ" sz="6600" dirty="0" smtClean="0"/>
              <a:t>طرق </a:t>
            </a:r>
            <a:r>
              <a:rPr lang="ar-DZ" sz="6600" dirty="0" err="1" smtClean="0"/>
              <a:t>جيوفيزيائية</a:t>
            </a:r>
            <a:endParaRPr lang="fr-FR" sz="6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8892480" cy="6858000"/>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endParaRPr lang="ar-DZ" sz="4400" b="1" dirty="0" smtClean="0">
              <a:solidFill>
                <a:schemeClr val="bg1"/>
              </a:solidFill>
              <a:cs typeface="Sultan normal" pitchFamily="2" charset="-78"/>
            </a:endParaRPr>
          </a:p>
          <a:p>
            <a:pPr algn="just" rtl="1"/>
            <a:endParaRPr lang="ar-DZ" sz="4400" b="1" dirty="0" smtClean="0">
              <a:solidFill>
                <a:schemeClr val="bg1"/>
              </a:solidFill>
              <a:cs typeface="Sultan normal" pitchFamily="2" charset="-78"/>
            </a:endParaRPr>
          </a:p>
          <a:p>
            <a:pPr algn="just" rtl="1"/>
            <a:r>
              <a:rPr lang="ar-DZ" sz="3600" b="1" dirty="0">
                <a:solidFill>
                  <a:schemeClr val="bg1"/>
                </a:solidFill>
                <a:cs typeface="Sultan normal" pitchFamily="2" charset="-78"/>
              </a:rPr>
              <a:t>تقوم </a:t>
            </a:r>
            <a:r>
              <a:rPr lang="ar-DZ" sz="3600" b="1" dirty="0" err="1">
                <a:solidFill>
                  <a:schemeClr val="bg1"/>
                </a:solidFill>
                <a:cs typeface="Sultan normal" pitchFamily="2" charset="-78"/>
              </a:rPr>
              <a:t>الأسبار</a:t>
            </a:r>
            <a:r>
              <a:rPr lang="ar-DZ" sz="3600" b="1" dirty="0">
                <a:solidFill>
                  <a:schemeClr val="bg1"/>
                </a:solidFill>
                <a:cs typeface="Sultan normal" pitchFamily="2" charset="-78"/>
              </a:rPr>
              <a:t> الميكانيكية مقام عملية الحفر </a:t>
            </a:r>
            <a:r>
              <a:rPr lang="ar-DZ" sz="3600" b="1" dirty="0" smtClean="0">
                <a:solidFill>
                  <a:schemeClr val="bg1"/>
                </a:solidFill>
                <a:cs typeface="Sultan normal" pitchFamily="2" charset="-78"/>
              </a:rPr>
              <a:t>المباشر فمن خلالها:</a:t>
            </a:r>
          </a:p>
          <a:p>
            <a:pPr algn="just" rtl="1"/>
            <a:r>
              <a:rPr lang="ar-DZ" sz="3600" b="1" dirty="0" err="1" smtClean="0">
                <a:solidFill>
                  <a:srgbClr val="FF0000"/>
                </a:solidFill>
                <a:cs typeface="Sultan normal" pitchFamily="2" charset="-78"/>
              </a:rPr>
              <a:t>وتستع</a:t>
            </a:r>
            <a:endParaRPr lang="ar-DZ" sz="3600" b="1" dirty="0" smtClean="0">
              <a:solidFill>
                <a:srgbClr val="FF0000"/>
              </a:solidFill>
              <a:cs typeface="Sultan normal" pitchFamily="2" charset="-78"/>
            </a:endParaRPr>
          </a:p>
          <a:p>
            <a:pPr algn="just" rtl="1"/>
            <a:r>
              <a:rPr lang="ar-DZ" sz="3600" b="1" dirty="0" smtClean="0">
                <a:solidFill>
                  <a:srgbClr val="FF0000"/>
                </a:solidFill>
                <a:cs typeface="Sultan normal" pitchFamily="2" charset="-78"/>
              </a:rPr>
              <a:t>مل في هذه </a:t>
            </a:r>
            <a:r>
              <a:rPr lang="ar-DZ" sz="3600" b="1" dirty="0" err="1" smtClean="0">
                <a:solidFill>
                  <a:srgbClr val="FF0000"/>
                </a:solidFill>
                <a:cs typeface="Sultan normal" pitchFamily="2" charset="-78"/>
              </a:rPr>
              <a:t>الأسبار</a:t>
            </a:r>
            <a:r>
              <a:rPr lang="ar-DZ" sz="3600" b="1" dirty="0" smtClean="0">
                <a:solidFill>
                  <a:srgbClr val="FF0000"/>
                </a:solidFill>
                <a:cs typeface="Sultan normal" pitchFamily="2" charset="-78"/>
              </a:rPr>
              <a:t> </a:t>
            </a:r>
            <a:r>
              <a:rPr lang="ar-DZ" sz="3600" b="1" dirty="0" err="1" smtClean="0">
                <a:solidFill>
                  <a:srgbClr val="FF0000"/>
                </a:solidFill>
                <a:cs typeface="Sultan normal" pitchFamily="2" charset="-78"/>
              </a:rPr>
              <a:t>انابيب</a:t>
            </a:r>
            <a:r>
              <a:rPr lang="ar-DZ" sz="3600" b="1" dirty="0" smtClean="0">
                <a:solidFill>
                  <a:srgbClr val="FF0000"/>
                </a:solidFill>
                <a:cs typeface="Sultan normal" pitchFamily="2" charset="-78"/>
              </a:rPr>
              <a:t> معدنية مجوفة يتراوح قطرها بين 5و10سم </a:t>
            </a:r>
          </a:p>
          <a:p>
            <a:pPr algn="just" rtl="1"/>
            <a:r>
              <a:rPr lang="ar-DZ" sz="3600" b="1" dirty="0" smtClean="0">
                <a:solidFill>
                  <a:schemeClr val="bg1"/>
                </a:solidFill>
                <a:cs typeface="Sultan normal" pitchFamily="2" charset="-78"/>
              </a:rPr>
              <a:t>تغرس في الأرض حتى تصل </a:t>
            </a:r>
            <a:r>
              <a:rPr lang="ar-DZ" sz="3600" b="1" dirty="0" err="1" smtClean="0">
                <a:solidFill>
                  <a:schemeClr val="bg1"/>
                </a:solidFill>
                <a:cs typeface="Sultan normal" pitchFamily="2" charset="-78"/>
              </a:rPr>
              <a:t>الى</a:t>
            </a:r>
            <a:r>
              <a:rPr lang="ar-DZ" sz="3600" b="1" dirty="0" smtClean="0">
                <a:solidFill>
                  <a:schemeClr val="bg1"/>
                </a:solidFill>
                <a:cs typeface="Sultan normal" pitchFamily="2" charset="-78"/>
              </a:rPr>
              <a:t> الأرض البكر</a:t>
            </a:r>
          </a:p>
          <a:p>
            <a:pPr algn="just" rtl="1"/>
            <a:r>
              <a:rPr lang="ar-DZ" sz="3600" b="1" dirty="0" smtClean="0">
                <a:solidFill>
                  <a:schemeClr val="bg1"/>
                </a:solidFill>
                <a:cs typeface="Sultan normal" pitchFamily="2" charset="-78"/>
              </a:rPr>
              <a:t>غير انه ينبغي التقليل من استخدام هذه الطريقة في الموقع الواحد خاصة الذي توجد في آثار حتى لا تدمر </a:t>
            </a:r>
            <a:r>
              <a:rPr lang="ar-DZ" sz="3600" b="1" dirty="0" err="1" smtClean="0">
                <a:solidFill>
                  <a:schemeClr val="bg1"/>
                </a:solidFill>
                <a:cs typeface="Sultan normal" pitchFamily="2" charset="-78"/>
              </a:rPr>
              <a:t>اجزاء</a:t>
            </a:r>
            <a:r>
              <a:rPr lang="ar-DZ" sz="3600" b="1" dirty="0" smtClean="0">
                <a:solidFill>
                  <a:schemeClr val="bg1"/>
                </a:solidFill>
                <a:cs typeface="Sultan normal" pitchFamily="2" charset="-78"/>
              </a:rPr>
              <a:t> وبقايا منه.</a:t>
            </a:r>
            <a:endParaRPr lang="en-US" sz="3600" b="1" dirty="0" smtClean="0">
              <a:solidFill>
                <a:schemeClr val="bg1"/>
              </a:solidFill>
              <a:cs typeface="Sultan normal" pitchFamily="2" charset="-78"/>
            </a:endParaRPr>
          </a:p>
          <a:p>
            <a:pPr algn="just" rtl="1"/>
            <a:r>
              <a:rPr lang="ar-DZ" sz="3600" b="1" dirty="0" smtClean="0">
                <a:solidFill>
                  <a:srgbClr val="FF0000"/>
                </a:solidFill>
                <a:cs typeface="Sultan normal" pitchFamily="2" charset="-78"/>
              </a:rPr>
              <a:t>من خلالها  يمكن:</a:t>
            </a:r>
          </a:p>
          <a:p>
            <a:pPr algn="just" rtl="1">
              <a:buFontTx/>
              <a:buChar char="-"/>
            </a:pPr>
            <a:r>
              <a:rPr lang="ar-DZ" sz="3600" b="1" dirty="0" smtClean="0">
                <a:solidFill>
                  <a:schemeClr val="bg1"/>
                </a:solidFill>
                <a:cs typeface="Sultan normal" pitchFamily="2" charset="-78"/>
              </a:rPr>
              <a:t>تحديد </a:t>
            </a:r>
            <a:r>
              <a:rPr lang="ar-DZ" sz="3600" b="1" dirty="0">
                <a:solidFill>
                  <a:schemeClr val="bg1"/>
                </a:solidFill>
                <a:cs typeface="Sultan normal" pitchFamily="2" charset="-78"/>
              </a:rPr>
              <a:t>طبقات الأرض </a:t>
            </a:r>
            <a:r>
              <a:rPr lang="ar-DZ" sz="3600" b="1" dirty="0" smtClean="0">
                <a:solidFill>
                  <a:schemeClr val="bg1"/>
                </a:solidFill>
                <a:cs typeface="Sultan normal" pitchFamily="2" charset="-78"/>
              </a:rPr>
              <a:t>      -وتاريخها والتسلسل وعمقها</a:t>
            </a:r>
          </a:p>
          <a:p>
            <a:pPr algn="just" rtl="1">
              <a:buFontTx/>
              <a:buChar char="-"/>
            </a:pPr>
            <a:r>
              <a:rPr lang="ar-DZ" sz="3600" b="1" dirty="0" smtClean="0">
                <a:solidFill>
                  <a:schemeClr val="bg1"/>
                </a:solidFill>
                <a:cs typeface="Sultan normal" pitchFamily="2" charset="-78"/>
              </a:rPr>
              <a:t>ومكوناتها الأثرية</a:t>
            </a:r>
          </a:p>
          <a:p>
            <a:pPr algn="just" rtl="1">
              <a:buFontTx/>
              <a:buChar char="-"/>
            </a:pPr>
            <a:endParaRPr lang="ar-DZ" sz="3600" b="1" dirty="0" smtClean="0">
              <a:solidFill>
                <a:schemeClr val="bg1"/>
              </a:solidFill>
              <a:cs typeface="Sultan normal" pitchFamily="2" charset="-78"/>
            </a:endParaRPr>
          </a:p>
          <a:p>
            <a:pPr algn="just" rtl="1"/>
            <a:r>
              <a:rPr lang="ar-DZ" sz="3600" b="1" dirty="0" smtClean="0">
                <a:solidFill>
                  <a:schemeClr val="bg1"/>
                </a:solidFill>
                <a:cs typeface="Sultan normal" pitchFamily="2" charset="-78"/>
              </a:rPr>
              <a:t> </a:t>
            </a:r>
            <a:endParaRPr lang="en-US" sz="3600" b="1" dirty="0" smtClean="0">
              <a:solidFill>
                <a:schemeClr val="bg1"/>
              </a:solidFill>
              <a:cs typeface="Sultan normal" pitchFamily="2" charset="-78"/>
            </a:endParaRPr>
          </a:p>
        </p:txBody>
      </p:sp>
      <p:sp>
        <p:nvSpPr>
          <p:cNvPr id="5" name="Rectangle à coins arrondis 4"/>
          <p:cNvSpPr/>
          <p:nvPr/>
        </p:nvSpPr>
        <p:spPr>
          <a:xfrm>
            <a:off x="899592" y="0"/>
            <a:ext cx="7272808" cy="764704"/>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4800" b="1" dirty="0" err="1" smtClean="0">
                <a:solidFill>
                  <a:srgbClr val="C00000"/>
                </a:solidFill>
                <a:cs typeface="Sultan normal" pitchFamily="2" charset="-78"/>
              </a:rPr>
              <a:t>الأسبار</a:t>
            </a:r>
            <a:r>
              <a:rPr lang="ar-DZ" sz="4800" b="1" dirty="0" smtClean="0">
                <a:solidFill>
                  <a:srgbClr val="C00000"/>
                </a:solidFill>
                <a:cs typeface="Sultan normal" pitchFamily="2" charset="-78"/>
              </a:rPr>
              <a:t> الميكانيكية</a:t>
            </a:r>
            <a:endParaRPr lang="en-US" sz="4800" b="1" dirty="0">
              <a:solidFill>
                <a:srgbClr val="C00000"/>
              </a:solidFill>
              <a:cs typeface="Sultan normal" pitchFamily="2" charset="-7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8892480" cy="6858000"/>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endParaRPr lang="ar-DZ" sz="4400" b="1" dirty="0" smtClean="0">
              <a:solidFill>
                <a:schemeClr val="bg1"/>
              </a:solidFill>
              <a:cs typeface="Sultan normal" pitchFamily="2" charset="-78"/>
            </a:endParaRPr>
          </a:p>
          <a:p>
            <a:pPr algn="just" rtl="1"/>
            <a:r>
              <a:rPr lang="ar-DZ" sz="3200" b="1" dirty="0">
                <a:solidFill>
                  <a:schemeClr val="bg1"/>
                </a:solidFill>
                <a:cs typeface="Sultan normal" pitchFamily="2" charset="-78"/>
              </a:rPr>
              <a:t>تستعمل في هذه الطريقة </a:t>
            </a:r>
            <a:r>
              <a:rPr lang="ar-DZ" sz="3200" b="1" dirty="0">
                <a:solidFill>
                  <a:srgbClr val="FF0000"/>
                </a:solidFill>
                <a:cs typeface="Sultan normal" pitchFamily="2" charset="-78"/>
              </a:rPr>
              <a:t>اوتاد نحاسية قطرها نصف بوصة(</a:t>
            </a:r>
            <a:r>
              <a:rPr lang="ar-DZ" sz="3200" b="1" dirty="0" err="1">
                <a:solidFill>
                  <a:srgbClr val="FF0000"/>
                </a:solidFill>
                <a:cs typeface="Sultan normal" pitchFamily="2" charset="-78"/>
              </a:rPr>
              <a:t>حوالي1</a:t>
            </a:r>
            <a:r>
              <a:rPr lang="ar-DZ" sz="3200" b="1" dirty="0">
                <a:solidFill>
                  <a:srgbClr val="FF0000"/>
                </a:solidFill>
                <a:cs typeface="Sultan normal" pitchFamily="2" charset="-78"/>
              </a:rPr>
              <a:t>٫</a:t>
            </a:r>
            <a:r>
              <a:rPr lang="ar-DZ" sz="3200" b="1" dirty="0" err="1">
                <a:solidFill>
                  <a:srgbClr val="FF0000"/>
                </a:solidFill>
                <a:cs typeface="Sultan normal" pitchFamily="2" charset="-78"/>
              </a:rPr>
              <a:t>25سم</a:t>
            </a:r>
            <a:r>
              <a:rPr lang="ar-DZ" sz="3200" b="1" dirty="0">
                <a:solidFill>
                  <a:srgbClr val="FF0000"/>
                </a:solidFill>
                <a:cs typeface="Sultan normal" pitchFamily="2" charset="-78"/>
              </a:rPr>
              <a:t>) </a:t>
            </a:r>
            <a:r>
              <a:rPr lang="ar-DZ" sz="3200" b="1" dirty="0" err="1">
                <a:solidFill>
                  <a:srgbClr val="FF0000"/>
                </a:solidFill>
                <a:cs typeface="Sultan normal" pitchFamily="2" charset="-78"/>
              </a:rPr>
              <a:t>وطولها1م</a:t>
            </a:r>
            <a:r>
              <a:rPr lang="ar-DZ" sz="3200" b="1" dirty="0">
                <a:solidFill>
                  <a:srgbClr val="FF0000"/>
                </a:solidFill>
                <a:cs typeface="Sultan normal" pitchFamily="2" charset="-78"/>
              </a:rPr>
              <a:t> تنتهي في أعلاها بمقبض خشبي في شكل حرف"</a:t>
            </a:r>
            <a:r>
              <a:rPr lang="en-US" sz="3200" b="1" dirty="0">
                <a:solidFill>
                  <a:srgbClr val="FF0000"/>
                </a:solidFill>
                <a:cs typeface="Sultan normal" pitchFamily="2" charset="-78"/>
              </a:rPr>
              <a:t>T</a:t>
            </a:r>
            <a:r>
              <a:rPr lang="ar-DZ" sz="3200" b="1" dirty="0" smtClean="0">
                <a:solidFill>
                  <a:srgbClr val="FF0000"/>
                </a:solidFill>
                <a:cs typeface="Sultan normal" pitchFamily="2" charset="-78"/>
              </a:rPr>
              <a:t>"،</a:t>
            </a:r>
          </a:p>
          <a:p>
            <a:pPr algn="just" rtl="1"/>
            <a:r>
              <a:rPr lang="ar-DZ" sz="3200" b="1" dirty="0" smtClean="0">
                <a:solidFill>
                  <a:schemeClr val="bg1"/>
                </a:solidFill>
                <a:cs typeface="Sultan normal" pitchFamily="2" charset="-78"/>
              </a:rPr>
              <a:t> </a:t>
            </a:r>
            <a:r>
              <a:rPr lang="ar-DZ" sz="3200" b="1" dirty="0">
                <a:solidFill>
                  <a:schemeClr val="bg1"/>
                </a:solidFill>
                <a:cs typeface="Sultan normal" pitchFamily="2" charset="-78"/>
              </a:rPr>
              <a:t>يتم غرسها في الأرض على استقامة واحدة ومسافات </a:t>
            </a:r>
            <a:r>
              <a:rPr lang="ar-DZ" sz="3200" b="1" dirty="0" smtClean="0">
                <a:solidFill>
                  <a:schemeClr val="bg1"/>
                </a:solidFill>
                <a:cs typeface="Sultan normal" pitchFamily="2" charset="-78"/>
              </a:rPr>
              <a:t>متساوية</a:t>
            </a:r>
          </a:p>
          <a:p>
            <a:pPr algn="just" rtl="1"/>
            <a:r>
              <a:rPr lang="ar-DZ" sz="3200" b="1" dirty="0" smtClean="0">
                <a:solidFill>
                  <a:schemeClr val="bg1"/>
                </a:solidFill>
                <a:cs typeface="Sultan normal" pitchFamily="2" charset="-78"/>
              </a:rPr>
              <a:t> </a:t>
            </a:r>
            <a:r>
              <a:rPr lang="ar-DZ" sz="3200" b="1" dirty="0">
                <a:solidFill>
                  <a:schemeClr val="bg1"/>
                </a:solidFill>
                <a:cs typeface="Sultan normal" pitchFamily="2" charset="-78"/>
              </a:rPr>
              <a:t>وينبغي ان تغرس الأوتاد بشكل رأسي الى ان تصل الى الصخر ويتعذر عليها الغور </a:t>
            </a:r>
            <a:r>
              <a:rPr lang="ar-DZ" sz="3200" b="1" dirty="0" err="1" smtClean="0">
                <a:solidFill>
                  <a:schemeClr val="bg1"/>
                </a:solidFill>
                <a:cs typeface="Sultan normal" pitchFamily="2" charset="-78"/>
              </a:rPr>
              <a:t>اكثر</a:t>
            </a:r>
            <a:endParaRPr lang="ar-DZ" sz="3200" b="1" dirty="0" smtClean="0">
              <a:solidFill>
                <a:schemeClr val="bg1"/>
              </a:solidFill>
              <a:cs typeface="Sultan normal" pitchFamily="2" charset="-78"/>
            </a:endParaRPr>
          </a:p>
          <a:p>
            <a:pPr algn="just" rtl="1"/>
            <a:r>
              <a:rPr lang="ar-DZ" sz="3200" b="1" dirty="0" smtClean="0">
                <a:solidFill>
                  <a:schemeClr val="bg1"/>
                </a:solidFill>
                <a:cs typeface="Sultan normal" pitchFamily="2" charset="-78"/>
              </a:rPr>
              <a:t> </a:t>
            </a:r>
            <a:r>
              <a:rPr lang="ar-DZ" sz="3200" b="1" dirty="0">
                <a:solidFill>
                  <a:schemeClr val="bg1"/>
                </a:solidFill>
                <a:cs typeface="Sultan normal" pitchFamily="2" charset="-78"/>
              </a:rPr>
              <a:t>ثم يسجل مقدار غوص كل وتد وتسجل في خط </a:t>
            </a:r>
            <a:r>
              <a:rPr lang="ar-DZ" sz="3200" b="1" dirty="0" smtClean="0">
                <a:solidFill>
                  <a:schemeClr val="bg1"/>
                </a:solidFill>
                <a:cs typeface="Sultan normal" pitchFamily="2" charset="-78"/>
              </a:rPr>
              <a:t>بياني</a:t>
            </a:r>
          </a:p>
          <a:p>
            <a:pPr algn="just" rtl="1"/>
            <a:r>
              <a:rPr lang="ar-DZ" sz="3200" b="1" dirty="0" smtClean="0">
                <a:solidFill>
                  <a:schemeClr val="bg1"/>
                </a:solidFill>
                <a:cs typeface="Sultan normal" pitchFamily="2" charset="-78"/>
              </a:rPr>
              <a:t> </a:t>
            </a:r>
            <a:r>
              <a:rPr lang="ar-DZ" sz="3200" b="1" dirty="0">
                <a:solidFill>
                  <a:srgbClr val="FF0000"/>
                </a:solidFill>
                <a:cs typeface="Sultan normal" pitchFamily="2" charset="-78"/>
              </a:rPr>
              <a:t>غير ان هذه الطريقة لا يمكن </a:t>
            </a:r>
            <a:r>
              <a:rPr lang="ar-DZ" sz="3200" b="1" dirty="0" smtClean="0">
                <a:solidFill>
                  <a:srgbClr val="FF0000"/>
                </a:solidFill>
                <a:cs typeface="Sultan normal" pitchFamily="2" charset="-78"/>
              </a:rPr>
              <a:t>استخدامها:</a:t>
            </a:r>
          </a:p>
          <a:p>
            <a:pPr algn="just" rtl="1">
              <a:buFontTx/>
              <a:buChar char="-"/>
            </a:pPr>
            <a:r>
              <a:rPr lang="ar-DZ" sz="3200" b="1" dirty="0" err="1" smtClean="0">
                <a:solidFill>
                  <a:schemeClr val="bg1"/>
                </a:solidFill>
                <a:cs typeface="Sultan normal" pitchFamily="2" charset="-78"/>
              </a:rPr>
              <a:t>ان</a:t>
            </a:r>
            <a:r>
              <a:rPr lang="ar-DZ" sz="3200" b="1" dirty="0" smtClean="0">
                <a:solidFill>
                  <a:schemeClr val="bg1"/>
                </a:solidFill>
                <a:cs typeface="Sultan normal" pitchFamily="2" charset="-78"/>
              </a:rPr>
              <a:t> </a:t>
            </a:r>
            <a:r>
              <a:rPr lang="ar-DZ" sz="3200" b="1" dirty="0">
                <a:solidFill>
                  <a:schemeClr val="bg1"/>
                </a:solidFill>
                <a:cs typeface="Sultan normal" pitchFamily="2" charset="-78"/>
              </a:rPr>
              <a:t>كان الصخر الجوفي على عمق </a:t>
            </a:r>
            <a:r>
              <a:rPr lang="ar-DZ" sz="3200" b="1" dirty="0" smtClean="0">
                <a:solidFill>
                  <a:schemeClr val="bg1"/>
                </a:solidFill>
                <a:cs typeface="Sultan normal" pitchFamily="2" charset="-78"/>
              </a:rPr>
              <a:t>كبير</a:t>
            </a:r>
          </a:p>
          <a:p>
            <a:pPr algn="just" rtl="1">
              <a:buFontTx/>
              <a:buChar char="-"/>
            </a:pPr>
            <a:r>
              <a:rPr lang="ar-DZ" sz="3200" b="1" dirty="0" smtClean="0">
                <a:solidFill>
                  <a:schemeClr val="bg1"/>
                </a:solidFill>
                <a:cs typeface="Sultan normal" pitchFamily="2" charset="-78"/>
              </a:rPr>
              <a:t> </a:t>
            </a:r>
            <a:r>
              <a:rPr lang="ar-DZ" sz="3200" b="1" dirty="0">
                <a:solidFill>
                  <a:schemeClr val="bg1"/>
                </a:solidFill>
                <a:cs typeface="Sultan normal" pitchFamily="2" charset="-78"/>
              </a:rPr>
              <a:t>او في التربة الطينية او الرملية لعدم اختلاف طبيعة الطبقة السطحية والطبقات التي </a:t>
            </a:r>
            <a:r>
              <a:rPr lang="ar-DZ" sz="3200" b="1" dirty="0" smtClean="0">
                <a:solidFill>
                  <a:schemeClr val="bg1"/>
                </a:solidFill>
                <a:cs typeface="Sultan normal" pitchFamily="2" charset="-78"/>
              </a:rPr>
              <a:t>تحتها</a:t>
            </a:r>
          </a:p>
          <a:p>
            <a:pPr algn="just" rtl="1">
              <a:buFontTx/>
              <a:buChar char="-"/>
            </a:pPr>
            <a:r>
              <a:rPr lang="ar-DZ" sz="3200" b="1" dirty="0" smtClean="0">
                <a:solidFill>
                  <a:schemeClr val="bg1"/>
                </a:solidFill>
                <a:cs typeface="Sultan normal" pitchFamily="2" charset="-78"/>
              </a:rPr>
              <a:t>كما </a:t>
            </a:r>
            <a:r>
              <a:rPr lang="ar-DZ" sz="3200" b="1" dirty="0">
                <a:solidFill>
                  <a:schemeClr val="bg1"/>
                </a:solidFill>
                <a:cs typeface="Sultan normal" pitchFamily="2" charset="-78"/>
              </a:rPr>
              <a:t>ان استعمالها قد يسبب تهدما او يلحق اضرارا بالآثار المطمورة.</a:t>
            </a:r>
            <a:endParaRPr lang="en-US" sz="3200" b="1" dirty="0">
              <a:solidFill>
                <a:schemeClr val="bg1"/>
              </a:solidFill>
              <a:cs typeface="Sultan normal" pitchFamily="2" charset="-78"/>
            </a:endParaRPr>
          </a:p>
        </p:txBody>
      </p:sp>
      <p:sp>
        <p:nvSpPr>
          <p:cNvPr id="5" name="Rectangle à coins arrondis 4"/>
          <p:cNvSpPr/>
          <p:nvPr/>
        </p:nvSpPr>
        <p:spPr>
          <a:xfrm>
            <a:off x="899592" y="0"/>
            <a:ext cx="7272808" cy="764704"/>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4800" b="1" dirty="0" smtClean="0">
                <a:solidFill>
                  <a:srgbClr val="C00000"/>
                </a:solidFill>
                <a:cs typeface="Sultan normal" pitchFamily="2" charset="-78"/>
              </a:rPr>
              <a:t>المجسات الوتدية</a:t>
            </a:r>
            <a:endParaRPr lang="en-US" sz="4800" b="1" dirty="0">
              <a:solidFill>
                <a:srgbClr val="C00000"/>
              </a:solidFill>
              <a:cs typeface="Sultan normal" pitchFamily="2" charset="-7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8892480" cy="6858000"/>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endParaRPr lang="ar-DZ" sz="4400" b="1" dirty="0" smtClean="0">
              <a:solidFill>
                <a:schemeClr val="bg1"/>
              </a:solidFill>
              <a:cs typeface="Sultan normal" pitchFamily="2" charset="-78"/>
            </a:endParaRPr>
          </a:p>
          <a:p>
            <a:pPr algn="just" rtl="1"/>
            <a:r>
              <a:rPr lang="ar-DZ" sz="3600" b="1" dirty="0">
                <a:solidFill>
                  <a:schemeClr val="bg1"/>
                </a:solidFill>
                <a:cs typeface="Sultan normal" pitchFamily="2" charset="-78"/>
              </a:rPr>
              <a:t>هذا الجهاز عبارة عن </a:t>
            </a:r>
            <a:r>
              <a:rPr lang="ar-DZ" sz="3600" b="1" dirty="0">
                <a:solidFill>
                  <a:srgbClr val="FF0000"/>
                </a:solidFill>
                <a:cs typeface="Sultan normal" pitchFamily="2" charset="-78"/>
              </a:rPr>
              <a:t>أداة حفر تنتهي بآلة تصوير </a:t>
            </a:r>
            <a:r>
              <a:rPr lang="ar-DZ" sz="3600" b="1" dirty="0" smtClean="0">
                <a:solidFill>
                  <a:srgbClr val="FF0000"/>
                </a:solidFill>
                <a:cs typeface="Sultan normal" pitchFamily="2" charset="-78"/>
              </a:rPr>
              <a:t>فوتوغرافي</a:t>
            </a:r>
            <a:endParaRPr lang="ar-DZ" sz="3600" b="1" dirty="0">
              <a:solidFill>
                <a:schemeClr val="bg1"/>
              </a:solidFill>
              <a:cs typeface="Sultan normal" pitchFamily="2" charset="-78"/>
            </a:endParaRPr>
          </a:p>
          <a:p>
            <a:pPr algn="just" rtl="1"/>
            <a:endParaRPr lang="ar-DZ" sz="3600" b="1" dirty="0" smtClean="0">
              <a:solidFill>
                <a:schemeClr val="bg1"/>
              </a:solidFill>
              <a:cs typeface="Sultan normal" pitchFamily="2" charset="-78"/>
            </a:endParaRPr>
          </a:p>
          <a:p>
            <a:pPr algn="just" rtl="1"/>
            <a:r>
              <a:rPr lang="ar-DZ" sz="3600" b="1" dirty="0" smtClean="0">
                <a:solidFill>
                  <a:schemeClr val="bg1"/>
                </a:solidFill>
                <a:cs typeface="Sultan normal" pitchFamily="2" charset="-78"/>
              </a:rPr>
              <a:t> </a:t>
            </a:r>
            <a:r>
              <a:rPr lang="ar-DZ" sz="3600" b="1" dirty="0">
                <a:solidFill>
                  <a:schemeClr val="bg1"/>
                </a:solidFill>
                <a:cs typeface="Sultan normal" pitchFamily="2" charset="-78"/>
              </a:rPr>
              <a:t>وتصبح لهذه الطريقة أهمية اكبر عند الكشف </a:t>
            </a:r>
            <a:r>
              <a:rPr lang="ar-DZ" sz="3600" b="1" dirty="0" smtClean="0">
                <a:solidFill>
                  <a:schemeClr val="bg1"/>
                </a:solidFill>
                <a:cs typeface="Sultan normal" pitchFamily="2" charset="-78"/>
              </a:rPr>
              <a:t>عن:</a:t>
            </a:r>
          </a:p>
          <a:p>
            <a:pPr algn="just" rtl="1"/>
            <a:endParaRPr lang="ar-DZ" sz="3600" b="1" dirty="0" smtClean="0">
              <a:solidFill>
                <a:schemeClr val="bg1"/>
              </a:solidFill>
              <a:cs typeface="Sultan normal" pitchFamily="2" charset="-78"/>
            </a:endParaRPr>
          </a:p>
          <a:p>
            <a:pPr algn="just" rtl="1">
              <a:buFontTx/>
              <a:buChar char="-"/>
            </a:pPr>
            <a:r>
              <a:rPr lang="ar-DZ" sz="3600" b="1" dirty="0" smtClean="0">
                <a:solidFill>
                  <a:schemeClr val="bg1"/>
                </a:solidFill>
                <a:cs typeface="Sultan normal" pitchFamily="2" charset="-78"/>
              </a:rPr>
              <a:t>المقابر </a:t>
            </a:r>
          </a:p>
          <a:p>
            <a:pPr algn="just" rtl="1">
              <a:buFontTx/>
              <a:buChar char="-"/>
            </a:pPr>
            <a:r>
              <a:rPr lang="ar-DZ" sz="3600" b="1" dirty="0" err="1" smtClean="0">
                <a:solidFill>
                  <a:schemeClr val="bg1"/>
                </a:solidFill>
                <a:cs typeface="Sultan normal" pitchFamily="2" charset="-78"/>
              </a:rPr>
              <a:t>او</a:t>
            </a:r>
            <a:r>
              <a:rPr lang="ar-DZ" sz="3600" b="1" dirty="0" smtClean="0">
                <a:solidFill>
                  <a:schemeClr val="bg1"/>
                </a:solidFill>
                <a:cs typeface="Sultan normal" pitchFamily="2" charset="-78"/>
              </a:rPr>
              <a:t> </a:t>
            </a:r>
            <a:r>
              <a:rPr lang="ar-DZ" sz="3600" b="1" dirty="0" err="1" smtClean="0">
                <a:solidFill>
                  <a:schemeClr val="bg1"/>
                </a:solidFill>
                <a:cs typeface="Sultan normal" pitchFamily="2" charset="-78"/>
              </a:rPr>
              <a:t>المطامير</a:t>
            </a:r>
            <a:r>
              <a:rPr lang="ar-DZ" sz="3600" b="1" dirty="0" smtClean="0">
                <a:solidFill>
                  <a:schemeClr val="bg1"/>
                </a:solidFill>
                <a:cs typeface="Sultan normal" pitchFamily="2" charset="-78"/>
              </a:rPr>
              <a:t> (</a:t>
            </a:r>
            <a:r>
              <a:rPr lang="ar-DZ" sz="3600" b="1" dirty="0" smtClean="0">
                <a:solidFill>
                  <a:srgbClr val="C00000"/>
                </a:solidFill>
                <a:cs typeface="Sultan normal" pitchFamily="2" charset="-78"/>
              </a:rPr>
              <a:t>الغرف المجوفة</a:t>
            </a:r>
            <a:r>
              <a:rPr lang="ar-DZ" sz="3600" b="1" dirty="0" smtClean="0">
                <a:solidFill>
                  <a:schemeClr val="bg1"/>
                </a:solidFill>
                <a:cs typeface="Sultan normal" pitchFamily="2" charset="-78"/>
              </a:rPr>
              <a:t>) </a:t>
            </a:r>
            <a:r>
              <a:rPr lang="ar-DZ" sz="3600" b="1" dirty="0" smtClean="0">
                <a:solidFill>
                  <a:schemeClr val="bg1"/>
                </a:solidFill>
                <a:cs typeface="Sultan normal" pitchFamily="2" charset="-78"/>
              </a:rPr>
              <a:t>حيث </a:t>
            </a:r>
            <a:r>
              <a:rPr lang="ar-DZ" sz="3600" b="1" dirty="0" err="1">
                <a:solidFill>
                  <a:schemeClr val="bg1"/>
                </a:solidFill>
                <a:cs typeface="Sultan normal" pitchFamily="2" charset="-78"/>
              </a:rPr>
              <a:t>بامكان</a:t>
            </a:r>
            <a:r>
              <a:rPr lang="ar-DZ" sz="3600" b="1" dirty="0">
                <a:solidFill>
                  <a:schemeClr val="bg1"/>
                </a:solidFill>
                <a:cs typeface="Sultan normal" pitchFamily="2" charset="-78"/>
              </a:rPr>
              <a:t> معرفة محتوياتها وتصويرها دون حفرها</a:t>
            </a:r>
            <a:r>
              <a:rPr lang="ar-DZ" sz="3600" b="1" dirty="0" smtClean="0">
                <a:solidFill>
                  <a:schemeClr val="bg1"/>
                </a:solidFill>
                <a:cs typeface="Sultan normal" pitchFamily="2" charset="-78"/>
              </a:rPr>
              <a:t>.</a:t>
            </a:r>
            <a:endParaRPr lang="en-US" sz="3600" b="1" dirty="0">
              <a:solidFill>
                <a:schemeClr val="bg1"/>
              </a:solidFill>
              <a:cs typeface="Sultan normal" pitchFamily="2" charset="-78"/>
            </a:endParaRPr>
          </a:p>
        </p:txBody>
      </p:sp>
      <p:sp>
        <p:nvSpPr>
          <p:cNvPr id="5" name="Rectangle à coins arrondis 4"/>
          <p:cNvSpPr/>
          <p:nvPr/>
        </p:nvSpPr>
        <p:spPr>
          <a:xfrm>
            <a:off x="0" y="0"/>
            <a:ext cx="9144000" cy="1340768"/>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4800" b="1" dirty="0">
                <a:solidFill>
                  <a:schemeClr val="bg1"/>
                </a:solidFill>
                <a:cs typeface="Sultan normal" pitchFamily="2" charset="-78"/>
              </a:rPr>
              <a:t>جهاز </a:t>
            </a:r>
            <a:r>
              <a:rPr lang="ar-DZ" sz="4800" b="1" dirty="0" err="1">
                <a:solidFill>
                  <a:schemeClr val="bg1"/>
                </a:solidFill>
                <a:cs typeface="Sultan normal" pitchFamily="2" charset="-78"/>
              </a:rPr>
              <a:t>بروسكوب</a:t>
            </a:r>
            <a:r>
              <a:rPr lang="ar-DZ" sz="4800" b="1" dirty="0">
                <a:solidFill>
                  <a:schemeClr val="bg1"/>
                </a:solidFill>
                <a:cs typeface="Sultan normal" pitchFamily="2" charset="-78"/>
              </a:rPr>
              <a:t> </a:t>
            </a:r>
            <a:r>
              <a:rPr lang="ar-DZ" sz="4800" b="1" dirty="0" err="1" smtClean="0">
                <a:solidFill>
                  <a:schemeClr val="bg1"/>
                </a:solidFill>
                <a:cs typeface="Sultan normal" pitchFamily="2" charset="-78"/>
              </a:rPr>
              <a:t>نستري</a:t>
            </a:r>
            <a:r>
              <a:rPr lang="ar-DZ" sz="4800" b="1" dirty="0" smtClean="0">
                <a:solidFill>
                  <a:schemeClr val="bg1"/>
                </a:solidFill>
                <a:cs typeface="Sultan normal" pitchFamily="2" charset="-78"/>
              </a:rPr>
              <a:t>"</a:t>
            </a:r>
            <a:r>
              <a:rPr lang="en-US" sz="4800" b="1" dirty="0" err="1" smtClean="0">
                <a:solidFill>
                  <a:schemeClr val="bg1"/>
                </a:solidFill>
                <a:cs typeface="Sultan normal" pitchFamily="2" charset="-78"/>
              </a:rPr>
              <a:t>PeriscopeNistri</a:t>
            </a:r>
            <a:r>
              <a:rPr lang="en-US" sz="4800" b="1" dirty="0" smtClean="0">
                <a:solidFill>
                  <a:schemeClr val="bg1"/>
                </a:solidFill>
                <a:cs typeface="Sultan normal" pitchFamily="2" charset="-78"/>
              </a:rPr>
              <a:t> </a:t>
            </a:r>
            <a:endParaRPr lang="en-US" sz="4800" b="1" dirty="0">
              <a:solidFill>
                <a:schemeClr val="bg1"/>
              </a:solidFill>
              <a:cs typeface="Sultan normal" pitchFamily="2" charset="-78"/>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5327</TotalTime>
  <Words>1106</Words>
  <Application>Microsoft Office PowerPoint</Application>
  <PresentationFormat>Affichage à l'écran (4:3)</PresentationFormat>
  <Paragraphs>142</Paragraphs>
  <Slides>19</Slides>
  <Notes>0</Notes>
  <HiddenSlides>0</HiddenSlides>
  <MMClips>0</MMClips>
  <ScaleCrop>false</ScaleCrop>
  <HeadingPairs>
    <vt:vector size="4" baseType="variant">
      <vt:variant>
        <vt:lpstr>Thème</vt:lpstr>
      </vt:variant>
      <vt:variant>
        <vt:i4>1</vt:i4>
      </vt:variant>
      <vt:variant>
        <vt:lpstr>Titres des diapositives</vt:lpstr>
      </vt:variant>
      <vt:variant>
        <vt:i4>19</vt:i4>
      </vt:variant>
    </vt:vector>
  </HeadingPairs>
  <TitlesOfParts>
    <vt:vector size="20" baseType="lpstr">
      <vt:lpstr>Débit</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vector>
  </TitlesOfParts>
  <Company>Deftones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Sarisoft</dc:creator>
  <cp:lastModifiedBy>CLIENT TOSHIBA</cp:lastModifiedBy>
  <cp:revision>76</cp:revision>
  <dcterms:created xsi:type="dcterms:W3CDTF">2014-12-16T22:13:28Z</dcterms:created>
  <dcterms:modified xsi:type="dcterms:W3CDTF">2018-12-18T07:16:19Z</dcterms:modified>
</cp:coreProperties>
</file>