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7"/>
  </p:notesMasterIdLst>
  <p:sldIdLst>
    <p:sldId id="402" r:id="rId2"/>
    <p:sldId id="405" r:id="rId3"/>
    <p:sldId id="410" r:id="rId4"/>
    <p:sldId id="411" r:id="rId5"/>
    <p:sldId id="403" r:id="rId6"/>
    <p:sldId id="406" r:id="rId7"/>
    <p:sldId id="407" r:id="rId8"/>
    <p:sldId id="408" r:id="rId9"/>
    <p:sldId id="409" r:id="rId10"/>
    <p:sldId id="412" r:id="rId11"/>
    <p:sldId id="413" r:id="rId12"/>
    <p:sldId id="314" r:id="rId13"/>
    <p:sldId id="294" r:id="rId14"/>
    <p:sldId id="295" r:id="rId15"/>
    <p:sldId id="296" r:id="rId16"/>
    <p:sldId id="414" r:id="rId17"/>
    <p:sldId id="316" r:id="rId18"/>
    <p:sldId id="425" r:id="rId19"/>
    <p:sldId id="450" r:id="rId20"/>
    <p:sldId id="451" r:id="rId21"/>
    <p:sldId id="426" r:id="rId22"/>
    <p:sldId id="317" r:id="rId23"/>
    <p:sldId id="318" r:id="rId24"/>
    <p:sldId id="449" r:id="rId25"/>
    <p:sldId id="319" r:id="rId26"/>
    <p:sldId id="427" r:id="rId27"/>
    <p:sldId id="335" r:id="rId28"/>
    <p:sldId id="452" r:id="rId29"/>
    <p:sldId id="320" r:id="rId30"/>
    <p:sldId id="321" r:id="rId31"/>
    <p:sldId id="448" r:id="rId32"/>
    <p:sldId id="322" r:id="rId33"/>
    <p:sldId id="453" r:id="rId34"/>
    <p:sldId id="441" r:id="rId35"/>
    <p:sldId id="442" r:id="rId36"/>
    <p:sldId id="454" r:id="rId37"/>
    <p:sldId id="443" r:id="rId38"/>
    <p:sldId id="444" r:id="rId39"/>
    <p:sldId id="424" r:id="rId40"/>
    <p:sldId id="428" r:id="rId41"/>
    <p:sldId id="423" r:id="rId42"/>
    <p:sldId id="429" r:id="rId43"/>
    <p:sldId id="421" r:id="rId44"/>
    <p:sldId id="455" r:id="rId45"/>
    <p:sldId id="422" r:id="rId46"/>
  </p:sldIdLst>
  <p:sldSz cx="9144000" cy="6858000" type="screen4x3"/>
  <p:notesSz cx="6858000" cy="9144000"/>
  <p:defaultTextStyle>
    <a:defPPr>
      <a:defRPr lang="fr-CA"/>
    </a:defPPr>
    <a:lvl1pPr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033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033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033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033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033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33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33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33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33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99"/>
    <a:srgbClr val="FFFF00"/>
    <a:srgbClr val="008000"/>
    <a:srgbClr val="003399"/>
    <a:srgbClr val="FAF2CC"/>
    <a:srgbClr val="FFCC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1227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9363"/>
            <a:ext cx="2971800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1201BFA8-A3D1-451E-AD9A-B61B877874D9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9887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201D7-40DB-46C9-8C1E-0E26A424B381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3FE41-E06C-4838-A003-E0ADA7FFD919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64EFD-036A-4CBB-A25C-00F27A779627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4DB4A-4518-426B-B999-3A907B580114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248D1-1F94-43BE-B5AF-8C34849E2C1E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F0C6C-6BA9-4BB5-8F06-241FA0A81A31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D684E-0099-4D93-AA63-4EDCA7AA6D0F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5ABE7-1650-4130-9D2B-AEA32A1C1B8B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614A4-A0A4-415B-82FD-334B8619CAC8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25FCE-B377-470E-BCBD-02C96D2253DE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5D921-AD52-414E-8FBF-E4295077443D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AF2CC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CB7B838-BEA8-46FE-BD57-6CF3D5822F5C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Tige-boucle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.wikipedia.org/wiki/S%C3%A9quence_palindromique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710852" y="339203"/>
            <a:ext cx="7772400" cy="1470025"/>
          </a:xfrm>
        </p:spPr>
        <p:txBody>
          <a:bodyPr/>
          <a:lstStyle/>
          <a:p>
            <a:r>
              <a:rPr lang="fr-FR" dirty="0" smtClean="0"/>
              <a:t>Nature </a:t>
            </a:r>
            <a:r>
              <a:rPr lang="fr-FR" dirty="0"/>
              <a:t>chimique du matériel </a:t>
            </a:r>
            <a:r>
              <a:rPr lang="fr-FR" dirty="0" smtClean="0"/>
              <a:t>génétique</a:t>
            </a:r>
            <a:br>
              <a:rPr lang="fr-FR" dirty="0" smtClean="0"/>
            </a:br>
            <a:r>
              <a:rPr lang="fr-FR" dirty="0" smtClean="0"/>
              <a:t>Dr DEBIB Aicha </a:t>
            </a:r>
            <a:endParaRPr lang="fr-FR" dirty="0" smtClean="0"/>
          </a:p>
        </p:txBody>
      </p:sp>
      <p:sp>
        <p:nvSpPr>
          <p:cNvPr id="39938" name="AutoShape 2" descr="DNA struct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9940" name="AutoShape 4" descr="DNA struct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32" y="3027616"/>
            <a:ext cx="8172639" cy="3301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mtClean="0"/>
              <a:t>Structure de l’ADN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Structure de l’ADN</a:t>
            </a:r>
          </a:p>
        </p:txBody>
      </p:sp>
      <p:sp>
        <p:nvSpPr>
          <p:cNvPr id="13315" name="Espace réservé du contenu 2"/>
          <p:cNvSpPr>
            <a:spLocks noGrp="1"/>
          </p:cNvSpPr>
          <p:nvPr>
            <p:ph sz="half" idx="1"/>
          </p:nvPr>
        </p:nvSpPr>
        <p:spPr>
          <a:xfrm>
            <a:off x="100013" y="1981200"/>
            <a:ext cx="4395787" cy="4114800"/>
          </a:xfrm>
        </p:spPr>
        <p:txBody>
          <a:bodyPr/>
          <a:lstStyle/>
          <a:p>
            <a:r>
              <a:rPr lang="fr-FR" smtClean="0"/>
              <a:t>Dans les années 1950,  les Américains </a:t>
            </a:r>
            <a:r>
              <a:rPr lang="fr-FR" b="1" smtClean="0"/>
              <a:t>James Watson et Francis Crick</a:t>
            </a:r>
            <a:r>
              <a:rPr lang="fr-FR" smtClean="0"/>
              <a:t> ont déterminé la </a:t>
            </a:r>
            <a:r>
              <a:rPr lang="fr-FR" b="1" smtClean="0"/>
              <a:t>structure</a:t>
            </a:r>
            <a:r>
              <a:rPr lang="fr-FR" smtClean="0"/>
              <a:t> fine de la molécule constituant les gènes, l'</a:t>
            </a:r>
            <a:r>
              <a:rPr lang="fr-FR" b="1" smtClean="0"/>
              <a:t>ADN</a:t>
            </a:r>
            <a:r>
              <a:rPr lang="fr-FR" smtClean="0"/>
              <a:t>, et aident ainsi à comprendre les mécanismes moléculaires de l'hérédité.</a:t>
            </a:r>
          </a:p>
          <a:p>
            <a:r>
              <a:rPr lang="fr-FR" smtClean="0"/>
              <a:t> </a:t>
            </a:r>
          </a:p>
        </p:txBody>
      </p:sp>
      <p:pic>
        <p:nvPicPr>
          <p:cNvPr id="13316" name="Espace réservé du contenu 4" descr="Découverte de la structure de l'ADN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1803400"/>
            <a:ext cx="4257675" cy="4659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7772400" cy="463550"/>
          </a:xfrm>
          <a:prstGeom prst="rect">
            <a:avLst/>
          </a:prstGeom>
          <a:solidFill>
            <a:srgbClr val="CC33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1. Structure moléculaire de l'ADN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3657600" cy="1187450"/>
          </a:xfrm>
          <a:prstGeom prst="rect">
            <a:avLst/>
          </a:prstGeom>
          <a:solidFill>
            <a:srgbClr val="CC33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Découverte de la structure de la molécule d'ADN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1125538" y="4346575"/>
            <a:ext cx="7010400" cy="4635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/>
              <a:t>ADN = </a:t>
            </a:r>
            <a:r>
              <a:rPr lang="fr-CA">
                <a:solidFill>
                  <a:srgbClr val="FF3300"/>
                </a:solidFill>
              </a:rPr>
              <a:t>polymère de nucléotides</a:t>
            </a:r>
            <a:r>
              <a:rPr lang="fr-CA"/>
              <a:t> </a:t>
            </a:r>
          </a:p>
        </p:txBody>
      </p:sp>
      <p:pic>
        <p:nvPicPr>
          <p:cNvPr id="14341" name="Picture 8" descr="WatsonCric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9725" y="381000"/>
            <a:ext cx="2667000" cy="21145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625475" y="3006725"/>
            <a:ext cx="781050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 sz="3600" b="1">
                <a:solidFill>
                  <a:srgbClr val="FF3300"/>
                </a:solidFill>
              </a:rPr>
              <a:t>A</a:t>
            </a:r>
            <a:r>
              <a:rPr lang="fr-CA"/>
              <a:t>cide </a:t>
            </a:r>
            <a:r>
              <a:rPr lang="fr-CA" sz="3600" b="1">
                <a:solidFill>
                  <a:srgbClr val="FF3300"/>
                </a:solidFill>
              </a:rPr>
              <a:t>D</a:t>
            </a:r>
            <a:r>
              <a:rPr lang="fr-CA"/>
              <a:t>ésoxyribo</a:t>
            </a:r>
            <a:r>
              <a:rPr lang="fr-CA" sz="3600" b="1">
                <a:solidFill>
                  <a:srgbClr val="FF3300"/>
                </a:solidFill>
              </a:rPr>
              <a:t>N</a:t>
            </a:r>
            <a:r>
              <a:rPr lang="fr-CA"/>
              <a:t>ucléique</a:t>
            </a:r>
          </a:p>
        </p:txBody>
      </p:sp>
      <p:sp>
        <p:nvSpPr>
          <p:cNvPr id="14343" name="Line 11"/>
          <p:cNvSpPr>
            <a:spLocks noChangeShapeType="1"/>
          </p:cNvSpPr>
          <p:nvPr/>
        </p:nvSpPr>
        <p:spPr bwMode="auto">
          <a:xfrm flipH="1">
            <a:off x="0" y="407988"/>
            <a:ext cx="3211513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fr-FR"/>
          </a:p>
        </p:txBody>
      </p:sp>
      <p:sp>
        <p:nvSpPr>
          <p:cNvPr id="14344" name="Text Box 12"/>
          <p:cNvSpPr txBox="1">
            <a:spLocks noChangeArrowheads="1"/>
          </p:cNvSpPr>
          <p:nvPr/>
        </p:nvSpPr>
        <p:spPr bwMode="auto">
          <a:xfrm>
            <a:off x="5729288" y="2562225"/>
            <a:ext cx="1908175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CA" sz="1800" b="1"/>
              <a:t>Crick et Watson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Aden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05000"/>
            <a:ext cx="4975225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16"/>
          <p:cNvSpPr txBox="1">
            <a:spLocks noChangeArrowheads="1"/>
          </p:cNvSpPr>
          <p:nvPr/>
        </p:nvSpPr>
        <p:spPr bwMode="auto">
          <a:xfrm>
            <a:off x="1851025" y="1257300"/>
            <a:ext cx="1841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fr-FR"/>
          </a:p>
        </p:txBody>
      </p:sp>
      <p:sp>
        <p:nvSpPr>
          <p:cNvPr id="15364" name="Text Box 24"/>
          <p:cNvSpPr txBox="1">
            <a:spLocks noChangeArrowheads="1"/>
          </p:cNvSpPr>
          <p:nvPr/>
        </p:nvSpPr>
        <p:spPr bwMode="auto">
          <a:xfrm>
            <a:off x="457200" y="381000"/>
            <a:ext cx="3159125" cy="457200"/>
          </a:xfrm>
          <a:prstGeom prst="rect">
            <a:avLst/>
          </a:prstGeom>
          <a:solidFill>
            <a:srgbClr val="CC33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NUCLÉOTIDE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352800" y="1557338"/>
            <a:ext cx="4868863" cy="3090862"/>
            <a:chOff x="2112" y="981"/>
            <a:chExt cx="3067" cy="1947"/>
          </a:xfrm>
        </p:grpSpPr>
        <p:sp>
          <p:nvSpPr>
            <p:cNvPr id="15374" name="Oval 5"/>
            <p:cNvSpPr>
              <a:spLocks noChangeArrowheads="1"/>
            </p:cNvSpPr>
            <p:nvPr/>
          </p:nvSpPr>
          <p:spPr bwMode="auto">
            <a:xfrm>
              <a:off x="2112" y="1104"/>
              <a:ext cx="2304" cy="1824"/>
            </a:xfrm>
            <a:prstGeom prst="ellips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375" name="Line 9"/>
            <p:cNvSpPr>
              <a:spLocks noChangeShapeType="1"/>
            </p:cNvSpPr>
            <p:nvPr/>
          </p:nvSpPr>
          <p:spPr bwMode="auto">
            <a:xfrm flipH="1">
              <a:off x="4272" y="1200"/>
              <a:ext cx="336" cy="384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5376" name="Text Box 8"/>
            <p:cNvSpPr txBox="1">
              <a:spLocks noChangeArrowheads="1"/>
            </p:cNvSpPr>
            <p:nvPr/>
          </p:nvSpPr>
          <p:spPr bwMode="auto">
            <a:xfrm>
              <a:off x="4071" y="981"/>
              <a:ext cx="1108" cy="23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CA" sz="1800" b="1"/>
                <a:t>Base azotée</a:t>
              </a:r>
              <a:endParaRPr lang="fr-CA"/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100388" y="4307682"/>
            <a:ext cx="5819775" cy="2438400"/>
            <a:chOff x="1872" y="2688"/>
            <a:chExt cx="3666" cy="1536"/>
          </a:xfrm>
        </p:grpSpPr>
        <p:sp>
          <p:nvSpPr>
            <p:cNvPr id="15371" name="Oval 6"/>
            <p:cNvSpPr>
              <a:spLocks noChangeArrowheads="1"/>
            </p:cNvSpPr>
            <p:nvPr/>
          </p:nvSpPr>
          <p:spPr bwMode="auto">
            <a:xfrm>
              <a:off x="1872" y="2688"/>
              <a:ext cx="1632" cy="1536"/>
            </a:xfrm>
            <a:prstGeom prst="ellips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372" name="Line 19"/>
            <p:cNvSpPr>
              <a:spLocks noChangeShapeType="1"/>
            </p:cNvSpPr>
            <p:nvPr/>
          </p:nvSpPr>
          <p:spPr bwMode="auto">
            <a:xfrm flipH="1">
              <a:off x="3504" y="3312"/>
              <a:ext cx="384" cy="96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5373" name="Text Box 18"/>
            <p:cNvSpPr txBox="1">
              <a:spLocks noChangeArrowheads="1"/>
            </p:cNvSpPr>
            <p:nvPr/>
          </p:nvSpPr>
          <p:spPr bwMode="auto">
            <a:xfrm>
              <a:off x="3858" y="3202"/>
              <a:ext cx="1680" cy="243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33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fr-CA" sz="1800" b="1"/>
                <a:t>Sucre : désoxyribose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319088" y="2843213"/>
            <a:ext cx="3186112" cy="2643187"/>
            <a:chOff x="201" y="1791"/>
            <a:chExt cx="2007" cy="1665"/>
          </a:xfrm>
        </p:grpSpPr>
        <p:sp>
          <p:nvSpPr>
            <p:cNvPr id="15368" name="Oval 7"/>
            <p:cNvSpPr>
              <a:spLocks noChangeArrowheads="1"/>
            </p:cNvSpPr>
            <p:nvPr/>
          </p:nvSpPr>
          <p:spPr bwMode="auto">
            <a:xfrm>
              <a:off x="1104" y="2304"/>
              <a:ext cx="1104" cy="1152"/>
            </a:xfrm>
            <a:prstGeom prst="ellips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369" name="Line 22"/>
            <p:cNvSpPr>
              <a:spLocks noChangeShapeType="1"/>
            </p:cNvSpPr>
            <p:nvPr/>
          </p:nvSpPr>
          <p:spPr bwMode="auto">
            <a:xfrm>
              <a:off x="768" y="2160"/>
              <a:ext cx="432" cy="384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fr-FR"/>
            </a:p>
          </p:txBody>
        </p:sp>
        <p:sp>
          <p:nvSpPr>
            <p:cNvPr id="15370" name="Text Box 21"/>
            <p:cNvSpPr txBox="1">
              <a:spLocks noChangeArrowheads="1"/>
            </p:cNvSpPr>
            <p:nvPr/>
          </p:nvSpPr>
          <p:spPr bwMode="auto">
            <a:xfrm>
              <a:off x="201" y="1791"/>
              <a:ext cx="1048" cy="4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3300"/>
              </a:solidFill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/>
              <a:r>
                <a:rPr lang="fr-CA" sz="1800" b="1"/>
                <a:t>Groupement phosphate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1905000" y="990600"/>
            <a:ext cx="18764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CA"/>
              <a:t>Base azotée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304800" y="3200400"/>
            <a:ext cx="203041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CA"/>
              <a:t>Désoxyribose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533400" y="5791200"/>
            <a:ext cx="163988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CA"/>
              <a:t>Phosphate</a:t>
            </a:r>
          </a:p>
        </p:txBody>
      </p:sp>
      <p:pic>
        <p:nvPicPr>
          <p:cNvPr id="16389" name="Picture 7" descr="Adenin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762000"/>
            <a:ext cx="457041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8" descr="Adenine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9388" y="3216275"/>
            <a:ext cx="4648200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9" name="Oval 9"/>
          <p:cNvSpPr>
            <a:spLocks noChangeArrowheads="1"/>
          </p:cNvSpPr>
          <p:nvPr/>
        </p:nvSpPr>
        <p:spPr bwMode="auto">
          <a:xfrm>
            <a:off x="5791200" y="4267200"/>
            <a:ext cx="2743200" cy="22098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46090" name="Oval 10"/>
          <p:cNvSpPr>
            <a:spLocks noChangeArrowheads="1"/>
          </p:cNvSpPr>
          <p:nvPr/>
        </p:nvSpPr>
        <p:spPr bwMode="auto">
          <a:xfrm>
            <a:off x="4953000" y="3276600"/>
            <a:ext cx="1828800" cy="13716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46091" name="Oval 11"/>
          <p:cNvSpPr>
            <a:spLocks noChangeArrowheads="1"/>
          </p:cNvSpPr>
          <p:nvPr/>
        </p:nvSpPr>
        <p:spPr bwMode="auto">
          <a:xfrm>
            <a:off x="4114800" y="4114800"/>
            <a:ext cx="1447800" cy="13716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9" grpId="0" animBg="1"/>
      <p:bldP spid="46090" grpId="0" animBg="1"/>
      <p:bldP spid="460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609600" y="228600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/>
              <a:t>Il y a quatre sortes de bases azotées:</a:t>
            </a:r>
          </a:p>
        </p:txBody>
      </p:sp>
      <p:pic>
        <p:nvPicPr>
          <p:cNvPr id="17411" name="Picture 12" descr="Atcgpas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250" y="3311525"/>
            <a:ext cx="7204075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3" descr="adnnuc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685800"/>
            <a:ext cx="6553200" cy="24320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83"/>
          <p:cNvSpPr>
            <a:spLocks noChangeArrowheads="1"/>
          </p:cNvSpPr>
          <p:nvPr/>
        </p:nvSpPr>
        <p:spPr bwMode="auto">
          <a:xfrm>
            <a:off x="6457950" y="1733550"/>
            <a:ext cx="2438400" cy="4191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DE29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755650" y="0"/>
            <a:ext cx="7772400" cy="982663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fr-FR" b="1">
                <a:solidFill>
                  <a:schemeClr val="accent2"/>
                </a:solidFill>
                <a:latin typeface="Verdana" pitchFamily="34" charset="0"/>
                <a:ea typeface="+mj-ea"/>
                <a:cs typeface="+mj-cs"/>
              </a:rPr>
              <a:t>LES ACIDES NUCLEIQUES (1) </a:t>
            </a:r>
            <a:br>
              <a:rPr lang="fr-FR" b="1">
                <a:solidFill>
                  <a:schemeClr val="accent2"/>
                </a:solidFill>
                <a:latin typeface="Verdana" pitchFamily="34" charset="0"/>
                <a:ea typeface="+mj-ea"/>
                <a:cs typeface="+mj-cs"/>
              </a:rPr>
            </a:br>
            <a:r>
              <a:rPr lang="fr-FR" b="1">
                <a:solidFill>
                  <a:schemeClr val="accent2"/>
                </a:solidFill>
                <a:latin typeface="Verdana" pitchFamily="34" charset="0"/>
                <a:ea typeface="+mj-ea"/>
                <a:cs typeface="+mj-cs"/>
              </a:rPr>
              <a:t>Les nucléotides</a:t>
            </a:r>
          </a:p>
        </p:txBody>
      </p:sp>
      <p:sp>
        <p:nvSpPr>
          <p:cNvPr id="18436" name="AutoShape 14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636000" y="244475"/>
            <a:ext cx="266700" cy="28575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>
              <a:solidFill>
                <a:srgbClr val="FEF1CE"/>
              </a:solidFill>
            </a:endParaRPr>
          </a:p>
        </p:txBody>
      </p:sp>
      <p:sp>
        <p:nvSpPr>
          <p:cNvPr id="18437" name="AutoShape 156"/>
          <p:cNvSpPr>
            <a:spLocks noChangeArrowheads="1"/>
          </p:cNvSpPr>
          <p:nvPr/>
        </p:nvSpPr>
        <p:spPr bwMode="auto">
          <a:xfrm>
            <a:off x="3181350" y="1924050"/>
            <a:ext cx="1314450" cy="1257300"/>
          </a:xfrm>
          <a:prstGeom prst="pentag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Line 157"/>
          <p:cNvSpPr>
            <a:spLocks noChangeShapeType="1"/>
          </p:cNvSpPr>
          <p:nvPr/>
        </p:nvSpPr>
        <p:spPr bwMode="auto">
          <a:xfrm flipV="1">
            <a:off x="3162300" y="1714500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2" name="Group 159"/>
          <p:cNvGrpSpPr>
            <a:grpSpLocks/>
          </p:cNvGrpSpPr>
          <p:nvPr/>
        </p:nvGrpSpPr>
        <p:grpSpPr bwMode="auto">
          <a:xfrm>
            <a:off x="6594475" y="2327275"/>
            <a:ext cx="628650" cy="647700"/>
            <a:chOff x="2412" y="1308"/>
            <a:chExt cx="840" cy="924"/>
          </a:xfrm>
        </p:grpSpPr>
        <p:sp>
          <p:nvSpPr>
            <p:cNvPr id="18461" name="AutoShape 160"/>
            <p:cNvSpPr>
              <a:spLocks noChangeArrowheads="1"/>
            </p:cNvSpPr>
            <p:nvPr/>
          </p:nvSpPr>
          <p:spPr bwMode="auto">
            <a:xfrm>
              <a:off x="2424" y="1440"/>
              <a:ext cx="828" cy="792"/>
            </a:xfrm>
            <a:prstGeom prst="pentag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462" name="Line 161"/>
            <p:cNvSpPr>
              <a:spLocks noChangeShapeType="1"/>
            </p:cNvSpPr>
            <p:nvPr/>
          </p:nvSpPr>
          <p:spPr bwMode="auto">
            <a:xfrm flipV="1">
              <a:off x="2412" y="1308"/>
              <a:ext cx="0" cy="4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" name="Text Box 162"/>
          <p:cNvSpPr txBox="1">
            <a:spLocks noChangeArrowheads="1"/>
          </p:cNvSpPr>
          <p:nvPr/>
        </p:nvSpPr>
        <p:spPr bwMode="auto">
          <a:xfrm>
            <a:off x="7256463" y="2255838"/>
            <a:ext cx="1643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>
                <a:solidFill>
                  <a:schemeClr val="accent2"/>
                </a:solidFill>
              </a:rPr>
              <a:t>pentose (désoxyribose)</a:t>
            </a:r>
          </a:p>
        </p:txBody>
      </p:sp>
      <p:sp>
        <p:nvSpPr>
          <p:cNvPr id="18441" name="Freeform 163"/>
          <p:cNvSpPr>
            <a:spLocks/>
          </p:cNvSpPr>
          <p:nvPr/>
        </p:nvSpPr>
        <p:spPr bwMode="auto">
          <a:xfrm flipH="1">
            <a:off x="4495800" y="1162050"/>
            <a:ext cx="1009650" cy="590550"/>
          </a:xfrm>
          <a:custGeom>
            <a:avLst/>
            <a:gdLst>
              <a:gd name="T0" fmla="*/ 1602819157 w 636"/>
              <a:gd name="T1" fmla="*/ 937498214 h 372"/>
              <a:gd name="T2" fmla="*/ 1602819157 w 636"/>
              <a:gd name="T3" fmla="*/ 0 h 372"/>
              <a:gd name="T4" fmla="*/ 0 w 636"/>
              <a:gd name="T5" fmla="*/ 0 h 372"/>
              <a:gd name="T6" fmla="*/ 423386286 w 636"/>
              <a:gd name="T7" fmla="*/ 423386310 h 372"/>
              <a:gd name="T8" fmla="*/ 30241876 w 636"/>
              <a:gd name="T9" fmla="*/ 937498214 h 372"/>
              <a:gd name="T10" fmla="*/ 1602819157 w 636"/>
              <a:gd name="T11" fmla="*/ 937498214 h 3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36"/>
              <a:gd name="T19" fmla="*/ 0 h 372"/>
              <a:gd name="T20" fmla="*/ 636 w 636"/>
              <a:gd name="T21" fmla="*/ 372 h 3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36" h="372">
                <a:moveTo>
                  <a:pt x="636" y="372"/>
                </a:moveTo>
                <a:lnTo>
                  <a:pt x="636" y="0"/>
                </a:lnTo>
                <a:lnTo>
                  <a:pt x="0" y="0"/>
                </a:lnTo>
                <a:lnTo>
                  <a:pt x="168" y="168"/>
                </a:lnTo>
                <a:lnTo>
                  <a:pt x="12" y="372"/>
                </a:lnTo>
                <a:lnTo>
                  <a:pt x="636" y="372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2" name="Freeform 164"/>
          <p:cNvSpPr>
            <a:spLocks/>
          </p:cNvSpPr>
          <p:nvPr/>
        </p:nvSpPr>
        <p:spPr bwMode="auto">
          <a:xfrm flipH="1">
            <a:off x="6632575" y="3927475"/>
            <a:ext cx="533400" cy="304800"/>
          </a:xfrm>
          <a:custGeom>
            <a:avLst/>
            <a:gdLst>
              <a:gd name="T0" fmla="*/ 447351547 w 636"/>
              <a:gd name="T1" fmla="*/ 249739375 h 372"/>
              <a:gd name="T2" fmla="*/ 447351547 w 636"/>
              <a:gd name="T3" fmla="*/ 0 h 372"/>
              <a:gd name="T4" fmla="*/ 0 w 636"/>
              <a:gd name="T5" fmla="*/ 0 h 372"/>
              <a:gd name="T6" fmla="*/ 118168235 w 636"/>
              <a:gd name="T7" fmla="*/ 112785846 h 372"/>
              <a:gd name="T8" fmla="*/ 8440468 w 636"/>
              <a:gd name="T9" fmla="*/ 249739375 h 372"/>
              <a:gd name="T10" fmla="*/ 447351547 w 636"/>
              <a:gd name="T11" fmla="*/ 249739375 h 3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36"/>
              <a:gd name="T19" fmla="*/ 0 h 372"/>
              <a:gd name="T20" fmla="*/ 636 w 636"/>
              <a:gd name="T21" fmla="*/ 372 h 3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36" h="372">
                <a:moveTo>
                  <a:pt x="636" y="372"/>
                </a:moveTo>
                <a:lnTo>
                  <a:pt x="636" y="0"/>
                </a:lnTo>
                <a:lnTo>
                  <a:pt x="0" y="0"/>
                </a:lnTo>
                <a:lnTo>
                  <a:pt x="168" y="168"/>
                </a:lnTo>
                <a:lnTo>
                  <a:pt x="12" y="372"/>
                </a:lnTo>
                <a:lnTo>
                  <a:pt x="636" y="372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Box 165"/>
          <p:cNvSpPr txBox="1">
            <a:spLocks noChangeArrowheads="1"/>
          </p:cNvSpPr>
          <p:nvPr/>
        </p:nvSpPr>
        <p:spPr bwMode="auto">
          <a:xfrm>
            <a:off x="7245350" y="3311525"/>
            <a:ext cx="14605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>
                <a:solidFill>
                  <a:schemeClr val="accent2"/>
                </a:solidFill>
              </a:rPr>
              <a:t>base azotée (</a:t>
            </a:r>
            <a:r>
              <a:rPr lang="fr-FR" sz="1600" b="1" u="sng">
                <a:solidFill>
                  <a:schemeClr val="accent2"/>
                </a:solidFill>
              </a:rPr>
              <a:t>G</a:t>
            </a:r>
            <a:r>
              <a:rPr lang="fr-FR" sz="1600">
                <a:solidFill>
                  <a:schemeClr val="accent2"/>
                </a:solidFill>
              </a:rPr>
              <a:t>uanine, </a:t>
            </a:r>
            <a:r>
              <a:rPr lang="fr-FR" sz="1600" b="1" u="sng">
                <a:solidFill>
                  <a:schemeClr val="accent2"/>
                </a:solidFill>
              </a:rPr>
              <a:t>C</a:t>
            </a:r>
            <a:r>
              <a:rPr lang="fr-FR" sz="1600">
                <a:solidFill>
                  <a:schemeClr val="accent2"/>
                </a:solidFill>
              </a:rPr>
              <a:t>ytosine, </a:t>
            </a:r>
            <a:r>
              <a:rPr lang="fr-FR" sz="1600" b="1" u="sng">
                <a:solidFill>
                  <a:schemeClr val="accent2"/>
                </a:solidFill>
              </a:rPr>
              <a:t>A</a:t>
            </a:r>
            <a:r>
              <a:rPr lang="fr-FR" sz="1600">
                <a:solidFill>
                  <a:schemeClr val="accent2"/>
                </a:solidFill>
              </a:rPr>
              <a:t>dénine; </a:t>
            </a:r>
            <a:r>
              <a:rPr lang="fr-FR" sz="1600" b="1" u="sng">
                <a:solidFill>
                  <a:schemeClr val="accent2"/>
                </a:solidFill>
              </a:rPr>
              <a:t>T</a:t>
            </a:r>
            <a:r>
              <a:rPr lang="fr-FR" sz="1600">
                <a:solidFill>
                  <a:schemeClr val="accent2"/>
                </a:solidFill>
              </a:rPr>
              <a:t>hymine)</a:t>
            </a:r>
          </a:p>
        </p:txBody>
      </p:sp>
      <p:sp>
        <p:nvSpPr>
          <p:cNvPr id="14" name="Oval 166"/>
          <p:cNvSpPr>
            <a:spLocks noChangeArrowheads="1"/>
          </p:cNvSpPr>
          <p:nvPr/>
        </p:nvSpPr>
        <p:spPr bwMode="auto">
          <a:xfrm>
            <a:off x="2895600" y="1181100"/>
            <a:ext cx="571500" cy="51435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445" name="Line 167"/>
          <p:cNvSpPr>
            <a:spLocks noChangeShapeType="1"/>
          </p:cNvSpPr>
          <p:nvPr/>
        </p:nvSpPr>
        <p:spPr bwMode="auto">
          <a:xfrm flipV="1">
            <a:off x="4495800" y="175260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6" name="Oval 168"/>
          <p:cNvSpPr>
            <a:spLocks noChangeArrowheads="1"/>
          </p:cNvSpPr>
          <p:nvPr/>
        </p:nvSpPr>
        <p:spPr bwMode="auto">
          <a:xfrm>
            <a:off x="6746875" y="5356225"/>
            <a:ext cx="304800" cy="28575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169"/>
          <p:cNvSpPr txBox="1">
            <a:spLocks noChangeArrowheads="1"/>
          </p:cNvSpPr>
          <p:nvPr/>
        </p:nvSpPr>
        <p:spPr bwMode="auto">
          <a:xfrm>
            <a:off x="7188200" y="5197475"/>
            <a:ext cx="1617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>
                <a:solidFill>
                  <a:schemeClr val="accent2"/>
                </a:solidFill>
              </a:rPr>
              <a:t>acide phosphorique</a:t>
            </a:r>
          </a:p>
        </p:txBody>
      </p:sp>
      <p:sp>
        <p:nvSpPr>
          <p:cNvPr id="18" name="Freeform 170"/>
          <p:cNvSpPr>
            <a:spLocks/>
          </p:cNvSpPr>
          <p:nvPr/>
        </p:nvSpPr>
        <p:spPr bwMode="auto">
          <a:xfrm>
            <a:off x="2343150" y="1298575"/>
            <a:ext cx="552450" cy="241300"/>
          </a:xfrm>
          <a:custGeom>
            <a:avLst/>
            <a:gdLst>
              <a:gd name="T0" fmla="*/ 877014464 w 348"/>
              <a:gd name="T1" fmla="*/ 206652779 h 152"/>
              <a:gd name="T2" fmla="*/ 604837486 w 348"/>
              <a:gd name="T3" fmla="*/ 25201559 h 152"/>
              <a:gd name="T4" fmla="*/ 332660608 w 348"/>
              <a:gd name="T5" fmla="*/ 357862143 h 152"/>
              <a:gd name="T6" fmla="*/ 0 w 348"/>
              <a:gd name="T7" fmla="*/ 176410916 h 152"/>
              <a:gd name="T8" fmla="*/ 0 60000 65536"/>
              <a:gd name="T9" fmla="*/ 0 60000 65536"/>
              <a:gd name="T10" fmla="*/ 0 60000 65536"/>
              <a:gd name="T11" fmla="*/ 0 60000 65536"/>
              <a:gd name="T12" fmla="*/ 0 w 348"/>
              <a:gd name="T13" fmla="*/ 0 h 152"/>
              <a:gd name="T14" fmla="*/ 348 w 348"/>
              <a:gd name="T15" fmla="*/ 152 h 1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8" h="152">
                <a:moveTo>
                  <a:pt x="348" y="82"/>
                </a:moveTo>
                <a:cubicBezTo>
                  <a:pt x="330" y="70"/>
                  <a:pt x="276" y="0"/>
                  <a:pt x="240" y="10"/>
                </a:cubicBezTo>
                <a:cubicBezTo>
                  <a:pt x="204" y="20"/>
                  <a:pt x="172" y="132"/>
                  <a:pt x="132" y="142"/>
                </a:cubicBezTo>
                <a:cubicBezTo>
                  <a:pt x="92" y="152"/>
                  <a:pt x="28" y="85"/>
                  <a:pt x="0" y="7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9" name="Oval 173"/>
          <p:cNvSpPr>
            <a:spLocks noChangeArrowheads="1"/>
          </p:cNvSpPr>
          <p:nvPr/>
        </p:nvSpPr>
        <p:spPr bwMode="auto">
          <a:xfrm>
            <a:off x="1779588" y="1169988"/>
            <a:ext cx="571500" cy="51435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" name="Oval 174"/>
          <p:cNvSpPr>
            <a:spLocks noChangeArrowheads="1"/>
          </p:cNvSpPr>
          <p:nvPr/>
        </p:nvSpPr>
        <p:spPr bwMode="auto">
          <a:xfrm>
            <a:off x="636588" y="1169988"/>
            <a:ext cx="571500" cy="51435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" name="Freeform 176"/>
          <p:cNvSpPr>
            <a:spLocks/>
          </p:cNvSpPr>
          <p:nvPr/>
        </p:nvSpPr>
        <p:spPr bwMode="auto">
          <a:xfrm>
            <a:off x="1208088" y="1306513"/>
            <a:ext cx="552450" cy="241300"/>
          </a:xfrm>
          <a:custGeom>
            <a:avLst/>
            <a:gdLst>
              <a:gd name="T0" fmla="*/ 877014464 w 348"/>
              <a:gd name="T1" fmla="*/ 206652779 h 152"/>
              <a:gd name="T2" fmla="*/ 604837486 w 348"/>
              <a:gd name="T3" fmla="*/ 25201559 h 152"/>
              <a:gd name="T4" fmla="*/ 332660608 w 348"/>
              <a:gd name="T5" fmla="*/ 357862143 h 152"/>
              <a:gd name="T6" fmla="*/ 0 w 348"/>
              <a:gd name="T7" fmla="*/ 176410916 h 152"/>
              <a:gd name="T8" fmla="*/ 0 60000 65536"/>
              <a:gd name="T9" fmla="*/ 0 60000 65536"/>
              <a:gd name="T10" fmla="*/ 0 60000 65536"/>
              <a:gd name="T11" fmla="*/ 0 60000 65536"/>
              <a:gd name="T12" fmla="*/ 0 w 348"/>
              <a:gd name="T13" fmla="*/ 0 h 152"/>
              <a:gd name="T14" fmla="*/ 348 w 348"/>
              <a:gd name="T15" fmla="*/ 152 h 1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8" h="152">
                <a:moveTo>
                  <a:pt x="348" y="82"/>
                </a:moveTo>
                <a:cubicBezTo>
                  <a:pt x="330" y="70"/>
                  <a:pt x="276" y="0"/>
                  <a:pt x="240" y="10"/>
                </a:cubicBezTo>
                <a:cubicBezTo>
                  <a:pt x="204" y="20"/>
                  <a:pt x="172" y="132"/>
                  <a:pt x="132" y="142"/>
                </a:cubicBezTo>
                <a:cubicBezTo>
                  <a:pt x="92" y="152"/>
                  <a:pt x="28" y="85"/>
                  <a:pt x="0" y="7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2" name="AutoShape 177"/>
          <p:cNvSpPr>
            <a:spLocks/>
          </p:cNvSpPr>
          <p:nvPr/>
        </p:nvSpPr>
        <p:spPr bwMode="auto">
          <a:xfrm rot="-5400000">
            <a:off x="4257675" y="2333625"/>
            <a:ext cx="190500" cy="2286000"/>
          </a:xfrm>
          <a:prstGeom prst="leftBrace">
            <a:avLst>
              <a:gd name="adj1" fmla="val 10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3" name="Text Box 178"/>
          <p:cNvSpPr txBox="1">
            <a:spLocks noChangeArrowheads="1"/>
          </p:cNvSpPr>
          <p:nvPr/>
        </p:nvSpPr>
        <p:spPr bwMode="auto">
          <a:xfrm>
            <a:off x="3706813" y="3525838"/>
            <a:ext cx="1419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chemeClr val="accent2"/>
                </a:solidFill>
              </a:rPr>
              <a:t>Nucléoside</a:t>
            </a:r>
          </a:p>
        </p:txBody>
      </p:sp>
      <p:sp>
        <p:nvSpPr>
          <p:cNvPr id="24" name="AutoShape 179"/>
          <p:cNvSpPr>
            <a:spLocks/>
          </p:cNvSpPr>
          <p:nvPr/>
        </p:nvSpPr>
        <p:spPr bwMode="auto">
          <a:xfrm rot="-5400000">
            <a:off x="4103688" y="2827338"/>
            <a:ext cx="209550" cy="2628900"/>
          </a:xfrm>
          <a:prstGeom prst="leftBrace">
            <a:avLst>
              <a:gd name="adj1" fmla="val 10454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" name="AutoShape 181"/>
          <p:cNvSpPr>
            <a:spLocks/>
          </p:cNvSpPr>
          <p:nvPr/>
        </p:nvSpPr>
        <p:spPr bwMode="auto">
          <a:xfrm rot="-5400000">
            <a:off x="3581400" y="3067050"/>
            <a:ext cx="152400" cy="3714750"/>
          </a:xfrm>
          <a:prstGeom prst="leftBrace">
            <a:avLst>
              <a:gd name="adj1" fmla="val 20312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" name="AutoShape 182"/>
          <p:cNvSpPr>
            <a:spLocks/>
          </p:cNvSpPr>
          <p:nvPr/>
        </p:nvSpPr>
        <p:spPr bwMode="auto">
          <a:xfrm rot="-5400000">
            <a:off x="2990850" y="3429000"/>
            <a:ext cx="171450" cy="4876800"/>
          </a:xfrm>
          <a:prstGeom prst="leftBrace">
            <a:avLst>
              <a:gd name="adj1" fmla="val 23703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457" name="Text Box 184"/>
          <p:cNvSpPr txBox="1">
            <a:spLocks noChangeArrowheads="1"/>
          </p:cNvSpPr>
          <p:nvPr/>
        </p:nvSpPr>
        <p:spPr bwMode="auto">
          <a:xfrm>
            <a:off x="6915150" y="1819275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u="sng">
                <a:solidFill>
                  <a:schemeClr val="accent2"/>
                </a:solidFill>
              </a:rPr>
              <a:t>LEGENDE</a:t>
            </a:r>
          </a:p>
        </p:txBody>
      </p:sp>
      <p:sp>
        <p:nvSpPr>
          <p:cNvPr id="28" name="Text Box 185"/>
          <p:cNvSpPr txBox="1">
            <a:spLocks noChangeArrowheads="1"/>
          </p:cNvSpPr>
          <p:nvPr/>
        </p:nvSpPr>
        <p:spPr bwMode="auto">
          <a:xfrm>
            <a:off x="2525713" y="4154488"/>
            <a:ext cx="33385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>
                <a:solidFill>
                  <a:schemeClr val="accent2"/>
                </a:solidFill>
              </a:rPr>
              <a:t>Nucléoside monophosphate</a:t>
            </a:r>
            <a:br>
              <a:rPr lang="fr-FR">
                <a:solidFill>
                  <a:schemeClr val="accent2"/>
                </a:solidFill>
              </a:rPr>
            </a:br>
            <a:r>
              <a:rPr lang="fr-FR">
                <a:solidFill>
                  <a:schemeClr val="accent2"/>
                </a:solidFill>
              </a:rPr>
              <a:t>= nucléotide</a:t>
            </a:r>
          </a:p>
        </p:txBody>
      </p:sp>
      <p:sp>
        <p:nvSpPr>
          <p:cNvPr id="29" name="Text Box 186"/>
          <p:cNvSpPr txBox="1">
            <a:spLocks noChangeArrowheads="1"/>
          </p:cNvSpPr>
          <p:nvPr/>
        </p:nvSpPr>
        <p:spPr bwMode="auto">
          <a:xfrm>
            <a:off x="2217738" y="4981575"/>
            <a:ext cx="2901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>
                <a:solidFill>
                  <a:schemeClr val="accent2"/>
                </a:solidFill>
              </a:rPr>
              <a:t>Nucléoside diphosphate</a:t>
            </a:r>
            <a:br>
              <a:rPr lang="fr-FR">
                <a:solidFill>
                  <a:schemeClr val="accent2"/>
                </a:solidFill>
              </a:rPr>
            </a:br>
            <a:r>
              <a:rPr lang="fr-FR">
                <a:solidFill>
                  <a:schemeClr val="accent2"/>
                </a:solidFill>
              </a:rPr>
              <a:t>= nucléotide</a:t>
            </a:r>
          </a:p>
        </p:txBody>
      </p:sp>
      <p:sp>
        <p:nvSpPr>
          <p:cNvPr id="30" name="Text Box 187"/>
          <p:cNvSpPr txBox="1">
            <a:spLocks noChangeArrowheads="1"/>
          </p:cNvSpPr>
          <p:nvPr/>
        </p:nvSpPr>
        <p:spPr bwMode="auto">
          <a:xfrm>
            <a:off x="1606550" y="5934075"/>
            <a:ext cx="294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>
                <a:solidFill>
                  <a:schemeClr val="accent2"/>
                </a:solidFill>
              </a:rPr>
              <a:t>Nucléoside triphosphate</a:t>
            </a:r>
            <a:br>
              <a:rPr lang="fr-FR">
                <a:solidFill>
                  <a:schemeClr val="accent2"/>
                </a:solidFill>
              </a:rPr>
            </a:br>
            <a:r>
              <a:rPr lang="fr-FR">
                <a:solidFill>
                  <a:schemeClr val="accent2"/>
                </a:solidFill>
              </a:rPr>
              <a:t>= nucléotide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1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99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1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5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1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99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1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99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1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99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1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1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99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1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1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99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1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99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 animBg="1"/>
      <p:bldP spid="13" grpId="0"/>
      <p:bldP spid="14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  <p:bldP spid="28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77724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/>
              <a:t>DONC quatre sortes de nucléotides: A, T, C et G</a:t>
            </a:r>
          </a:p>
        </p:txBody>
      </p:sp>
      <p:pic>
        <p:nvPicPr>
          <p:cNvPr id="19459" name="Picture 4" descr="adnnuc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65163"/>
            <a:ext cx="8077200" cy="2257425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9468" name="Text Box 5"/>
          <p:cNvSpPr txBox="1">
            <a:spLocks noChangeArrowheads="1"/>
          </p:cNvSpPr>
          <p:nvPr/>
        </p:nvSpPr>
        <p:spPr bwMode="auto">
          <a:xfrm>
            <a:off x="304800" y="4003675"/>
            <a:ext cx="4304778" cy="23105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r>
              <a:rPr lang="fr-CA" dirty="0"/>
              <a:t>Les nucléotides peuvent se lier les uns aux autres par leur sucre (désoxyribose) et leur groupement </a:t>
            </a:r>
            <a:r>
              <a:rPr lang="fr-CA" dirty="0" smtClean="0"/>
              <a:t>phosphate:</a:t>
            </a:r>
            <a:r>
              <a:rPr lang="fr-FR" dirty="0" smtClean="0"/>
              <a:t> </a:t>
            </a:r>
            <a:r>
              <a:rPr lang="fr-FR" b="1" dirty="0" smtClean="0"/>
              <a:t>liaison </a:t>
            </a:r>
            <a:r>
              <a:rPr lang="fr-FR" b="1" dirty="0" err="1" smtClean="0"/>
              <a:t>phosphodiester</a:t>
            </a:r>
            <a:r>
              <a:rPr lang="fr-FR" dirty="0" smtClean="0"/>
              <a:t> </a:t>
            </a:r>
            <a:endParaRPr lang="fr-CA" dirty="0"/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249238" y="2936875"/>
            <a:ext cx="8188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   =                          =                     =                       =</a:t>
            </a:r>
          </a:p>
          <a:p>
            <a:r>
              <a:rPr lang="en-US" dirty="0" err="1"/>
              <a:t>Adénosine</a:t>
            </a:r>
            <a:r>
              <a:rPr lang="en-US" dirty="0"/>
              <a:t>            </a:t>
            </a:r>
            <a:r>
              <a:rPr lang="en-US" dirty="0" err="1"/>
              <a:t>Thymidine</a:t>
            </a:r>
            <a:r>
              <a:rPr lang="en-US" dirty="0"/>
              <a:t>       </a:t>
            </a:r>
            <a:r>
              <a:rPr lang="en-US" dirty="0" err="1"/>
              <a:t>Cytidine</a:t>
            </a:r>
            <a:r>
              <a:rPr lang="en-US" dirty="0"/>
              <a:t>           </a:t>
            </a:r>
            <a:r>
              <a:rPr lang="en-US" dirty="0" err="1"/>
              <a:t>Guanosine</a:t>
            </a:r>
            <a:r>
              <a:rPr lang="en-US" dirty="0"/>
              <a:t> </a:t>
            </a:r>
          </a:p>
        </p:txBody>
      </p:sp>
      <p:sp>
        <p:nvSpPr>
          <p:cNvPr id="19462" name="Down Arrow 9"/>
          <p:cNvSpPr>
            <a:spLocks noChangeArrowheads="1"/>
          </p:cNvSpPr>
          <p:nvPr/>
        </p:nvSpPr>
        <p:spPr bwMode="auto">
          <a:xfrm>
            <a:off x="1330325" y="3935413"/>
            <a:ext cx="96838" cy="317500"/>
          </a:xfrm>
          <a:prstGeom prst="downArrow">
            <a:avLst>
              <a:gd name="adj1" fmla="val 50000"/>
              <a:gd name="adj2" fmla="val 49893"/>
            </a:avLst>
          </a:prstGeom>
          <a:noFill/>
          <a:ln w="38100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19463" name="Down Arrow 10"/>
          <p:cNvSpPr>
            <a:spLocks noChangeArrowheads="1"/>
          </p:cNvSpPr>
          <p:nvPr/>
        </p:nvSpPr>
        <p:spPr bwMode="auto">
          <a:xfrm>
            <a:off x="1344613" y="2965450"/>
            <a:ext cx="44450" cy="317500"/>
          </a:xfrm>
          <a:prstGeom prst="downArrow">
            <a:avLst>
              <a:gd name="adj1" fmla="val 50000"/>
              <a:gd name="adj2" fmla="val 51257"/>
            </a:avLst>
          </a:prstGeom>
          <a:noFill/>
          <a:ln w="38100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cxnSp>
        <p:nvCxnSpPr>
          <p:cNvPr id="19464" name="Straight Arrow Connector 12"/>
          <p:cNvCxnSpPr>
            <a:cxnSpLocks noChangeShapeType="1"/>
          </p:cNvCxnSpPr>
          <p:nvPr/>
        </p:nvCxnSpPr>
        <p:spPr bwMode="auto">
          <a:xfrm rot="16200000" flipH="1">
            <a:off x="1274763" y="3159125"/>
            <a:ext cx="485775" cy="41275"/>
          </a:xfrm>
          <a:prstGeom prst="straightConnector1">
            <a:avLst/>
          </a:prstGeom>
          <a:noFill/>
          <a:ln w="38100" algn="ctr">
            <a:noFill/>
            <a:round/>
            <a:headEnd/>
            <a:tailEnd type="arrow" w="med" len="med"/>
          </a:ln>
        </p:spPr>
      </p:cxnSp>
      <p:cxnSp>
        <p:nvCxnSpPr>
          <p:cNvPr id="19465" name="Straight Arrow Connector 14"/>
          <p:cNvCxnSpPr>
            <a:cxnSpLocks noChangeShapeType="1"/>
            <a:stCxn id="19463" idx="1"/>
          </p:cNvCxnSpPr>
          <p:nvPr/>
        </p:nvCxnSpPr>
        <p:spPr bwMode="auto">
          <a:xfrm rot="10800000" flipV="1">
            <a:off x="1330325" y="3260725"/>
            <a:ext cx="14288" cy="411163"/>
          </a:xfrm>
          <a:prstGeom prst="straightConnector1">
            <a:avLst/>
          </a:prstGeom>
          <a:noFill/>
          <a:ln w="38100" algn="ctr">
            <a:noFill/>
            <a:round/>
            <a:headEnd/>
            <a:tailEnd type="arrow" w="med" len="med"/>
          </a:ln>
        </p:spPr>
      </p:cxnSp>
      <p:sp>
        <p:nvSpPr>
          <p:cNvPr id="19466" name="Down Arrow 15"/>
          <p:cNvSpPr>
            <a:spLocks noChangeArrowheads="1"/>
          </p:cNvSpPr>
          <p:nvPr/>
        </p:nvSpPr>
        <p:spPr bwMode="auto">
          <a:xfrm>
            <a:off x="3297238" y="2881313"/>
            <a:ext cx="484187" cy="979487"/>
          </a:xfrm>
          <a:prstGeom prst="downArrow">
            <a:avLst>
              <a:gd name="adj1" fmla="val 50000"/>
              <a:gd name="adj2" fmla="val 50106"/>
            </a:avLst>
          </a:prstGeom>
          <a:noFill/>
          <a:ln w="38100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cxnSp>
        <p:nvCxnSpPr>
          <p:cNvPr id="19467" name="Straight Arrow Connector 18"/>
          <p:cNvCxnSpPr>
            <a:cxnSpLocks noChangeShapeType="1"/>
          </p:cNvCxnSpPr>
          <p:nvPr/>
        </p:nvCxnSpPr>
        <p:spPr bwMode="auto">
          <a:xfrm rot="16200000" flipH="1">
            <a:off x="747713" y="3449637"/>
            <a:ext cx="388938" cy="55563"/>
          </a:xfrm>
          <a:prstGeom prst="straightConnector1">
            <a:avLst/>
          </a:prstGeom>
          <a:noFill/>
          <a:ln w="38100" algn="ctr">
            <a:noFill/>
            <a:round/>
            <a:headEnd/>
            <a:tailEnd type="arrow" w="med" len="med"/>
          </a:ln>
        </p:spPr>
      </p:cxnSp>
      <p:pic>
        <p:nvPicPr>
          <p:cNvPr id="17410" name="Picture 2" descr="https://upload.wikimedia.org/wikipedia/commons/3/34/Liaison_phosphodiester_entre_deux_nucl%C3%A9otid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9275" y="4003675"/>
            <a:ext cx="3514725" cy="2691487"/>
          </a:xfrm>
          <a:prstGeom prst="rect">
            <a:avLst/>
          </a:prstGeom>
          <a:noFill/>
        </p:spPr>
      </p:pic>
      <p:sp>
        <p:nvSpPr>
          <p:cNvPr id="15" name="Ellipse 14"/>
          <p:cNvSpPr/>
          <p:nvPr/>
        </p:nvSpPr>
        <p:spPr bwMode="auto">
          <a:xfrm>
            <a:off x="7131695" y="5787024"/>
            <a:ext cx="646968" cy="652255"/>
          </a:xfrm>
          <a:prstGeom prst="ellipse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rgbClr val="003399"/>
              </a:solidFill>
              <a:effectLst/>
              <a:latin typeface="Arial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5924810" y="5711868"/>
            <a:ext cx="450937" cy="652255"/>
          </a:xfrm>
          <a:prstGeom prst="ellipse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rgbClr val="003399"/>
              </a:solidFill>
              <a:effectLst/>
              <a:latin typeface="Arial" charset="0"/>
            </a:endParaRPr>
          </a:p>
        </p:txBody>
      </p:sp>
      <p:sp>
        <p:nvSpPr>
          <p:cNvPr id="17" name="Flèche vers le bas 16"/>
          <p:cNvSpPr/>
          <p:nvPr/>
        </p:nvSpPr>
        <p:spPr bwMode="auto">
          <a:xfrm>
            <a:off x="5924811" y="5148197"/>
            <a:ext cx="137786" cy="363255"/>
          </a:xfrm>
          <a:prstGeom prst="downArrow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rgbClr val="003399"/>
              </a:solidFill>
              <a:effectLst/>
              <a:latin typeface="Arial" charset="0"/>
            </a:endParaRPr>
          </a:p>
        </p:txBody>
      </p:sp>
      <p:sp>
        <p:nvSpPr>
          <p:cNvPr id="18" name="Flèche vers le bas 17"/>
          <p:cNvSpPr/>
          <p:nvPr/>
        </p:nvSpPr>
        <p:spPr bwMode="auto">
          <a:xfrm rot="17786465">
            <a:off x="7212217" y="5583129"/>
            <a:ext cx="325677" cy="544593"/>
          </a:xfrm>
          <a:prstGeom prst="downArrow">
            <a:avLst/>
          </a:prstGeom>
          <a:solidFill>
            <a:srgbClr val="FF3300"/>
          </a:solidFill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rgbClr val="003399"/>
              </a:solidFill>
              <a:effectLst/>
              <a:latin typeface="Arial" charset="0"/>
            </a:endParaRPr>
          </a:p>
        </p:txBody>
      </p:sp>
      <p:pic>
        <p:nvPicPr>
          <p:cNvPr id="19" name="Picture 2" descr="https://upload.wikimedia.org/wikipedia/commons/3/34/Liaison_phosphodiester_entre_deux_nucl%C3%A9otid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1675" y="4156075"/>
            <a:ext cx="3514725" cy="2691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066794"/>
            <a:ext cx="341228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P- D- A         Ad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nosine           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P- D- T        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Thymidine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P- D- C        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Cytidine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P- D- G        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Guanosine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14401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nucl</a:t>
            </a:r>
            <a:r>
              <a:rPr kumimoji="0" lang="fr-C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C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otides peuvent se lier les uns aux autres par leur sucre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(d</a:t>
            </a:r>
            <a:r>
              <a:rPr kumimoji="0" lang="fr-C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C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soxyribose) et leur groupement phosphate : liaison forte </a:t>
            </a:r>
            <a:r>
              <a:rPr kumimoji="0" lang="fr-C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phosphodiester</a:t>
            </a:r>
            <a:r>
              <a:rPr kumimoji="0" lang="fr-C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C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0631" y="175826"/>
            <a:ext cx="5233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Structure primaire de l</a:t>
            </a:r>
            <a:r>
              <a:rPr lang="fr-CA" sz="3200" b="1" dirty="0" smtClean="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C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ADN</a:t>
            </a:r>
            <a:endParaRPr lang="fr-FR" sz="3200" dirty="0">
              <a:solidFill>
                <a:srgbClr val="FF0000"/>
              </a:solidFill>
            </a:endParaRPr>
          </a:p>
        </p:txBody>
      </p:sp>
      <p:pic>
        <p:nvPicPr>
          <p:cNvPr id="5" name="Image 4" descr="nucleoside desoxynucleoside ribofuranose desoxyribofuranose biochimej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36" y="3784686"/>
            <a:ext cx="4286250" cy="2841581"/>
          </a:xfrm>
          <a:prstGeom prst="rect">
            <a:avLst/>
          </a:prstGeom>
          <a:noFill/>
          <a:ln>
            <a:noFill/>
          </a:ln>
        </p:spPr>
      </p:pic>
      <p:sp>
        <p:nvSpPr>
          <p:cNvPr id="1029" name="Flèche droite 6"/>
          <p:cNvSpPr>
            <a:spLocks noChangeArrowheads="1"/>
          </p:cNvSpPr>
          <p:nvPr/>
        </p:nvSpPr>
        <p:spPr bwMode="auto">
          <a:xfrm>
            <a:off x="5517129" y="4313824"/>
            <a:ext cx="904875" cy="485775"/>
          </a:xfrm>
          <a:prstGeom prst="rightArrow">
            <a:avLst>
              <a:gd name="adj1" fmla="val 50000"/>
              <a:gd name="adj2" fmla="val 50001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0" name="Connecteur droit 7"/>
          <p:cNvSpPr>
            <a:spLocks noChangeShapeType="1"/>
          </p:cNvSpPr>
          <p:nvPr/>
        </p:nvSpPr>
        <p:spPr bwMode="auto">
          <a:xfrm flipH="1" flipV="1">
            <a:off x="7412603" y="4189999"/>
            <a:ext cx="45719" cy="165965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1" name="Connecteur droit 8"/>
          <p:cNvSpPr>
            <a:spLocks noChangeShapeType="1"/>
          </p:cNvSpPr>
          <p:nvPr/>
        </p:nvSpPr>
        <p:spPr bwMode="auto">
          <a:xfrm>
            <a:off x="7456706" y="4400463"/>
            <a:ext cx="1333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2" name="Connecteur droit 9"/>
          <p:cNvSpPr>
            <a:spLocks noChangeShapeType="1"/>
          </p:cNvSpPr>
          <p:nvPr/>
        </p:nvSpPr>
        <p:spPr bwMode="auto">
          <a:xfrm>
            <a:off x="7472234" y="4883628"/>
            <a:ext cx="1333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3" name="Connecteur droit 10"/>
          <p:cNvSpPr>
            <a:spLocks noChangeShapeType="1"/>
          </p:cNvSpPr>
          <p:nvPr/>
        </p:nvSpPr>
        <p:spPr bwMode="auto">
          <a:xfrm>
            <a:off x="7469233" y="5383886"/>
            <a:ext cx="1333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4" name="Connecteur droit 11"/>
          <p:cNvSpPr>
            <a:spLocks noChangeShapeType="1"/>
          </p:cNvSpPr>
          <p:nvPr/>
        </p:nvSpPr>
        <p:spPr bwMode="auto">
          <a:xfrm>
            <a:off x="7475235" y="5782892"/>
            <a:ext cx="1333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5" name="Zone de texte 12"/>
          <p:cNvSpPr txBox="1">
            <a:spLocks noChangeArrowheads="1"/>
          </p:cNvSpPr>
          <p:nvPr/>
        </p:nvSpPr>
        <p:spPr bwMode="auto">
          <a:xfrm>
            <a:off x="7583923" y="3750262"/>
            <a:ext cx="571500" cy="1962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      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      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      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      C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0"/>
            <a:ext cx="9525" cy="425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197" y="881063"/>
            <a:ext cx="7979080" cy="546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mtClean="0"/>
              <a:t/>
            </a:r>
            <a:br>
              <a:rPr lang="fr-FR" smtClean="0"/>
            </a:br>
            <a:r>
              <a:rPr lang="fr-FR" b="1" smtClean="0"/>
              <a:t>Nature chimique du matériel génétique : </a:t>
            </a:r>
            <a:endParaRPr lang="fr-FR" smtClean="0"/>
          </a:p>
        </p:txBody>
      </p:sp>
      <p:sp>
        <p:nvSpPr>
          <p:cNvPr id="4099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>
              <a:solidFill>
                <a:srgbClr val="FF0000"/>
              </a:solidFill>
            </a:endParaRPr>
          </a:p>
          <a:p>
            <a:r>
              <a:rPr lang="fr-FR" b="1" smtClean="0">
                <a:solidFill>
                  <a:srgbClr val="FF0000"/>
                </a:solidFill>
              </a:rPr>
              <a:t>Deux expériences fondamentales ont conduit à la découverte de l'ADN comme matériel génétique. </a:t>
            </a:r>
            <a:endParaRPr lang="fr-FR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192" y="237995"/>
            <a:ext cx="7866345" cy="613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Structure secondaire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molécule d’ADN est formée par deux chaines de même structure reliées entre elles par l’effet de complémentarité des bases azotées. </a:t>
            </a:r>
          </a:p>
          <a:p>
            <a:r>
              <a:rPr lang="fr-FR" dirty="0" smtClean="0"/>
              <a:t>Les bases sont reliées entre elles par des ponts hydrogènes.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7772400" cy="457200"/>
          </a:xfrm>
          <a:prstGeom prst="rect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 dirty="0" err="1">
                <a:solidFill>
                  <a:schemeClr val="bg1"/>
                </a:solidFill>
              </a:rPr>
              <a:t>Erwinn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Chargaff</a:t>
            </a:r>
            <a:r>
              <a:rPr lang="fr-CA" dirty="0">
                <a:solidFill>
                  <a:schemeClr val="bg1"/>
                </a:solidFill>
              </a:rPr>
              <a:t> (</a:t>
            </a:r>
            <a:r>
              <a:rPr lang="fr-CA" dirty="0" smtClean="0">
                <a:solidFill>
                  <a:schemeClr val="bg1"/>
                </a:solidFill>
              </a:rPr>
              <a:t>1947)</a:t>
            </a:r>
            <a:endParaRPr lang="fr-CA" dirty="0">
              <a:solidFill>
                <a:schemeClr val="bg1"/>
              </a:solidFill>
            </a:endParaRPr>
          </a:p>
        </p:txBody>
      </p:sp>
      <p:pic>
        <p:nvPicPr>
          <p:cNvPr id="20483" name="Picture 6" descr="chargaf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304800"/>
            <a:ext cx="17399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457200" y="1600200"/>
            <a:ext cx="5105400" cy="822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 dirty="0"/>
              <a:t>Si on sépare une molécule d'ADN en nucléotides, on obtient toujours:</a:t>
            </a:r>
          </a:p>
        </p:txBody>
      </p:sp>
      <p:sp>
        <p:nvSpPr>
          <p:cNvPr id="20488" name="Line 11"/>
          <p:cNvSpPr>
            <a:spLocks noChangeShapeType="1"/>
          </p:cNvSpPr>
          <p:nvPr/>
        </p:nvSpPr>
        <p:spPr bwMode="auto">
          <a:xfrm flipH="1">
            <a:off x="0" y="407988"/>
            <a:ext cx="4638675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" y="3108325"/>
            <a:ext cx="8658225" cy="3549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533400" y="331788"/>
            <a:ext cx="7924800" cy="1019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 u="sng"/>
              <a:t>Hypothèse de Crick et Watson:</a:t>
            </a:r>
          </a:p>
          <a:p>
            <a:r>
              <a:rPr lang="fr-CA"/>
              <a:t>A peut s'apparier avec T et C avec G:</a:t>
            </a:r>
          </a:p>
        </p:txBody>
      </p:sp>
      <p:pic>
        <p:nvPicPr>
          <p:cNvPr id="69637" name="Picture 5" descr="ATpai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509713"/>
            <a:ext cx="5562600" cy="25971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69638" name="Picture 6" descr="CGpa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191000"/>
            <a:ext cx="5634038" cy="24447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429000" y="1752600"/>
            <a:ext cx="5410200" cy="1600200"/>
            <a:chOff x="2160" y="1104"/>
            <a:chExt cx="3408" cy="1008"/>
          </a:xfrm>
        </p:grpSpPr>
        <p:grpSp>
          <p:nvGrpSpPr>
            <p:cNvPr id="21513" name="Group 9"/>
            <p:cNvGrpSpPr>
              <a:grpSpLocks/>
            </p:cNvGrpSpPr>
            <p:nvPr/>
          </p:nvGrpSpPr>
          <p:grpSpPr bwMode="auto">
            <a:xfrm>
              <a:off x="2160" y="1248"/>
              <a:ext cx="192" cy="864"/>
              <a:chOff x="2928" y="1248"/>
              <a:chExt cx="192" cy="864"/>
            </a:xfrm>
          </p:grpSpPr>
          <p:sp>
            <p:nvSpPr>
              <p:cNvPr id="21515" name="Line 7"/>
              <p:cNvSpPr>
                <a:spLocks noChangeShapeType="1"/>
              </p:cNvSpPr>
              <p:nvPr/>
            </p:nvSpPr>
            <p:spPr bwMode="auto">
              <a:xfrm>
                <a:off x="2928" y="1248"/>
                <a:ext cx="96" cy="240"/>
              </a:xfrm>
              <a:prstGeom prst="line">
                <a:avLst/>
              </a:prstGeom>
              <a:noFill/>
              <a:ln w="38100">
                <a:solidFill>
                  <a:srgbClr val="CC3300"/>
                </a:solidFill>
                <a:round/>
                <a:headEnd/>
                <a:tailEnd type="triangle" w="med" len="med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21516" name="Line 8"/>
              <p:cNvSpPr>
                <a:spLocks noChangeShapeType="1"/>
              </p:cNvSpPr>
              <p:nvPr/>
            </p:nvSpPr>
            <p:spPr bwMode="auto">
              <a:xfrm flipH="1" flipV="1">
                <a:off x="3024" y="1872"/>
                <a:ext cx="96" cy="240"/>
              </a:xfrm>
              <a:prstGeom prst="line">
                <a:avLst/>
              </a:prstGeom>
              <a:noFill/>
              <a:ln w="38100">
                <a:solidFill>
                  <a:srgbClr val="CC3300"/>
                </a:solidFill>
                <a:round/>
                <a:headEnd/>
                <a:tailEnd type="triangle" w="med" len="med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/>
              </a:p>
            </p:txBody>
          </p:sp>
        </p:grpSp>
        <p:sp>
          <p:nvSpPr>
            <p:cNvPr id="21514" name="Text Box 10"/>
            <p:cNvSpPr txBox="1">
              <a:spLocks noChangeArrowheads="1"/>
            </p:cNvSpPr>
            <p:nvPr/>
          </p:nvSpPr>
          <p:spPr bwMode="auto">
            <a:xfrm>
              <a:off x="3984" y="1104"/>
              <a:ext cx="1584" cy="99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r>
                <a:rPr lang="fr-CA" b="1">
                  <a:solidFill>
                    <a:srgbClr val="FF3300"/>
                  </a:solidFill>
                </a:rPr>
                <a:t>A</a:t>
              </a:r>
              <a:r>
                <a:rPr lang="fr-CA"/>
                <a:t> avec </a:t>
              </a:r>
              <a:r>
                <a:rPr lang="fr-CA" b="1">
                  <a:solidFill>
                    <a:srgbClr val="FF3300"/>
                  </a:solidFill>
                </a:rPr>
                <a:t>T</a:t>
              </a:r>
              <a:r>
                <a:rPr lang="fr-CA"/>
                <a:t> : </a:t>
              </a:r>
              <a:r>
                <a:rPr lang="fr-CA">
                  <a:solidFill>
                    <a:srgbClr val="FF0000"/>
                  </a:solidFill>
                </a:rPr>
                <a:t>deux </a:t>
              </a:r>
              <a:r>
                <a:rPr lang="fr-CA"/>
                <a:t>liaisons hydrogène (liaisons faibles).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276600" y="4419600"/>
            <a:ext cx="5410200" cy="1524000"/>
            <a:chOff x="2064" y="2784"/>
            <a:chExt cx="3408" cy="960"/>
          </a:xfrm>
        </p:grpSpPr>
        <p:sp>
          <p:nvSpPr>
            <p:cNvPr id="21511" name="Text Box 12"/>
            <p:cNvSpPr txBox="1">
              <a:spLocks noChangeArrowheads="1"/>
            </p:cNvSpPr>
            <p:nvPr/>
          </p:nvSpPr>
          <p:spPr bwMode="auto">
            <a:xfrm>
              <a:off x="4128" y="2784"/>
              <a:ext cx="1344" cy="75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r>
                <a:rPr lang="fr-CA" b="1">
                  <a:solidFill>
                    <a:srgbClr val="FF3300"/>
                  </a:solidFill>
                </a:rPr>
                <a:t>C</a:t>
              </a:r>
              <a:r>
                <a:rPr lang="fr-CA"/>
                <a:t> avec </a:t>
              </a:r>
              <a:r>
                <a:rPr lang="fr-CA" b="1">
                  <a:solidFill>
                    <a:srgbClr val="FF3300"/>
                  </a:solidFill>
                </a:rPr>
                <a:t>G</a:t>
              </a:r>
              <a:r>
                <a:rPr lang="fr-CA"/>
                <a:t> : </a:t>
              </a:r>
              <a:r>
                <a:rPr lang="fr-CA">
                  <a:solidFill>
                    <a:srgbClr val="FF0000"/>
                  </a:solidFill>
                </a:rPr>
                <a:t>trois</a:t>
              </a:r>
              <a:r>
                <a:rPr lang="fr-CA"/>
                <a:t> liaisons hydrogène</a:t>
              </a:r>
            </a:p>
          </p:txBody>
        </p:sp>
        <p:sp>
          <p:nvSpPr>
            <p:cNvPr id="21512" name="Oval 20"/>
            <p:cNvSpPr>
              <a:spLocks noChangeArrowheads="1"/>
            </p:cNvSpPr>
            <p:nvPr/>
          </p:nvSpPr>
          <p:spPr bwMode="auto">
            <a:xfrm rot="-1685413">
              <a:off x="2064" y="2928"/>
              <a:ext cx="523" cy="816"/>
            </a:xfrm>
            <a:prstGeom prst="ellips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medecinelegale.files.wordpress.com/2010/12/1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6822" y="2592888"/>
            <a:ext cx="7853819" cy="196658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- Quelque soit l’espèce d’origine, l’ADN contient toujours autant de purine que de pyrimidine soit :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(A + G) = (C + T)   ou    (A+G) </a:t>
            </a:r>
            <a:r>
              <a:rPr lang="fr-FR" b="1" dirty="0" smtClean="0">
                <a:solidFill>
                  <a:srgbClr val="FF0000"/>
                </a:solidFill>
              </a:rPr>
              <a:t>/</a:t>
            </a:r>
            <a:r>
              <a:rPr lang="fr-FR" dirty="0" smtClean="0">
                <a:solidFill>
                  <a:srgbClr val="FF0000"/>
                </a:solidFill>
              </a:rPr>
              <a:t> (C+T) = 1</a:t>
            </a:r>
          </a:p>
          <a:p>
            <a:r>
              <a:rPr lang="fr-FR" dirty="0" smtClean="0"/>
              <a:t>- De plus, il y a autant de thymine que d’adénine      </a:t>
            </a:r>
            <a:r>
              <a:rPr lang="fr-FR" dirty="0" smtClean="0">
                <a:solidFill>
                  <a:srgbClr val="FF0000"/>
                </a:solidFill>
              </a:rPr>
              <a:t>A/T = 1</a:t>
            </a:r>
          </a:p>
          <a:p>
            <a:r>
              <a:rPr lang="fr-FR" dirty="0" smtClean="0"/>
              <a:t>autant de guanine que de cytosine    </a:t>
            </a:r>
            <a:r>
              <a:rPr lang="fr-FR" dirty="0" smtClean="0">
                <a:solidFill>
                  <a:srgbClr val="FF0000"/>
                </a:solidFill>
              </a:rPr>
              <a:t>G/C = 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7890" y="510367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Par contre, le rapport (A+T)/(C+G) varie beaucoup : il est caractéristique de l’espèce. Ce coefficient est appelé </a:t>
            </a:r>
            <a:r>
              <a:rPr lang="fr-FR" dirty="0" smtClean="0">
                <a:solidFill>
                  <a:srgbClr val="FF0000"/>
                </a:solidFill>
              </a:rPr>
              <a:t>coefficient de </a:t>
            </a:r>
            <a:r>
              <a:rPr lang="fr-FR" dirty="0" err="1" smtClean="0">
                <a:solidFill>
                  <a:srgbClr val="FF0000"/>
                </a:solidFill>
              </a:rPr>
              <a:t>Chargaff</a:t>
            </a:r>
            <a:endParaRPr lang="fr-F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1219200" cy="457200"/>
          </a:xfrm>
          <a:prstGeom prst="rect">
            <a:avLst/>
          </a:prstGeom>
          <a:solidFill>
            <a:srgbClr val="CC33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DONC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09600" y="914400"/>
            <a:ext cx="7620000" cy="11874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/>
              <a:t>Deux chaînes de nucléotides peuvent s'unir l'une à l'autre </a:t>
            </a:r>
            <a:r>
              <a:rPr lang="fr-CA">
                <a:solidFill>
                  <a:srgbClr val="CC3300"/>
                </a:solidFill>
              </a:rPr>
              <a:t>si leurs bases sont complémentaires</a:t>
            </a:r>
            <a:r>
              <a:rPr lang="fr-CA"/>
              <a:t> (A face à T et C face à G).</a:t>
            </a:r>
          </a:p>
        </p:txBody>
      </p:sp>
      <p:pic>
        <p:nvPicPr>
          <p:cNvPr id="22532" name="Picture 4" descr="adncor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343150"/>
            <a:ext cx="8534400" cy="3559175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927225" y="6057900"/>
            <a:ext cx="5105400" cy="457200"/>
          </a:xfrm>
          <a:prstGeom prst="rect">
            <a:avLst/>
          </a:prstGeom>
          <a:solidFill>
            <a:srgbClr val="0080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CE QUI EST LE CAS POUR L'ADN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La longueur totale de l’ADN ;</a:t>
            </a:r>
          </a:p>
          <a:p>
            <a:pPr lvl="0"/>
            <a:r>
              <a:rPr lang="fr-FR" dirty="0" smtClean="0"/>
              <a:t>Pour un virus : 0.5 à 50 µm</a:t>
            </a:r>
          </a:p>
          <a:p>
            <a:pPr lvl="0"/>
            <a:r>
              <a:rPr lang="fr-FR" dirty="0" smtClean="0"/>
              <a:t>Pour une bactérie : 1 mm</a:t>
            </a:r>
          </a:p>
          <a:p>
            <a:pPr lvl="0"/>
            <a:r>
              <a:rPr lang="fr-FR" dirty="0" smtClean="0"/>
              <a:t>Pour une drosophile : 0,13 m</a:t>
            </a:r>
          </a:p>
          <a:p>
            <a:pPr lvl="0"/>
            <a:r>
              <a:rPr lang="fr-FR" dirty="0" smtClean="0"/>
              <a:t>Pour un chien : 1,89 m.</a:t>
            </a:r>
          </a:p>
          <a:p>
            <a:pPr lvl="0"/>
            <a:r>
              <a:rPr lang="fr-FR" dirty="0" smtClean="0"/>
              <a:t>Chez l’homme 2- 2,36 m. 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dnastruf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6688"/>
            <a:ext cx="8756650" cy="648335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162805" y="3895594"/>
            <a:ext cx="1189973" cy="369332"/>
          </a:xfrm>
          <a:prstGeom prst="borderCallout1">
            <a:avLst>
              <a:gd name="adj1" fmla="val 59448"/>
              <a:gd name="adj2" fmla="val -3070"/>
              <a:gd name="adj3" fmla="val 64402"/>
              <a:gd name="adj4" fmla="val -37280"/>
            </a:avLst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dirty="0" smtClean="0"/>
              <a:t>Petit sillon </a:t>
            </a:r>
            <a:endParaRPr lang="fr-FR" sz="1800" dirty="0"/>
          </a:p>
        </p:txBody>
      </p:sp>
      <p:sp>
        <p:nvSpPr>
          <p:cNvPr id="4" name="ZoneTexte 3"/>
          <p:cNvSpPr txBox="1"/>
          <p:nvPr/>
        </p:nvSpPr>
        <p:spPr>
          <a:xfrm>
            <a:off x="6052159" y="4624191"/>
            <a:ext cx="1663874" cy="369332"/>
          </a:xfrm>
          <a:prstGeom prst="borderCallout1">
            <a:avLst>
              <a:gd name="adj1" fmla="val 59448"/>
              <a:gd name="adj2" fmla="val -3070"/>
              <a:gd name="adj3" fmla="val 64402"/>
              <a:gd name="adj4" fmla="val -37280"/>
            </a:avLst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dirty="0" smtClean="0"/>
              <a:t>Grand sillon 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364" y="263046"/>
            <a:ext cx="8793272" cy="6187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Adncampb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393700"/>
            <a:ext cx="4859337" cy="6243638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cxnSp>
        <p:nvCxnSpPr>
          <p:cNvPr id="25603" name="Straight Arrow Connector 5"/>
          <p:cNvCxnSpPr>
            <a:cxnSpLocks noChangeShapeType="1"/>
          </p:cNvCxnSpPr>
          <p:nvPr/>
        </p:nvCxnSpPr>
        <p:spPr bwMode="auto">
          <a:xfrm>
            <a:off x="1274763" y="2230438"/>
            <a:ext cx="1538287" cy="166687"/>
          </a:xfrm>
          <a:prstGeom prst="straightConnector1">
            <a:avLst/>
          </a:prstGeom>
          <a:noFill/>
          <a:ln w="38100" algn="ctr">
            <a:noFill/>
            <a:round/>
            <a:headEnd/>
            <a:tailEnd type="arrow" w="med" len="med"/>
          </a:ln>
        </p:spPr>
      </p:cxnSp>
      <p:sp>
        <p:nvSpPr>
          <p:cNvPr id="25604" name="TextBox 6"/>
          <p:cNvSpPr txBox="1">
            <a:spLocks noChangeArrowheads="1"/>
          </p:cNvSpPr>
          <p:nvPr/>
        </p:nvSpPr>
        <p:spPr bwMode="auto">
          <a:xfrm>
            <a:off x="234950" y="393700"/>
            <a:ext cx="4049713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UNE  </a:t>
            </a:r>
            <a:r>
              <a:rPr lang="en-US" sz="3200"/>
              <a:t>Molécule d’ADN  à </a:t>
            </a:r>
            <a:r>
              <a:rPr lang="en-US" sz="3200">
                <a:solidFill>
                  <a:srgbClr val="FF0000"/>
                </a:solidFill>
              </a:rPr>
              <a:t>deux </a:t>
            </a:r>
            <a:r>
              <a:rPr lang="en-US" sz="3200"/>
              <a:t>brins possède une polarité, elles sont orientées à partir de l’extrimité 5ˋP vers une extrimité 3ˋ OH. On dit  que les deux brins de la molécule d’ADN ont des sens opposés. Ils sont donc : </a:t>
            </a:r>
            <a:r>
              <a:rPr lang="en-US" sz="3200">
                <a:solidFill>
                  <a:srgbClr val="FF0000"/>
                </a:solidFill>
              </a:rPr>
              <a:t>antiparallèles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mtClean="0"/>
              <a:t>Expérience de Frederick Griffith</a:t>
            </a:r>
            <a:r>
              <a:rPr lang="fr-FR" smtClean="0"/>
              <a:t> 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r>
              <a:rPr lang="fr-FR" smtClean="0"/>
              <a:t>C’est une expérience qui n’avait, au départ, rien à voir avec la recherche des facteurs héréditaires qui mettra les biologistes sur la piste de l’ADN. Car Griffith a essayé de construire un vaccin contre la méningite </a:t>
            </a:r>
          </a:p>
          <a:p>
            <a:r>
              <a:rPr lang="fr-FR" smtClean="0"/>
              <a:t>En 1928, le microbiologiste anglais </a:t>
            </a:r>
            <a:r>
              <a:rPr lang="fr-FR" b="1" smtClean="0"/>
              <a:t>Frederick Griffith</a:t>
            </a:r>
            <a:r>
              <a:rPr lang="fr-FR" smtClean="0"/>
              <a:t> travaillait sur </a:t>
            </a:r>
            <a:r>
              <a:rPr lang="fr-FR" smtClean="0">
                <a:solidFill>
                  <a:srgbClr val="FF0000"/>
                </a:solidFill>
              </a:rPr>
              <a:t>Streptococcus pneumonea</a:t>
            </a:r>
            <a:r>
              <a:rPr lang="fr-FR" b="1" smtClean="0"/>
              <a:t>, </a:t>
            </a:r>
            <a:r>
              <a:rPr lang="fr-FR" smtClean="0"/>
              <a:t>une bactérie pouvant causer une grave méningite et ou une pneumonie mortelle chez l'humain.</a:t>
            </a:r>
          </a:p>
          <a:p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NA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14338"/>
            <a:ext cx="6096000" cy="6029325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8222" y="538619"/>
            <a:ext cx="7772400" cy="3453008"/>
          </a:xfrm>
        </p:spPr>
        <p:txBody>
          <a:bodyPr/>
          <a:lstStyle/>
          <a:p>
            <a:r>
              <a:rPr lang="fr-FR" dirty="0" smtClean="0"/>
              <a:t>ADN Humain = 3400 millions de nucléotides (lettres) </a:t>
            </a:r>
          </a:p>
          <a:p>
            <a:r>
              <a:rPr lang="fr-FR" dirty="0" smtClean="0"/>
              <a:t>3400 livres de 1000 pages</a:t>
            </a:r>
          </a:p>
          <a:p>
            <a:endParaRPr lang="fr-FR" dirty="0"/>
          </a:p>
        </p:txBody>
      </p:sp>
      <p:pic>
        <p:nvPicPr>
          <p:cNvPr id="4" name="Picture 6" descr="hom1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732" y="363271"/>
            <a:ext cx="2376488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8" name="Picture 4" descr="RÃ©sultat de recherche d'images pour &quot;bibliothÃ¨qu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4712" y="2354892"/>
            <a:ext cx="7177414" cy="39958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4648200" cy="11874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/>
              <a:t>L'orientation entre les liaisons donne une structure en forme de double hélice:</a:t>
            </a:r>
          </a:p>
        </p:txBody>
      </p:sp>
      <p:pic>
        <p:nvPicPr>
          <p:cNvPr id="27651" name="Picture 4" descr="adncampbell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228600"/>
            <a:ext cx="3397250" cy="64008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27652" name="Picture 5" descr="dna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1150" y="1447800"/>
            <a:ext cx="1879600" cy="4953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27653" name="Picture 6" descr="ADN3FO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895600"/>
            <a:ext cx="2293938" cy="3505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Structure tertiaire de l’ADN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Chez les eucaryotes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026"/>
          <p:cNvSpPr txBox="1">
            <a:spLocks noChangeArrowheads="1"/>
          </p:cNvSpPr>
          <p:nvPr/>
        </p:nvSpPr>
        <p:spPr bwMode="auto">
          <a:xfrm>
            <a:off x="300038" y="354013"/>
            <a:ext cx="7280275" cy="457200"/>
          </a:xfrm>
          <a:prstGeom prst="rect">
            <a:avLst/>
          </a:prstGeom>
          <a:solidFill>
            <a:srgbClr val="003399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Dans une cellule humaine : 46 molécules d'ADN</a:t>
            </a:r>
          </a:p>
        </p:txBody>
      </p:sp>
      <p:sp>
        <p:nvSpPr>
          <p:cNvPr id="16387" name="Text Box 1027"/>
          <p:cNvSpPr txBox="1">
            <a:spLocks noChangeArrowheads="1"/>
          </p:cNvSpPr>
          <p:nvPr/>
        </p:nvSpPr>
        <p:spPr bwMode="auto">
          <a:xfrm>
            <a:off x="285750" y="884238"/>
            <a:ext cx="7673975" cy="822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/>
              <a:t>Chaque molécule d'ADN s'enroule sur des protéines (histones) et forme un </a:t>
            </a:r>
            <a:r>
              <a:rPr lang="fr-CA" b="1">
                <a:solidFill>
                  <a:srgbClr val="FF3300"/>
                </a:solidFill>
              </a:rPr>
              <a:t>chromosome</a:t>
            </a:r>
            <a:r>
              <a:rPr lang="fr-CA"/>
              <a:t>.</a:t>
            </a:r>
          </a:p>
        </p:txBody>
      </p:sp>
      <p:pic>
        <p:nvPicPr>
          <p:cNvPr id="16388" name="Picture 1029" descr="histone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325" y="1851025"/>
            <a:ext cx="4395788" cy="43751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grpSp>
        <p:nvGrpSpPr>
          <p:cNvPr id="2" name="Group 1033"/>
          <p:cNvGrpSpPr>
            <a:grpSpLocks/>
          </p:cNvGrpSpPr>
          <p:nvPr/>
        </p:nvGrpSpPr>
        <p:grpSpPr bwMode="auto">
          <a:xfrm>
            <a:off x="3373438" y="1741488"/>
            <a:ext cx="1849437" cy="1755775"/>
            <a:chOff x="2125" y="1097"/>
            <a:chExt cx="1165" cy="1106"/>
          </a:xfrm>
        </p:grpSpPr>
        <p:sp>
          <p:nvSpPr>
            <p:cNvPr id="16396" name="Text Box 1030"/>
            <p:cNvSpPr txBox="1">
              <a:spLocks noChangeArrowheads="1"/>
            </p:cNvSpPr>
            <p:nvPr/>
          </p:nvSpPr>
          <p:spPr bwMode="auto">
            <a:xfrm>
              <a:off x="2770" y="1097"/>
              <a:ext cx="520" cy="288"/>
            </a:xfrm>
            <a:prstGeom prst="rect">
              <a:avLst/>
            </a:prstGeom>
            <a:solidFill>
              <a:srgbClr val="CC3300"/>
            </a:solidFill>
            <a:ln w="381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fr-CA">
                  <a:solidFill>
                    <a:schemeClr val="bg1"/>
                  </a:solidFill>
                </a:rPr>
                <a:t>ADN</a:t>
              </a:r>
            </a:p>
          </p:txBody>
        </p:sp>
        <p:sp>
          <p:nvSpPr>
            <p:cNvPr id="16397" name="Line 1032"/>
            <p:cNvSpPr>
              <a:spLocks noChangeShapeType="1"/>
            </p:cNvSpPr>
            <p:nvPr/>
          </p:nvSpPr>
          <p:spPr bwMode="auto">
            <a:xfrm flipH="1">
              <a:off x="2125" y="1294"/>
              <a:ext cx="660" cy="909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fr-FR"/>
            </a:p>
          </p:txBody>
        </p:sp>
      </p:grpSp>
      <p:grpSp>
        <p:nvGrpSpPr>
          <p:cNvPr id="3" name="Group 1036"/>
          <p:cNvGrpSpPr>
            <a:grpSpLocks/>
          </p:cNvGrpSpPr>
          <p:nvPr/>
        </p:nvGrpSpPr>
        <p:grpSpPr bwMode="auto">
          <a:xfrm>
            <a:off x="2965450" y="3429000"/>
            <a:ext cx="3522663" cy="1258888"/>
            <a:chOff x="1868" y="2160"/>
            <a:chExt cx="2219" cy="793"/>
          </a:xfrm>
        </p:grpSpPr>
        <p:sp>
          <p:nvSpPr>
            <p:cNvPr id="16393" name="Text Box 1031"/>
            <p:cNvSpPr txBox="1">
              <a:spLocks noChangeArrowheads="1"/>
            </p:cNvSpPr>
            <p:nvPr/>
          </p:nvSpPr>
          <p:spPr bwMode="auto">
            <a:xfrm>
              <a:off x="3225" y="2665"/>
              <a:ext cx="862" cy="288"/>
            </a:xfrm>
            <a:prstGeom prst="rect">
              <a:avLst/>
            </a:prstGeom>
            <a:solidFill>
              <a:srgbClr val="CC3300"/>
            </a:solidFill>
            <a:ln w="381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fr-CA">
                  <a:solidFill>
                    <a:schemeClr val="bg1"/>
                  </a:solidFill>
                </a:rPr>
                <a:t>Histones</a:t>
              </a:r>
            </a:p>
          </p:txBody>
        </p:sp>
        <p:sp>
          <p:nvSpPr>
            <p:cNvPr id="16394" name="Line 1034"/>
            <p:cNvSpPr>
              <a:spLocks noChangeShapeType="1"/>
            </p:cNvSpPr>
            <p:nvPr/>
          </p:nvSpPr>
          <p:spPr bwMode="auto">
            <a:xfrm flipH="1" flipV="1">
              <a:off x="2829" y="2426"/>
              <a:ext cx="428" cy="274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fr-FR"/>
            </a:p>
          </p:txBody>
        </p:sp>
        <p:sp>
          <p:nvSpPr>
            <p:cNvPr id="16395" name="Line 1035"/>
            <p:cNvSpPr>
              <a:spLocks noChangeShapeType="1"/>
            </p:cNvSpPr>
            <p:nvPr/>
          </p:nvSpPr>
          <p:spPr bwMode="auto">
            <a:xfrm flipH="1" flipV="1">
              <a:off x="1868" y="2160"/>
              <a:ext cx="1406" cy="746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fr-FR"/>
            </a:p>
          </p:txBody>
        </p:sp>
      </p:grpSp>
      <p:sp>
        <p:nvSpPr>
          <p:cNvPr id="107533" name="Text Box 1037"/>
          <p:cNvSpPr txBox="1">
            <a:spLocks noChangeArrowheads="1"/>
          </p:cNvSpPr>
          <p:nvPr/>
        </p:nvSpPr>
        <p:spPr bwMode="auto">
          <a:xfrm>
            <a:off x="5946775" y="5046663"/>
            <a:ext cx="2897188" cy="1187450"/>
          </a:xfrm>
          <a:prstGeom prst="rect">
            <a:avLst/>
          </a:prstGeom>
          <a:solidFill>
            <a:srgbClr val="003399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L'ensemble des chromosomes forme la chromatine</a:t>
            </a:r>
          </a:p>
        </p:txBody>
      </p:sp>
      <p:sp>
        <p:nvSpPr>
          <p:cNvPr id="107534" name="Text Box 1038"/>
          <p:cNvSpPr txBox="1">
            <a:spLocks noChangeArrowheads="1"/>
          </p:cNvSpPr>
          <p:nvPr/>
        </p:nvSpPr>
        <p:spPr bwMode="auto">
          <a:xfrm>
            <a:off x="5945188" y="1701800"/>
            <a:ext cx="2965450" cy="1917700"/>
          </a:xfrm>
          <a:prstGeom prst="rect">
            <a:avLst/>
          </a:prstGeom>
          <a:solidFill>
            <a:srgbClr val="003399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Un chromosome = une molécule d'ADN et les protéines sur lesquelles elle s'enroule.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3" grpId="0" animBg="1" autoUpdateAnimBg="0"/>
      <p:bldP spid="107534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hist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875" y="935038"/>
            <a:ext cx="7523163" cy="4852987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514"/>
            <a:ext cx="9144000" cy="607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dnph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31825"/>
            <a:ext cx="8686800" cy="553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00400" y="4618038"/>
            <a:ext cx="304800" cy="304800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509713" y="6234113"/>
            <a:ext cx="1401762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CA"/>
              <a:t>50 000 X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548313" y="6234113"/>
            <a:ext cx="15716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CA"/>
              <a:t>150 000 X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800600" y="631825"/>
            <a:ext cx="4343400" cy="5562600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3206750" y="631825"/>
            <a:ext cx="1593850" cy="3989388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fr-FR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3194050" y="4926013"/>
            <a:ext cx="1620838" cy="1303337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fr-FR"/>
          </a:p>
        </p:txBody>
      </p:sp>
      <p:sp>
        <p:nvSpPr>
          <p:cNvPr id="18441" name="Text Box 12"/>
          <p:cNvSpPr txBox="1">
            <a:spLocks noChangeArrowheads="1"/>
          </p:cNvSpPr>
          <p:nvPr/>
        </p:nvSpPr>
        <p:spPr bwMode="auto">
          <a:xfrm>
            <a:off x="0" y="0"/>
            <a:ext cx="6311900" cy="457200"/>
          </a:xfrm>
          <a:prstGeom prst="rect">
            <a:avLst/>
          </a:prstGeom>
          <a:solidFill>
            <a:srgbClr val="003399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chemeClr val="bg1"/>
                </a:solidFill>
              </a:rPr>
              <a:t>Petite portion d'un chromosome humain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hrom4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304800"/>
            <a:ext cx="4462462" cy="63246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 rot="-1288059">
            <a:off x="8153400" y="685800"/>
            <a:ext cx="304800" cy="609600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7543800" y="990600"/>
            <a:ext cx="609600" cy="53340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</p:spPr>
        <p:txBody>
          <a:bodyPr wrap="none" lIns="90000" tIns="46800" rIns="90000" bIns="46800" anchor="ctr">
            <a:spAutoFit/>
          </a:bodyPr>
          <a:lstStyle/>
          <a:p>
            <a:endParaRPr lang="fr-FR"/>
          </a:p>
        </p:txBody>
      </p:sp>
      <p:pic>
        <p:nvPicPr>
          <p:cNvPr id="19461" name="Picture 5" descr="2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04800"/>
            <a:ext cx="3575050" cy="4267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57200" y="4800600"/>
            <a:ext cx="3733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>
                <a:solidFill>
                  <a:srgbClr val="CC3300"/>
                </a:solidFill>
              </a:rPr>
              <a:t>Portion du chromosome 4</a:t>
            </a:r>
            <a:endParaRPr lang="fr-CA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57200" y="5410200"/>
            <a:ext cx="3886200" cy="9159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CA" sz="1800" b="1"/>
              <a:t>L'ADN a été séparé des protéines qui y sont normalement associées (4nm DNA).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342900" indent="-342900"/>
            <a:r>
              <a:rPr lang="fr-CA" sz="6000" smtClean="0">
                <a:solidFill>
                  <a:srgbClr val="FF0000"/>
                </a:solidFill>
              </a:rPr>
              <a:t>Acide ribonucléique </a:t>
            </a:r>
            <a:br>
              <a:rPr lang="fr-CA" sz="6000" smtClean="0">
                <a:solidFill>
                  <a:srgbClr val="FF0000"/>
                </a:solidFill>
              </a:rPr>
            </a:br>
            <a:endParaRPr lang="fr-FR" sz="6000" smtClean="0">
              <a:solidFill>
                <a:srgbClr val="FF0000"/>
              </a:solidFill>
            </a:endParaRPr>
          </a:p>
        </p:txBody>
      </p:sp>
      <p:pic>
        <p:nvPicPr>
          <p:cNvPr id="31747" name="Picture 8" descr="mRNA-colore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63" y="3076575"/>
            <a:ext cx="15240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40530" y="4445406"/>
            <a:ext cx="168507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fr-C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ARN</a:t>
            </a:r>
            <a:endParaRPr lang="fr-FR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2.cegep-ste-foy.qc.ca/profs/gbourbonnais/pascal/nya/genetique/notesadn/imagesadn/streptocpneumoniai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" y="550863"/>
            <a:ext cx="3494088" cy="284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4" descr="http://www2.cegep-ste-foy.qc.ca/profs/gbourbonnais/pascal/nya/genetique/notesadn/imagesadn/griffith1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1063" y="811213"/>
            <a:ext cx="3419475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ZoneTexte 1"/>
          <p:cNvSpPr txBox="1">
            <a:spLocks noChangeArrowheads="1"/>
          </p:cNvSpPr>
          <p:nvPr/>
        </p:nvSpPr>
        <p:spPr bwMode="auto">
          <a:xfrm>
            <a:off x="257175" y="3708400"/>
            <a:ext cx="82232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La souche S possède une capsule que n'a pas la souche R</a:t>
            </a:r>
            <a:endParaRPr lang="fr-FR"/>
          </a:p>
          <a:p>
            <a:r>
              <a:rPr lang="fr-FR"/>
              <a:t>Les bactéries R sont </a:t>
            </a:r>
            <a:r>
              <a:rPr lang="fr-FR">
                <a:solidFill>
                  <a:srgbClr val="FF0000"/>
                </a:solidFill>
              </a:rPr>
              <a:t>dépourvues </a:t>
            </a:r>
            <a:r>
              <a:rPr lang="fr-FR"/>
              <a:t>d'une </a:t>
            </a:r>
            <a:r>
              <a:rPr lang="fr-FR">
                <a:solidFill>
                  <a:srgbClr val="FF0000"/>
                </a:solidFill>
              </a:rPr>
              <a:t>capsule </a:t>
            </a:r>
            <a:r>
              <a:rPr lang="fr-FR"/>
              <a:t>(</a:t>
            </a:r>
            <a:r>
              <a:rPr lang="fr-FR" b="1"/>
              <a:t>enveloppe de polysaccharides)</a:t>
            </a:r>
            <a:r>
              <a:rPr lang="fr-FR"/>
              <a:t> qui recouvre les bactéries normales de la variété S. Cette enveloppe, protège la bactéries contre les attaques du système immunitaire. </a:t>
            </a:r>
          </a:p>
        </p:txBody>
      </p:sp>
      <p:sp>
        <p:nvSpPr>
          <p:cNvPr id="6149" name="ZoneTexte 2"/>
          <p:cNvSpPr txBox="1">
            <a:spLocks noChangeArrowheads="1"/>
          </p:cNvSpPr>
          <p:nvPr/>
        </p:nvSpPr>
        <p:spPr bwMode="auto">
          <a:xfrm>
            <a:off x="4510088" y="2443163"/>
            <a:ext cx="4346575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Virulente            non virulente</a:t>
            </a:r>
          </a:p>
          <a:p>
            <a:r>
              <a:rPr lang="fr-FR"/>
              <a:t>(mortelle)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748" y="321501"/>
            <a:ext cx="7772400" cy="1143000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Structure de l’ARN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structure des ARN est proche de celle de l’ADN toute fois, il existe plusieurs différences importantes ;</a:t>
            </a:r>
          </a:p>
          <a:p>
            <a:pPr lvl="0"/>
            <a:r>
              <a:rPr lang="fr-FR" dirty="0" smtClean="0"/>
              <a:t>Dans l’ARN </a:t>
            </a:r>
            <a:r>
              <a:rPr lang="fr-FR" dirty="0" smtClean="0">
                <a:solidFill>
                  <a:srgbClr val="FF0000"/>
                </a:solidFill>
              </a:rPr>
              <a:t>le ribose </a:t>
            </a:r>
            <a:r>
              <a:rPr lang="fr-FR" dirty="0" smtClean="0"/>
              <a:t>remplace le désoxyribose.</a:t>
            </a:r>
          </a:p>
          <a:p>
            <a:pPr lvl="0"/>
            <a:r>
              <a:rPr lang="fr-FR" dirty="0" smtClean="0"/>
              <a:t>Dans l’ARN la thymine est remplacée par </a:t>
            </a:r>
            <a:r>
              <a:rPr lang="fr-FR" dirty="0" smtClean="0">
                <a:solidFill>
                  <a:srgbClr val="FF0000"/>
                </a:solidFill>
              </a:rPr>
              <a:t>l’uracile.</a:t>
            </a:r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mages.slideplayer.fr/17/5549297/slides/slide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9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Remarque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L’ARN normalement est simple brin toute fois des zones complémentaires d’un même ARN peuvent s’apparier ce qui conduit à des courtes régions doubles brins.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upload.wikimedia.org/wikipedia/commons/thumb/3/3f/Stem-loop.svg/336px-Stem-loop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6088" y="2978150"/>
            <a:ext cx="5386387" cy="328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514350" y="5851525"/>
            <a:ext cx="81661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FF0000"/>
                </a:solidFill>
              </a:rPr>
              <a:t>Structure « en épingle à cheveux », ou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Tige-boucle"/>
              </a:rPr>
              <a:t>tige-boucle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dirty="0">
                <a:solidFill>
                  <a:srgbClr val="FF0000"/>
                </a:solidFill>
              </a:rPr>
              <a:t>formée par une 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Séquence palindromique"/>
              </a:rPr>
              <a:t>séquence palindromique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FR" dirty="0">
                <a:solidFill>
                  <a:srgbClr val="FF0000"/>
                </a:solidFill>
              </a:rPr>
              <a:t>sur l'ARN.</a:t>
            </a:r>
          </a:p>
        </p:txBody>
      </p:sp>
      <p:sp>
        <p:nvSpPr>
          <p:cNvPr id="3" name="Rectangle 2"/>
          <p:cNvSpPr/>
          <p:nvPr/>
        </p:nvSpPr>
        <p:spPr>
          <a:xfrm>
            <a:off x="25400" y="0"/>
            <a:ext cx="91440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000" dirty="0"/>
              <a:t>La formation de structures secondaires au sein d'un ARN simple brin résulte de l'existence de régions contenant des 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Séquence palindromique"/>
              </a:rPr>
              <a:t>séquences palindromiques</a:t>
            </a:r>
            <a:r>
              <a:rPr lang="fr-FR" sz="2000" dirty="0"/>
              <a:t>, qui peuvent s'apparier pour former localement une structure en double hélice. Par exemple, si l'ARN contient les deux séquences suivantes : </a:t>
            </a:r>
          </a:p>
          <a:p>
            <a:pPr>
              <a:defRPr/>
            </a:pPr>
            <a:r>
              <a:rPr lang="fr-FR" sz="2000" dirty="0"/>
              <a:t>--GUGCCACG------CGUGGCAC--, celles-ci forment une séquence palindromique, les nucléotides du second segment étant les complémentaires de ceux du premier, après inversion de leur sens de lecture ; ces deux segments peuvent alors s'apparier de manière antiparallèle pour former une région entre les deux segments forme une « boucle » reliant les deux brins appariés, cet appariement formant une « tige ». On parle alors de structure en « épingle à cheveux »,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1" y="314326"/>
            <a:ext cx="6843712" cy="62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9581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3.bp.blogspot.com/-02njkhNpKQM/T0RJxGGENpI/AAAAAAAAACA/9BMBziBh5Pk/s1600/DNAcruz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1077913"/>
            <a:ext cx="36988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ZoneTexte 1"/>
          <p:cNvSpPr txBox="1">
            <a:spLocks noChangeArrowheads="1"/>
          </p:cNvSpPr>
          <p:nvPr/>
        </p:nvSpPr>
        <p:spPr bwMode="auto">
          <a:xfrm>
            <a:off x="1239838" y="87313"/>
            <a:ext cx="6488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Structure cruciforme chez l’ADN </a:t>
            </a:r>
          </a:p>
        </p:txBody>
      </p:sp>
      <p:sp>
        <p:nvSpPr>
          <p:cNvPr id="35844" name="ZoneTexte 2"/>
          <p:cNvSpPr txBox="1">
            <a:spLocks noChangeArrowheads="1"/>
          </p:cNvSpPr>
          <p:nvPr/>
        </p:nvSpPr>
        <p:spPr bwMode="auto">
          <a:xfrm>
            <a:off x="287338" y="927100"/>
            <a:ext cx="48482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Lorsqu’on a dans une double brins d’ADN avec 2 copies de séquence identique présentées en orientation inverse elles sont appelées ; répétitions inverses ou </a:t>
            </a:r>
            <a:r>
              <a:rPr lang="fr-FR">
                <a:solidFill>
                  <a:srgbClr val="FF0000"/>
                </a:solidFill>
              </a:rPr>
              <a:t>palindromes</a:t>
            </a:r>
          </a:p>
          <a:p>
            <a:endParaRPr lang="fr-FR">
              <a:solidFill>
                <a:srgbClr val="FF0000"/>
              </a:solidFill>
            </a:endParaRPr>
          </a:p>
          <a:p>
            <a:r>
              <a:rPr lang="fr-FR">
                <a:solidFill>
                  <a:srgbClr val="FF0000"/>
                </a:solidFill>
              </a:rPr>
              <a:t>Les palindromes peuvent donner à l’ADN une structure Cruciforme </a:t>
            </a:r>
          </a:p>
        </p:txBody>
      </p:sp>
      <p:sp>
        <p:nvSpPr>
          <p:cNvPr id="35845" name="Flèche droite 3"/>
          <p:cNvSpPr>
            <a:spLocks noChangeArrowheads="1"/>
          </p:cNvSpPr>
          <p:nvPr/>
        </p:nvSpPr>
        <p:spPr bwMode="auto">
          <a:xfrm>
            <a:off x="5135563" y="3983038"/>
            <a:ext cx="228600" cy="288925"/>
          </a:xfrm>
          <a:prstGeom prst="rightArrow">
            <a:avLst>
              <a:gd name="adj1" fmla="val 50000"/>
              <a:gd name="adj2" fmla="val 50000"/>
            </a:avLst>
          </a:prstGeom>
          <a:noFill/>
          <a:ln w="38100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35846" name="Flèche droite 4"/>
          <p:cNvSpPr>
            <a:spLocks noChangeArrowheads="1"/>
          </p:cNvSpPr>
          <p:nvPr/>
        </p:nvSpPr>
        <p:spPr bwMode="auto">
          <a:xfrm>
            <a:off x="4922838" y="4127500"/>
            <a:ext cx="441325" cy="585788"/>
          </a:xfrm>
          <a:prstGeom prst="rightArrow">
            <a:avLst>
              <a:gd name="adj1" fmla="val 50000"/>
              <a:gd name="adj2" fmla="val 50000"/>
            </a:avLst>
          </a:prstGeom>
          <a:noFill/>
          <a:ln w="38100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6" name="Flèche droite 5"/>
          <p:cNvSpPr/>
          <p:nvPr/>
        </p:nvSpPr>
        <p:spPr bwMode="auto">
          <a:xfrm>
            <a:off x="4960938" y="3810000"/>
            <a:ext cx="950912" cy="92233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fr-FR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0563" y="127000"/>
            <a:ext cx="5680075" cy="6492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11300"/>
            <a:ext cx="9144000" cy="49863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0" y="127000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  <a:p>
            <a:r>
              <a:rPr lang="fr-FR" b="1"/>
              <a:t>I. En 1928 Griffith réalise une expérience mettant en évidence le principe transformant chez les bactéries pneumocoques 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0263"/>
            <a:ext cx="9144000" cy="23891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713" y="3817938"/>
            <a:ext cx="9031287" cy="2133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1979613"/>
            <a:ext cx="8729663" cy="42830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0" y="0"/>
            <a:ext cx="9144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000"/>
              <a:t>L’explication a été donné en 1944 par Mr Avery et son équipe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713" y="150813"/>
            <a:ext cx="9031287" cy="63881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Conclusion 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bactéries R (sans capsule) ont incorporé le gène qui code pour la capsule de bactéries S dans leur génome et se sont transformées en bactéries S (virulente) capable de tuer les souris. </a:t>
            </a:r>
          </a:p>
          <a:p>
            <a:pPr algn="ctr"/>
            <a:r>
              <a:rPr lang="fr-FR" sz="5400" dirty="0" smtClean="0">
                <a:solidFill>
                  <a:srgbClr val="FF0000"/>
                </a:solidFill>
              </a:rPr>
              <a:t>C’est l’ADN qui porte l’information génétique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aunemoi">
  <a:themeElements>
    <a:clrScheme name="jaunemo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jaunemoi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CA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CA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jaunemo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unemoi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unemoi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unemoi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unemo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unemo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unemo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Office\Modèles\jaunemoi.pot</Template>
  <TotalTime>2732</TotalTime>
  <Words>760</Words>
  <Application>Microsoft Office PowerPoint</Application>
  <PresentationFormat>Affichage à l'écran (4:3)</PresentationFormat>
  <Paragraphs>118</Paragraphs>
  <Slides>45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0" baseType="lpstr">
      <vt:lpstr>Arial</vt:lpstr>
      <vt:lpstr>Calibri</vt:lpstr>
      <vt:lpstr>Times New Roman</vt:lpstr>
      <vt:lpstr>Verdana</vt:lpstr>
      <vt:lpstr>jaunemoi</vt:lpstr>
      <vt:lpstr>Nature chimique du matériel génétique Dr DEBIB Aicha </vt:lpstr>
      <vt:lpstr> Nature chimique du matériel génétique : </vt:lpstr>
      <vt:lpstr>Expérience de Frederick Griffith 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Conclusion </vt:lpstr>
      <vt:lpstr>Structure de l’ADN</vt:lpstr>
      <vt:lpstr>Structure de l’ADN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Structure secondaire  </vt:lpstr>
      <vt:lpstr>Présentation PowerPoint</vt:lpstr>
      <vt:lpstr>Présentation PowerPoint</vt:lpstr>
      <vt:lpstr>Présentation PowerPoint</vt:lpstr>
      <vt:lpstr>Présentation PowerPoint</vt:lpstr>
      <vt:lpstr>Exemples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Structure tertiaire de l’ADN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Acide ribonucléique  </vt:lpstr>
      <vt:lpstr>Structure de l’ARN</vt:lpstr>
      <vt:lpstr>Présentation PowerPoint</vt:lpstr>
      <vt:lpstr>Remarque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Gilles Bourbonnais</dc:creator>
  <cp:lastModifiedBy>250 G4</cp:lastModifiedBy>
  <cp:revision>166</cp:revision>
  <dcterms:created xsi:type="dcterms:W3CDTF">2002-03-17T04:22:53Z</dcterms:created>
  <dcterms:modified xsi:type="dcterms:W3CDTF">2024-01-03T09:52:16Z</dcterms:modified>
</cp:coreProperties>
</file>