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5">
  <p:sldMasterIdLst>
    <p:sldMasterId id="2147483744" r:id="rId1"/>
  </p:sldMasterIdLst>
  <p:notesMasterIdLst>
    <p:notesMasterId r:id="rId31"/>
  </p:notesMasterIdLst>
  <p:sldIdLst>
    <p:sldId id="444" r:id="rId2"/>
    <p:sldId id="503" r:id="rId3"/>
    <p:sldId id="506" r:id="rId4"/>
    <p:sldId id="511" r:id="rId5"/>
    <p:sldId id="448" r:id="rId6"/>
    <p:sldId id="512" r:id="rId7"/>
    <p:sldId id="513" r:id="rId8"/>
    <p:sldId id="470" r:id="rId9"/>
    <p:sldId id="509" r:id="rId10"/>
    <p:sldId id="514" r:id="rId11"/>
    <p:sldId id="507" r:id="rId12"/>
    <p:sldId id="505" r:id="rId13"/>
    <p:sldId id="510" r:id="rId14"/>
    <p:sldId id="508" r:id="rId15"/>
    <p:sldId id="515" r:id="rId16"/>
    <p:sldId id="466" r:id="rId17"/>
    <p:sldId id="522" r:id="rId18"/>
    <p:sldId id="516" r:id="rId19"/>
    <p:sldId id="517" r:id="rId20"/>
    <p:sldId id="423" r:id="rId21"/>
    <p:sldId id="525" r:id="rId22"/>
    <p:sldId id="518" r:id="rId23"/>
    <p:sldId id="519" r:id="rId24"/>
    <p:sldId id="520" r:id="rId25"/>
    <p:sldId id="521" r:id="rId26"/>
    <p:sldId id="523" r:id="rId27"/>
    <p:sldId id="472" r:id="rId28"/>
    <p:sldId id="524" r:id="rId29"/>
    <p:sldId id="473" r:id="rId30"/>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ne dahdouh" initials="ad" lastIdx="1" clrIdx="0">
    <p:extLst>
      <p:ext uri="{19B8F6BF-5375-455C-9EA6-DF929625EA0E}">
        <p15:presenceInfo xmlns="" xmlns:p15="http://schemas.microsoft.com/office/powerpoint/2012/main" userId="6157ab73716015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0000" autoAdjust="0"/>
    <p:restoredTop sz="94624" autoAdjust="0"/>
  </p:normalViewPr>
  <p:slideViewPr>
    <p:cSldViewPr>
      <p:cViewPr varScale="1">
        <p:scale>
          <a:sx n="69" d="100"/>
          <a:sy n="69" d="100"/>
        </p:scale>
        <p:origin x="-318" y="-108"/>
      </p:cViewPr>
      <p:guideLst>
        <p:guide orient="horz" pos="2160"/>
        <p:guide pos="2880"/>
      </p:guideLst>
    </p:cSldViewPr>
  </p:slideViewPr>
  <p:outlineViewPr>
    <p:cViewPr>
      <p:scale>
        <a:sx n="33" d="100"/>
        <a:sy n="33" d="100"/>
      </p:scale>
      <p:origin x="0" y="14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F60908-9207-4271-9AB2-A35D2433E394}" type="datetimeFigureOut">
              <a:rPr lang="ar-DZ" smtClean="0"/>
              <a:pPr/>
              <a:t>25-04-1445</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A1B42F5-3E62-4ED6-99C0-44BC4F1D29CB}" type="slidenum">
              <a:rPr lang="ar-DZ" smtClean="0"/>
              <a:pPr/>
              <a:t>‹N°›</a:t>
            </a:fld>
            <a:endParaRPr lang="ar-DZ"/>
          </a:p>
        </p:txBody>
      </p:sp>
    </p:spTree>
    <p:extLst>
      <p:ext uri="{BB962C8B-B14F-4D97-AF65-F5344CB8AC3E}">
        <p14:creationId xmlns="" xmlns:p14="http://schemas.microsoft.com/office/powerpoint/2010/main" val="19743733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A1B42F5-3E62-4ED6-99C0-44BC4F1D29CB}" type="slidenum">
              <a:rPr lang="ar-DZ" smtClean="0"/>
              <a:pPr/>
              <a:t>29</a:t>
            </a:fld>
            <a:endParaRPr lang="ar-DZ"/>
          </a:p>
        </p:txBody>
      </p:sp>
    </p:spTree>
    <p:extLst>
      <p:ext uri="{BB962C8B-B14F-4D97-AF65-F5344CB8AC3E}">
        <p14:creationId xmlns="" xmlns:p14="http://schemas.microsoft.com/office/powerpoint/2010/main" val="137947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ar-DZ"/>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ar-DZ"/>
          </a:p>
        </p:txBody>
      </p:sp>
      <p:sp>
        <p:nvSpPr>
          <p:cNvPr id="4" name="Espace réservé de la date 3"/>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ar-DZ"/>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a:t>Cliquez pour modifier le style du titre</a:t>
            </a:r>
            <a:endParaRPr lang="ar-DZ"/>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e la date 4"/>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ar-DZ"/>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7" name="Espace réservé de la date 6"/>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e la date 2"/>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a:t>Cliquez pour modifier le style du titre</a:t>
            </a:r>
            <a:endParaRPr lang="ar-DZ"/>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a:t>Cliquez pour modifier le style du titre</a:t>
            </a:r>
            <a:endParaRPr lang="ar-DZ"/>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A94D751-6FC6-41EB-8D11-0DB6F22C0871}" type="datetimeFigureOut">
              <a:rPr lang="ar-DZ" smtClean="0"/>
              <a:pPr/>
              <a:t>25-04-1445</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77EE28E4-2EAE-49D3-BBC2-4C6A23F42719}" type="slidenum">
              <a:rPr lang="ar-DZ" smtClean="0"/>
              <a:pPr/>
              <a:t>‹N°›</a:t>
            </a:fld>
            <a:endParaRPr lang="ar-D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fr-FR"/>
              <a:t>Cliquez pour modifier le style du titre</a:t>
            </a:r>
            <a:endParaRPr lang="ar-DZ"/>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A94D751-6FC6-41EB-8D11-0DB6F22C0871}" type="datetimeFigureOut">
              <a:rPr lang="ar-DZ" smtClean="0"/>
              <a:pPr/>
              <a:t>25-04-1445</a:t>
            </a:fld>
            <a:endParaRPr lang="ar-DZ"/>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Espace réservé du numéro de diapositive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EE28E4-2EAE-49D3-BBC2-4C6A23F42719}" type="slidenum">
              <a:rPr lang="ar-DZ" smtClean="0"/>
              <a:pPr/>
              <a:t>‹N°›</a:t>
            </a:fld>
            <a:endParaRPr lang="ar-D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an : incliné vers le bas 1">
            <a:extLst>
              <a:ext uri="{FF2B5EF4-FFF2-40B4-BE49-F238E27FC236}">
                <a16:creationId xmlns="" xmlns:a16="http://schemas.microsoft.com/office/drawing/2014/main" id="{7A50D879-C34B-45CC-19CE-6B13FDFF43C2}"/>
              </a:ext>
            </a:extLst>
          </p:cNvPr>
          <p:cNvSpPr/>
          <p:nvPr/>
        </p:nvSpPr>
        <p:spPr>
          <a:xfrm>
            <a:off x="179512" y="1484784"/>
            <a:ext cx="8496944" cy="3240360"/>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4800" b="1" i="0"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المحاضرة الثانية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4800" b="1"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الدولة </a:t>
            </a:r>
            <a:r>
              <a:rPr kumimoji="0" lang="ar-DZ" sz="4800" b="1" i="0" u="none" strike="noStrike" cap="none" normalizeH="0" baseline="0" dirty="0" err="1">
                <a:ln>
                  <a:noFill/>
                </a:ln>
                <a:solidFill>
                  <a:schemeClr val="tx1"/>
                </a:solidFill>
                <a:effectLst/>
                <a:latin typeface="Simplified Arabic" pitchFamily="18" charset="-78"/>
                <a:ea typeface="Calibri" pitchFamily="34" charset="0"/>
                <a:cs typeface="Simplified Arabic" pitchFamily="18" charset="-78"/>
              </a:rPr>
              <a:t>الرستمية</a:t>
            </a:r>
            <a:endParaRPr lang="fr-F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AFAE28-0822-3845-9FDE-3A16D125E73D}"/>
              </a:ext>
            </a:extLst>
          </p:cNvPr>
          <p:cNvSpPr>
            <a:spLocks noGrp="1"/>
          </p:cNvSpPr>
          <p:nvPr>
            <p:ph type="title"/>
          </p:nvPr>
        </p:nvSpPr>
        <p:spPr/>
        <p:txBody>
          <a:bodyPr/>
          <a:lstStyle/>
          <a:p>
            <a:r>
              <a:rPr lang="ar-DZ" dirty="0"/>
              <a:t>برج للمراقبة</a:t>
            </a:r>
            <a:endParaRPr lang="fr-FR" dirty="0"/>
          </a:p>
        </p:txBody>
      </p:sp>
      <p:sp>
        <p:nvSpPr>
          <p:cNvPr id="3" name="Espace réservé du contenu 2">
            <a:extLst>
              <a:ext uri="{FF2B5EF4-FFF2-40B4-BE49-F238E27FC236}">
                <a16:creationId xmlns="" xmlns:a16="http://schemas.microsoft.com/office/drawing/2014/main" id="{0B8FF2D2-3B4B-2019-FCEB-D03C0A0B0DB8}"/>
              </a:ext>
            </a:extLst>
          </p:cNvPr>
          <p:cNvSpPr>
            <a:spLocks noGrp="1"/>
          </p:cNvSpPr>
          <p:nvPr>
            <p:ph idx="1"/>
          </p:nvPr>
        </p:nvSpPr>
        <p:spPr/>
        <p:txBody>
          <a:bodyPr/>
          <a:lstStyle/>
          <a:p>
            <a:pPr marL="0" indent="0">
              <a:buNone/>
            </a:pPr>
            <a:endParaRPr lang="fr-FR" dirty="0"/>
          </a:p>
        </p:txBody>
      </p:sp>
      <p:pic>
        <p:nvPicPr>
          <p:cNvPr id="5" name="Image 4">
            <a:extLst>
              <a:ext uri="{FF2B5EF4-FFF2-40B4-BE49-F238E27FC236}">
                <a16:creationId xmlns="" xmlns:a16="http://schemas.microsoft.com/office/drawing/2014/main" id="{86ED10B8-1C8E-07F1-B39D-E63DD9B302FF}"/>
              </a:ext>
            </a:extLst>
          </p:cNvPr>
          <p:cNvPicPr>
            <a:picLocks noChangeAspect="1"/>
          </p:cNvPicPr>
          <p:nvPr/>
        </p:nvPicPr>
        <p:blipFill>
          <a:blip r:embed="rId2"/>
          <a:stretch>
            <a:fillRect/>
          </a:stretch>
        </p:blipFill>
        <p:spPr>
          <a:xfrm>
            <a:off x="564405" y="1600200"/>
            <a:ext cx="8096877" cy="4815511"/>
          </a:xfrm>
          <a:prstGeom prst="rect">
            <a:avLst/>
          </a:prstGeom>
        </p:spPr>
      </p:pic>
    </p:spTree>
    <p:extLst>
      <p:ext uri="{BB962C8B-B14F-4D97-AF65-F5344CB8AC3E}">
        <p14:creationId xmlns="" xmlns:p14="http://schemas.microsoft.com/office/powerpoint/2010/main" val="2984702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475" y="1743439"/>
            <a:ext cx="211335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ar-DZ" sz="2000" b="1" dirty="0">
                <a:solidFill>
                  <a:schemeClr val="tx1"/>
                </a:solidFill>
              </a:rPr>
              <a:t>حي الاجناد</a:t>
            </a:r>
          </a:p>
        </p:txBody>
      </p:sp>
      <p:sp>
        <p:nvSpPr>
          <p:cNvPr id="7" name="Rectangle 6"/>
          <p:cNvSpPr/>
          <p:nvPr/>
        </p:nvSpPr>
        <p:spPr>
          <a:xfrm>
            <a:off x="4257178" y="1733407"/>
            <a:ext cx="182699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ar-DZ" b="1" dirty="0">
                <a:solidFill>
                  <a:schemeClr val="tx1"/>
                </a:solidFill>
              </a:rPr>
              <a:t>حي العدوة</a:t>
            </a:r>
            <a:endParaRPr lang="ar-DZ" sz="2000" b="1" dirty="0">
              <a:solidFill>
                <a:schemeClr val="tx1"/>
              </a:solidFill>
            </a:endParaRPr>
          </a:p>
        </p:txBody>
      </p:sp>
      <p:grpSp>
        <p:nvGrpSpPr>
          <p:cNvPr id="35" name="Groupe 34"/>
          <p:cNvGrpSpPr/>
          <p:nvPr/>
        </p:nvGrpSpPr>
        <p:grpSpPr>
          <a:xfrm>
            <a:off x="899592" y="438438"/>
            <a:ext cx="7643866" cy="3423288"/>
            <a:chOff x="857224" y="428604"/>
            <a:chExt cx="7643866" cy="3423288"/>
          </a:xfrm>
        </p:grpSpPr>
        <p:sp>
          <p:nvSpPr>
            <p:cNvPr id="96258" name="AutoShape 2"/>
            <p:cNvSpPr>
              <a:spLocks noChangeArrowheads="1"/>
            </p:cNvSpPr>
            <p:nvPr/>
          </p:nvSpPr>
          <p:spPr bwMode="auto">
            <a:xfrm>
              <a:off x="857224" y="428604"/>
              <a:ext cx="7643866" cy="576262"/>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lnSpc>
                  <a:spcPct val="80000"/>
                </a:lnSpc>
                <a:spcBef>
                  <a:spcPct val="20000"/>
                </a:spcBef>
                <a:defRPr/>
              </a:pPr>
              <a:r>
                <a:rPr lang="ar-DZ" sz="2800" b="1" dirty="0">
                  <a:solidFill>
                    <a:schemeClr val="tx1"/>
                  </a:solidFill>
                  <a:latin typeface="Simplified Arabic" pitchFamily="18" charset="-78"/>
                  <a:cs typeface="Simplified Arabic" pitchFamily="18" charset="-78"/>
                </a:rPr>
                <a:t>خارج الاسوار</a:t>
              </a:r>
              <a:endParaRPr lang="fr-FR" sz="3200" b="1" dirty="0">
                <a:solidFill>
                  <a:schemeClr val="tx1"/>
                </a:solidFill>
                <a:latin typeface="Simplified Arabic" pitchFamily="18" charset="-78"/>
                <a:cs typeface="Simplified Arabic" pitchFamily="18" charset="-78"/>
              </a:endParaRPr>
            </a:p>
          </p:txBody>
        </p:sp>
        <p:grpSp>
          <p:nvGrpSpPr>
            <p:cNvPr id="34" name="Groupe 33"/>
            <p:cNvGrpSpPr/>
            <p:nvPr/>
          </p:nvGrpSpPr>
          <p:grpSpPr>
            <a:xfrm>
              <a:off x="1785918" y="1000108"/>
              <a:ext cx="5572163" cy="2851784"/>
              <a:chOff x="1785918" y="1000108"/>
              <a:chExt cx="5572163" cy="2851784"/>
            </a:xfrm>
          </p:grpSpPr>
          <p:sp>
            <p:nvSpPr>
              <p:cNvPr id="12" name="Rectangle 11"/>
              <p:cNvSpPr/>
              <p:nvPr/>
            </p:nvSpPr>
            <p:spPr>
              <a:xfrm>
                <a:off x="1886644" y="1285860"/>
                <a:ext cx="5400000"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3" name="Flèche gauche 12"/>
              <p:cNvSpPr/>
              <p:nvPr/>
            </p:nvSpPr>
            <p:spPr>
              <a:xfrm rot="16200000">
                <a:off x="6965172" y="1331611"/>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4" name="Flèche gauche 23"/>
              <p:cNvSpPr/>
              <p:nvPr/>
            </p:nvSpPr>
            <p:spPr>
              <a:xfrm rot="16200000">
                <a:off x="4607719" y="1321579"/>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5" name="Flèche gauche 24"/>
              <p:cNvSpPr/>
              <p:nvPr/>
            </p:nvSpPr>
            <p:spPr>
              <a:xfrm rot="16200000">
                <a:off x="1750199" y="1321579"/>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6" name="Flèche gauche 25"/>
              <p:cNvSpPr/>
              <p:nvPr/>
            </p:nvSpPr>
            <p:spPr>
              <a:xfrm rot="16200000">
                <a:off x="4885342" y="2395297"/>
                <a:ext cx="2556000"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1" name="Rectangle 30"/>
              <p:cNvSpPr/>
              <p:nvPr/>
            </p:nvSpPr>
            <p:spPr>
              <a:xfrm>
                <a:off x="4214810" y="1000108"/>
                <a:ext cx="180000" cy="2857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grpSp>
        <p:nvGrpSpPr>
          <p:cNvPr id="28" name="Groupe 27"/>
          <p:cNvGrpSpPr/>
          <p:nvPr/>
        </p:nvGrpSpPr>
        <p:grpSpPr>
          <a:xfrm>
            <a:off x="848285" y="1743439"/>
            <a:ext cx="2916834" cy="1260912"/>
            <a:chOff x="0" y="1714488"/>
            <a:chExt cx="3268100" cy="1260912"/>
          </a:xfrm>
        </p:grpSpPr>
        <p:sp>
          <p:nvSpPr>
            <p:cNvPr id="11" name="Rectangle 10"/>
            <p:cNvSpPr/>
            <p:nvPr/>
          </p:nvSpPr>
          <p:spPr>
            <a:xfrm>
              <a:off x="0" y="1714488"/>
              <a:ext cx="3268100" cy="36548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85000"/>
                </a:lnSpc>
                <a:spcBef>
                  <a:spcPct val="20000"/>
                </a:spcBef>
                <a:buSzPct val="90000"/>
                <a:buFont typeface="Wingdings" pitchFamily="2" charset="2"/>
                <a:buNone/>
              </a:pPr>
              <a:r>
                <a:rPr lang="ar-DZ" sz="2000" b="1" dirty="0">
                  <a:solidFill>
                    <a:schemeClr val="tx1"/>
                  </a:solidFill>
                </a:rPr>
                <a:t>منطقة القصور والضياع</a:t>
              </a:r>
              <a:endParaRPr lang="ar-DZ" sz="2000" dirty="0">
                <a:solidFill>
                  <a:schemeClr val="tx1"/>
                </a:solidFill>
                <a:latin typeface="Simplified Arabic" pitchFamily="18" charset="-78"/>
                <a:cs typeface="Simplified Arabic" pitchFamily="18" charset="-78"/>
              </a:endParaRPr>
            </a:p>
          </p:txBody>
        </p:sp>
        <p:sp>
          <p:nvSpPr>
            <p:cNvPr id="30" name="Flèche gauche 29"/>
            <p:cNvSpPr/>
            <p:nvPr/>
          </p:nvSpPr>
          <p:spPr>
            <a:xfrm rot="16200000">
              <a:off x="310169" y="2421282"/>
              <a:ext cx="691938" cy="416298"/>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grpSp>
      <p:sp>
        <p:nvSpPr>
          <p:cNvPr id="96261" name="Rectangle 5"/>
          <p:cNvSpPr>
            <a:spLocks noChangeArrowheads="1"/>
          </p:cNvSpPr>
          <p:nvPr/>
        </p:nvSpPr>
        <p:spPr bwMode="auto">
          <a:xfrm>
            <a:off x="6748591" y="2740407"/>
            <a:ext cx="2200239" cy="121608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95250" algn="ctr">
              <a:lnSpc>
                <a:spcPct val="85000"/>
              </a:lnSpc>
              <a:spcBef>
                <a:spcPct val="20000"/>
              </a:spcBef>
              <a:buSzPct val="90000"/>
              <a:buFont typeface="Wingdings" pitchFamily="2" charset="2"/>
              <a:buNone/>
            </a:pPr>
            <a:r>
              <a:rPr lang="ar-DZ" sz="2000" b="1" dirty="0">
                <a:solidFill>
                  <a:schemeClr val="tx1"/>
                </a:solidFill>
              </a:rPr>
              <a:t>المهاجرين القادمون من </a:t>
            </a:r>
            <a:r>
              <a:rPr lang="ar-DZ" sz="2000" b="1" dirty="0" err="1" smtClean="0">
                <a:solidFill>
                  <a:schemeClr val="tx1"/>
                </a:solidFill>
              </a:rPr>
              <a:t>افريق</a:t>
            </a:r>
            <a:r>
              <a:rPr lang="ar-SA" sz="2000" b="1" dirty="0" smtClean="0">
                <a:solidFill>
                  <a:schemeClr val="tx1"/>
                </a:solidFill>
              </a:rPr>
              <a:t>ي</a:t>
            </a:r>
            <a:r>
              <a:rPr lang="ar-DZ" sz="2000" b="1" dirty="0" smtClean="0">
                <a:solidFill>
                  <a:schemeClr val="tx1"/>
                </a:solidFill>
              </a:rPr>
              <a:t>ة </a:t>
            </a:r>
            <a:r>
              <a:rPr lang="ar-DZ" sz="2000" b="1" dirty="0">
                <a:solidFill>
                  <a:schemeClr val="tx1"/>
                </a:solidFill>
              </a:rPr>
              <a:t>الذي اصبح في القرن3ه سرة المدينة</a:t>
            </a:r>
            <a:endParaRPr lang="ar-SA" sz="2000" b="1" dirty="0">
              <a:solidFill>
                <a:schemeClr val="tx1"/>
              </a:solidFill>
              <a:latin typeface="Simplified Arabic" pitchFamily="18" charset="-78"/>
              <a:cs typeface="Simplified Arabic" pitchFamily="18" charset="-78"/>
            </a:endParaRPr>
          </a:p>
        </p:txBody>
      </p:sp>
      <p:sp>
        <p:nvSpPr>
          <p:cNvPr id="4" name="Flèche gauche 29">
            <a:extLst>
              <a:ext uri="{FF2B5EF4-FFF2-40B4-BE49-F238E27FC236}">
                <a16:creationId xmlns="" xmlns:a16="http://schemas.microsoft.com/office/drawing/2014/main" id="{40C76AD6-546E-F713-7CAA-902C9D0E78B7}"/>
              </a:ext>
            </a:extLst>
          </p:cNvPr>
          <p:cNvSpPr/>
          <p:nvPr/>
        </p:nvSpPr>
        <p:spPr>
          <a:xfrm rot="16200000">
            <a:off x="7751572" y="2249772"/>
            <a:ext cx="653528" cy="459252"/>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sp>
        <p:nvSpPr>
          <p:cNvPr id="2" name="Rectangle 5">
            <a:extLst>
              <a:ext uri="{FF2B5EF4-FFF2-40B4-BE49-F238E27FC236}">
                <a16:creationId xmlns="" xmlns:a16="http://schemas.microsoft.com/office/drawing/2014/main" id="{B561E0FF-80A6-685D-5787-BCFE062FFC55}"/>
              </a:ext>
            </a:extLst>
          </p:cNvPr>
          <p:cNvSpPr>
            <a:spLocks noChangeArrowheads="1"/>
          </p:cNvSpPr>
          <p:nvPr/>
        </p:nvSpPr>
        <p:spPr bwMode="auto">
          <a:xfrm>
            <a:off x="4145551" y="2777321"/>
            <a:ext cx="1781250" cy="86599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95250" algn="ctr">
              <a:lnSpc>
                <a:spcPct val="85000"/>
              </a:lnSpc>
              <a:spcBef>
                <a:spcPct val="20000"/>
              </a:spcBef>
              <a:buSzPct val="90000"/>
              <a:buFont typeface="Wingdings" pitchFamily="2" charset="2"/>
              <a:buNone/>
            </a:pPr>
            <a:r>
              <a:rPr lang="ar-DZ" sz="2000" b="1" dirty="0">
                <a:solidFill>
                  <a:schemeClr val="tx1"/>
                </a:solidFill>
              </a:rPr>
              <a:t>بمحاذاة نهر مينا وهو من بناء نفوسة</a:t>
            </a:r>
            <a:endParaRPr lang="ar-SA" sz="2000" b="1" dirty="0">
              <a:solidFill>
                <a:schemeClr val="tx1"/>
              </a:solidFill>
              <a:latin typeface="Simplified Arabic" pitchFamily="18" charset="-78"/>
              <a:cs typeface="Simplified Arabic" pitchFamily="18" charset="-78"/>
            </a:endParaRPr>
          </a:p>
        </p:txBody>
      </p:sp>
      <p:sp>
        <p:nvSpPr>
          <p:cNvPr id="8" name="Rectangle 5">
            <a:extLst>
              <a:ext uri="{FF2B5EF4-FFF2-40B4-BE49-F238E27FC236}">
                <a16:creationId xmlns="" xmlns:a16="http://schemas.microsoft.com/office/drawing/2014/main" id="{7CB70A75-7E6D-9CEA-9ACA-6AC2BB39A95B}"/>
              </a:ext>
            </a:extLst>
          </p:cNvPr>
          <p:cNvSpPr>
            <a:spLocks noChangeArrowheads="1"/>
          </p:cNvSpPr>
          <p:nvPr/>
        </p:nvSpPr>
        <p:spPr bwMode="auto">
          <a:xfrm>
            <a:off x="742971" y="3207841"/>
            <a:ext cx="1781250" cy="145989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95250" algn="ctr">
              <a:lnSpc>
                <a:spcPct val="85000"/>
              </a:lnSpc>
              <a:spcBef>
                <a:spcPct val="20000"/>
              </a:spcBef>
              <a:buSzPct val="90000"/>
              <a:buFont typeface="Wingdings" pitchFamily="2" charset="2"/>
              <a:buNone/>
            </a:pPr>
            <a:r>
              <a:rPr lang="ar-DZ" sz="2000" b="1" dirty="0">
                <a:solidFill>
                  <a:schemeClr val="tx1"/>
                </a:solidFill>
              </a:rPr>
              <a:t>حيث يوجد الجنان والبساتين القريبة من ضواحي المدينة</a:t>
            </a:r>
            <a:endParaRPr lang="ar-SA" sz="2000" b="1" dirty="0">
              <a:solidFill>
                <a:schemeClr val="tx1"/>
              </a:solidFill>
              <a:latin typeface="Simplified Arabic" pitchFamily="18" charset="-78"/>
              <a:cs typeface="Simplified Arabic" pitchFamily="18" charset="-78"/>
            </a:endParaRPr>
          </a:p>
        </p:txBody>
      </p:sp>
      <p:sp>
        <p:nvSpPr>
          <p:cNvPr id="15" name="Flèche gauche 29">
            <a:extLst>
              <a:ext uri="{FF2B5EF4-FFF2-40B4-BE49-F238E27FC236}">
                <a16:creationId xmlns="" xmlns:a16="http://schemas.microsoft.com/office/drawing/2014/main" id="{21530880-733B-9C3C-9AC4-C4DB85CF0557}"/>
              </a:ext>
            </a:extLst>
          </p:cNvPr>
          <p:cNvSpPr/>
          <p:nvPr/>
        </p:nvSpPr>
        <p:spPr>
          <a:xfrm rot="16200000">
            <a:off x="4778600" y="2250697"/>
            <a:ext cx="653528" cy="459252"/>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spTree>
    <p:extLst>
      <p:ext uri="{BB962C8B-B14F-4D97-AF65-F5344CB8AC3E}">
        <p14:creationId xmlns="" xmlns:p14="http://schemas.microsoft.com/office/powerpoint/2010/main" val="181380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0204" y="214989"/>
            <a:ext cx="2201245"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lgn="ctr" fontAlgn="base">
              <a:spcBef>
                <a:spcPct val="0"/>
              </a:spcBef>
              <a:spcAft>
                <a:spcPct val="0"/>
              </a:spcAft>
            </a:pPr>
            <a:r>
              <a:rPr lang="ar-SA" b="1" dirty="0">
                <a:solidFill>
                  <a:schemeClr val="tx1"/>
                </a:solidFill>
              </a:rPr>
              <a:t>القصور الحمامات والخانات</a:t>
            </a:r>
            <a:endParaRPr lang="en-US" sz="2400" b="1" dirty="0">
              <a:solidFill>
                <a:schemeClr val="tx1"/>
              </a:solidFill>
              <a:latin typeface="Simplified Arabic" pitchFamily="18" charset="-78"/>
              <a:cs typeface="Simplified Arabic" pitchFamily="18" charset="-78"/>
            </a:endParaRPr>
          </a:p>
        </p:txBody>
      </p:sp>
      <p:sp>
        <p:nvSpPr>
          <p:cNvPr id="4" name="Rectangle 1"/>
          <p:cNvSpPr>
            <a:spLocks noChangeArrowheads="1"/>
          </p:cNvSpPr>
          <p:nvPr/>
        </p:nvSpPr>
        <p:spPr bwMode="auto">
          <a:xfrm>
            <a:off x="5572134" y="2642569"/>
            <a:ext cx="3571866" cy="147732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ar-SA" dirty="0"/>
              <a:t>قصر عبدالرحمن بن رستم</a:t>
            </a:r>
            <a:endParaRPr lang="ar-DZ" dirty="0"/>
          </a:p>
          <a:p>
            <a:r>
              <a:rPr lang="ar-SA" dirty="0"/>
              <a:t>وقصور افلح بن عبدالوهاب</a:t>
            </a:r>
            <a:endParaRPr lang="ar-DZ" dirty="0"/>
          </a:p>
          <a:p>
            <a:r>
              <a:rPr lang="ar-SA" dirty="0"/>
              <a:t> وقصر ابي بكر بن افلح</a:t>
            </a:r>
            <a:endParaRPr lang="ar-DZ" dirty="0"/>
          </a:p>
          <a:p>
            <a:r>
              <a:rPr lang="ar-SA" dirty="0"/>
              <a:t>وقصر ابن عرفة</a:t>
            </a:r>
            <a:endParaRPr lang="ar-DZ" dirty="0"/>
          </a:p>
          <a:p>
            <a:r>
              <a:rPr lang="ar-SA" dirty="0"/>
              <a:t> ودار ابي </a:t>
            </a:r>
            <a:r>
              <a:rPr lang="ar-SA" dirty="0" err="1"/>
              <a:t>اليقضان</a:t>
            </a:r>
            <a:endParaRPr lang="ar-SA" dirty="0"/>
          </a:p>
        </p:txBody>
      </p:sp>
      <p:sp>
        <p:nvSpPr>
          <p:cNvPr id="9" name="Rectangle 8"/>
          <p:cNvSpPr>
            <a:spLocks noChangeArrowheads="1"/>
          </p:cNvSpPr>
          <p:nvPr/>
        </p:nvSpPr>
        <p:spPr bwMode="auto">
          <a:xfrm>
            <a:off x="3059800" y="2553191"/>
            <a:ext cx="2149048"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ar-DZ" dirty="0"/>
              <a:t>ال</a:t>
            </a:r>
            <a:r>
              <a:rPr lang="ar-SA" dirty="0"/>
              <a:t>حمامات فاق عددها اثني عشر حمامات</a:t>
            </a:r>
            <a:r>
              <a:rPr lang="ar-DZ" dirty="0"/>
              <a:t> حسب البكري</a:t>
            </a:r>
          </a:p>
        </p:txBody>
      </p:sp>
      <p:grpSp>
        <p:nvGrpSpPr>
          <p:cNvPr id="19" name="Groupe 18"/>
          <p:cNvGrpSpPr/>
          <p:nvPr/>
        </p:nvGrpSpPr>
        <p:grpSpPr>
          <a:xfrm>
            <a:off x="1023768" y="1132850"/>
            <a:ext cx="6840000" cy="1401460"/>
            <a:chOff x="1023768" y="1132850"/>
            <a:chExt cx="6840000" cy="1401460"/>
          </a:xfrm>
        </p:grpSpPr>
        <p:sp>
          <p:nvSpPr>
            <p:cNvPr id="66561" name="Rectangle 1"/>
            <p:cNvSpPr>
              <a:spLocks noChangeArrowheads="1"/>
            </p:cNvSpPr>
            <p:nvPr/>
          </p:nvSpPr>
          <p:spPr bwMode="auto">
            <a:xfrm>
              <a:off x="1023768" y="1132850"/>
              <a:ext cx="684000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ar-SA" sz="1800" b="1" dirty="0">
                  <a:solidFill>
                    <a:schemeClr val="tx1"/>
                  </a:solidFill>
                  <a:effectLst/>
                  <a:ea typeface="Times New Roman" panose="02020603050405020304" pitchFamily="18" charset="0"/>
                  <a:cs typeface="Simplified Arabic" panose="02020603050405020304" pitchFamily="18" charset="-78"/>
                </a:rPr>
                <a:t>كانت المدينة تضم عدة قصور</a:t>
              </a:r>
              <a:r>
                <a:rPr lang="ar-DZ" sz="1800" b="1" dirty="0">
                  <a:solidFill>
                    <a:schemeClr val="tx1"/>
                  </a:solidFill>
                  <a:effectLst/>
                  <a:ea typeface="Times New Roman" panose="02020603050405020304" pitchFamily="18" charset="0"/>
                  <a:cs typeface="Simplified Arabic" panose="02020603050405020304" pitchFamily="18" charset="-78"/>
                </a:rPr>
                <a:t> وحمامات وخانات</a:t>
              </a:r>
              <a:r>
                <a:rPr lang="ar-SA" sz="1800" b="1" dirty="0">
                  <a:solidFill>
                    <a:schemeClr val="tx1"/>
                  </a:solidFill>
                  <a:effectLst/>
                  <a:ea typeface="Times New Roman" panose="02020603050405020304" pitchFamily="18" charset="0"/>
                  <a:cs typeface="Simplified Arabic" panose="02020603050405020304" pitchFamily="18" charset="-78"/>
                </a:rPr>
                <a:t>، منها </a:t>
              </a:r>
              <a:endParaRPr kumimoji="0" lang="ar-SA" sz="2200" b="1" i="0" u="none" strike="noStrike" cap="none" normalizeH="0" baseline="0" dirty="0">
                <a:ln>
                  <a:noFill/>
                </a:ln>
                <a:solidFill>
                  <a:schemeClr val="tx1"/>
                </a:solidFill>
                <a:effectLst/>
                <a:latin typeface="Arial" pitchFamily="34" charset="0"/>
                <a:cs typeface="Arial" pitchFamily="34" charset="0"/>
              </a:endParaRPr>
            </a:p>
          </p:txBody>
        </p:sp>
        <p:grpSp>
          <p:nvGrpSpPr>
            <p:cNvPr id="12" name="Groupe 33"/>
            <p:cNvGrpSpPr/>
            <p:nvPr/>
          </p:nvGrpSpPr>
          <p:grpSpPr>
            <a:xfrm>
              <a:off x="1625372" y="1567391"/>
              <a:ext cx="5536066" cy="966919"/>
              <a:chOff x="1768248" y="179575"/>
              <a:chExt cx="5536066" cy="966919"/>
            </a:xfrm>
          </p:grpSpPr>
          <p:sp>
            <p:nvSpPr>
              <p:cNvPr id="13" name="Rectangle 12"/>
              <p:cNvSpPr/>
              <p:nvPr/>
            </p:nvSpPr>
            <p:spPr>
              <a:xfrm>
                <a:off x="1820430" y="496239"/>
                <a:ext cx="540000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4" name="Flèche gauche 13"/>
              <p:cNvSpPr/>
              <p:nvPr/>
            </p:nvSpPr>
            <p:spPr>
              <a:xfrm rot="16200000">
                <a:off x="6911405" y="75358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6" name="Flèche gauche 15"/>
              <p:cNvSpPr/>
              <p:nvPr/>
            </p:nvSpPr>
            <p:spPr>
              <a:xfrm rot="16200000">
                <a:off x="1732529" y="736090"/>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8" name="Rectangle 17"/>
              <p:cNvSpPr/>
              <p:nvPr/>
            </p:nvSpPr>
            <p:spPr>
              <a:xfrm>
                <a:off x="4496644" y="179575"/>
                <a:ext cx="180000"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sp>
        <p:nvSpPr>
          <p:cNvPr id="2" name="Rectangle 1">
            <a:extLst>
              <a:ext uri="{FF2B5EF4-FFF2-40B4-BE49-F238E27FC236}">
                <a16:creationId xmlns="" xmlns:a16="http://schemas.microsoft.com/office/drawing/2014/main" id="{F3CE36EF-B572-E666-76DA-5B1CCF271B2E}"/>
              </a:ext>
            </a:extLst>
          </p:cNvPr>
          <p:cNvSpPr/>
          <p:nvPr/>
        </p:nvSpPr>
        <p:spPr>
          <a:xfrm>
            <a:off x="827584" y="4137699"/>
            <a:ext cx="3744416" cy="255454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fontAlgn="base">
              <a:spcBef>
                <a:spcPct val="0"/>
              </a:spcBef>
              <a:spcAft>
                <a:spcPct val="0"/>
              </a:spcAft>
            </a:pPr>
            <a:r>
              <a:rPr lang="ar-SA" sz="2000" dirty="0">
                <a:solidFill>
                  <a:schemeClr val="tx1"/>
                </a:solidFill>
              </a:rPr>
              <a:t>وقد كان بعض هذه القصور مشكل من </a:t>
            </a:r>
            <a:r>
              <a:rPr lang="ar-DZ" sz="2000" dirty="0">
                <a:solidFill>
                  <a:schemeClr val="tx1"/>
                </a:solidFill>
              </a:rPr>
              <a:t>عدة </a:t>
            </a:r>
            <a:r>
              <a:rPr lang="ar-SA" sz="2000" dirty="0">
                <a:solidFill>
                  <a:schemeClr val="tx1"/>
                </a:solidFill>
              </a:rPr>
              <a:t>طوابق</a:t>
            </a:r>
            <a:r>
              <a:rPr lang="ar-DZ" sz="2000" dirty="0">
                <a:solidFill>
                  <a:schemeClr val="tx1"/>
                </a:solidFill>
              </a:rPr>
              <a:t> واحتوائها على شرفات</a:t>
            </a:r>
          </a:p>
          <a:p>
            <a:pPr algn="ctr" fontAlgn="base">
              <a:spcBef>
                <a:spcPct val="0"/>
              </a:spcBef>
              <a:spcAft>
                <a:spcPct val="0"/>
              </a:spcAft>
            </a:pPr>
            <a:r>
              <a:rPr lang="ar-SA" sz="2000" dirty="0">
                <a:solidFill>
                  <a:schemeClr val="tx1"/>
                </a:solidFill>
              </a:rPr>
              <a:t>حيث يذكر ابن الصغير في حادثة كان القاضي يبحث فيها عن ابنة جارية اختطفت، ودلته أمها على دار يمكن أن تكون فيها، «فدخل الدار وتخلل بيوتها بيتا </a:t>
            </a:r>
            <a:r>
              <a:rPr lang="ar-SA" sz="2000" dirty="0" err="1">
                <a:solidFill>
                  <a:schemeClr val="tx1"/>
                </a:solidFill>
              </a:rPr>
              <a:t>بيتا</a:t>
            </a:r>
            <a:r>
              <a:rPr lang="ar-SA" sz="2000" dirty="0">
                <a:solidFill>
                  <a:schemeClr val="tx1"/>
                </a:solidFill>
              </a:rPr>
              <a:t> وموضعا موضعا فلم ير شيئا، ثم صعد أعلى الدار والمرأة معه فلم يجد شيئا».</a:t>
            </a:r>
            <a:endParaRPr lang="fr-FR" sz="2000" dirty="0">
              <a:solidFill>
                <a:schemeClr val="tx1"/>
              </a:solidFill>
            </a:endParaRPr>
          </a:p>
        </p:txBody>
      </p:sp>
      <p:grpSp>
        <p:nvGrpSpPr>
          <p:cNvPr id="7" name="Groupe 6">
            <a:extLst>
              <a:ext uri="{FF2B5EF4-FFF2-40B4-BE49-F238E27FC236}">
                <a16:creationId xmlns="" xmlns:a16="http://schemas.microsoft.com/office/drawing/2014/main" id="{A9500310-61D9-7DE8-4DC8-A8F97FCE1F1A}"/>
              </a:ext>
            </a:extLst>
          </p:cNvPr>
          <p:cNvGrpSpPr/>
          <p:nvPr/>
        </p:nvGrpSpPr>
        <p:grpSpPr>
          <a:xfrm>
            <a:off x="4647286" y="3396971"/>
            <a:ext cx="849562" cy="2215530"/>
            <a:chOff x="4293942" y="3714752"/>
            <a:chExt cx="849562" cy="2215530"/>
          </a:xfrm>
        </p:grpSpPr>
        <p:sp>
          <p:nvSpPr>
            <p:cNvPr id="20" name="Flèche vers le bas 11">
              <a:extLst>
                <a:ext uri="{FF2B5EF4-FFF2-40B4-BE49-F238E27FC236}">
                  <a16:creationId xmlns="" xmlns:a16="http://schemas.microsoft.com/office/drawing/2014/main" id="{7221385C-B9D8-E7D1-85CE-5B8828505FAE}"/>
                </a:ext>
              </a:extLst>
            </p:cNvPr>
            <p:cNvSpPr/>
            <p:nvPr/>
          </p:nvSpPr>
          <p:spPr>
            <a:xfrm rot="5400000">
              <a:off x="4396776" y="5469306"/>
              <a:ext cx="358142" cy="563810"/>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
          <p:nvSpPr>
            <p:cNvPr id="10" name="Rectangle 9">
              <a:extLst>
                <a:ext uri="{FF2B5EF4-FFF2-40B4-BE49-F238E27FC236}">
                  <a16:creationId xmlns="" xmlns:a16="http://schemas.microsoft.com/office/drawing/2014/main" id="{DABABA4C-C9F5-F8A3-2514-F6F8D9405112}"/>
                </a:ext>
              </a:extLst>
            </p:cNvPr>
            <p:cNvSpPr/>
            <p:nvPr/>
          </p:nvSpPr>
          <p:spPr>
            <a:xfrm>
              <a:off x="4857752" y="3786190"/>
              <a:ext cx="144000" cy="207170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11" name="Rectangle 10">
              <a:extLst>
                <a:ext uri="{FF2B5EF4-FFF2-40B4-BE49-F238E27FC236}">
                  <a16:creationId xmlns="" xmlns:a16="http://schemas.microsoft.com/office/drawing/2014/main" id="{DA490EC0-D8FF-FDFE-56DA-00A156B4E79B}"/>
                </a:ext>
              </a:extLst>
            </p:cNvPr>
            <p:cNvSpPr/>
            <p:nvPr/>
          </p:nvSpPr>
          <p:spPr>
            <a:xfrm>
              <a:off x="4855504" y="3714752"/>
              <a:ext cx="288000" cy="14287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grpSp>
      <p:pic>
        <p:nvPicPr>
          <p:cNvPr id="22" name="Image 21">
            <a:extLst>
              <a:ext uri="{FF2B5EF4-FFF2-40B4-BE49-F238E27FC236}">
                <a16:creationId xmlns="" xmlns:a16="http://schemas.microsoft.com/office/drawing/2014/main" id="{418A2D38-53CD-F019-B1E7-4D12AECD1FA3}"/>
              </a:ext>
            </a:extLst>
          </p:cNvPr>
          <p:cNvPicPr>
            <a:picLocks noChangeAspect="1"/>
          </p:cNvPicPr>
          <p:nvPr/>
        </p:nvPicPr>
        <p:blipFill>
          <a:blip r:embed="rId2" cstate="print"/>
          <a:srcRect/>
          <a:stretch>
            <a:fillRect/>
          </a:stretch>
        </p:blipFill>
        <p:spPr bwMode="auto">
          <a:xfrm>
            <a:off x="7566025" y="4177030"/>
            <a:ext cx="1577975" cy="2680970"/>
          </a:xfrm>
          <a:prstGeom prst="rect">
            <a:avLst/>
          </a:prstGeom>
          <a:noFill/>
          <a:ln w="6350" cmpd="sng">
            <a:solidFill>
              <a:srgbClr val="000000"/>
            </a:solidFill>
            <a:miter lim="800000"/>
            <a:headEnd/>
            <a:tailEnd/>
          </a:ln>
          <a:effectLst/>
        </p:spPr>
      </p:pic>
      <p:sp>
        <p:nvSpPr>
          <p:cNvPr id="24" name="ZoneTexte 23">
            <a:extLst>
              <a:ext uri="{FF2B5EF4-FFF2-40B4-BE49-F238E27FC236}">
                <a16:creationId xmlns="" xmlns:a16="http://schemas.microsoft.com/office/drawing/2014/main" id="{DDE4EA3A-686B-8773-7912-0C9792F4329C}"/>
              </a:ext>
            </a:extLst>
          </p:cNvPr>
          <p:cNvSpPr txBox="1"/>
          <p:nvPr/>
        </p:nvSpPr>
        <p:spPr>
          <a:xfrm>
            <a:off x="2620889" y="6273679"/>
            <a:ext cx="4616604" cy="369332"/>
          </a:xfrm>
          <a:prstGeom prst="rect">
            <a:avLst/>
          </a:prstGeom>
          <a:noFill/>
        </p:spPr>
        <p:txBody>
          <a:bodyPr wrap="square">
            <a:spAutoFit/>
          </a:bodyPr>
          <a:lstStyle/>
          <a:p>
            <a:r>
              <a:rPr lang="ar-SA" sz="1800" b="1" dirty="0">
                <a:effectLst/>
                <a:ea typeface="Times New Roman" panose="02020603050405020304" pitchFamily="18" charset="0"/>
                <a:cs typeface="Simplified Arabic" panose="02020603050405020304" pitchFamily="18" charset="-78"/>
              </a:rPr>
              <a:t>مخطط حمام </a:t>
            </a:r>
            <a:r>
              <a:rPr lang="ar-SA" sz="1800" b="1" dirty="0" err="1">
                <a:effectLst/>
                <a:ea typeface="Times New Roman" panose="02020603050405020304" pitchFamily="18" charset="0"/>
                <a:cs typeface="Simplified Arabic" panose="02020603050405020304" pitchFamily="18" charset="-78"/>
              </a:rPr>
              <a:t>تاهرت</a:t>
            </a:r>
            <a:r>
              <a:rPr lang="ar-SA" sz="1800" b="1" dirty="0">
                <a:effectLst/>
                <a:ea typeface="Times New Roman" panose="02020603050405020304" pitchFamily="18" charset="0"/>
                <a:cs typeface="Simplified Arabic" panose="02020603050405020304" pitchFamily="18" charset="-78"/>
              </a:rPr>
              <a:t> </a:t>
            </a:r>
            <a:endParaRPr lang="fr-FR" dirty="0"/>
          </a:p>
        </p:txBody>
      </p:sp>
      <p:sp>
        <p:nvSpPr>
          <p:cNvPr id="5" name="Rectangle 4">
            <a:extLst>
              <a:ext uri="{FF2B5EF4-FFF2-40B4-BE49-F238E27FC236}">
                <a16:creationId xmlns="" xmlns:a16="http://schemas.microsoft.com/office/drawing/2014/main" id="{FF89FB6C-35C9-EEF1-30BE-140514CFE2F9}"/>
              </a:ext>
            </a:extLst>
          </p:cNvPr>
          <p:cNvSpPr>
            <a:spLocks noChangeArrowheads="1"/>
          </p:cNvSpPr>
          <p:nvPr/>
        </p:nvSpPr>
        <p:spPr bwMode="auto">
          <a:xfrm>
            <a:off x="467544" y="2534310"/>
            <a:ext cx="2060285"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ar-SA" dirty="0"/>
              <a:t>وخانات عديدة</a:t>
            </a:r>
            <a:r>
              <a:rPr lang="ar-DZ" dirty="0"/>
              <a:t> تقع بالقرب من باب المنازل</a:t>
            </a:r>
            <a:endParaRPr lang="fr-FR" dirty="0"/>
          </a:p>
          <a:p>
            <a:pPr algn="just" eaLnBrk="0" fontAlgn="base" hangingPunct="0">
              <a:spcBef>
                <a:spcPct val="0"/>
              </a:spcBef>
              <a:spcAft>
                <a:spcPct val="0"/>
              </a:spcAft>
            </a:pPr>
            <a:endParaRPr lang="ar-DZ" dirty="0"/>
          </a:p>
        </p:txBody>
      </p:sp>
    </p:spTree>
    <p:extLst>
      <p:ext uri="{BB962C8B-B14F-4D97-AF65-F5344CB8AC3E}">
        <p14:creationId xmlns="" xmlns:p14="http://schemas.microsoft.com/office/powerpoint/2010/main" val="90759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3F45DA60-3DAA-FDF5-1534-A5A1E7248C39}"/>
              </a:ext>
            </a:extLst>
          </p:cNvPr>
          <p:cNvPicPr>
            <a:picLocks noChangeAspect="1"/>
          </p:cNvPicPr>
          <p:nvPr/>
        </p:nvPicPr>
        <p:blipFill>
          <a:blip r:embed="rId2"/>
          <a:stretch>
            <a:fillRect/>
          </a:stretch>
        </p:blipFill>
        <p:spPr>
          <a:xfrm>
            <a:off x="755577" y="1052735"/>
            <a:ext cx="7800866" cy="4652323"/>
          </a:xfrm>
          <a:prstGeom prst="rect">
            <a:avLst/>
          </a:prstGeom>
        </p:spPr>
      </p:pic>
      <p:sp>
        <p:nvSpPr>
          <p:cNvPr id="4" name="Rectangle 3">
            <a:extLst>
              <a:ext uri="{FF2B5EF4-FFF2-40B4-BE49-F238E27FC236}">
                <a16:creationId xmlns="" xmlns:a16="http://schemas.microsoft.com/office/drawing/2014/main" id="{C1DEF7FC-3BF5-5978-EEE5-B38A081FB73A}"/>
              </a:ext>
            </a:extLst>
          </p:cNvPr>
          <p:cNvSpPr/>
          <p:nvPr/>
        </p:nvSpPr>
        <p:spPr>
          <a:xfrm>
            <a:off x="2339752" y="404664"/>
            <a:ext cx="4104456" cy="288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حمام </a:t>
            </a:r>
            <a:r>
              <a:rPr lang="ar-DZ" sz="2800" b="1" dirty="0" err="1">
                <a:solidFill>
                  <a:schemeClr val="tx1"/>
                </a:solidFill>
              </a:rPr>
              <a:t>تيهرت</a:t>
            </a:r>
            <a:endParaRPr lang="fr-FR" sz="2800" b="1" dirty="0">
              <a:solidFill>
                <a:schemeClr val="tx1"/>
              </a:solidFill>
            </a:endParaRPr>
          </a:p>
        </p:txBody>
      </p:sp>
    </p:spTree>
    <p:extLst>
      <p:ext uri="{BB962C8B-B14F-4D97-AF65-F5344CB8AC3E}">
        <p14:creationId xmlns="" xmlns:p14="http://schemas.microsoft.com/office/powerpoint/2010/main" val="3490472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9545" y="267243"/>
            <a:ext cx="163482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DZ" b="1" dirty="0">
                <a:solidFill>
                  <a:schemeClr val="tx1"/>
                </a:solidFill>
              </a:rPr>
              <a:t>الدور</a:t>
            </a:r>
            <a:endParaRPr lang="en-US" sz="2400" b="1" dirty="0">
              <a:solidFill>
                <a:schemeClr val="tx1"/>
              </a:solidFill>
              <a:latin typeface="Simplified Arabic" pitchFamily="18" charset="-78"/>
              <a:cs typeface="Simplified Arabic" pitchFamily="18" charset="-78"/>
            </a:endParaRPr>
          </a:p>
        </p:txBody>
      </p:sp>
      <p:sp>
        <p:nvSpPr>
          <p:cNvPr id="4" name="Rectangle 1"/>
          <p:cNvSpPr>
            <a:spLocks noChangeArrowheads="1"/>
          </p:cNvSpPr>
          <p:nvPr/>
        </p:nvSpPr>
        <p:spPr bwMode="auto">
          <a:xfrm>
            <a:off x="5493657" y="2944242"/>
            <a:ext cx="3571866"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ar-DZ" dirty="0"/>
              <a:t>أشار ابن الصغير الى دار الضيافة عندما تحدث عن وفود نفوسة  التي استقبلها أبا </a:t>
            </a:r>
            <a:r>
              <a:rPr lang="ar-DZ" dirty="0" err="1"/>
              <a:t>اليقضان</a:t>
            </a:r>
            <a:r>
              <a:rPr lang="ar-DZ" dirty="0"/>
              <a:t> فانزلهم دار الضيافة</a:t>
            </a:r>
            <a:endParaRPr lang="ar-SA" dirty="0"/>
          </a:p>
        </p:txBody>
      </p:sp>
      <p:grpSp>
        <p:nvGrpSpPr>
          <p:cNvPr id="19" name="Groupe 18"/>
          <p:cNvGrpSpPr/>
          <p:nvPr/>
        </p:nvGrpSpPr>
        <p:grpSpPr>
          <a:xfrm>
            <a:off x="1685815" y="1480450"/>
            <a:ext cx="6712044" cy="1432237"/>
            <a:chOff x="1652393" y="1102073"/>
            <a:chExt cx="6211375" cy="1432237"/>
          </a:xfrm>
        </p:grpSpPr>
        <p:sp>
          <p:nvSpPr>
            <p:cNvPr id="66561" name="Rectangle 1"/>
            <p:cNvSpPr>
              <a:spLocks noChangeArrowheads="1"/>
            </p:cNvSpPr>
            <p:nvPr/>
          </p:nvSpPr>
          <p:spPr bwMode="auto">
            <a:xfrm>
              <a:off x="6300192" y="1102073"/>
              <a:ext cx="1563576" cy="4308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ar-DZ" sz="2200" b="1" i="0" u="none" strike="noStrike" cap="none" normalizeH="0" baseline="0" dirty="0">
                  <a:ln>
                    <a:noFill/>
                  </a:ln>
                  <a:solidFill>
                    <a:schemeClr val="tx1"/>
                  </a:solidFill>
                  <a:effectLst/>
                  <a:latin typeface="Arial" pitchFamily="34" charset="0"/>
                  <a:cs typeface="Arial" pitchFamily="34" charset="0"/>
                </a:rPr>
                <a:t>دار الضيافة</a:t>
              </a:r>
              <a:endParaRPr kumimoji="0" lang="ar-SA" sz="2200" b="1" i="0" u="none" strike="noStrike" cap="none" normalizeH="0" baseline="0" dirty="0">
                <a:ln>
                  <a:noFill/>
                </a:ln>
                <a:solidFill>
                  <a:schemeClr val="tx1"/>
                </a:solidFill>
                <a:effectLst/>
                <a:latin typeface="Arial" pitchFamily="34" charset="0"/>
                <a:cs typeface="Arial" pitchFamily="34" charset="0"/>
              </a:endParaRPr>
            </a:p>
          </p:txBody>
        </p:sp>
        <p:grpSp>
          <p:nvGrpSpPr>
            <p:cNvPr id="12" name="Groupe 33"/>
            <p:cNvGrpSpPr/>
            <p:nvPr/>
          </p:nvGrpSpPr>
          <p:grpSpPr>
            <a:xfrm>
              <a:off x="1652393" y="1747114"/>
              <a:ext cx="6147578" cy="787196"/>
              <a:chOff x="1795269" y="359298"/>
              <a:chExt cx="6147578" cy="787196"/>
            </a:xfrm>
          </p:grpSpPr>
          <p:sp>
            <p:nvSpPr>
              <p:cNvPr id="13" name="Rectangle 12"/>
              <p:cNvSpPr/>
              <p:nvPr/>
            </p:nvSpPr>
            <p:spPr>
              <a:xfrm>
                <a:off x="1795269" y="359298"/>
                <a:ext cx="5968981" cy="18764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4" name="Flèche gauche 13"/>
              <p:cNvSpPr/>
              <p:nvPr/>
            </p:nvSpPr>
            <p:spPr>
              <a:xfrm rot="16200000">
                <a:off x="7464476" y="668123"/>
                <a:ext cx="599552"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grpSp>
      </p:grpSp>
      <p:sp>
        <p:nvSpPr>
          <p:cNvPr id="5" name="Rectangle 4">
            <a:extLst>
              <a:ext uri="{FF2B5EF4-FFF2-40B4-BE49-F238E27FC236}">
                <a16:creationId xmlns="" xmlns:a16="http://schemas.microsoft.com/office/drawing/2014/main" id="{FF89FB6C-35C9-EEF1-30BE-140514CFE2F9}"/>
              </a:ext>
            </a:extLst>
          </p:cNvPr>
          <p:cNvSpPr>
            <a:spLocks noChangeArrowheads="1"/>
          </p:cNvSpPr>
          <p:nvPr/>
        </p:nvSpPr>
        <p:spPr bwMode="auto">
          <a:xfrm>
            <a:off x="558010" y="2956700"/>
            <a:ext cx="3440237"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ar-DZ" dirty="0"/>
              <a:t>كانت عبارة عن محالات </a:t>
            </a:r>
            <a:r>
              <a:rPr lang="ar-DZ" dirty="0" smtClean="0"/>
              <a:t>مخصصة </a:t>
            </a:r>
            <a:r>
              <a:rPr lang="ar-DZ" dirty="0"/>
              <a:t>للفصل في الخصومات  اما الجرائم فقد كانت توكل للحاكم للفصل فيها</a:t>
            </a:r>
          </a:p>
        </p:txBody>
      </p:sp>
      <p:grpSp>
        <p:nvGrpSpPr>
          <p:cNvPr id="6" name="Groupe 5">
            <a:extLst>
              <a:ext uri="{FF2B5EF4-FFF2-40B4-BE49-F238E27FC236}">
                <a16:creationId xmlns="" xmlns:a16="http://schemas.microsoft.com/office/drawing/2014/main" id="{59B9462E-5597-1B90-11F2-C535B9626578}"/>
              </a:ext>
            </a:extLst>
          </p:cNvPr>
          <p:cNvGrpSpPr/>
          <p:nvPr/>
        </p:nvGrpSpPr>
        <p:grpSpPr>
          <a:xfrm>
            <a:off x="1660568" y="1525749"/>
            <a:ext cx="1645775" cy="1450916"/>
            <a:chOff x="1917198" y="1555917"/>
            <a:chExt cx="1375408" cy="1450916"/>
          </a:xfrm>
        </p:grpSpPr>
        <p:sp>
          <p:nvSpPr>
            <p:cNvPr id="8" name="Rectangle 1">
              <a:extLst>
                <a:ext uri="{FF2B5EF4-FFF2-40B4-BE49-F238E27FC236}">
                  <a16:creationId xmlns="" xmlns:a16="http://schemas.microsoft.com/office/drawing/2014/main" id="{2736EDB4-F87D-5FF5-27E7-90212151E4F7}"/>
                </a:ext>
              </a:extLst>
            </p:cNvPr>
            <p:cNvSpPr>
              <a:spLocks noChangeArrowheads="1"/>
            </p:cNvSpPr>
            <p:nvPr/>
          </p:nvSpPr>
          <p:spPr bwMode="auto">
            <a:xfrm>
              <a:off x="1917198" y="1555917"/>
              <a:ext cx="1375408" cy="4308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ar-DZ" sz="2200" b="1" i="0" u="none" strike="noStrike" cap="none" normalizeH="0" baseline="0" dirty="0">
                  <a:ln>
                    <a:noFill/>
                  </a:ln>
                  <a:solidFill>
                    <a:schemeClr val="tx1"/>
                  </a:solidFill>
                  <a:effectLst/>
                  <a:latin typeface="Arial" pitchFamily="34" charset="0"/>
                  <a:cs typeface="Arial" pitchFamily="34" charset="0"/>
                </a:rPr>
                <a:t>دار القضاء</a:t>
              </a:r>
              <a:endParaRPr kumimoji="0" lang="ar-SA" sz="2200" b="1" i="0" u="none" strike="noStrike" cap="none" normalizeH="0" baseline="0" dirty="0">
                <a:ln>
                  <a:noFill/>
                </a:ln>
                <a:solidFill>
                  <a:schemeClr val="tx1"/>
                </a:solidFill>
                <a:effectLst/>
                <a:latin typeface="Arial" pitchFamily="34" charset="0"/>
                <a:cs typeface="Arial" pitchFamily="34" charset="0"/>
              </a:endParaRPr>
            </a:p>
          </p:txBody>
        </p:sp>
        <p:sp>
          <p:nvSpPr>
            <p:cNvPr id="23" name="Flèche gauche 15">
              <a:extLst>
                <a:ext uri="{FF2B5EF4-FFF2-40B4-BE49-F238E27FC236}">
                  <a16:creationId xmlns="" xmlns:a16="http://schemas.microsoft.com/office/drawing/2014/main" id="{34D31641-5BF8-3C12-73F6-17B7B52CF50D}"/>
                </a:ext>
              </a:extLst>
            </p:cNvPr>
            <p:cNvSpPr/>
            <p:nvPr/>
          </p:nvSpPr>
          <p:spPr>
            <a:xfrm rot="16200000">
              <a:off x="1967926" y="2508594"/>
              <a:ext cx="63928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grpSp>
      <p:grpSp>
        <p:nvGrpSpPr>
          <p:cNvPr id="28" name="Groupe 33">
            <a:extLst>
              <a:ext uri="{FF2B5EF4-FFF2-40B4-BE49-F238E27FC236}">
                <a16:creationId xmlns="" xmlns:a16="http://schemas.microsoft.com/office/drawing/2014/main" id="{AE429212-2392-4EF6-0928-94B9D1E9C488}"/>
              </a:ext>
            </a:extLst>
          </p:cNvPr>
          <p:cNvGrpSpPr/>
          <p:nvPr/>
        </p:nvGrpSpPr>
        <p:grpSpPr>
          <a:xfrm>
            <a:off x="1922119" y="603210"/>
            <a:ext cx="5536066" cy="954313"/>
            <a:chOff x="1768248" y="192181"/>
            <a:chExt cx="5536066" cy="954313"/>
          </a:xfrm>
        </p:grpSpPr>
        <p:sp>
          <p:nvSpPr>
            <p:cNvPr id="29" name="Rectangle 28">
              <a:extLst>
                <a:ext uri="{FF2B5EF4-FFF2-40B4-BE49-F238E27FC236}">
                  <a16:creationId xmlns="" xmlns:a16="http://schemas.microsoft.com/office/drawing/2014/main" id="{69C42B52-B125-8AA6-E7F5-2A9480BC69EA}"/>
                </a:ext>
              </a:extLst>
            </p:cNvPr>
            <p:cNvSpPr/>
            <p:nvPr/>
          </p:nvSpPr>
          <p:spPr>
            <a:xfrm>
              <a:off x="1820430" y="496239"/>
              <a:ext cx="540000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30" name="Flèche gauche 13">
              <a:extLst>
                <a:ext uri="{FF2B5EF4-FFF2-40B4-BE49-F238E27FC236}">
                  <a16:creationId xmlns="" xmlns:a16="http://schemas.microsoft.com/office/drawing/2014/main" id="{1DD6986A-9934-ADFF-96C3-4D29C22387F3}"/>
                </a:ext>
              </a:extLst>
            </p:cNvPr>
            <p:cNvSpPr/>
            <p:nvPr/>
          </p:nvSpPr>
          <p:spPr>
            <a:xfrm rot="16200000">
              <a:off x="6911405" y="75358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31" name="Flèche gauche 15">
              <a:extLst>
                <a:ext uri="{FF2B5EF4-FFF2-40B4-BE49-F238E27FC236}">
                  <a16:creationId xmlns="" xmlns:a16="http://schemas.microsoft.com/office/drawing/2014/main" id="{1B4E75F5-B5C5-CF34-95A2-1AEFC161FC24}"/>
                </a:ext>
              </a:extLst>
            </p:cNvPr>
            <p:cNvSpPr/>
            <p:nvPr/>
          </p:nvSpPr>
          <p:spPr>
            <a:xfrm rot="16200000">
              <a:off x="1732529" y="736090"/>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66560" name="Rectangle 66559">
              <a:extLst>
                <a:ext uri="{FF2B5EF4-FFF2-40B4-BE49-F238E27FC236}">
                  <a16:creationId xmlns="" xmlns:a16="http://schemas.microsoft.com/office/drawing/2014/main" id="{03C06B79-2E73-8CBF-A320-D92AC8B1FCE0}"/>
                </a:ext>
              </a:extLst>
            </p:cNvPr>
            <p:cNvSpPr/>
            <p:nvPr/>
          </p:nvSpPr>
          <p:spPr>
            <a:xfrm>
              <a:off x="4675733" y="192181"/>
              <a:ext cx="180000"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grpSp>
      <p:sp>
        <p:nvSpPr>
          <p:cNvPr id="66562" name="Flèche gauche 13">
            <a:extLst>
              <a:ext uri="{FF2B5EF4-FFF2-40B4-BE49-F238E27FC236}">
                <a16:creationId xmlns="" xmlns:a16="http://schemas.microsoft.com/office/drawing/2014/main" id="{EF3471CB-7EDD-C27F-840D-98F9CF95C15F}"/>
              </a:ext>
            </a:extLst>
          </p:cNvPr>
          <p:cNvSpPr/>
          <p:nvPr/>
        </p:nvSpPr>
        <p:spPr>
          <a:xfrm rot="16200000">
            <a:off x="3764309" y="2651816"/>
            <a:ext cx="2279091" cy="427404"/>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63" name="Rectangle 66562">
            <a:extLst>
              <a:ext uri="{FF2B5EF4-FFF2-40B4-BE49-F238E27FC236}">
                <a16:creationId xmlns="" xmlns:a16="http://schemas.microsoft.com/office/drawing/2014/main" id="{6B1ED040-F087-A3F9-B795-976DF65C46D4}"/>
              </a:ext>
            </a:extLst>
          </p:cNvPr>
          <p:cNvSpPr/>
          <p:nvPr/>
        </p:nvSpPr>
        <p:spPr>
          <a:xfrm>
            <a:off x="2344151" y="4044097"/>
            <a:ext cx="5014205"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DZ" b="1" dirty="0">
                <a:solidFill>
                  <a:schemeClr val="tx1"/>
                </a:solidFill>
              </a:rPr>
              <a:t>يذكر ابن الصغير لوجود نوعين من الدور</a:t>
            </a:r>
            <a:endParaRPr lang="en-US" sz="2400" b="1" dirty="0">
              <a:solidFill>
                <a:schemeClr val="tx1"/>
              </a:solidFill>
              <a:latin typeface="Simplified Arabic" pitchFamily="18" charset="-78"/>
              <a:cs typeface="Simplified Arabic" pitchFamily="18" charset="-78"/>
            </a:endParaRPr>
          </a:p>
        </p:txBody>
      </p:sp>
      <p:grpSp>
        <p:nvGrpSpPr>
          <p:cNvPr id="66564" name="Groupe 33">
            <a:extLst>
              <a:ext uri="{FF2B5EF4-FFF2-40B4-BE49-F238E27FC236}">
                <a16:creationId xmlns="" xmlns:a16="http://schemas.microsoft.com/office/drawing/2014/main" id="{6200361D-B163-20EB-4913-40A31116222F}"/>
              </a:ext>
            </a:extLst>
          </p:cNvPr>
          <p:cNvGrpSpPr/>
          <p:nvPr/>
        </p:nvGrpSpPr>
        <p:grpSpPr>
          <a:xfrm>
            <a:off x="1838235" y="4423320"/>
            <a:ext cx="5536066" cy="954313"/>
            <a:chOff x="1768248" y="192181"/>
            <a:chExt cx="5536066" cy="954313"/>
          </a:xfrm>
        </p:grpSpPr>
        <p:sp>
          <p:nvSpPr>
            <p:cNvPr id="66565" name="Rectangle 66564">
              <a:extLst>
                <a:ext uri="{FF2B5EF4-FFF2-40B4-BE49-F238E27FC236}">
                  <a16:creationId xmlns="" xmlns:a16="http://schemas.microsoft.com/office/drawing/2014/main" id="{0659D6D8-0ECC-6B36-C437-FD935ECA4585}"/>
                </a:ext>
              </a:extLst>
            </p:cNvPr>
            <p:cNvSpPr/>
            <p:nvPr/>
          </p:nvSpPr>
          <p:spPr>
            <a:xfrm>
              <a:off x="1820430" y="496239"/>
              <a:ext cx="540000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66566" name="Flèche gauche 13">
              <a:extLst>
                <a:ext uri="{FF2B5EF4-FFF2-40B4-BE49-F238E27FC236}">
                  <a16:creationId xmlns="" xmlns:a16="http://schemas.microsoft.com/office/drawing/2014/main" id="{B6B2FCF5-D3AA-D981-E0B0-1DF6FBD721CB}"/>
                </a:ext>
              </a:extLst>
            </p:cNvPr>
            <p:cNvSpPr/>
            <p:nvPr/>
          </p:nvSpPr>
          <p:spPr>
            <a:xfrm rot="16200000">
              <a:off x="6911405" y="75358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67" name="Flèche gauche 15">
              <a:extLst>
                <a:ext uri="{FF2B5EF4-FFF2-40B4-BE49-F238E27FC236}">
                  <a16:creationId xmlns="" xmlns:a16="http://schemas.microsoft.com/office/drawing/2014/main" id="{73564F22-15CF-79E7-EB79-C21A254D5153}"/>
                </a:ext>
              </a:extLst>
            </p:cNvPr>
            <p:cNvSpPr/>
            <p:nvPr/>
          </p:nvSpPr>
          <p:spPr>
            <a:xfrm rot="16200000">
              <a:off x="1732529" y="736090"/>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66568" name="Rectangle 66567">
              <a:extLst>
                <a:ext uri="{FF2B5EF4-FFF2-40B4-BE49-F238E27FC236}">
                  <a16:creationId xmlns="" xmlns:a16="http://schemas.microsoft.com/office/drawing/2014/main" id="{7DA81206-2939-A120-CC17-4CB9FB250005}"/>
                </a:ext>
              </a:extLst>
            </p:cNvPr>
            <p:cNvSpPr/>
            <p:nvPr/>
          </p:nvSpPr>
          <p:spPr>
            <a:xfrm>
              <a:off x="4675733" y="192181"/>
              <a:ext cx="180000"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grpSp>
      <p:sp>
        <p:nvSpPr>
          <p:cNvPr id="66569" name="Flèche gauche 13">
            <a:extLst>
              <a:ext uri="{FF2B5EF4-FFF2-40B4-BE49-F238E27FC236}">
                <a16:creationId xmlns="" xmlns:a16="http://schemas.microsoft.com/office/drawing/2014/main" id="{B2BD4AF7-7D0F-324B-9F94-F130930BA112}"/>
              </a:ext>
            </a:extLst>
          </p:cNvPr>
          <p:cNvSpPr/>
          <p:nvPr/>
        </p:nvSpPr>
        <p:spPr>
          <a:xfrm rot="16200000">
            <a:off x="1880000" y="192022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70" name="Flèche gauche 13">
            <a:extLst>
              <a:ext uri="{FF2B5EF4-FFF2-40B4-BE49-F238E27FC236}">
                <a16:creationId xmlns="" xmlns:a16="http://schemas.microsoft.com/office/drawing/2014/main" id="{D9FE5F3A-1E7E-8EE1-18FF-114D98C9C621}"/>
              </a:ext>
            </a:extLst>
          </p:cNvPr>
          <p:cNvSpPr/>
          <p:nvPr/>
        </p:nvSpPr>
        <p:spPr>
          <a:xfrm rot="16200000">
            <a:off x="7206354" y="1862469"/>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71" name="Rectangle 66570">
            <a:extLst>
              <a:ext uri="{FF2B5EF4-FFF2-40B4-BE49-F238E27FC236}">
                <a16:creationId xmlns="" xmlns:a16="http://schemas.microsoft.com/office/drawing/2014/main" id="{95181FDA-944C-D014-BA02-E293A8CC076A}"/>
              </a:ext>
            </a:extLst>
          </p:cNvPr>
          <p:cNvSpPr/>
          <p:nvPr/>
        </p:nvSpPr>
        <p:spPr>
          <a:xfrm>
            <a:off x="0" y="5366277"/>
            <a:ext cx="3947455"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DZ" b="1" dirty="0">
                <a:solidFill>
                  <a:schemeClr val="tx1"/>
                </a:solidFill>
              </a:rPr>
              <a:t>دار الكوفيين والبصريين والقرويين دون ان يصفها </a:t>
            </a:r>
            <a:endParaRPr lang="en-US" sz="2400" b="1" dirty="0">
              <a:solidFill>
                <a:schemeClr val="tx1"/>
              </a:solidFill>
              <a:latin typeface="Simplified Arabic" pitchFamily="18" charset="-78"/>
              <a:cs typeface="Simplified Arabic" pitchFamily="18" charset="-78"/>
            </a:endParaRPr>
          </a:p>
        </p:txBody>
      </p:sp>
      <p:sp>
        <p:nvSpPr>
          <p:cNvPr id="66572" name="Rectangle 66571">
            <a:extLst>
              <a:ext uri="{FF2B5EF4-FFF2-40B4-BE49-F238E27FC236}">
                <a16:creationId xmlns="" xmlns:a16="http://schemas.microsoft.com/office/drawing/2014/main" id="{E040DE8B-D040-7561-BD13-EA138EE31F93}"/>
              </a:ext>
            </a:extLst>
          </p:cNvPr>
          <p:cNvSpPr/>
          <p:nvPr/>
        </p:nvSpPr>
        <p:spPr>
          <a:xfrm>
            <a:off x="4829603" y="5384945"/>
            <a:ext cx="4235919"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DZ" b="1" dirty="0">
                <a:solidFill>
                  <a:schemeClr val="tx1"/>
                </a:solidFill>
              </a:rPr>
              <a:t>دار الامام ابن رستم التي تميزت بالبساطة وبنائها من الطين واللبن</a:t>
            </a:r>
            <a:endParaRPr lang="en-US" sz="2400" b="1" dirty="0">
              <a:solidFill>
                <a:schemeClr val="tx1"/>
              </a:solidFill>
              <a:latin typeface="Simplified Arabic" pitchFamily="18" charset="-78"/>
              <a:cs typeface="Simplified Arabic" pitchFamily="18" charset="-78"/>
            </a:endParaRPr>
          </a:p>
        </p:txBody>
      </p:sp>
    </p:spTree>
    <p:extLst>
      <p:ext uri="{BB962C8B-B14F-4D97-AF65-F5344CB8AC3E}">
        <p14:creationId xmlns="" xmlns:p14="http://schemas.microsoft.com/office/powerpoint/2010/main" val="33406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gtEl>
                                        <p:attrNameLst>
                                          <p:attrName>style.visibility</p:attrName>
                                        </p:attrNameLst>
                                      </p:cBhvr>
                                      <p:to>
                                        <p:strVal val="visible"/>
                                      </p:to>
                                    </p:set>
                                    <p:anim calcmode="lin" valueType="num">
                                      <p:cBhvr additive="base">
                                        <p:cTn id="25" dur="500" fill="hold"/>
                                        <p:tgtEl>
                                          <p:spTgt spid="66563"/>
                                        </p:tgtEl>
                                        <p:attrNameLst>
                                          <p:attrName>ppt_x</p:attrName>
                                        </p:attrNameLst>
                                      </p:cBhvr>
                                      <p:tavLst>
                                        <p:tav tm="0">
                                          <p:val>
                                            <p:strVal val="#ppt_x"/>
                                          </p:val>
                                        </p:tav>
                                        <p:tav tm="100000">
                                          <p:val>
                                            <p:strVal val="#ppt_x"/>
                                          </p:val>
                                        </p:tav>
                                      </p:tavLst>
                                    </p:anim>
                                    <p:anim calcmode="lin" valueType="num">
                                      <p:cBhvr additive="base">
                                        <p:cTn id="26"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71"/>
                                        </p:tgtEl>
                                        <p:attrNameLst>
                                          <p:attrName>style.visibility</p:attrName>
                                        </p:attrNameLst>
                                      </p:cBhvr>
                                      <p:to>
                                        <p:strVal val="visible"/>
                                      </p:to>
                                    </p:set>
                                    <p:anim calcmode="lin" valueType="num">
                                      <p:cBhvr additive="base">
                                        <p:cTn id="31" dur="500" fill="hold"/>
                                        <p:tgtEl>
                                          <p:spTgt spid="66571"/>
                                        </p:tgtEl>
                                        <p:attrNameLst>
                                          <p:attrName>ppt_x</p:attrName>
                                        </p:attrNameLst>
                                      </p:cBhvr>
                                      <p:tavLst>
                                        <p:tav tm="0">
                                          <p:val>
                                            <p:strVal val="#ppt_x"/>
                                          </p:val>
                                        </p:tav>
                                        <p:tav tm="100000">
                                          <p:val>
                                            <p:strVal val="#ppt_x"/>
                                          </p:val>
                                        </p:tav>
                                      </p:tavLst>
                                    </p:anim>
                                    <p:anim calcmode="lin" valueType="num">
                                      <p:cBhvr additive="base">
                                        <p:cTn id="32" dur="500" fill="hold"/>
                                        <p:tgtEl>
                                          <p:spTgt spid="665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72"/>
                                        </p:tgtEl>
                                        <p:attrNameLst>
                                          <p:attrName>style.visibility</p:attrName>
                                        </p:attrNameLst>
                                      </p:cBhvr>
                                      <p:to>
                                        <p:strVal val="visible"/>
                                      </p:to>
                                    </p:set>
                                    <p:anim calcmode="lin" valueType="num">
                                      <p:cBhvr additive="base">
                                        <p:cTn id="37" dur="500" fill="hold"/>
                                        <p:tgtEl>
                                          <p:spTgt spid="66572"/>
                                        </p:tgtEl>
                                        <p:attrNameLst>
                                          <p:attrName>ppt_x</p:attrName>
                                        </p:attrNameLst>
                                      </p:cBhvr>
                                      <p:tavLst>
                                        <p:tav tm="0">
                                          <p:val>
                                            <p:strVal val="#ppt_x"/>
                                          </p:val>
                                        </p:tav>
                                        <p:tav tm="100000">
                                          <p:val>
                                            <p:strVal val="#ppt_x"/>
                                          </p:val>
                                        </p:tav>
                                      </p:tavLst>
                                    </p:anim>
                                    <p:anim calcmode="lin" valueType="num">
                                      <p:cBhvr additive="base">
                                        <p:cTn id="38" dur="500" fill="hold"/>
                                        <p:tgtEl>
                                          <p:spTgt spid="665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6563" grpId="0" animBg="1"/>
      <p:bldP spid="66571" grpId="0" animBg="1"/>
      <p:bldP spid="665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9545" y="267243"/>
            <a:ext cx="163482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DZ" b="1" dirty="0">
                <a:solidFill>
                  <a:schemeClr val="tx1"/>
                </a:solidFill>
              </a:rPr>
              <a:t>المسجد</a:t>
            </a:r>
            <a:endParaRPr lang="en-US" sz="2400" b="1" dirty="0">
              <a:solidFill>
                <a:schemeClr val="tx1"/>
              </a:solidFill>
              <a:latin typeface="Simplified Arabic" pitchFamily="18" charset="-78"/>
              <a:cs typeface="Simplified Arabic" pitchFamily="18" charset="-78"/>
            </a:endParaRPr>
          </a:p>
        </p:txBody>
      </p:sp>
      <p:sp>
        <p:nvSpPr>
          <p:cNvPr id="4" name="Rectangle 1"/>
          <p:cNvSpPr>
            <a:spLocks noChangeArrowheads="1"/>
          </p:cNvSpPr>
          <p:nvPr/>
        </p:nvSpPr>
        <p:spPr bwMode="auto">
          <a:xfrm>
            <a:off x="5493657" y="3221241"/>
            <a:ext cx="3571866"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ar-DZ" dirty="0"/>
              <a:t>يتشكل من بيت صلاة </a:t>
            </a:r>
            <a:r>
              <a:rPr lang="ar-DZ" dirty="0" err="1"/>
              <a:t>تتالف</a:t>
            </a:r>
            <a:r>
              <a:rPr lang="ar-DZ" dirty="0"/>
              <a:t> من اربع بلاطات</a:t>
            </a:r>
            <a:endParaRPr lang="ar-SA" dirty="0"/>
          </a:p>
        </p:txBody>
      </p:sp>
      <p:grpSp>
        <p:nvGrpSpPr>
          <p:cNvPr id="19" name="Groupe 18"/>
          <p:cNvGrpSpPr/>
          <p:nvPr/>
        </p:nvGrpSpPr>
        <p:grpSpPr>
          <a:xfrm>
            <a:off x="1685815" y="1480450"/>
            <a:ext cx="7134657" cy="1432237"/>
            <a:chOff x="1652393" y="1102073"/>
            <a:chExt cx="6602464" cy="1432237"/>
          </a:xfrm>
        </p:grpSpPr>
        <p:sp>
          <p:nvSpPr>
            <p:cNvPr id="66561" name="Rectangle 1"/>
            <p:cNvSpPr>
              <a:spLocks noChangeArrowheads="1"/>
            </p:cNvSpPr>
            <p:nvPr/>
          </p:nvSpPr>
          <p:spPr bwMode="auto">
            <a:xfrm>
              <a:off x="5445221" y="1102073"/>
              <a:ext cx="2809636" cy="4308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ar-DZ" sz="2200" b="1" i="0" u="none" strike="noStrike" cap="none" normalizeH="0" baseline="0" dirty="0">
                  <a:ln>
                    <a:noFill/>
                  </a:ln>
                  <a:solidFill>
                    <a:schemeClr val="tx1"/>
                  </a:solidFill>
                  <a:effectLst/>
                  <a:latin typeface="Arial" pitchFamily="34" charset="0"/>
                  <a:cs typeface="Arial" pitchFamily="34" charset="0"/>
                </a:rPr>
                <a:t>يحتل الركن الجنوبي الغربي</a:t>
              </a:r>
              <a:endParaRPr kumimoji="0" lang="ar-SA" sz="2200" b="1" i="0" u="none" strike="noStrike" cap="none" normalizeH="0" baseline="0" dirty="0">
                <a:ln>
                  <a:noFill/>
                </a:ln>
                <a:solidFill>
                  <a:schemeClr val="tx1"/>
                </a:solidFill>
                <a:effectLst/>
                <a:latin typeface="Arial" pitchFamily="34" charset="0"/>
                <a:cs typeface="Arial" pitchFamily="34" charset="0"/>
              </a:endParaRPr>
            </a:p>
          </p:txBody>
        </p:sp>
        <p:grpSp>
          <p:nvGrpSpPr>
            <p:cNvPr id="12" name="Groupe 33"/>
            <p:cNvGrpSpPr/>
            <p:nvPr/>
          </p:nvGrpSpPr>
          <p:grpSpPr>
            <a:xfrm>
              <a:off x="1652393" y="1747114"/>
              <a:ext cx="6147578" cy="787196"/>
              <a:chOff x="1795269" y="359298"/>
              <a:chExt cx="6147578" cy="787196"/>
            </a:xfrm>
          </p:grpSpPr>
          <p:sp>
            <p:nvSpPr>
              <p:cNvPr id="13" name="Rectangle 12"/>
              <p:cNvSpPr/>
              <p:nvPr/>
            </p:nvSpPr>
            <p:spPr>
              <a:xfrm>
                <a:off x="1795269" y="359298"/>
                <a:ext cx="5968981" cy="18764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4" name="Flèche gauche 13"/>
              <p:cNvSpPr/>
              <p:nvPr/>
            </p:nvSpPr>
            <p:spPr>
              <a:xfrm rot="16200000">
                <a:off x="7464476" y="668123"/>
                <a:ext cx="599552"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grpSp>
      </p:grpSp>
      <p:sp>
        <p:nvSpPr>
          <p:cNvPr id="8" name="Rectangle 1">
            <a:extLst>
              <a:ext uri="{FF2B5EF4-FFF2-40B4-BE49-F238E27FC236}">
                <a16:creationId xmlns="" xmlns:a16="http://schemas.microsoft.com/office/drawing/2014/main" id="{2736EDB4-F87D-5FF5-27E7-90212151E4F7}"/>
              </a:ext>
            </a:extLst>
          </p:cNvPr>
          <p:cNvSpPr>
            <a:spLocks noChangeArrowheads="1"/>
          </p:cNvSpPr>
          <p:nvPr/>
        </p:nvSpPr>
        <p:spPr bwMode="auto">
          <a:xfrm>
            <a:off x="107504" y="1502715"/>
            <a:ext cx="4206548" cy="4308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ar-DZ" sz="2200" b="1" i="0" u="none" strike="noStrike" cap="none" normalizeH="0" baseline="0" dirty="0">
                <a:ln>
                  <a:noFill/>
                </a:ln>
                <a:solidFill>
                  <a:schemeClr val="tx1"/>
                </a:solidFill>
                <a:effectLst/>
                <a:latin typeface="Arial" pitchFamily="34" charset="0"/>
                <a:cs typeface="Arial" pitchFamily="34" charset="0"/>
              </a:rPr>
              <a:t>له مدخل واحد في الجهة الجنوبية الغربية</a:t>
            </a:r>
            <a:endParaRPr kumimoji="0" lang="ar-SA" sz="2200" b="1" i="0" u="none" strike="noStrike" cap="none" normalizeH="0" baseline="0" dirty="0">
              <a:ln>
                <a:noFill/>
              </a:ln>
              <a:solidFill>
                <a:schemeClr val="tx1"/>
              </a:solidFill>
              <a:effectLst/>
              <a:latin typeface="Arial" pitchFamily="34" charset="0"/>
              <a:cs typeface="Arial" pitchFamily="34" charset="0"/>
            </a:endParaRPr>
          </a:p>
        </p:txBody>
      </p:sp>
      <p:grpSp>
        <p:nvGrpSpPr>
          <p:cNvPr id="28" name="Groupe 33">
            <a:extLst>
              <a:ext uri="{FF2B5EF4-FFF2-40B4-BE49-F238E27FC236}">
                <a16:creationId xmlns="" xmlns:a16="http://schemas.microsoft.com/office/drawing/2014/main" id="{AE429212-2392-4EF6-0928-94B9D1E9C488}"/>
              </a:ext>
            </a:extLst>
          </p:cNvPr>
          <p:cNvGrpSpPr/>
          <p:nvPr/>
        </p:nvGrpSpPr>
        <p:grpSpPr>
          <a:xfrm>
            <a:off x="1922119" y="603210"/>
            <a:ext cx="5536066" cy="954313"/>
            <a:chOff x="1768248" y="192181"/>
            <a:chExt cx="5536066" cy="954313"/>
          </a:xfrm>
        </p:grpSpPr>
        <p:sp>
          <p:nvSpPr>
            <p:cNvPr id="29" name="Rectangle 28">
              <a:extLst>
                <a:ext uri="{FF2B5EF4-FFF2-40B4-BE49-F238E27FC236}">
                  <a16:creationId xmlns="" xmlns:a16="http://schemas.microsoft.com/office/drawing/2014/main" id="{69C42B52-B125-8AA6-E7F5-2A9480BC69EA}"/>
                </a:ext>
              </a:extLst>
            </p:cNvPr>
            <p:cNvSpPr/>
            <p:nvPr/>
          </p:nvSpPr>
          <p:spPr>
            <a:xfrm>
              <a:off x="1820430" y="496239"/>
              <a:ext cx="540000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30" name="Flèche gauche 13">
              <a:extLst>
                <a:ext uri="{FF2B5EF4-FFF2-40B4-BE49-F238E27FC236}">
                  <a16:creationId xmlns="" xmlns:a16="http://schemas.microsoft.com/office/drawing/2014/main" id="{1DD6986A-9934-ADFF-96C3-4D29C22387F3}"/>
                </a:ext>
              </a:extLst>
            </p:cNvPr>
            <p:cNvSpPr/>
            <p:nvPr/>
          </p:nvSpPr>
          <p:spPr>
            <a:xfrm rot="16200000">
              <a:off x="6911405" y="75358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31" name="Flèche gauche 15">
              <a:extLst>
                <a:ext uri="{FF2B5EF4-FFF2-40B4-BE49-F238E27FC236}">
                  <a16:creationId xmlns="" xmlns:a16="http://schemas.microsoft.com/office/drawing/2014/main" id="{1B4E75F5-B5C5-CF34-95A2-1AEFC161FC24}"/>
                </a:ext>
              </a:extLst>
            </p:cNvPr>
            <p:cNvSpPr/>
            <p:nvPr/>
          </p:nvSpPr>
          <p:spPr>
            <a:xfrm rot="16200000">
              <a:off x="1732529" y="736090"/>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66560" name="Rectangle 66559">
              <a:extLst>
                <a:ext uri="{FF2B5EF4-FFF2-40B4-BE49-F238E27FC236}">
                  <a16:creationId xmlns="" xmlns:a16="http://schemas.microsoft.com/office/drawing/2014/main" id="{03C06B79-2E73-8CBF-A320-D92AC8B1FCE0}"/>
                </a:ext>
              </a:extLst>
            </p:cNvPr>
            <p:cNvSpPr/>
            <p:nvPr/>
          </p:nvSpPr>
          <p:spPr>
            <a:xfrm>
              <a:off x="4675733" y="192181"/>
              <a:ext cx="180000"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grpSp>
      <p:sp>
        <p:nvSpPr>
          <p:cNvPr id="66562" name="Flèche gauche 13">
            <a:extLst>
              <a:ext uri="{FF2B5EF4-FFF2-40B4-BE49-F238E27FC236}">
                <a16:creationId xmlns="" xmlns:a16="http://schemas.microsoft.com/office/drawing/2014/main" id="{EF3471CB-7EDD-C27F-840D-98F9CF95C15F}"/>
              </a:ext>
            </a:extLst>
          </p:cNvPr>
          <p:cNvSpPr/>
          <p:nvPr/>
        </p:nvSpPr>
        <p:spPr>
          <a:xfrm rot="16200000">
            <a:off x="3764309" y="2651816"/>
            <a:ext cx="2279091" cy="427404"/>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69" name="Flèche gauche 13">
            <a:extLst>
              <a:ext uri="{FF2B5EF4-FFF2-40B4-BE49-F238E27FC236}">
                <a16:creationId xmlns="" xmlns:a16="http://schemas.microsoft.com/office/drawing/2014/main" id="{B2BD4AF7-7D0F-324B-9F94-F130930BA112}"/>
              </a:ext>
            </a:extLst>
          </p:cNvPr>
          <p:cNvSpPr/>
          <p:nvPr/>
        </p:nvSpPr>
        <p:spPr>
          <a:xfrm rot="16200000">
            <a:off x="1880000" y="192022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70" name="Flèche gauche 13">
            <a:extLst>
              <a:ext uri="{FF2B5EF4-FFF2-40B4-BE49-F238E27FC236}">
                <a16:creationId xmlns="" xmlns:a16="http://schemas.microsoft.com/office/drawing/2014/main" id="{D9FE5F3A-1E7E-8EE1-18FF-114D98C9C621}"/>
              </a:ext>
            </a:extLst>
          </p:cNvPr>
          <p:cNvSpPr/>
          <p:nvPr/>
        </p:nvSpPr>
        <p:spPr>
          <a:xfrm rot="16200000">
            <a:off x="7206354" y="1862469"/>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Tree>
    <p:extLst>
      <p:ext uri="{BB962C8B-B14F-4D97-AF65-F5344CB8AC3E}">
        <p14:creationId xmlns="" xmlns:p14="http://schemas.microsoft.com/office/powerpoint/2010/main" val="152430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3528" y="2276872"/>
            <a:ext cx="8280920" cy="1600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4000" b="1" dirty="0">
                <a:solidFill>
                  <a:schemeClr val="tx1"/>
                </a:solidFill>
                <a:latin typeface="Simplified Arabic" pitchFamily="18" charset="-78"/>
                <a:cs typeface="Simplified Arabic" pitchFamily="18" charset="-78"/>
              </a:rPr>
              <a:t>مدينة </a:t>
            </a:r>
            <a:r>
              <a:rPr lang="ar-DZ" sz="4000" b="1" dirty="0" err="1">
                <a:solidFill>
                  <a:schemeClr val="tx1"/>
                </a:solidFill>
                <a:latin typeface="Simplified Arabic" pitchFamily="18" charset="-78"/>
                <a:cs typeface="Simplified Arabic" pitchFamily="18" charset="-78"/>
              </a:rPr>
              <a:t>سدراتة</a:t>
            </a:r>
            <a:r>
              <a:rPr lang="ar-DZ" sz="4000" dirty="0">
                <a:solidFill>
                  <a:schemeClr val="tx1"/>
                </a:solidFill>
              </a:rPr>
              <a:t>(</a:t>
            </a:r>
            <a:r>
              <a:rPr lang="ar-SA" sz="4000" dirty="0">
                <a:solidFill>
                  <a:schemeClr val="tx1"/>
                </a:solidFill>
              </a:rPr>
              <a:t> 296 هـ - 297هـ/908م/909م</a:t>
            </a:r>
            <a:r>
              <a:rPr lang="ar-DZ" sz="4000" dirty="0">
                <a:solidFill>
                  <a:schemeClr val="tx1"/>
                </a:solidFill>
              </a:rPr>
              <a:t>)</a:t>
            </a:r>
            <a:r>
              <a:rPr lang="ar-SA" sz="4000" dirty="0">
                <a:solidFill>
                  <a:schemeClr val="tx1"/>
                </a:solidFill>
              </a:rPr>
              <a:t> </a:t>
            </a:r>
            <a:r>
              <a:rPr lang="ar-DZ" sz="4000" b="1" dirty="0">
                <a:solidFill>
                  <a:schemeClr val="tx1"/>
                </a:solidFill>
              </a:rPr>
              <a:t>يعقوب بن افلح</a:t>
            </a:r>
            <a:r>
              <a:rPr lang="ar-DZ" sz="4000" b="1" dirty="0">
                <a:solidFill>
                  <a:schemeClr val="tx1"/>
                </a:solidFill>
                <a:latin typeface="Simplified Arabic" pitchFamily="18" charset="-78"/>
                <a:cs typeface="Simplified Arabic" pitchFamily="18" charset="-78"/>
              </a:rPr>
              <a:t>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800" b="0" i="0" u="none" strike="noStrike" cap="none" normalizeH="0" baseline="0" dirty="0">
                <a:ln>
                  <a:noFill/>
                </a:ln>
                <a:solidFill>
                  <a:schemeClr val="bg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 calcmode="lin" valueType="num">
                                      <p:cBhvr additive="base">
                                        <p:cTn id="7" dur="500" fill="hold"/>
                                        <p:tgtEl>
                                          <p:spTgt spid="34817"/>
                                        </p:tgtEl>
                                        <p:attrNameLst>
                                          <p:attrName>ppt_x</p:attrName>
                                        </p:attrNameLst>
                                      </p:cBhvr>
                                      <p:tavLst>
                                        <p:tav tm="0">
                                          <p:val>
                                            <p:strVal val="#ppt_x"/>
                                          </p:val>
                                        </p:tav>
                                        <p:tav tm="100000">
                                          <p:val>
                                            <p:strVal val="#ppt_x"/>
                                          </p:val>
                                        </p:tav>
                                      </p:tavLst>
                                    </p:anim>
                                    <p:anim calcmode="lin" valueType="num">
                                      <p:cBhvr additive="base">
                                        <p:cTn id="8"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9544" y="-41053"/>
            <a:ext cx="163482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SA" b="1" dirty="0">
                <a:solidFill>
                  <a:schemeClr val="tx1"/>
                </a:solidFill>
              </a:rPr>
              <a:t>المدينة</a:t>
            </a:r>
            <a:endParaRPr lang="en-US" sz="2400" b="1" dirty="0">
              <a:solidFill>
                <a:schemeClr val="tx1"/>
              </a:solidFill>
              <a:latin typeface="Simplified Arabic" pitchFamily="18" charset="-78"/>
              <a:cs typeface="Simplified Arabic" pitchFamily="18" charset="-78"/>
            </a:endParaRPr>
          </a:p>
        </p:txBody>
      </p:sp>
      <p:sp>
        <p:nvSpPr>
          <p:cNvPr id="4" name="Rectangle 1"/>
          <p:cNvSpPr>
            <a:spLocks noChangeArrowheads="1"/>
          </p:cNvSpPr>
          <p:nvPr/>
        </p:nvSpPr>
        <p:spPr bwMode="auto">
          <a:xfrm>
            <a:off x="5493657" y="2528744"/>
            <a:ext cx="3571866" cy="17543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ar-SA" dirty="0"/>
              <a:t>ويرى فريق آخر أن تأسيس المدينة يرتبط ارتباطاً وثيقاً بنهاية الدولة الرسمية </a:t>
            </a:r>
            <a:r>
              <a:rPr lang="ar-SA" dirty="0" err="1"/>
              <a:t>بتيهرت</a:t>
            </a:r>
            <a:r>
              <a:rPr lang="ar-SA" dirty="0"/>
              <a:t> سنة 296 هـ - 297هـ/908م/909م على أيدي الفاطميين, وهروب الناجين من بطش هؤلاء متجهين نحو الجنوب يقودهم الإمام يعقوب بن أفلح</a:t>
            </a:r>
          </a:p>
        </p:txBody>
      </p:sp>
      <p:grpSp>
        <p:nvGrpSpPr>
          <p:cNvPr id="19" name="Groupe 18"/>
          <p:cNvGrpSpPr/>
          <p:nvPr/>
        </p:nvGrpSpPr>
        <p:grpSpPr>
          <a:xfrm>
            <a:off x="1736833" y="1186929"/>
            <a:ext cx="7134657" cy="1341815"/>
            <a:chOff x="1652393" y="994351"/>
            <a:chExt cx="6602464" cy="1341815"/>
          </a:xfrm>
        </p:grpSpPr>
        <p:sp>
          <p:nvSpPr>
            <p:cNvPr id="66561" name="Rectangle 1"/>
            <p:cNvSpPr>
              <a:spLocks noChangeArrowheads="1"/>
            </p:cNvSpPr>
            <p:nvPr/>
          </p:nvSpPr>
          <p:spPr bwMode="auto">
            <a:xfrm>
              <a:off x="5445221" y="994351"/>
              <a:ext cx="2809636"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ar-SA" sz="1800" dirty="0">
                  <a:solidFill>
                    <a:srgbClr val="222222"/>
                  </a:solidFill>
                  <a:effectLst/>
                  <a:latin typeface="universe"/>
                  <a:ea typeface="Times New Roman" panose="02020603050405020304" pitchFamily="18" charset="0"/>
                  <a:cs typeface="Times New Roman" panose="02020603050405020304" pitchFamily="18" charset="0"/>
                </a:rPr>
                <a:t>تبعد أطلال مدينة سدراته عن مدينة ورقلة في اتجاه جنوب غرب ب14 كلم</a:t>
              </a:r>
              <a:endParaRPr kumimoji="0" lang="ar-SA" sz="2200" b="1" i="0" u="none" strike="noStrike" cap="none" normalizeH="0" baseline="0" dirty="0">
                <a:ln>
                  <a:noFill/>
                </a:ln>
                <a:solidFill>
                  <a:schemeClr val="tx1"/>
                </a:solidFill>
                <a:effectLst/>
                <a:latin typeface="Arial" pitchFamily="34" charset="0"/>
                <a:cs typeface="Arial" pitchFamily="34" charset="0"/>
              </a:endParaRPr>
            </a:p>
          </p:txBody>
        </p:sp>
        <p:grpSp>
          <p:nvGrpSpPr>
            <p:cNvPr id="12" name="Groupe 33"/>
            <p:cNvGrpSpPr/>
            <p:nvPr/>
          </p:nvGrpSpPr>
          <p:grpSpPr>
            <a:xfrm>
              <a:off x="1652393" y="1747114"/>
              <a:ext cx="6147578" cy="589052"/>
              <a:chOff x="1795269" y="359298"/>
              <a:chExt cx="6147578" cy="589052"/>
            </a:xfrm>
          </p:grpSpPr>
          <p:sp>
            <p:nvSpPr>
              <p:cNvPr id="13" name="Rectangle 12"/>
              <p:cNvSpPr/>
              <p:nvPr/>
            </p:nvSpPr>
            <p:spPr>
              <a:xfrm>
                <a:off x="1795269" y="359298"/>
                <a:ext cx="5968981" cy="18764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4" name="Flèche gauche 13"/>
              <p:cNvSpPr/>
              <p:nvPr/>
            </p:nvSpPr>
            <p:spPr>
              <a:xfrm rot="16200000">
                <a:off x="7576871" y="582374"/>
                <a:ext cx="401408" cy="330544"/>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grpSp>
      </p:grpSp>
      <p:sp>
        <p:nvSpPr>
          <p:cNvPr id="5" name="Rectangle 4">
            <a:extLst>
              <a:ext uri="{FF2B5EF4-FFF2-40B4-BE49-F238E27FC236}">
                <a16:creationId xmlns="" xmlns:a16="http://schemas.microsoft.com/office/drawing/2014/main" id="{FF89FB6C-35C9-EEF1-30BE-140514CFE2F9}"/>
              </a:ext>
            </a:extLst>
          </p:cNvPr>
          <p:cNvSpPr>
            <a:spLocks noChangeArrowheads="1"/>
          </p:cNvSpPr>
          <p:nvPr/>
        </p:nvSpPr>
        <p:spPr bwMode="auto">
          <a:xfrm>
            <a:off x="631987" y="2525069"/>
            <a:ext cx="3440237" cy="258532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ar-SA" dirty="0"/>
              <a:t>ويقول  صاحب كتاب العدواني, أن سدراته تم تخريبها من طرف الخليفة </a:t>
            </a:r>
            <a:r>
              <a:rPr lang="ar-SA" dirty="0" err="1"/>
              <a:t>الموحدي</a:t>
            </a:r>
            <a:r>
              <a:rPr lang="ar-SA" dirty="0"/>
              <a:t> المنصور مرتين على التوالي, ولم يغادرها في المرة الثانية إلا بعد أن حوّلها إلى صحراء قاحلة, ويذكر ابن خلدون أن تخريب المدينة كان على يد بني غانية ما بين (1224-1227م) لأن المنطقة - على حد قوله - كانت كلها من الموالين للدولة </a:t>
            </a:r>
            <a:r>
              <a:rPr lang="ar-SA" dirty="0" err="1"/>
              <a:t>الموحدية</a:t>
            </a:r>
            <a:r>
              <a:rPr lang="ar-SA" dirty="0"/>
              <a:t>, وكان عاملهم يقطن </a:t>
            </a:r>
            <a:r>
              <a:rPr lang="ar-SA" dirty="0" err="1"/>
              <a:t>بالزاب</a:t>
            </a:r>
            <a:r>
              <a:rPr lang="ar-SA" dirty="0"/>
              <a:t> آنذاك</a:t>
            </a:r>
            <a:endParaRPr lang="ar-DZ" dirty="0"/>
          </a:p>
        </p:txBody>
      </p:sp>
      <p:grpSp>
        <p:nvGrpSpPr>
          <p:cNvPr id="6" name="Groupe 5">
            <a:extLst>
              <a:ext uri="{FF2B5EF4-FFF2-40B4-BE49-F238E27FC236}">
                <a16:creationId xmlns="" xmlns:a16="http://schemas.microsoft.com/office/drawing/2014/main" id="{59B9462E-5597-1B90-11F2-C535B9626578}"/>
              </a:ext>
            </a:extLst>
          </p:cNvPr>
          <p:cNvGrpSpPr/>
          <p:nvPr/>
        </p:nvGrpSpPr>
        <p:grpSpPr>
          <a:xfrm>
            <a:off x="409942" y="1208527"/>
            <a:ext cx="4206548" cy="1084071"/>
            <a:chOff x="827451" y="1399549"/>
            <a:chExt cx="3515499" cy="1084071"/>
          </a:xfrm>
        </p:grpSpPr>
        <p:sp>
          <p:nvSpPr>
            <p:cNvPr id="8" name="Rectangle 1">
              <a:extLst>
                <a:ext uri="{FF2B5EF4-FFF2-40B4-BE49-F238E27FC236}">
                  <a16:creationId xmlns="" xmlns:a16="http://schemas.microsoft.com/office/drawing/2014/main" id="{2736EDB4-F87D-5FF5-27E7-90212151E4F7}"/>
                </a:ext>
              </a:extLst>
            </p:cNvPr>
            <p:cNvSpPr>
              <a:spLocks noChangeArrowheads="1"/>
            </p:cNvSpPr>
            <p:nvPr/>
          </p:nvSpPr>
          <p:spPr bwMode="auto">
            <a:xfrm>
              <a:off x="827451" y="1399549"/>
              <a:ext cx="3515499"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ar-SA" sz="1800" dirty="0">
                  <a:solidFill>
                    <a:srgbClr val="222222"/>
                  </a:solidFill>
                  <a:effectLst/>
                  <a:latin typeface="universe"/>
                  <a:ea typeface="Times New Roman" panose="02020603050405020304" pitchFamily="18" charset="0"/>
                  <a:cs typeface="Times New Roman" panose="02020603050405020304" pitchFamily="18" charset="0"/>
                </a:rPr>
                <a:t>تتربع المدينة على مساحة تقدر بحوالي 2 كلم2 في اتجاه شمال غرب - جنوب شرق(148,02م)</a:t>
              </a:r>
              <a:endParaRPr kumimoji="0" lang="ar-SA" sz="2200" b="1" i="0" u="none" strike="noStrike" cap="none" normalizeH="0" baseline="0" dirty="0">
                <a:ln>
                  <a:noFill/>
                </a:ln>
                <a:solidFill>
                  <a:schemeClr val="tx1"/>
                </a:solidFill>
                <a:effectLst/>
                <a:latin typeface="Arial" pitchFamily="34" charset="0"/>
                <a:cs typeface="Arial" pitchFamily="34" charset="0"/>
              </a:endParaRPr>
            </a:p>
          </p:txBody>
        </p:sp>
        <p:sp>
          <p:nvSpPr>
            <p:cNvPr id="23" name="Flèche gauche 15">
              <a:extLst>
                <a:ext uri="{FF2B5EF4-FFF2-40B4-BE49-F238E27FC236}">
                  <a16:creationId xmlns="" xmlns:a16="http://schemas.microsoft.com/office/drawing/2014/main" id="{34D31641-5BF8-3C12-73F6-17B7B52CF50D}"/>
                </a:ext>
              </a:extLst>
            </p:cNvPr>
            <p:cNvSpPr/>
            <p:nvPr/>
          </p:nvSpPr>
          <p:spPr>
            <a:xfrm rot="16200000">
              <a:off x="2655846" y="2090711"/>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grpSp>
      <p:grpSp>
        <p:nvGrpSpPr>
          <p:cNvPr id="28" name="Groupe 33">
            <a:extLst>
              <a:ext uri="{FF2B5EF4-FFF2-40B4-BE49-F238E27FC236}">
                <a16:creationId xmlns="" xmlns:a16="http://schemas.microsoft.com/office/drawing/2014/main" id="{AE429212-2392-4EF6-0928-94B9D1E9C488}"/>
              </a:ext>
            </a:extLst>
          </p:cNvPr>
          <p:cNvGrpSpPr/>
          <p:nvPr/>
        </p:nvGrpSpPr>
        <p:grpSpPr>
          <a:xfrm>
            <a:off x="1922119" y="288348"/>
            <a:ext cx="5536066" cy="954313"/>
            <a:chOff x="1768248" y="192181"/>
            <a:chExt cx="5536066" cy="954313"/>
          </a:xfrm>
        </p:grpSpPr>
        <p:sp>
          <p:nvSpPr>
            <p:cNvPr id="29" name="Rectangle 28">
              <a:extLst>
                <a:ext uri="{FF2B5EF4-FFF2-40B4-BE49-F238E27FC236}">
                  <a16:creationId xmlns="" xmlns:a16="http://schemas.microsoft.com/office/drawing/2014/main" id="{69C42B52-B125-8AA6-E7F5-2A9480BC69EA}"/>
                </a:ext>
              </a:extLst>
            </p:cNvPr>
            <p:cNvSpPr/>
            <p:nvPr/>
          </p:nvSpPr>
          <p:spPr>
            <a:xfrm>
              <a:off x="1820430" y="496239"/>
              <a:ext cx="540000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30" name="Flèche gauche 13">
              <a:extLst>
                <a:ext uri="{FF2B5EF4-FFF2-40B4-BE49-F238E27FC236}">
                  <a16:creationId xmlns="" xmlns:a16="http://schemas.microsoft.com/office/drawing/2014/main" id="{1DD6986A-9934-ADFF-96C3-4D29C22387F3}"/>
                </a:ext>
              </a:extLst>
            </p:cNvPr>
            <p:cNvSpPr/>
            <p:nvPr/>
          </p:nvSpPr>
          <p:spPr>
            <a:xfrm rot="16200000">
              <a:off x="6911405" y="75358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31" name="Flèche gauche 15">
              <a:extLst>
                <a:ext uri="{FF2B5EF4-FFF2-40B4-BE49-F238E27FC236}">
                  <a16:creationId xmlns="" xmlns:a16="http://schemas.microsoft.com/office/drawing/2014/main" id="{1B4E75F5-B5C5-CF34-95A2-1AEFC161FC24}"/>
                </a:ext>
              </a:extLst>
            </p:cNvPr>
            <p:cNvSpPr/>
            <p:nvPr/>
          </p:nvSpPr>
          <p:spPr>
            <a:xfrm rot="16200000">
              <a:off x="1732529" y="736090"/>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66560" name="Rectangle 66559">
              <a:extLst>
                <a:ext uri="{FF2B5EF4-FFF2-40B4-BE49-F238E27FC236}">
                  <a16:creationId xmlns="" xmlns:a16="http://schemas.microsoft.com/office/drawing/2014/main" id="{03C06B79-2E73-8CBF-A320-D92AC8B1FCE0}"/>
                </a:ext>
              </a:extLst>
            </p:cNvPr>
            <p:cNvSpPr/>
            <p:nvPr/>
          </p:nvSpPr>
          <p:spPr>
            <a:xfrm>
              <a:off x="4675733" y="192181"/>
              <a:ext cx="180000"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grpSp>
      <p:sp>
        <p:nvSpPr>
          <p:cNvPr id="66562" name="Flèche gauche 13">
            <a:extLst>
              <a:ext uri="{FF2B5EF4-FFF2-40B4-BE49-F238E27FC236}">
                <a16:creationId xmlns="" xmlns:a16="http://schemas.microsoft.com/office/drawing/2014/main" id="{EF3471CB-7EDD-C27F-840D-98F9CF95C15F}"/>
              </a:ext>
            </a:extLst>
          </p:cNvPr>
          <p:cNvSpPr/>
          <p:nvPr/>
        </p:nvSpPr>
        <p:spPr>
          <a:xfrm rot="16200000">
            <a:off x="3512344" y="2903781"/>
            <a:ext cx="2783021" cy="427404"/>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63" name="Rectangle 66562">
            <a:extLst>
              <a:ext uri="{FF2B5EF4-FFF2-40B4-BE49-F238E27FC236}">
                <a16:creationId xmlns="" xmlns:a16="http://schemas.microsoft.com/office/drawing/2014/main" id="{6B1ED040-F087-A3F9-B795-976DF65C46D4}"/>
              </a:ext>
            </a:extLst>
          </p:cNvPr>
          <p:cNvSpPr/>
          <p:nvPr/>
        </p:nvSpPr>
        <p:spPr>
          <a:xfrm>
            <a:off x="4283968" y="4508994"/>
            <a:ext cx="501420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SA" b="1" dirty="0">
                <a:solidFill>
                  <a:schemeClr val="tx1"/>
                </a:solidFill>
              </a:rPr>
              <a:t>ما بالنسبة لتسميتها, فإنه من المرجح جداً أن تكون قد اشتقت من قبيلة سدراته البربرية من بطون زناتة</a:t>
            </a:r>
            <a:endParaRPr lang="en-US" sz="2400" b="1" dirty="0">
              <a:solidFill>
                <a:schemeClr val="tx1"/>
              </a:solidFill>
              <a:latin typeface="Simplified Arabic" pitchFamily="18" charset="-78"/>
              <a:cs typeface="Simplified Arabic" pitchFamily="18" charset="-78"/>
            </a:endParaRPr>
          </a:p>
        </p:txBody>
      </p:sp>
      <p:grpSp>
        <p:nvGrpSpPr>
          <p:cNvPr id="66564" name="Groupe 33">
            <a:extLst>
              <a:ext uri="{FF2B5EF4-FFF2-40B4-BE49-F238E27FC236}">
                <a16:creationId xmlns="" xmlns:a16="http://schemas.microsoft.com/office/drawing/2014/main" id="{6200361D-B163-20EB-4913-40A31116222F}"/>
              </a:ext>
            </a:extLst>
          </p:cNvPr>
          <p:cNvGrpSpPr/>
          <p:nvPr/>
        </p:nvGrpSpPr>
        <p:grpSpPr>
          <a:xfrm>
            <a:off x="1785918" y="4786322"/>
            <a:ext cx="5536066" cy="1142759"/>
            <a:chOff x="1768248" y="192181"/>
            <a:chExt cx="5536066" cy="954313"/>
          </a:xfrm>
        </p:grpSpPr>
        <p:sp>
          <p:nvSpPr>
            <p:cNvPr id="66565" name="Rectangle 66564">
              <a:extLst>
                <a:ext uri="{FF2B5EF4-FFF2-40B4-BE49-F238E27FC236}">
                  <a16:creationId xmlns="" xmlns:a16="http://schemas.microsoft.com/office/drawing/2014/main" id="{0659D6D8-0ECC-6B36-C437-FD935ECA4585}"/>
                </a:ext>
              </a:extLst>
            </p:cNvPr>
            <p:cNvSpPr/>
            <p:nvPr/>
          </p:nvSpPr>
          <p:spPr>
            <a:xfrm>
              <a:off x="1820430" y="496239"/>
              <a:ext cx="540000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66566" name="Flèche gauche 13">
              <a:extLst>
                <a:ext uri="{FF2B5EF4-FFF2-40B4-BE49-F238E27FC236}">
                  <a16:creationId xmlns="" xmlns:a16="http://schemas.microsoft.com/office/drawing/2014/main" id="{B6B2FCF5-D3AA-D981-E0B0-1DF6FBD721CB}"/>
                </a:ext>
              </a:extLst>
            </p:cNvPr>
            <p:cNvSpPr/>
            <p:nvPr/>
          </p:nvSpPr>
          <p:spPr>
            <a:xfrm rot="16200000">
              <a:off x="6911405" y="75358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67" name="Flèche gauche 15">
              <a:extLst>
                <a:ext uri="{FF2B5EF4-FFF2-40B4-BE49-F238E27FC236}">
                  <a16:creationId xmlns="" xmlns:a16="http://schemas.microsoft.com/office/drawing/2014/main" id="{73564F22-15CF-79E7-EB79-C21A254D5153}"/>
                </a:ext>
              </a:extLst>
            </p:cNvPr>
            <p:cNvSpPr/>
            <p:nvPr/>
          </p:nvSpPr>
          <p:spPr>
            <a:xfrm rot="16200000">
              <a:off x="1732529" y="736090"/>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66568" name="Rectangle 66567">
              <a:extLst>
                <a:ext uri="{FF2B5EF4-FFF2-40B4-BE49-F238E27FC236}">
                  <a16:creationId xmlns="" xmlns:a16="http://schemas.microsoft.com/office/drawing/2014/main" id="{7DA81206-2939-A120-CC17-4CB9FB250005}"/>
                </a:ext>
              </a:extLst>
            </p:cNvPr>
            <p:cNvSpPr/>
            <p:nvPr/>
          </p:nvSpPr>
          <p:spPr>
            <a:xfrm>
              <a:off x="4675733" y="192181"/>
              <a:ext cx="180000"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grpSp>
      <p:sp>
        <p:nvSpPr>
          <p:cNvPr id="66569" name="Flèche gauche 13">
            <a:extLst>
              <a:ext uri="{FF2B5EF4-FFF2-40B4-BE49-F238E27FC236}">
                <a16:creationId xmlns="" xmlns:a16="http://schemas.microsoft.com/office/drawing/2014/main" id="{B2BD4AF7-7D0F-324B-9F94-F130930BA112}"/>
              </a:ext>
            </a:extLst>
          </p:cNvPr>
          <p:cNvSpPr/>
          <p:nvPr/>
        </p:nvSpPr>
        <p:spPr>
          <a:xfrm rot="16200000">
            <a:off x="1422200" y="2000569"/>
            <a:ext cx="691809"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70" name="Flèche gauche 13">
            <a:extLst>
              <a:ext uri="{FF2B5EF4-FFF2-40B4-BE49-F238E27FC236}">
                <a16:creationId xmlns="" xmlns:a16="http://schemas.microsoft.com/office/drawing/2014/main" id="{D9FE5F3A-1E7E-8EE1-18FF-114D98C9C621}"/>
              </a:ext>
            </a:extLst>
          </p:cNvPr>
          <p:cNvSpPr/>
          <p:nvPr/>
        </p:nvSpPr>
        <p:spPr>
          <a:xfrm rot="16200000">
            <a:off x="7206354" y="1862469"/>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71" name="Rectangle 66570">
            <a:extLst>
              <a:ext uri="{FF2B5EF4-FFF2-40B4-BE49-F238E27FC236}">
                <a16:creationId xmlns="" xmlns:a16="http://schemas.microsoft.com/office/drawing/2014/main" id="{95181FDA-944C-D014-BA02-E293A8CC076A}"/>
              </a:ext>
            </a:extLst>
          </p:cNvPr>
          <p:cNvSpPr/>
          <p:nvPr/>
        </p:nvSpPr>
        <p:spPr>
          <a:xfrm>
            <a:off x="0" y="5929330"/>
            <a:ext cx="6215074"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SA" b="1" dirty="0">
                <a:solidFill>
                  <a:schemeClr val="tx1"/>
                </a:solidFill>
              </a:rPr>
              <a:t>نذكر فكتور </a:t>
            </a:r>
            <a:r>
              <a:rPr lang="ar-SA" b="1" dirty="0" err="1">
                <a:solidFill>
                  <a:schemeClr val="tx1"/>
                </a:solidFill>
              </a:rPr>
              <a:t>لارجو</a:t>
            </a:r>
            <a:r>
              <a:rPr lang="ar-SA" b="1" dirty="0">
                <a:solidFill>
                  <a:schemeClr val="tx1"/>
                </a:solidFill>
              </a:rPr>
              <a:t> الذي زار المدينة سنة 1877م,</a:t>
            </a:r>
          </a:p>
          <a:p>
            <a:pPr lvl="0" algn="ctr" fontAlgn="base">
              <a:spcBef>
                <a:spcPct val="0"/>
              </a:spcBef>
              <a:spcAft>
                <a:spcPct val="0"/>
              </a:spcAft>
            </a:pPr>
            <a:r>
              <a:rPr lang="ar-SA" b="1" dirty="0">
                <a:solidFill>
                  <a:schemeClr val="tx1"/>
                </a:solidFill>
              </a:rPr>
              <a:t>هارولد طاري, الذي يعتبر أول باحث قام بحفرية سنة1881م</a:t>
            </a:r>
          </a:p>
          <a:p>
            <a:pPr lvl="0" algn="ctr" fontAlgn="base">
              <a:spcBef>
                <a:spcPct val="0"/>
              </a:spcBef>
              <a:spcAft>
                <a:spcPct val="0"/>
              </a:spcAft>
            </a:pPr>
            <a:r>
              <a:rPr lang="ar-SA" b="1" dirty="0">
                <a:solidFill>
                  <a:schemeClr val="tx1"/>
                </a:solidFill>
              </a:rPr>
              <a:t>المهندس </a:t>
            </a:r>
            <a:r>
              <a:rPr lang="ar-SA" b="1" dirty="0" err="1">
                <a:solidFill>
                  <a:schemeClr val="tx1"/>
                </a:solidFill>
              </a:rPr>
              <a:t>فوشير</a:t>
            </a:r>
            <a:r>
              <a:rPr lang="ar-SA" b="1" dirty="0">
                <a:solidFill>
                  <a:schemeClr val="tx1"/>
                </a:solidFill>
              </a:rPr>
              <a:t>, ما بين 1943م و 1944م </a:t>
            </a:r>
          </a:p>
          <a:p>
            <a:pPr lvl="0" algn="ctr" fontAlgn="base">
              <a:spcBef>
                <a:spcPct val="0"/>
              </a:spcBef>
              <a:spcAft>
                <a:spcPct val="0"/>
              </a:spcAft>
            </a:pPr>
            <a:r>
              <a:rPr lang="ar-SA" b="1" dirty="0">
                <a:solidFill>
                  <a:schemeClr val="tx1"/>
                </a:solidFill>
              </a:rPr>
              <a:t>الباحثة مارغريت </a:t>
            </a:r>
            <a:r>
              <a:rPr lang="ar-SA" b="1" dirty="0" err="1" smtClean="0">
                <a:solidFill>
                  <a:schemeClr val="tx1"/>
                </a:solidFill>
              </a:rPr>
              <a:t>فارشم</a:t>
            </a:r>
            <a:endParaRPr lang="en-US" sz="2400" b="1" dirty="0">
              <a:solidFill>
                <a:schemeClr val="tx1"/>
              </a:solidFill>
              <a:latin typeface="Simplified Arabic" pitchFamily="18" charset="-78"/>
              <a:cs typeface="Simplified Arabic" pitchFamily="18" charset="-78"/>
            </a:endParaRPr>
          </a:p>
        </p:txBody>
      </p:sp>
      <p:sp>
        <p:nvSpPr>
          <p:cNvPr id="66572" name="Rectangle 66571">
            <a:extLst>
              <a:ext uri="{FF2B5EF4-FFF2-40B4-BE49-F238E27FC236}">
                <a16:creationId xmlns="" xmlns:a16="http://schemas.microsoft.com/office/drawing/2014/main" id="{E040DE8B-D040-7561-BD13-EA138EE31F93}"/>
              </a:ext>
            </a:extLst>
          </p:cNvPr>
          <p:cNvSpPr/>
          <p:nvPr/>
        </p:nvSpPr>
        <p:spPr>
          <a:xfrm>
            <a:off x="6858016" y="6193493"/>
            <a:ext cx="227212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SA" b="1" dirty="0">
                <a:solidFill>
                  <a:schemeClr val="tx1"/>
                </a:solidFill>
              </a:rPr>
              <a:t>شهدت مدينة سدراته عدة </a:t>
            </a:r>
            <a:r>
              <a:rPr lang="ar-SA" b="1" dirty="0" err="1">
                <a:solidFill>
                  <a:schemeClr val="tx1"/>
                </a:solidFill>
              </a:rPr>
              <a:t>تنقيبات</a:t>
            </a:r>
            <a:r>
              <a:rPr lang="ar-SA" b="1" dirty="0">
                <a:solidFill>
                  <a:schemeClr val="tx1"/>
                </a:solidFill>
              </a:rPr>
              <a:t> </a:t>
            </a:r>
            <a:r>
              <a:rPr lang="ar-SA" b="1" dirty="0" smtClean="0">
                <a:solidFill>
                  <a:schemeClr val="tx1"/>
                </a:solidFill>
              </a:rPr>
              <a:t>أثرية</a:t>
            </a:r>
            <a:endParaRPr lang="en-US" sz="2400" b="1" dirty="0">
              <a:solidFill>
                <a:schemeClr val="tx1"/>
              </a:solidFill>
              <a:latin typeface="Simplified Arabic" pitchFamily="18" charset="-78"/>
              <a:cs typeface="Simplified Arabic" pitchFamily="18" charset="-78"/>
            </a:endParaRPr>
          </a:p>
        </p:txBody>
      </p:sp>
    </p:spTree>
    <p:extLst>
      <p:ext uri="{BB962C8B-B14F-4D97-AF65-F5344CB8AC3E}">
        <p14:creationId xmlns="" xmlns:p14="http://schemas.microsoft.com/office/powerpoint/2010/main" val="1237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gtEl>
                                        <p:attrNameLst>
                                          <p:attrName>style.visibility</p:attrName>
                                        </p:attrNameLst>
                                      </p:cBhvr>
                                      <p:to>
                                        <p:strVal val="visible"/>
                                      </p:to>
                                    </p:set>
                                    <p:anim calcmode="lin" valueType="num">
                                      <p:cBhvr additive="base">
                                        <p:cTn id="25" dur="500" fill="hold"/>
                                        <p:tgtEl>
                                          <p:spTgt spid="66563"/>
                                        </p:tgtEl>
                                        <p:attrNameLst>
                                          <p:attrName>ppt_x</p:attrName>
                                        </p:attrNameLst>
                                      </p:cBhvr>
                                      <p:tavLst>
                                        <p:tav tm="0">
                                          <p:val>
                                            <p:strVal val="#ppt_x"/>
                                          </p:val>
                                        </p:tav>
                                        <p:tav tm="100000">
                                          <p:val>
                                            <p:strVal val="#ppt_x"/>
                                          </p:val>
                                        </p:tav>
                                      </p:tavLst>
                                    </p:anim>
                                    <p:anim calcmode="lin" valueType="num">
                                      <p:cBhvr additive="base">
                                        <p:cTn id="26"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71"/>
                                        </p:tgtEl>
                                        <p:attrNameLst>
                                          <p:attrName>style.visibility</p:attrName>
                                        </p:attrNameLst>
                                      </p:cBhvr>
                                      <p:to>
                                        <p:strVal val="visible"/>
                                      </p:to>
                                    </p:set>
                                    <p:anim calcmode="lin" valueType="num">
                                      <p:cBhvr additive="base">
                                        <p:cTn id="31" dur="500" fill="hold"/>
                                        <p:tgtEl>
                                          <p:spTgt spid="66571"/>
                                        </p:tgtEl>
                                        <p:attrNameLst>
                                          <p:attrName>ppt_x</p:attrName>
                                        </p:attrNameLst>
                                      </p:cBhvr>
                                      <p:tavLst>
                                        <p:tav tm="0">
                                          <p:val>
                                            <p:strVal val="#ppt_x"/>
                                          </p:val>
                                        </p:tav>
                                        <p:tav tm="100000">
                                          <p:val>
                                            <p:strVal val="#ppt_x"/>
                                          </p:val>
                                        </p:tav>
                                      </p:tavLst>
                                    </p:anim>
                                    <p:anim calcmode="lin" valueType="num">
                                      <p:cBhvr additive="base">
                                        <p:cTn id="32" dur="500" fill="hold"/>
                                        <p:tgtEl>
                                          <p:spTgt spid="665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72"/>
                                        </p:tgtEl>
                                        <p:attrNameLst>
                                          <p:attrName>style.visibility</p:attrName>
                                        </p:attrNameLst>
                                      </p:cBhvr>
                                      <p:to>
                                        <p:strVal val="visible"/>
                                      </p:to>
                                    </p:set>
                                    <p:anim calcmode="lin" valueType="num">
                                      <p:cBhvr additive="base">
                                        <p:cTn id="37" dur="500" fill="hold"/>
                                        <p:tgtEl>
                                          <p:spTgt spid="66572"/>
                                        </p:tgtEl>
                                        <p:attrNameLst>
                                          <p:attrName>ppt_x</p:attrName>
                                        </p:attrNameLst>
                                      </p:cBhvr>
                                      <p:tavLst>
                                        <p:tav tm="0">
                                          <p:val>
                                            <p:strVal val="#ppt_x"/>
                                          </p:val>
                                        </p:tav>
                                        <p:tav tm="100000">
                                          <p:val>
                                            <p:strVal val="#ppt_x"/>
                                          </p:val>
                                        </p:tav>
                                      </p:tavLst>
                                    </p:anim>
                                    <p:anim calcmode="lin" valueType="num">
                                      <p:cBhvr additive="base">
                                        <p:cTn id="38" dur="500" fill="hold"/>
                                        <p:tgtEl>
                                          <p:spTgt spid="665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6563" grpId="0" animBg="1"/>
      <p:bldP spid="66571" grpId="0" animBg="1"/>
      <p:bldP spid="665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مدينة سدراتة الأثرية">
            <a:extLst>
              <a:ext uri="{FF2B5EF4-FFF2-40B4-BE49-F238E27FC236}">
                <a16:creationId xmlns="" xmlns:a16="http://schemas.microsoft.com/office/drawing/2014/main" id="{751C2B30-395A-5657-A482-71351450E94A}"/>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691640" y="1268730"/>
            <a:ext cx="5760720" cy="4320540"/>
          </a:xfrm>
          <a:prstGeom prst="rect">
            <a:avLst/>
          </a:prstGeom>
          <a:noFill/>
          <a:ln>
            <a:noFill/>
          </a:ln>
        </p:spPr>
      </p:pic>
      <p:sp>
        <p:nvSpPr>
          <p:cNvPr id="3" name="Rectangle 2">
            <a:extLst>
              <a:ext uri="{FF2B5EF4-FFF2-40B4-BE49-F238E27FC236}">
                <a16:creationId xmlns="" xmlns:a16="http://schemas.microsoft.com/office/drawing/2014/main" id="{C2D62559-A523-9D7A-1AE0-2C1949B065F7}"/>
              </a:ext>
            </a:extLst>
          </p:cNvPr>
          <p:cNvSpPr/>
          <p:nvPr/>
        </p:nvSpPr>
        <p:spPr>
          <a:xfrm>
            <a:off x="1691640" y="548680"/>
            <a:ext cx="5760720" cy="7200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3600" b="1" dirty="0">
                <a:solidFill>
                  <a:schemeClr val="tx1"/>
                </a:solidFill>
              </a:rPr>
              <a:t>موقع </a:t>
            </a:r>
            <a:r>
              <a:rPr lang="ar-DZ" sz="3600" b="1" dirty="0" err="1">
                <a:solidFill>
                  <a:schemeClr val="tx1"/>
                </a:solidFill>
              </a:rPr>
              <a:t>سدراتة</a:t>
            </a:r>
            <a:r>
              <a:rPr lang="ar-DZ" sz="3600" b="1" dirty="0">
                <a:solidFill>
                  <a:schemeClr val="tx1"/>
                </a:solidFill>
              </a:rPr>
              <a:t> </a:t>
            </a:r>
            <a:endParaRPr lang="fr-FR" sz="3600" b="1" dirty="0">
              <a:solidFill>
                <a:schemeClr val="tx1"/>
              </a:solidFill>
            </a:endParaRPr>
          </a:p>
        </p:txBody>
      </p:sp>
    </p:spTree>
    <p:extLst>
      <p:ext uri="{BB962C8B-B14F-4D97-AF65-F5344CB8AC3E}">
        <p14:creationId xmlns="" xmlns:p14="http://schemas.microsoft.com/office/powerpoint/2010/main" val="167765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مدينة سدراته الأثرية المختفية : في... - Ouargla Nostalgie | فيسبوك">
            <a:extLst>
              <a:ext uri="{FF2B5EF4-FFF2-40B4-BE49-F238E27FC236}">
                <a16:creationId xmlns="" xmlns:a16="http://schemas.microsoft.com/office/drawing/2014/main" id="{3488CADC-5CC1-8E6E-238C-1BDBE2D35330}"/>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472" y="1071546"/>
            <a:ext cx="7585260" cy="5116158"/>
          </a:xfrm>
          <a:prstGeom prst="rect">
            <a:avLst/>
          </a:prstGeom>
          <a:noFill/>
          <a:ln>
            <a:noFill/>
          </a:ln>
        </p:spPr>
      </p:pic>
    </p:spTree>
    <p:extLst>
      <p:ext uri="{BB962C8B-B14F-4D97-AF65-F5344CB8AC3E}">
        <p14:creationId xmlns="" xmlns:p14="http://schemas.microsoft.com/office/powerpoint/2010/main" val="340604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an : incliné vers le bas 1">
            <a:extLst>
              <a:ext uri="{FF2B5EF4-FFF2-40B4-BE49-F238E27FC236}">
                <a16:creationId xmlns="" xmlns:a16="http://schemas.microsoft.com/office/drawing/2014/main" id="{7A50D879-C34B-45CC-19CE-6B13FDFF43C2}"/>
              </a:ext>
            </a:extLst>
          </p:cNvPr>
          <p:cNvSpPr/>
          <p:nvPr/>
        </p:nvSpPr>
        <p:spPr>
          <a:xfrm>
            <a:off x="539552" y="1484784"/>
            <a:ext cx="8136904" cy="3240360"/>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DZ" sz="5400" b="1" i="0"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اثــــــــــــــــــــار</a:t>
            </a:r>
          </a:p>
          <a:p>
            <a:pPr marL="0" marR="0" lvl="0" indent="0" algn="ctr" defTabSz="914400" rtl="1" eaLnBrk="1" fontAlgn="base" latinLnBrk="0" hangingPunct="1">
              <a:lnSpc>
                <a:spcPct val="150000"/>
              </a:lnSpc>
              <a:spcBef>
                <a:spcPct val="0"/>
              </a:spcBef>
              <a:spcAft>
                <a:spcPct val="0"/>
              </a:spcAft>
              <a:buClrTx/>
              <a:buSzTx/>
              <a:buFontTx/>
              <a:buNone/>
              <a:tabLst/>
            </a:pPr>
            <a:r>
              <a:rPr kumimoji="0" lang="ar-DZ" sz="5400" b="1" i="0" u="none" strike="noStrike" cap="none" normalizeH="0" baseline="0" dirty="0">
                <a:ln>
                  <a:noFill/>
                </a:ln>
                <a:solidFill>
                  <a:schemeClr val="tx1"/>
                </a:solidFill>
                <a:effectLst/>
                <a:latin typeface="Simplified Arabic" pitchFamily="18" charset="-78"/>
                <a:ea typeface="Calibri" pitchFamily="34" charset="0"/>
                <a:cs typeface="Simplified Arabic" pitchFamily="18" charset="-78"/>
              </a:rPr>
              <a:t> الدولة </a:t>
            </a:r>
            <a:r>
              <a:rPr kumimoji="0" lang="ar-DZ" sz="5400" b="1" i="0" u="none" strike="noStrike" cap="none" normalizeH="0" baseline="0" dirty="0" err="1">
                <a:ln>
                  <a:noFill/>
                </a:ln>
                <a:solidFill>
                  <a:schemeClr val="tx1"/>
                </a:solidFill>
                <a:effectLst/>
                <a:latin typeface="Simplified Arabic" pitchFamily="18" charset="-78"/>
                <a:ea typeface="Calibri" pitchFamily="34" charset="0"/>
                <a:cs typeface="Simplified Arabic" pitchFamily="18" charset="-78"/>
              </a:rPr>
              <a:t>الرستمية</a:t>
            </a:r>
            <a:endParaRPr lang="fr-FR" sz="5400" dirty="0"/>
          </a:p>
        </p:txBody>
      </p:sp>
    </p:spTree>
    <p:extLst>
      <p:ext uri="{BB962C8B-B14F-4D97-AF65-F5344CB8AC3E}">
        <p14:creationId xmlns="" xmlns:p14="http://schemas.microsoft.com/office/powerpoint/2010/main" val="170291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517" y="374760"/>
            <a:ext cx="7500990" cy="52322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ar-DZ" sz="2800" dirty="0">
                <a:solidFill>
                  <a:schemeClr val="tx1"/>
                </a:solidFill>
                <a:latin typeface="Simplified Arabic" pitchFamily="18" charset="-78"/>
                <a:cs typeface="Simplified Arabic" pitchFamily="18" charset="-78"/>
              </a:rPr>
              <a:t>جامع </a:t>
            </a:r>
            <a:r>
              <a:rPr lang="ar-DZ" sz="2800" dirty="0" err="1">
                <a:solidFill>
                  <a:schemeClr val="tx1"/>
                </a:solidFill>
                <a:latin typeface="Simplified Arabic" pitchFamily="18" charset="-78"/>
                <a:cs typeface="Simplified Arabic" pitchFamily="18" charset="-78"/>
              </a:rPr>
              <a:t>سدراتة</a:t>
            </a:r>
            <a:endParaRPr lang="ar-DZ" sz="2800" dirty="0">
              <a:solidFill>
                <a:schemeClr val="tx1"/>
              </a:solidFill>
              <a:latin typeface="Simplified Arabic" pitchFamily="18" charset="-78"/>
              <a:cs typeface="Simplified Arabic" pitchFamily="18" charset="-78"/>
            </a:endParaRPr>
          </a:p>
        </p:txBody>
      </p:sp>
      <p:sp>
        <p:nvSpPr>
          <p:cNvPr id="3" name="Rectangle 2"/>
          <p:cNvSpPr/>
          <p:nvPr/>
        </p:nvSpPr>
        <p:spPr>
          <a:xfrm>
            <a:off x="0" y="1196752"/>
            <a:ext cx="9144000"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ar-DZ" sz="2800" b="1" dirty="0">
                <a:solidFill>
                  <a:schemeClr val="tx1"/>
                </a:solidFill>
              </a:rPr>
              <a:t>وفي سدراته اكتشف </a:t>
            </a:r>
            <a:r>
              <a:rPr lang="ar-DZ" sz="2800" b="1" dirty="0" err="1">
                <a:solidFill>
                  <a:schemeClr val="tx1"/>
                </a:solidFill>
              </a:rPr>
              <a:t>بلانشي</a:t>
            </a:r>
            <a:r>
              <a:rPr lang="ar-DZ" sz="2800" b="1" dirty="0">
                <a:solidFill>
                  <a:schemeClr val="tx1"/>
                </a:solidFill>
              </a:rPr>
              <a:t> بقايا المسجد الذي كان مشكلا من:</a:t>
            </a:r>
          </a:p>
          <a:p>
            <a:pPr algn="just"/>
            <a:r>
              <a:rPr lang="ar-DZ" sz="2800" b="1" dirty="0">
                <a:solidFill>
                  <a:schemeClr val="tx1"/>
                </a:solidFill>
              </a:rPr>
              <a:t> خمس بلاطات عمودية على جدار القبلة واربعة </a:t>
            </a:r>
            <a:r>
              <a:rPr lang="ar-DZ" sz="2800" b="1" dirty="0" err="1">
                <a:solidFill>
                  <a:schemeClr val="tx1"/>
                </a:solidFill>
              </a:rPr>
              <a:t>اساكيب</a:t>
            </a:r>
            <a:r>
              <a:rPr lang="ar-DZ" sz="2800" b="1" dirty="0">
                <a:solidFill>
                  <a:schemeClr val="tx1"/>
                </a:solidFill>
              </a:rPr>
              <a:t> موازية له</a:t>
            </a:r>
          </a:p>
          <a:p>
            <a:pPr algn="just"/>
            <a:r>
              <a:rPr lang="ar-DZ" sz="2800" b="1" dirty="0">
                <a:solidFill>
                  <a:schemeClr val="tx1"/>
                </a:solidFill>
              </a:rPr>
              <a:t> ويحتمل انه كان مغطى بقباب وبجانبه الحقت عدة بنايات ذات اغراض مختلفة.</a:t>
            </a:r>
            <a:endParaRPr lang="en-US" sz="2800" b="1" dirty="0">
              <a:solidFill>
                <a:schemeClr val="tx1"/>
              </a:solidFill>
            </a:endParaRPr>
          </a:p>
        </p:txBody>
      </p:sp>
      <p:sp>
        <p:nvSpPr>
          <p:cNvPr id="5" name="Rectangle 4">
            <a:extLst>
              <a:ext uri="{FF2B5EF4-FFF2-40B4-BE49-F238E27FC236}">
                <a16:creationId xmlns="" xmlns:a16="http://schemas.microsoft.com/office/drawing/2014/main" id="{1C15519D-76E9-36CC-715C-B02EEF51DB0D}"/>
              </a:ext>
            </a:extLst>
          </p:cNvPr>
          <p:cNvSpPr/>
          <p:nvPr/>
        </p:nvSpPr>
        <p:spPr>
          <a:xfrm>
            <a:off x="7236296" y="3456262"/>
            <a:ext cx="2001492" cy="9541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DZ" sz="2800" dirty="0">
                <a:solidFill>
                  <a:schemeClr val="tx1"/>
                </a:solidFill>
                <a:latin typeface="Simplified Arabic" pitchFamily="18" charset="-78"/>
                <a:cs typeface="Simplified Arabic" pitchFamily="18" charset="-78"/>
              </a:rPr>
              <a:t>مستطيل غير منتظم 13*7م</a:t>
            </a:r>
          </a:p>
        </p:txBody>
      </p:sp>
      <p:sp>
        <p:nvSpPr>
          <p:cNvPr id="6" name="Rectangle 5">
            <a:extLst>
              <a:ext uri="{FF2B5EF4-FFF2-40B4-BE49-F238E27FC236}">
                <a16:creationId xmlns="" xmlns:a16="http://schemas.microsoft.com/office/drawing/2014/main" id="{E574A860-E88F-7E03-9C3D-8F688D2BAD81}"/>
              </a:ext>
            </a:extLst>
          </p:cNvPr>
          <p:cNvSpPr/>
          <p:nvPr/>
        </p:nvSpPr>
        <p:spPr>
          <a:xfrm>
            <a:off x="15700" y="3453012"/>
            <a:ext cx="2114992"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DZ" sz="2800" dirty="0">
                <a:solidFill>
                  <a:schemeClr val="tx1"/>
                </a:solidFill>
                <a:latin typeface="Simplified Arabic" pitchFamily="18" charset="-78"/>
                <a:cs typeface="Simplified Arabic" pitchFamily="18" charset="-78"/>
              </a:rPr>
              <a:t>الصحن 6*5م</a:t>
            </a:r>
          </a:p>
        </p:txBody>
      </p:sp>
      <p:sp>
        <p:nvSpPr>
          <p:cNvPr id="7" name="Rectangle 6">
            <a:extLst>
              <a:ext uri="{FF2B5EF4-FFF2-40B4-BE49-F238E27FC236}">
                <a16:creationId xmlns="" xmlns:a16="http://schemas.microsoft.com/office/drawing/2014/main" id="{488BC374-7505-CA90-C335-95FF650013DB}"/>
              </a:ext>
            </a:extLst>
          </p:cNvPr>
          <p:cNvSpPr/>
          <p:nvPr/>
        </p:nvSpPr>
        <p:spPr>
          <a:xfrm>
            <a:off x="2699792" y="3494446"/>
            <a:ext cx="432047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DZ" sz="2800" dirty="0">
                <a:solidFill>
                  <a:schemeClr val="tx1"/>
                </a:solidFill>
                <a:latin typeface="Simplified Arabic" pitchFamily="18" charset="-78"/>
                <a:cs typeface="Simplified Arabic" pitchFamily="18" charset="-78"/>
              </a:rPr>
              <a:t>بيت الصلاة مقاساتها 8 *5,70م </a:t>
            </a:r>
          </a:p>
        </p:txBody>
      </p:sp>
      <p:sp>
        <p:nvSpPr>
          <p:cNvPr id="8" name="Rectangle 7">
            <a:extLst>
              <a:ext uri="{FF2B5EF4-FFF2-40B4-BE49-F238E27FC236}">
                <a16:creationId xmlns="" xmlns:a16="http://schemas.microsoft.com/office/drawing/2014/main" id="{F3958AC9-3CBD-05B5-4D5E-20D0368049E1}"/>
              </a:ext>
            </a:extLst>
          </p:cNvPr>
          <p:cNvSpPr/>
          <p:nvPr/>
        </p:nvSpPr>
        <p:spPr>
          <a:xfrm>
            <a:off x="15700" y="4567416"/>
            <a:ext cx="91440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DZ" sz="2800" dirty="0">
                <a:solidFill>
                  <a:schemeClr val="tx1"/>
                </a:solidFill>
                <a:latin typeface="Simplified Arabic" pitchFamily="18" charset="-78"/>
                <a:cs typeface="Simplified Arabic" pitchFamily="18" charset="-78"/>
              </a:rPr>
              <a:t>3اساكيب موازية بكل صف أربعة دعامات لجدار القبلة تطل على الصحن بواسطة ثلاثة عقود</a:t>
            </a:r>
          </a:p>
        </p:txBody>
      </p:sp>
      <p:sp>
        <p:nvSpPr>
          <p:cNvPr id="9" name="Rectangle 8">
            <a:extLst>
              <a:ext uri="{FF2B5EF4-FFF2-40B4-BE49-F238E27FC236}">
                <a16:creationId xmlns="" xmlns:a16="http://schemas.microsoft.com/office/drawing/2014/main" id="{0D069EE3-B852-B8E2-9EE7-9B57D675378B}"/>
              </a:ext>
            </a:extLst>
          </p:cNvPr>
          <p:cNvSpPr/>
          <p:nvPr/>
        </p:nvSpPr>
        <p:spPr>
          <a:xfrm>
            <a:off x="-62110" y="5694464"/>
            <a:ext cx="926822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DZ" sz="2800" dirty="0">
                <a:solidFill>
                  <a:schemeClr val="tx1"/>
                </a:solidFill>
                <a:latin typeface="Simplified Arabic" pitchFamily="18" charset="-78"/>
                <a:cs typeface="Simplified Arabic" pitchFamily="18" charset="-78"/>
              </a:rPr>
              <a:t>له باب فتح في وسط الجهة الشمالية</a:t>
            </a:r>
          </a:p>
          <a:p>
            <a:r>
              <a:rPr lang="ar-DZ" sz="2800" dirty="0">
                <a:solidFill>
                  <a:schemeClr val="tx1"/>
                </a:solidFill>
                <a:latin typeface="Simplified Arabic" pitchFamily="18" charset="-78"/>
                <a:cs typeface="Simplified Arabic" pitchFamily="18" charset="-78"/>
              </a:rPr>
              <a:t>جوفة المحراب تقدر بـ 2م*1,70م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ملفات الدروس\دروس عروض\محاضرات 2021\حمدوش\صور مسجد سدراتة عن برشم.jpg"/>
          <p:cNvPicPr>
            <a:picLocks noChangeAspect="1" noChangeArrowheads="1"/>
          </p:cNvPicPr>
          <p:nvPr/>
        </p:nvPicPr>
        <p:blipFill>
          <a:blip r:embed="rId2"/>
          <a:srcRect/>
          <a:stretch>
            <a:fillRect/>
          </a:stretch>
        </p:blipFill>
        <p:spPr bwMode="auto">
          <a:xfrm>
            <a:off x="0" y="73790"/>
            <a:ext cx="9144000" cy="671041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437A1C7B-72C4-51A8-2C6F-9740875D5914}"/>
              </a:ext>
            </a:extLst>
          </p:cNvPr>
          <p:cNvPicPr>
            <a:picLocks noChangeAspect="1"/>
          </p:cNvPicPr>
          <p:nvPr/>
        </p:nvPicPr>
        <p:blipFill>
          <a:blip r:embed="rId2"/>
          <a:stretch>
            <a:fillRect/>
          </a:stretch>
        </p:blipFill>
        <p:spPr>
          <a:xfrm>
            <a:off x="214282" y="826016"/>
            <a:ext cx="4338532" cy="6031984"/>
          </a:xfrm>
          <a:prstGeom prst="rect">
            <a:avLst/>
          </a:prstGeom>
        </p:spPr>
      </p:pic>
      <p:sp>
        <p:nvSpPr>
          <p:cNvPr id="4" name="Rectangle 3">
            <a:extLst>
              <a:ext uri="{FF2B5EF4-FFF2-40B4-BE49-F238E27FC236}">
                <a16:creationId xmlns="" xmlns:a16="http://schemas.microsoft.com/office/drawing/2014/main" id="{BAD9828E-54A2-F21D-45D5-15D4E657B190}"/>
              </a:ext>
            </a:extLst>
          </p:cNvPr>
          <p:cNvSpPr/>
          <p:nvPr/>
        </p:nvSpPr>
        <p:spPr>
          <a:xfrm>
            <a:off x="6430" y="53385"/>
            <a:ext cx="5997428"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DZ" sz="3200" b="1" dirty="0">
                <a:solidFill>
                  <a:schemeClr val="tx1"/>
                </a:solidFill>
                <a:latin typeface="Simplified Arabic" pitchFamily="18" charset="-78"/>
                <a:cs typeface="Simplified Arabic" pitchFamily="18" charset="-78"/>
              </a:rPr>
              <a:t>مسجد </a:t>
            </a:r>
            <a:r>
              <a:rPr lang="ar-DZ" sz="3200" b="1" dirty="0" err="1">
                <a:solidFill>
                  <a:schemeClr val="tx1"/>
                </a:solidFill>
                <a:latin typeface="Simplified Arabic" pitchFamily="18" charset="-78"/>
                <a:cs typeface="Simplified Arabic" pitchFamily="18" charset="-78"/>
              </a:rPr>
              <a:t>سدراتة</a:t>
            </a:r>
            <a:r>
              <a:rPr lang="ar-DZ" sz="3200" b="1" dirty="0">
                <a:solidFill>
                  <a:schemeClr val="tx1"/>
                </a:solidFill>
                <a:latin typeface="Simplified Arabic" pitchFamily="18" charset="-78"/>
                <a:cs typeface="Simplified Arabic" pitchFamily="18" charset="-78"/>
              </a:rPr>
              <a:t> عن علي حملاوي</a:t>
            </a:r>
          </a:p>
        </p:txBody>
      </p:sp>
      <p:pic>
        <p:nvPicPr>
          <p:cNvPr id="1026" name="Picture 2" descr="سدراتة - موقع آت مژاب ... للحضارة عنوان">
            <a:extLst>
              <a:ext uri="{FF2B5EF4-FFF2-40B4-BE49-F238E27FC236}">
                <a16:creationId xmlns="" xmlns:a16="http://schemas.microsoft.com/office/drawing/2014/main" id="{934359D9-0908-12F4-B53F-772969AC602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68283" y="3140968"/>
            <a:ext cx="3698093" cy="414908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Site Archéologique de Sedrata à Ouargla">
            <a:extLst>
              <a:ext uri="{FF2B5EF4-FFF2-40B4-BE49-F238E27FC236}">
                <a16:creationId xmlns="" xmlns:a16="http://schemas.microsoft.com/office/drawing/2014/main" id="{4ACF8765-F143-553A-2A44-94A2CA9EE1F4}"/>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47124" y="33880"/>
            <a:ext cx="4674472" cy="32485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4616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E68122CE-E766-691A-F346-8CE83C26939C}"/>
              </a:ext>
            </a:extLst>
          </p:cNvPr>
          <p:cNvPicPr>
            <a:picLocks noChangeAspect="1"/>
          </p:cNvPicPr>
          <p:nvPr/>
        </p:nvPicPr>
        <p:blipFill>
          <a:blip r:embed="rId2"/>
          <a:stretch>
            <a:fillRect/>
          </a:stretch>
        </p:blipFill>
        <p:spPr>
          <a:xfrm>
            <a:off x="395536" y="1389261"/>
            <a:ext cx="3495675" cy="5391150"/>
          </a:xfrm>
          <a:prstGeom prst="rect">
            <a:avLst/>
          </a:prstGeom>
        </p:spPr>
      </p:pic>
      <p:sp>
        <p:nvSpPr>
          <p:cNvPr id="4" name="Rectangle 3">
            <a:extLst>
              <a:ext uri="{FF2B5EF4-FFF2-40B4-BE49-F238E27FC236}">
                <a16:creationId xmlns="" xmlns:a16="http://schemas.microsoft.com/office/drawing/2014/main" id="{5E2F68BD-31AD-CEA5-8D21-4A53664A68D1}"/>
              </a:ext>
            </a:extLst>
          </p:cNvPr>
          <p:cNvSpPr/>
          <p:nvPr/>
        </p:nvSpPr>
        <p:spPr>
          <a:xfrm>
            <a:off x="6430" y="53385"/>
            <a:ext cx="5997428"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DZ" sz="3200" b="1" dirty="0">
                <a:solidFill>
                  <a:schemeClr val="tx1"/>
                </a:solidFill>
                <a:latin typeface="Simplified Arabic" pitchFamily="18" charset="-78"/>
                <a:cs typeface="Simplified Arabic" pitchFamily="18" charset="-78"/>
              </a:rPr>
              <a:t>مسجد </a:t>
            </a:r>
            <a:r>
              <a:rPr lang="ar-DZ" sz="3200" b="1" dirty="0" err="1">
                <a:solidFill>
                  <a:schemeClr val="tx1"/>
                </a:solidFill>
                <a:latin typeface="Simplified Arabic" pitchFamily="18" charset="-78"/>
                <a:cs typeface="Simplified Arabic" pitchFamily="18" charset="-78"/>
              </a:rPr>
              <a:t>سدراتة</a:t>
            </a:r>
            <a:r>
              <a:rPr lang="ar-DZ" sz="3200" b="1" dirty="0">
                <a:solidFill>
                  <a:schemeClr val="tx1"/>
                </a:solidFill>
                <a:latin typeface="Simplified Arabic" pitchFamily="18" charset="-78"/>
                <a:cs typeface="Simplified Arabic" pitchFamily="18" charset="-78"/>
              </a:rPr>
              <a:t> عن علي حملاوي</a:t>
            </a:r>
          </a:p>
        </p:txBody>
      </p:sp>
      <p:pic>
        <p:nvPicPr>
          <p:cNvPr id="6" name="Image 5">
            <a:extLst>
              <a:ext uri="{FF2B5EF4-FFF2-40B4-BE49-F238E27FC236}">
                <a16:creationId xmlns="" xmlns:a16="http://schemas.microsoft.com/office/drawing/2014/main" id="{ECF754FA-C152-5E46-48B3-E415FC4EC151}"/>
              </a:ext>
            </a:extLst>
          </p:cNvPr>
          <p:cNvPicPr>
            <a:picLocks noChangeAspect="1"/>
          </p:cNvPicPr>
          <p:nvPr/>
        </p:nvPicPr>
        <p:blipFill>
          <a:blip r:embed="rId3"/>
          <a:stretch>
            <a:fillRect/>
          </a:stretch>
        </p:blipFill>
        <p:spPr>
          <a:xfrm>
            <a:off x="3723663" y="638160"/>
            <a:ext cx="5397567" cy="3632540"/>
          </a:xfrm>
          <a:prstGeom prst="rect">
            <a:avLst/>
          </a:prstGeom>
        </p:spPr>
      </p:pic>
      <p:pic>
        <p:nvPicPr>
          <p:cNvPr id="8" name="Image 7">
            <a:extLst>
              <a:ext uri="{FF2B5EF4-FFF2-40B4-BE49-F238E27FC236}">
                <a16:creationId xmlns="" xmlns:a16="http://schemas.microsoft.com/office/drawing/2014/main" id="{C2047D9B-CF50-D408-1F40-F43EFE3AD9DC}"/>
              </a:ext>
            </a:extLst>
          </p:cNvPr>
          <p:cNvPicPr>
            <a:picLocks noChangeAspect="1"/>
          </p:cNvPicPr>
          <p:nvPr/>
        </p:nvPicPr>
        <p:blipFill>
          <a:blip r:embed="rId4"/>
          <a:stretch>
            <a:fillRect/>
          </a:stretch>
        </p:blipFill>
        <p:spPr>
          <a:xfrm>
            <a:off x="3746433" y="3679690"/>
            <a:ext cx="5397567" cy="3212358"/>
          </a:xfrm>
          <a:prstGeom prst="rect">
            <a:avLst/>
          </a:prstGeom>
        </p:spPr>
      </p:pic>
    </p:spTree>
    <p:extLst>
      <p:ext uri="{BB962C8B-B14F-4D97-AF65-F5344CB8AC3E}">
        <p14:creationId xmlns="" xmlns:p14="http://schemas.microsoft.com/office/powerpoint/2010/main" val="367874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5B2BBCE4-C5CF-8680-1A36-DB52326D9F46}"/>
              </a:ext>
            </a:extLst>
          </p:cNvPr>
          <p:cNvPicPr>
            <a:picLocks noChangeAspect="1"/>
          </p:cNvPicPr>
          <p:nvPr/>
        </p:nvPicPr>
        <p:blipFill>
          <a:blip r:embed="rId2"/>
          <a:stretch>
            <a:fillRect/>
          </a:stretch>
        </p:blipFill>
        <p:spPr>
          <a:xfrm>
            <a:off x="79069" y="1367178"/>
            <a:ext cx="6096000" cy="2819400"/>
          </a:xfrm>
          <a:prstGeom prst="rect">
            <a:avLst/>
          </a:prstGeom>
        </p:spPr>
      </p:pic>
      <p:pic>
        <p:nvPicPr>
          <p:cNvPr id="5" name="Image 4">
            <a:extLst>
              <a:ext uri="{FF2B5EF4-FFF2-40B4-BE49-F238E27FC236}">
                <a16:creationId xmlns="" xmlns:a16="http://schemas.microsoft.com/office/drawing/2014/main" id="{1D3D2011-52B5-D96D-8CC0-E19EC4234F81}"/>
              </a:ext>
            </a:extLst>
          </p:cNvPr>
          <p:cNvPicPr>
            <a:picLocks noChangeAspect="1"/>
          </p:cNvPicPr>
          <p:nvPr/>
        </p:nvPicPr>
        <p:blipFill>
          <a:blip r:embed="rId3"/>
          <a:stretch>
            <a:fillRect/>
          </a:stretch>
        </p:blipFill>
        <p:spPr>
          <a:xfrm>
            <a:off x="7620000" y="-15524"/>
            <a:ext cx="1590675" cy="1838325"/>
          </a:xfrm>
          <a:prstGeom prst="rect">
            <a:avLst/>
          </a:prstGeom>
        </p:spPr>
      </p:pic>
      <p:pic>
        <p:nvPicPr>
          <p:cNvPr id="7" name="Image 6">
            <a:extLst>
              <a:ext uri="{FF2B5EF4-FFF2-40B4-BE49-F238E27FC236}">
                <a16:creationId xmlns="" xmlns:a16="http://schemas.microsoft.com/office/drawing/2014/main" id="{777EEED3-2086-1F8E-E2EC-A2900C021A26}"/>
              </a:ext>
            </a:extLst>
          </p:cNvPr>
          <p:cNvPicPr>
            <a:picLocks noChangeAspect="1"/>
          </p:cNvPicPr>
          <p:nvPr/>
        </p:nvPicPr>
        <p:blipFill>
          <a:blip r:embed="rId4"/>
          <a:stretch>
            <a:fillRect/>
          </a:stretch>
        </p:blipFill>
        <p:spPr>
          <a:xfrm>
            <a:off x="-75156" y="-15524"/>
            <a:ext cx="2590800" cy="1409700"/>
          </a:xfrm>
          <a:prstGeom prst="rect">
            <a:avLst/>
          </a:prstGeom>
        </p:spPr>
      </p:pic>
      <p:pic>
        <p:nvPicPr>
          <p:cNvPr id="9" name="Image 8">
            <a:extLst>
              <a:ext uri="{FF2B5EF4-FFF2-40B4-BE49-F238E27FC236}">
                <a16:creationId xmlns="" xmlns:a16="http://schemas.microsoft.com/office/drawing/2014/main" id="{8F9B28E1-2A34-4FC4-0061-F28564459B98}"/>
              </a:ext>
            </a:extLst>
          </p:cNvPr>
          <p:cNvPicPr>
            <a:picLocks noChangeAspect="1"/>
          </p:cNvPicPr>
          <p:nvPr/>
        </p:nvPicPr>
        <p:blipFill>
          <a:blip r:embed="rId5"/>
          <a:stretch>
            <a:fillRect/>
          </a:stretch>
        </p:blipFill>
        <p:spPr>
          <a:xfrm>
            <a:off x="2968931" y="0"/>
            <a:ext cx="3206138" cy="2047484"/>
          </a:xfrm>
          <a:prstGeom prst="rect">
            <a:avLst/>
          </a:prstGeom>
        </p:spPr>
      </p:pic>
      <p:pic>
        <p:nvPicPr>
          <p:cNvPr id="11" name="Image 10">
            <a:extLst>
              <a:ext uri="{FF2B5EF4-FFF2-40B4-BE49-F238E27FC236}">
                <a16:creationId xmlns="" xmlns:a16="http://schemas.microsoft.com/office/drawing/2014/main" id="{58C055AD-F5B6-D5A6-2662-BDFE736E3B83}"/>
              </a:ext>
            </a:extLst>
          </p:cNvPr>
          <p:cNvPicPr>
            <a:picLocks noChangeAspect="1"/>
          </p:cNvPicPr>
          <p:nvPr/>
        </p:nvPicPr>
        <p:blipFill>
          <a:blip r:embed="rId6"/>
          <a:stretch>
            <a:fillRect/>
          </a:stretch>
        </p:blipFill>
        <p:spPr>
          <a:xfrm>
            <a:off x="6948264" y="2564904"/>
            <a:ext cx="2365326" cy="3807598"/>
          </a:xfrm>
          <a:prstGeom prst="rect">
            <a:avLst/>
          </a:prstGeom>
        </p:spPr>
      </p:pic>
      <p:pic>
        <p:nvPicPr>
          <p:cNvPr id="13" name="Image 12">
            <a:extLst>
              <a:ext uri="{FF2B5EF4-FFF2-40B4-BE49-F238E27FC236}">
                <a16:creationId xmlns="" xmlns:a16="http://schemas.microsoft.com/office/drawing/2014/main" id="{34223F81-3598-E351-D8B6-11DC0CE7D696}"/>
              </a:ext>
            </a:extLst>
          </p:cNvPr>
          <p:cNvPicPr>
            <a:picLocks noChangeAspect="1"/>
          </p:cNvPicPr>
          <p:nvPr/>
        </p:nvPicPr>
        <p:blipFill>
          <a:blip r:embed="rId7"/>
          <a:stretch>
            <a:fillRect/>
          </a:stretch>
        </p:blipFill>
        <p:spPr>
          <a:xfrm>
            <a:off x="0" y="3210176"/>
            <a:ext cx="3362325" cy="3981450"/>
          </a:xfrm>
          <a:prstGeom prst="rect">
            <a:avLst/>
          </a:prstGeom>
        </p:spPr>
      </p:pic>
      <p:pic>
        <p:nvPicPr>
          <p:cNvPr id="15" name="Image 14">
            <a:extLst>
              <a:ext uri="{FF2B5EF4-FFF2-40B4-BE49-F238E27FC236}">
                <a16:creationId xmlns="" xmlns:a16="http://schemas.microsoft.com/office/drawing/2014/main" id="{4F368090-1929-7958-137D-37BC493C8A63}"/>
              </a:ext>
            </a:extLst>
          </p:cNvPr>
          <p:cNvPicPr>
            <a:picLocks noChangeAspect="1"/>
          </p:cNvPicPr>
          <p:nvPr/>
        </p:nvPicPr>
        <p:blipFill>
          <a:blip r:embed="rId8"/>
          <a:stretch>
            <a:fillRect/>
          </a:stretch>
        </p:blipFill>
        <p:spPr>
          <a:xfrm>
            <a:off x="3624039" y="3448050"/>
            <a:ext cx="3324225" cy="3409950"/>
          </a:xfrm>
          <a:prstGeom prst="rect">
            <a:avLst/>
          </a:prstGeom>
        </p:spPr>
      </p:pic>
    </p:spTree>
    <p:extLst>
      <p:ext uri="{BB962C8B-B14F-4D97-AF65-F5344CB8AC3E}">
        <p14:creationId xmlns="" xmlns:p14="http://schemas.microsoft.com/office/powerpoint/2010/main" val="1654513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5F8C4CD8-AA37-BA01-A4BA-18B054159F14}"/>
              </a:ext>
            </a:extLst>
          </p:cNvPr>
          <p:cNvPicPr>
            <a:picLocks noChangeAspect="1"/>
          </p:cNvPicPr>
          <p:nvPr/>
        </p:nvPicPr>
        <p:blipFill>
          <a:blip r:embed="rId2"/>
          <a:stretch>
            <a:fillRect/>
          </a:stretch>
        </p:blipFill>
        <p:spPr>
          <a:xfrm>
            <a:off x="5438775" y="-19006"/>
            <a:ext cx="3705225" cy="4772025"/>
          </a:xfrm>
          <a:prstGeom prst="rect">
            <a:avLst/>
          </a:prstGeom>
        </p:spPr>
      </p:pic>
      <p:pic>
        <p:nvPicPr>
          <p:cNvPr id="5" name="Image 4">
            <a:extLst>
              <a:ext uri="{FF2B5EF4-FFF2-40B4-BE49-F238E27FC236}">
                <a16:creationId xmlns="" xmlns:a16="http://schemas.microsoft.com/office/drawing/2014/main" id="{D896FE05-7072-5F0B-B47E-9DE179579B57}"/>
              </a:ext>
            </a:extLst>
          </p:cNvPr>
          <p:cNvPicPr>
            <a:picLocks noChangeAspect="1"/>
          </p:cNvPicPr>
          <p:nvPr/>
        </p:nvPicPr>
        <p:blipFill>
          <a:blip r:embed="rId3"/>
          <a:stretch>
            <a:fillRect/>
          </a:stretch>
        </p:blipFill>
        <p:spPr>
          <a:xfrm>
            <a:off x="3995936" y="3573016"/>
            <a:ext cx="5219700" cy="3743325"/>
          </a:xfrm>
          <a:prstGeom prst="rect">
            <a:avLst/>
          </a:prstGeom>
        </p:spPr>
      </p:pic>
      <p:sp>
        <p:nvSpPr>
          <p:cNvPr id="6" name="Rectangle 5">
            <a:extLst>
              <a:ext uri="{FF2B5EF4-FFF2-40B4-BE49-F238E27FC236}">
                <a16:creationId xmlns="" xmlns:a16="http://schemas.microsoft.com/office/drawing/2014/main" id="{673A7BB4-1E73-610E-02E5-301A2F9E6FA7}"/>
              </a:ext>
            </a:extLst>
          </p:cNvPr>
          <p:cNvSpPr/>
          <p:nvPr/>
        </p:nvSpPr>
        <p:spPr>
          <a:xfrm>
            <a:off x="3563887" y="47774"/>
            <a:ext cx="1874887" cy="504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dirty="0"/>
              <a:t>عن جلجال </a:t>
            </a:r>
            <a:r>
              <a:rPr lang="ar-DZ" dirty="0" err="1"/>
              <a:t>فاطيمة</a:t>
            </a:r>
            <a:endParaRPr lang="fr-FR" dirty="0"/>
          </a:p>
        </p:txBody>
      </p:sp>
      <p:pic>
        <p:nvPicPr>
          <p:cNvPr id="2050" name="Picture 2">
            <a:extLst>
              <a:ext uri="{FF2B5EF4-FFF2-40B4-BE49-F238E27FC236}">
                <a16:creationId xmlns="" xmlns:a16="http://schemas.microsoft.com/office/drawing/2014/main" id="{06C6D8F4-C728-9693-F47F-302BDCF74F0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5562" y="1268760"/>
            <a:ext cx="3914775" cy="524827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sedrata la ville ibadite disparue مدينة سدراته الأثرية المختفية">
            <a:extLst>
              <a:ext uri="{FF2B5EF4-FFF2-40B4-BE49-F238E27FC236}">
                <a16:creationId xmlns="" xmlns:a16="http://schemas.microsoft.com/office/drawing/2014/main" id="{7CB5F37B-6EBE-E044-F6EE-A8F887A39D3A}"/>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926" y="-42130"/>
            <a:ext cx="2781300" cy="1638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0205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9545" y="267243"/>
            <a:ext cx="163482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ar-SA" b="1" dirty="0" err="1">
                <a:solidFill>
                  <a:schemeClr val="tx1"/>
                </a:solidFill>
              </a:rPr>
              <a:t>سدراتة</a:t>
            </a:r>
            <a:endParaRPr lang="en-US" sz="2400" b="1" dirty="0">
              <a:solidFill>
                <a:schemeClr val="tx1"/>
              </a:solidFill>
              <a:latin typeface="Simplified Arabic" pitchFamily="18" charset="-78"/>
              <a:cs typeface="Simplified Arabic" pitchFamily="18" charset="-78"/>
            </a:endParaRPr>
          </a:p>
        </p:txBody>
      </p:sp>
      <p:sp>
        <p:nvSpPr>
          <p:cNvPr id="4" name="Rectangle 1"/>
          <p:cNvSpPr>
            <a:spLocks noChangeArrowheads="1"/>
          </p:cNvSpPr>
          <p:nvPr/>
        </p:nvSpPr>
        <p:spPr bwMode="auto">
          <a:xfrm>
            <a:off x="5456140" y="3038449"/>
            <a:ext cx="3571866" cy="230832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ar-SA" dirty="0"/>
              <a:t>تم الكشف 1997م</a:t>
            </a:r>
          </a:p>
          <a:p>
            <a:r>
              <a:rPr lang="ar-SA" dirty="0"/>
              <a:t>تتكون من غرفتين ضيقتين وغرفة مستطيلة الشكل, يتم الدخول إلى إحدى الغرفتين مروراً برواق</a:t>
            </a:r>
          </a:p>
          <a:p>
            <a:r>
              <a:rPr lang="ar-SA" dirty="0"/>
              <a:t> تتصل هذه الأخيرة بقاعة ثانية أقل حجماً منها مغطاة مثل سابقتها بقبو منخفض جزؤه العلوي مندثر</a:t>
            </a:r>
            <a:r>
              <a:rPr lang="fr-FR" dirty="0"/>
              <a:t>.</a:t>
            </a:r>
            <a:br>
              <a:rPr lang="fr-FR" dirty="0"/>
            </a:br>
            <a:endParaRPr lang="ar-SA" dirty="0"/>
          </a:p>
        </p:txBody>
      </p:sp>
      <p:grpSp>
        <p:nvGrpSpPr>
          <p:cNvPr id="19" name="Groupe 18"/>
          <p:cNvGrpSpPr/>
          <p:nvPr/>
        </p:nvGrpSpPr>
        <p:grpSpPr>
          <a:xfrm>
            <a:off x="1685815" y="1511227"/>
            <a:ext cx="7134657" cy="1401460"/>
            <a:chOff x="1652393" y="1132850"/>
            <a:chExt cx="6602464" cy="1401460"/>
          </a:xfrm>
        </p:grpSpPr>
        <p:sp>
          <p:nvSpPr>
            <p:cNvPr id="66561" name="Rectangle 1"/>
            <p:cNvSpPr>
              <a:spLocks noChangeArrowheads="1"/>
            </p:cNvSpPr>
            <p:nvPr/>
          </p:nvSpPr>
          <p:spPr bwMode="auto">
            <a:xfrm>
              <a:off x="5445221" y="1132850"/>
              <a:ext cx="2809636"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ar-SA" sz="1800" b="1" dirty="0">
                  <a:solidFill>
                    <a:srgbClr val="222222"/>
                  </a:solidFill>
                  <a:effectLst/>
                  <a:latin typeface="universe"/>
                  <a:ea typeface="Times New Roman" panose="02020603050405020304" pitchFamily="18" charset="0"/>
                  <a:cs typeface="Times New Roman" panose="02020603050405020304" pitchFamily="18" charset="0"/>
                </a:rPr>
                <a:t>ضريح</a:t>
              </a:r>
              <a:endParaRPr kumimoji="0" lang="ar-SA" sz="2200" b="1" i="0" u="none" strike="noStrike" cap="none" normalizeH="0" baseline="0" dirty="0">
                <a:ln>
                  <a:noFill/>
                </a:ln>
                <a:solidFill>
                  <a:schemeClr val="tx1"/>
                </a:solidFill>
                <a:effectLst/>
                <a:latin typeface="Arial" pitchFamily="34" charset="0"/>
                <a:cs typeface="Arial" pitchFamily="34" charset="0"/>
              </a:endParaRPr>
            </a:p>
          </p:txBody>
        </p:sp>
        <p:grpSp>
          <p:nvGrpSpPr>
            <p:cNvPr id="12" name="Groupe 33"/>
            <p:cNvGrpSpPr/>
            <p:nvPr/>
          </p:nvGrpSpPr>
          <p:grpSpPr>
            <a:xfrm>
              <a:off x="1652393" y="1747114"/>
              <a:ext cx="6147578" cy="787196"/>
              <a:chOff x="1795269" y="359298"/>
              <a:chExt cx="6147578" cy="787196"/>
            </a:xfrm>
          </p:grpSpPr>
          <p:sp>
            <p:nvSpPr>
              <p:cNvPr id="13" name="Rectangle 12"/>
              <p:cNvSpPr/>
              <p:nvPr/>
            </p:nvSpPr>
            <p:spPr>
              <a:xfrm>
                <a:off x="1795269" y="359298"/>
                <a:ext cx="5968981" cy="18764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4" name="Flèche gauche 13"/>
              <p:cNvSpPr/>
              <p:nvPr/>
            </p:nvSpPr>
            <p:spPr>
              <a:xfrm rot="16200000">
                <a:off x="7464476" y="668123"/>
                <a:ext cx="599552"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grpSp>
      </p:grpSp>
      <p:sp>
        <p:nvSpPr>
          <p:cNvPr id="5" name="Rectangle 4">
            <a:extLst>
              <a:ext uri="{FF2B5EF4-FFF2-40B4-BE49-F238E27FC236}">
                <a16:creationId xmlns="" xmlns:a16="http://schemas.microsoft.com/office/drawing/2014/main" id="{FF89FB6C-35C9-EEF1-30BE-140514CFE2F9}"/>
              </a:ext>
            </a:extLst>
          </p:cNvPr>
          <p:cNvSpPr>
            <a:spLocks noChangeArrowheads="1"/>
          </p:cNvSpPr>
          <p:nvPr/>
        </p:nvSpPr>
        <p:spPr bwMode="auto">
          <a:xfrm>
            <a:off x="490659" y="3038449"/>
            <a:ext cx="3440237" cy="286232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ar-SA" dirty="0"/>
              <a:t>يصفها فكتور </a:t>
            </a:r>
            <a:r>
              <a:rPr lang="ar-SA" dirty="0" err="1"/>
              <a:t>لارجو</a:t>
            </a:r>
            <a:endParaRPr lang="ar-SA" dirty="0"/>
          </a:p>
          <a:p>
            <a:pPr algn="just" eaLnBrk="0" fontAlgn="base" hangingPunct="0">
              <a:spcBef>
                <a:spcPct val="0"/>
              </a:spcBef>
              <a:spcAft>
                <a:spcPct val="0"/>
              </a:spcAft>
            </a:pPr>
            <a:r>
              <a:rPr lang="ar-SA" dirty="0"/>
              <a:t>ذات شكل مربع وغير منتظمة التخطيط, وهي تتكون من قسمين متقابلين يفصلهما صحن, أحدهما عبارة عن رواق يتكون من بوائك ذات أقواس نصف دائرية وترتكز على دعامات مربعة الشكل. كما لاحظ </a:t>
            </a:r>
            <a:r>
              <a:rPr lang="ar-SA" dirty="0" err="1"/>
              <a:t>لارجو</a:t>
            </a:r>
            <a:r>
              <a:rPr lang="ar-SA" dirty="0"/>
              <a:t> بيتاً آخر مربعاً يبلغ طول أضلاعه في جميع الاتجاهات 9م, وبيوتاً أخرى يساوي طولها نفس المقاس السابق, وتتكون من غرفة واحدة يتقدمها صحن مغلق.  </a:t>
            </a:r>
            <a:endParaRPr lang="ar-DZ" dirty="0"/>
          </a:p>
        </p:txBody>
      </p:sp>
      <p:sp>
        <p:nvSpPr>
          <p:cNvPr id="8" name="Rectangle 1">
            <a:extLst>
              <a:ext uri="{FF2B5EF4-FFF2-40B4-BE49-F238E27FC236}">
                <a16:creationId xmlns="" xmlns:a16="http://schemas.microsoft.com/office/drawing/2014/main" id="{2736EDB4-F87D-5FF5-27E7-90212151E4F7}"/>
              </a:ext>
            </a:extLst>
          </p:cNvPr>
          <p:cNvSpPr>
            <a:spLocks noChangeArrowheads="1"/>
          </p:cNvSpPr>
          <p:nvPr/>
        </p:nvSpPr>
        <p:spPr bwMode="auto">
          <a:xfrm>
            <a:off x="107504" y="1502715"/>
            <a:ext cx="4206548" cy="4308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ar-SA" sz="2200" b="1" i="0" u="none" strike="noStrike" cap="none" normalizeH="0" baseline="0" dirty="0">
                <a:ln>
                  <a:noFill/>
                </a:ln>
                <a:solidFill>
                  <a:schemeClr val="tx1"/>
                </a:solidFill>
                <a:effectLst/>
                <a:latin typeface="Arial" pitchFamily="34" charset="0"/>
                <a:cs typeface="Arial" pitchFamily="34" charset="0"/>
              </a:rPr>
              <a:t>الدور</a:t>
            </a:r>
          </a:p>
        </p:txBody>
      </p:sp>
      <p:grpSp>
        <p:nvGrpSpPr>
          <p:cNvPr id="28" name="Groupe 33">
            <a:extLst>
              <a:ext uri="{FF2B5EF4-FFF2-40B4-BE49-F238E27FC236}">
                <a16:creationId xmlns="" xmlns:a16="http://schemas.microsoft.com/office/drawing/2014/main" id="{AE429212-2392-4EF6-0928-94B9D1E9C488}"/>
              </a:ext>
            </a:extLst>
          </p:cNvPr>
          <p:cNvGrpSpPr/>
          <p:nvPr/>
        </p:nvGrpSpPr>
        <p:grpSpPr>
          <a:xfrm>
            <a:off x="1922119" y="603210"/>
            <a:ext cx="5536066" cy="954313"/>
            <a:chOff x="1768248" y="192181"/>
            <a:chExt cx="5536066" cy="954313"/>
          </a:xfrm>
        </p:grpSpPr>
        <p:sp>
          <p:nvSpPr>
            <p:cNvPr id="29" name="Rectangle 28">
              <a:extLst>
                <a:ext uri="{FF2B5EF4-FFF2-40B4-BE49-F238E27FC236}">
                  <a16:creationId xmlns="" xmlns:a16="http://schemas.microsoft.com/office/drawing/2014/main" id="{69C42B52-B125-8AA6-E7F5-2A9480BC69EA}"/>
                </a:ext>
              </a:extLst>
            </p:cNvPr>
            <p:cNvSpPr/>
            <p:nvPr/>
          </p:nvSpPr>
          <p:spPr>
            <a:xfrm>
              <a:off x="1820430" y="496239"/>
              <a:ext cx="540000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30" name="Flèche gauche 13">
              <a:extLst>
                <a:ext uri="{FF2B5EF4-FFF2-40B4-BE49-F238E27FC236}">
                  <a16:creationId xmlns="" xmlns:a16="http://schemas.microsoft.com/office/drawing/2014/main" id="{1DD6986A-9934-ADFF-96C3-4D29C22387F3}"/>
                </a:ext>
              </a:extLst>
            </p:cNvPr>
            <p:cNvSpPr/>
            <p:nvPr/>
          </p:nvSpPr>
          <p:spPr>
            <a:xfrm rot="16200000">
              <a:off x="6911405" y="753585"/>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31" name="Flèche gauche 15">
              <a:extLst>
                <a:ext uri="{FF2B5EF4-FFF2-40B4-BE49-F238E27FC236}">
                  <a16:creationId xmlns="" xmlns:a16="http://schemas.microsoft.com/office/drawing/2014/main" id="{1B4E75F5-B5C5-CF34-95A2-1AEFC161FC24}"/>
                </a:ext>
              </a:extLst>
            </p:cNvPr>
            <p:cNvSpPr/>
            <p:nvPr/>
          </p:nvSpPr>
          <p:spPr>
            <a:xfrm rot="16200000">
              <a:off x="1732529" y="736090"/>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66560" name="Rectangle 66559">
              <a:extLst>
                <a:ext uri="{FF2B5EF4-FFF2-40B4-BE49-F238E27FC236}">
                  <a16:creationId xmlns="" xmlns:a16="http://schemas.microsoft.com/office/drawing/2014/main" id="{03C06B79-2E73-8CBF-A320-D92AC8B1FCE0}"/>
                </a:ext>
              </a:extLst>
            </p:cNvPr>
            <p:cNvSpPr/>
            <p:nvPr/>
          </p:nvSpPr>
          <p:spPr>
            <a:xfrm>
              <a:off x="4675733" y="192181"/>
              <a:ext cx="180000" cy="2857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dirty="0"/>
            </a:p>
          </p:txBody>
        </p:sp>
      </p:grpSp>
      <p:sp>
        <p:nvSpPr>
          <p:cNvPr id="66562" name="Flèche gauche 13">
            <a:extLst>
              <a:ext uri="{FF2B5EF4-FFF2-40B4-BE49-F238E27FC236}">
                <a16:creationId xmlns="" xmlns:a16="http://schemas.microsoft.com/office/drawing/2014/main" id="{EF3471CB-7EDD-C27F-840D-98F9CF95C15F}"/>
              </a:ext>
            </a:extLst>
          </p:cNvPr>
          <p:cNvSpPr/>
          <p:nvPr/>
        </p:nvSpPr>
        <p:spPr>
          <a:xfrm rot="16200000">
            <a:off x="3764309" y="2651816"/>
            <a:ext cx="2279091" cy="427404"/>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69" name="Flèche gauche 13">
            <a:extLst>
              <a:ext uri="{FF2B5EF4-FFF2-40B4-BE49-F238E27FC236}">
                <a16:creationId xmlns="" xmlns:a16="http://schemas.microsoft.com/office/drawing/2014/main" id="{B2BD4AF7-7D0F-324B-9F94-F130930BA112}"/>
              </a:ext>
            </a:extLst>
          </p:cNvPr>
          <p:cNvSpPr/>
          <p:nvPr/>
        </p:nvSpPr>
        <p:spPr>
          <a:xfrm rot="16200000">
            <a:off x="1517342" y="2282882"/>
            <a:ext cx="1153943"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
        <p:nvSpPr>
          <p:cNvPr id="66570" name="Flèche gauche 13">
            <a:extLst>
              <a:ext uri="{FF2B5EF4-FFF2-40B4-BE49-F238E27FC236}">
                <a16:creationId xmlns="" xmlns:a16="http://schemas.microsoft.com/office/drawing/2014/main" id="{D9FE5F3A-1E7E-8EE1-18FF-114D98C9C621}"/>
              </a:ext>
            </a:extLst>
          </p:cNvPr>
          <p:cNvSpPr/>
          <p:nvPr/>
        </p:nvSpPr>
        <p:spPr>
          <a:xfrm rot="16200000">
            <a:off x="7206354" y="1862469"/>
            <a:ext cx="428628"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dirty="0"/>
          </a:p>
        </p:txBody>
      </p:sp>
    </p:spTree>
    <p:extLst>
      <p:ext uri="{BB962C8B-B14F-4D97-AF65-F5344CB8AC3E}">
        <p14:creationId xmlns="" xmlns:p14="http://schemas.microsoft.com/office/powerpoint/2010/main" val="20964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1483" y="799421"/>
            <a:ext cx="8215370" cy="369332"/>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r>
              <a:rPr lang="ar-SA"/>
              <a:t>القصر أو المحكمة</a:t>
            </a:r>
            <a:endParaRPr lang="ar-DZ" sz="2800" b="1" dirty="0">
              <a:solidFill>
                <a:schemeClr val="bg1"/>
              </a:solidFill>
            </a:endParaRPr>
          </a:p>
        </p:txBody>
      </p:sp>
      <p:sp>
        <p:nvSpPr>
          <p:cNvPr id="10" name="ZoneTexte 9"/>
          <p:cNvSpPr txBox="1"/>
          <p:nvPr/>
        </p:nvSpPr>
        <p:spPr>
          <a:xfrm>
            <a:off x="281484" y="1515925"/>
            <a:ext cx="8474922" cy="2677656"/>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r>
              <a:rPr lang="ar-DZ" sz="2400" b="1" dirty="0">
                <a:solidFill>
                  <a:schemeClr val="tx1"/>
                </a:solidFill>
              </a:rPr>
              <a:t>1- </a:t>
            </a:r>
            <a:r>
              <a:rPr lang="fr-FR" dirty="0"/>
              <a:t/>
            </a:r>
            <a:br>
              <a:rPr lang="fr-FR" dirty="0"/>
            </a:br>
            <a:r>
              <a:rPr lang="ar-SA" sz="2400" dirty="0"/>
              <a:t>يقع هذا المبنى بالناحية الشمالية للمدينة, وهو يعد من أروع المباني المكتشفة إلى حد الساعة, لما احتواه من زخارف جصية متنوعة, كانت تكسو جدرانه الداخلية لايزال البعض منها في مكانه الأصلي, اكتشف هذا المعلم من طرف هـ. طاري سنة 1881م حيث يقول بشأنه: لقد اكتشفت قصراً بأتم معنى الكلمة, لأن جدرانه كانت مكسوة بزخارف وفي أسفل تلك الزخارف ترك المعماري توقيعه, ولقد حاولت إعادة نقله ولكنه زال كلية</a:t>
            </a:r>
            <a:endParaRPr lang="ar-DZ" sz="2400" b="1" dirty="0">
              <a:solidFill>
                <a:schemeClr val="tx1"/>
              </a:solidFill>
            </a:endParaRPr>
          </a:p>
        </p:txBody>
      </p:sp>
      <p:sp>
        <p:nvSpPr>
          <p:cNvPr id="15" name="ZoneTexte 14"/>
          <p:cNvSpPr txBox="1"/>
          <p:nvPr/>
        </p:nvSpPr>
        <p:spPr>
          <a:xfrm>
            <a:off x="1187624" y="136625"/>
            <a:ext cx="4171303"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r>
              <a:rPr lang="ar-DZ" sz="2800" b="1" dirty="0"/>
              <a:t>العمارة المدنية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49436"/>
            <a:ext cx="4714876"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ar-DZ" sz="2000" b="1" dirty="0">
                <a:solidFill>
                  <a:schemeClr val="tx1"/>
                </a:solidFill>
              </a:rPr>
              <a:t>وفي شمال شرقي الصحن توجد غرفة ثانية وهي الاخرى مستطيلة</a:t>
            </a:r>
            <a:r>
              <a:rPr lang="fr-FR" sz="2000" b="1" dirty="0">
                <a:solidFill>
                  <a:schemeClr val="tx1"/>
                </a:solidFill>
              </a:rPr>
              <a:t>4,50</a:t>
            </a:r>
            <a:r>
              <a:rPr lang="ar-DZ" sz="2000" b="1" dirty="0">
                <a:solidFill>
                  <a:schemeClr val="tx1"/>
                </a:solidFill>
              </a:rPr>
              <a:t>×</a:t>
            </a:r>
            <a:r>
              <a:rPr lang="fr-FR" sz="2000" b="1" dirty="0">
                <a:solidFill>
                  <a:schemeClr val="tx1"/>
                </a:solidFill>
              </a:rPr>
              <a:t>2,10</a:t>
            </a:r>
            <a:r>
              <a:rPr lang="ar-DZ" sz="2000" b="1" dirty="0">
                <a:solidFill>
                  <a:schemeClr val="tx1"/>
                </a:solidFill>
              </a:rPr>
              <a:t>م مزينة بسبع مشكوات</a:t>
            </a:r>
          </a:p>
        </p:txBody>
      </p:sp>
      <p:sp>
        <p:nvSpPr>
          <p:cNvPr id="7" name="Rectangle 1"/>
          <p:cNvSpPr>
            <a:spLocks noChangeArrowheads="1"/>
          </p:cNvSpPr>
          <p:nvPr/>
        </p:nvSpPr>
        <p:spPr bwMode="auto">
          <a:xfrm>
            <a:off x="5143536" y="4850136"/>
            <a:ext cx="3714744" cy="132343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ar-DZ" sz="2000" b="1" dirty="0">
                <a:solidFill>
                  <a:schemeClr val="tx1"/>
                </a:solidFill>
              </a:rPr>
              <a:t>وهي على شكل مستطيل</a:t>
            </a:r>
            <a:r>
              <a:rPr lang="fr-FR" sz="2000" b="1" dirty="0">
                <a:solidFill>
                  <a:schemeClr val="tx1"/>
                </a:solidFill>
              </a:rPr>
              <a:t>8</a:t>
            </a:r>
            <a:r>
              <a:rPr lang="ar-DZ" sz="2000" b="1" dirty="0">
                <a:solidFill>
                  <a:schemeClr val="tx1"/>
                </a:solidFill>
              </a:rPr>
              <a:t>×</a:t>
            </a:r>
            <a:r>
              <a:rPr lang="fr-FR" sz="2000" b="1" dirty="0">
                <a:solidFill>
                  <a:schemeClr val="tx1"/>
                </a:solidFill>
              </a:rPr>
              <a:t>2,50</a:t>
            </a:r>
            <a:r>
              <a:rPr lang="ar-DZ" sz="2000" b="1" dirty="0">
                <a:solidFill>
                  <a:schemeClr val="tx1"/>
                </a:solidFill>
              </a:rPr>
              <a:t>م مزينة بمشكوات على شكل ثلاثة ارباع دائرة في الزوايا وعلى شكل نصف دائرة في وسط الجدارين </a:t>
            </a:r>
          </a:p>
        </p:txBody>
      </p:sp>
      <p:sp>
        <p:nvSpPr>
          <p:cNvPr id="8" name="Rectangle 7"/>
          <p:cNvSpPr/>
          <p:nvPr/>
        </p:nvSpPr>
        <p:spPr>
          <a:xfrm>
            <a:off x="0" y="5341712"/>
            <a:ext cx="428624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ar-DZ" sz="2000" b="1" dirty="0">
                <a:solidFill>
                  <a:schemeClr val="tx1"/>
                </a:solidFill>
              </a:rPr>
              <a:t>وبجانبها نجد الغرفة الرابعة وهي مزخرفة </a:t>
            </a:r>
            <a:r>
              <a:rPr lang="ar-DZ" sz="2000" b="1" dirty="0" err="1">
                <a:solidFill>
                  <a:schemeClr val="tx1"/>
                </a:solidFill>
              </a:rPr>
              <a:t>الجدارن</a:t>
            </a:r>
            <a:r>
              <a:rPr lang="ar-DZ" sz="2000" b="1" dirty="0">
                <a:solidFill>
                  <a:schemeClr val="tx1"/>
                </a:solidFill>
              </a:rPr>
              <a:t> كما سبقها من الغرف بزخارف جصية.</a:t>
            </a:r>
            <a:endParaRPr lang="en-US" sz="2000" b="1" dirty="0">
              <a:solidFill>
                <a:schemeClr val="tx1"/>
              </a:solidFill>
            </a:endParaRPr>
          </a:p>
        </p:txBody>
      </p:sp>
      <p:sp>
        <p:nvSpPr>
          <p:cNvPr id="9" name="ZoneTexte 8"/>
          <p:cNvSpPr txBox="1"/>
          <p:nvPr/>
        </p:nvSpPr>
        <p:spPr>
          <a:xfrm>
            <a:off x="323528" y="769901"/>
            <a:ext cx="8215370" cy="523220"/>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r>
              <a:rPr lang="ar-DZ" sz="2800" b="1" dirty="0">
                <a:solidFill>
                  <a:schemeClr val="bg1"/>
                </a:solidFill>
              </a:rPr>
              <a:t>عثر فيها على قصر مشكل من 43غرفة</a:t>
            </a:r>
          </a:p>
        </p:txBody>
      </p:sp>
      <p:sp>
        <p:nvSpPr>
          <p:cNvPr id="10" name="ZoneTexte 9"/>
          <p:cNvSpPr txBox="1"/>
          <p:nvPr/>
        </p:nvSpPr>
        <p:spPr>
          <a:xfrm>
            <a:off x="964381" y="1462217"/>
            <a:ext cx="750099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r>
              <a:rPr lang="ar-DZ" sz="2400" b="1" dirty="0">
                <a:solidFill>
                  <a:schemeClr val="tx1"/>
                </a:solidFill>
              </a:rPr>
              <a:t>1- وهو مشكل من باب في الجهة الشرقية ومزين بثلاث اقواس </a:t>
            </a:r>
            <a:r>
              <a:rPr lang="ar-DZ" sz="2400" b="1" dirty="0" err="1">
                <a:solidFill>
                  <a:schemeClr val="tx1"/>
                </a:solidFill>
              </a:rPr>
              <a:t>حدوية</a:t>
            </a:r>
            <a:r>
              <a:rPr lang="ar-DZ" sz="2400" b="1" dirty="0">
                <a:solidFill>
                  <a:schemeClr val="tx1"/>
                </a:solidFill>
              </a:rPr>
              <a:t> يؤدي الى فناء طوله 7م وعرضه 5م </a:t>
            </a:r>
          </a:p>
        </p:txBody>
      </p:sp>
      <p:sp>
        <p:nvSpPr>
          <p:cNvPr id="15" name="ZoneTexte 14"/>
          <p:cNvSpPr txBox="1"/>
          <p:nvPr/>
        </p:nvSpPr>
        <p:spPr>
          <a:xfrm>
            <a:off x="1187624" y="136625"/>
            <a:ext cx="4171303"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r>
              <a:rPr lang="ar-DZ" sz="2800" b="1" dirty="0"/>
              <a:t>العمارة المدنية</a:t>
            </a:r>
          </a:p>
        </p:txBody>
      </p:sp>
      <p:grpSp>
        <p:nvGrpSpPr>
          <p:cNvPr id="18" name="Groupe 17"/>
          <p:cNvGrpSpPr/>
          <p:nvPr/>
        </p:nvGrpSpPr>
        <p:grpSpPr>
          <a:xfrm>
            <a:off x="4675504" y="2819173"/>
            <a:ext cx="4182776" cy="3057717"/>
            <a:chOff x="4675504" y="2800175"/>
            <a:chExt cx="4182776" cy="3057717"/>
          </a:xfrm>
        </p:grpSpPr>
        <p:grpSp>
          <p:nvGrpSpPr>
            <p:cNvPr id="14" name="Groupe 13"/>
            <p:cNvGrpSpPr/>
            <p:nvPr/>
          </p:nvGrpSpPr>
          <p:grpSpPr>
            <a:xfrm>
              <a:off x="4675504" y="2800175"/>
              <a:ext cx="4182776" cy="1877074"/>
              <a:chOff x="4675504" y="2800175"/>
              <a:chExt cx="4182776" cy="1877074"/>
            </a:xfrm>
          </p:grpSpPr>
          <p:sp>
            <p:nvSpPr>
              <p:cNvPr id="6" name="Rectangle 5"/>
              <p:cNvSpPr/>
              <p:nvPr/>
            </p:nvSpPr>
            <p:spPr>
              <a:xfrm>
                <a:off x="5143504" y="2800175"/>
                <a:ext cx="3714776"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rtl="1"/>
                <a:r>
                  <a:rPr lang="ar-DZ" sz="2000" b="1" dirty="0">
                    <a:solidFill>
                      <a:schemeClr val="tx1"/>
                    </a:solidFill>
                  </a:rPr>
                  <a:t>حوله اربع غرف رئيسية، اكبرها الغرفة التي تقع جنوب الفناء، </a:t>
                </a:r>
              </a:p>
            </p:txBody>
          </p:sp>
          <p:sp>
            <p:nvSpPr>
              <p:cNvPr id="11" name="Flèche gauche 10"/>
              <p:cNvSpPr/>
              <p:nvPr/>
            </p:nvSpPr>
            <p:spPr>
              <a:xfrm>
                <a:off x="4675504" y="3071810"/>
                <a:ext cx="468000" cy="360000"/>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sp>
            <p:nvSpPr>
              <p:cNvPr id="13" name="Flèche vers le bas 12"/>
              <p:cNvSpPr/>
              <p:nvPr/>
            </p:nvSpPr>
            <p:spPr>
              <a:xfrm>
                <a:off x="6822297" y="3797016"/>
                <a:ext cx="357190" cy="880233"/>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grpSp>
        <p:sp>
          <p:nvSpPr>
            <p:cNvPr id="16" name="Rectangle 15"/>
            <p:cNvSpPr/>
            <p:nvPr/>
          </p:nvSpPr>
          <p:spPr>
            <a:xfrm>
              <a:off x="4857752" y="3786190"/>
              <a:ext cx="144000" cy="207170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17" name="Rectangle 16"/>
            <p:cNvSpPr/>
            <p:nvPr/>
          </p:nvSpPr>
          <p:spPr>
            <a:xfrm>
              <a:off x="4855504" y="3714752"/>
              <a:ext cx="2092760" cy="2352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grpSp>
      <p:sp>
        <p:nvSpPr>
          <p:cNvPr id="2" name="Rectangle 1">
            <a:extLst>
              <a:ext uri="{FF2B5EF4-FFF2-40B4-BE49-F238E27FC236}">
                <a16:creationId xmlns="" xmlns:a16="http://schemas.microsoft.com/office/drawing/2014/main" id="{725BC52D-D96D-3FE6-1CDE-8B575F375F2A}"/>
              </a:ext>
            </a:extLst>
          </p:cNvPr>
          <p:cNvSpPr/>
          <p:nvPr/>
        </p:nvSpPr>
        <p:spPr>
          <a:xfrm>
            <a:off x="88442" y="3686376"/>
            <a:ext cx="428624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ar-DZ" sz="2000" b="1" dirty="0">
                <a:solidFill>
                  <a:schemeClr val="tx1"/>
                </a:solidFill>
              </a:rPr>
              <a:t>وعلى يسارها نجد الغرفة الثالثة وهي مربعة 2×2م فيها اربع اقواس</a:t>
            </a:r>
          </a:p>
        </p:txBody>
      </p:sp>
      <p:sp>
        <p:nvSpPr>
          <p:cNvPr id="3" name="Flèche vers le bas 11">
            <a:extLst>
              <a:ext uri="{FF2B5EF4-FFF2-40B4-BE49-F238E27FC236}">
                <a16:creationId xmlns="" xmlns:a16="http://schemas.microsoft.com/office/drawing/2014/main" id="{87B85272-2134-F11C-E3F9-1352C4A92CC8}"/>
              </a:ext>
            </a:extLst>
          </p:cNvPr>
          <p:cNvSpPr/>
          <p:nvPr/>
        </p:nvSpPr>
        <p:spPr>
          <a:xfrm rot="5400000">
            <a:off x="4453618" y="5550511"/>
            <a:ext cx="358142" cy="563810"/>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
        <p:nvSpPr>
          <p:cNvPr id="4" name="Flèche vers le bas 11">
            <a:extLst>
              <a:ext uri="{FF2B5EF4-FFF2-40B4-BE49-F238E27FC236}">
                <a16:creationId xmlns="" xmlns:a16="http://schemas.microsoft.com/office/drawing/2014/main" id="{CD5C6B8F-4EC5-9960-FBB8-2F064305A288}"/>
              </a:ext>
            </a:extLst>
          </p:cNvPr>
          <p:cNvSpPr/>
          <p:nvPr/>
        </p:nvSpPr>
        <p:spPr>
          <a:xfrm rot="5400000">
            <a:off x="4420683" y="3866120"/>
            <a:ext cx="358142" cy="563810"/>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Tree>
    <p:extLst>
      <p:ext uri="{BB962C8B-B14F-4D97-AF65-F5344CB8AC3E}">
        <p14:creationId xmlns="" xmlns:p14="http://schemas.microsoft.com/office/powerpoint/2010/main" val="399639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5"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3174" y="142852"/>
            <a:ext cx="5786478" cy="523220"/>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r>
              <a:rPr lang="ar-DZ" sz="2800" b="1" dirty="0"/>
              <a:t>تابع للقصر</a:t>
            </a:r>
          </a:p>
        </p:txBody>
      </p:sp>
      <p:sp>
        <p:nvSpPr>
          <p:cNvPr id="60417" name="Rectangle 1"/>
          <p:cNvSpPr>
            <a:spLocks noChangeArrowheads="1"/>
          </p:cNvSpPr>
          <p:nvPr/>
        </p:nvSpPr>
        <p:spPr bwMode="auto">
          <a:xfrm>
            <a:off x="6228184" y="1262442"/>
            <a:ext cx="2592288" cy="304698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ar-DZ" sz="2400" b="1" dirty="0"/>
              <a:t>ومن بين اقسام هذا القصر </a:t>
            </a:r>
          </a:p>
          <a:p>
            <a:pPr algn="just"/>
            <a:r>
              <a:rPr lang="ar-DZ" sz="2400" b="1" dirty="0"/>
              <a:t>دار توجد قرب السور الغربي للمدينة وهي تشتمل على</a:t>
            </a:r>
          </a:p>
          <a:p>
            <a:pPr algn="just"/>
            <a:r>
              <a:rPr lang="ar-DZ" sz="2400" b="1" dirty="0"/>
              <a:t> فناء واسع على يمينه </a:t>
            </a:r>
          </a:p>
          <a:p>
            <a:pPr algn="just"/>
            <a:r>
              <a:rPr lang="ar-DZ" sz="2400" b="1" dirty="0"/>
              <a:t>وعلى يساره غرف عديدة</a:t>
            </a:r>
          </a:p>
        </p:txBody>
      </p:sp>
      <p:sp>
        <p:nvSpPr>
          <p:cNvPr id="6" name="Rectangle 5"/>
          <p:cNvSpPr/>
          <p:nvPr/>
        </p:nvSpPr>
        <p:spPr>
          <a:xfrm>
            <a:off x="3707904" y="5001624"/>
            <a:ext cx="2692432"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ar-DZ" sz="2400" b="1" dirty="0"/>
              <a:t>وبهذه الدار غرفة اخرى وهي خاصة بالمطامير حيث تم العثور فيها على مطمورتين.</a:t>
            </a:r>
            <a:endParaRPr lang="fr-FR" sz="2400" dirty="0"/>
          </a:p>
        </p:txBody>
      </p:sp>
      <p:grpSp>
        <p:nvGrpSpPr>
          <p:cNvPr id="15" name="Groupe 14"/>
          <p:cNvGrpSpPr/>
          <p:nvPr/>
        </p:nvGrpSpPr>
        <p:grpSpPr>
          <a:xfrm>
            <a:off x="320781" y="1189188"/>
            <a:ext cx="5394900" cy="3812436"/>
            <a:chOff x="2891876" y="3192132"/>
            <a:chExt cx="5394900" cy="3812436"/>
          </a:xfrm>
        </p:grpSpPr>
        <p:sp>
          <p:nvSpPr>
            <p:cNvPr id="4" name="Rectangle 3"/>
            <p:cNvSpPr/>
            <p:nvPr/>
          </p:nvSpPr>
          <p:spPr>
            <a:xfrm>
              <a:off x="2891876" y="3192132"/>
              <a:ext cx="5394900"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ar-DZ" sz="2400" b="1" dirty="0"/>
                <a:t>من بينها غرفة تقع في الجهة اليمنى، وهي مستطيلة الشكل 7×</a:t>
              </a:r>
              <a:r>
                <a:rPr lang="fr-FR" sz="2400" b="1" dirty="0"/>
                <a:t>2,50</a:t>
              </a:r>
              <a:r>
                <a:rPr lang="ar-DZ" sz="2400" b="1" dirty="0"/>
                <a:t>م في طرفها </a:t>
              </a:r>
              <a:r>
                <a:rPr lang="ar-DZ" sz="2400" b="1" dirty="0" err="1"/>
                <a:t>ايوانين</a:t>
              </a:r>
              <a:r>
                <a:rPr lang="ar-DZ" sz="2400" b="1" dirty="0"/>
                <a:t> شمالي وجنوبي</a:t>
              </a:r>
            </a:p>
            <a:p>
              <a:pPr algn="just"/>
              <a:r>
                <a:rPr lang="ar-DZ" sz="2400" b="1" dirty="0"/>
                <a:t> لها باب يؤدي اليها من الفناء </a:t>
              </a:r>
            </a:p>
            <a:p>
              <a:pPr algn="just"/>
              <a:r>
                <a:rPr lang="ar-DZ" sz="2400" b="1" dirty="0"/>
                <a:t>وباب ثاني يؤدي الى غرفة اخرى تبلغ مقاساتها7×</a:t>
              </a:r>
              <a:r>
                <a:rPr lang="fr-FR" sz="2400" b="1" dirty="0"/>
                <a:t>2,50</a:t>
              </a:r>
              <a:r>
                <a:rPr lang="ar-DZ" sz="2400" b="1" dirty="0"/>
                <a:t>م وهي مشكلة </a:t>
              </a:r>
              <a:r>
                <a:rPr lang="ar-DZ" sz="2400" b="1" dirty="0" err="1"/>
                <a:t>ايوانين</a:t>
              </a:r>
              <a:r>
                <a:rPr lang="ar-DZ" sz="2400" b="1" dirty="0"/>
                <a:t> مثل الغرفة الثانية من القصر</a:t>
              </a:r>
            </a:p>
          </p:txBody>
        </p:sp>
        <p:grpSp>
          <p:nvGrpSpPr>
            <p:cNvPr id="14" name="Groupe 13"/>
            <p:cNvGrpSpPr/>
            <p:nvPr/>
          </p:nvGrpSpPr>
          <p:grpSpPr>
            <a:xfrm>
              <a:off x="5861968" y="5500456"/>
              <a:ext cx="1595723" cy="1504112"/>
              <a:chOff x="5861968" y="5500456"/>
              <a:chExt cx="1595723" cy="1504112"/>
            </a:xfrm>
          </p:grpSpPr>
          <p:sp>
            <p:nvSpPr>
              <p:cNvPr id="8" name="Flèche vers le bas 7"/>
              <p:cNvSpPr/>
              <p:nvPr/>
            </p:nvSpPr>
            <p:spPr>
              <a:xfrm>
                <a:off x="7100501" y="5786932"/>
                <a:ext cx="357190" cy="1217636"/>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2" name="Rectangle 11"/>
              <p:cNvSpPr/>
              <p:nvPr/>
            </p:nvSpPr>
            <p:spPr>
              <a:xfrm>
                <a:off x="5861968" y="5774693"/>
                <a:ext cx="1482233" cy="28647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3" name="Rectangle 12"/>
              <p:cNvSpPr/>
              <p:nvPr/>
            </p:nvSpPr>
            <p:spPr>
              <a:xfrm flipH="1" flipV="1">
                <a:off x="5861969" y="5500456"/>
                <a:ext cx="216023" cy="28647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7"/>
                                        </p:tgtEl>
                                        <p:attrNameLst>
                                          <p:attrName>style.visibility</p:attrName>
                                        </p:attrNameLst>
                                      </p:cBhvr>
                                      <p:to>
                                        <p:strVal val="visible"/>
                                      </p:to>
                                    </p:set>
                                    <p:anim calcmode="lin" valueType="num">
                                      <p:cBhvr additive="base">
                                        <p:cTn id="13" dur="500" fill="hold"/>
                                        <p:tgtEl>
                                          <p:spTgt spid="60417"/>
                                        </p:tgtEl>
                                        <p:attrNameLst>
                                          <p:attrName>ppt_x</p:attrName>
                                        </p:attrNameLst>
                                      </p:cBhvr>
                                      <p:tavLst>
                                        <p:tav tm="0">
                                          <p:val>
                                            <p:strVal val="#ppt_x"/>
                                          </p:val>
                                        </p:tav>
                                        <p:tav tm="100000">
                                          <p:val>
                                            <p:strVal val="#ppt_x"/>
                                          </p:val>
                                        </p:tav>
                                      </p:tavLst>
                                    </p:anim>
                                    <p:anim calcmode="lin" valueType="num">
                                      <p:cBhvr additive="base">
                                        <p:cTn id="14" dur="500" fill="hold"/>
                                        <p:tgtEl>
                                          <p:spTgt spid="604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41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616E9752-16F1-2A33-6291-C1E08F4F35A5}"/>
              </a:ext>
            </a:extLst>
          </p:cNvPr>
          <p:cNvSpPr>
            <a:spLocks noGrp="1" noChangeArrowheads="1"/>
          </p:cNvSpPr>
          <p:nvPr>
            <p:ph idx="1"/>
          </p:nvPr>
        </p:nvSpPr>
        <p:spPr bwMode="auto">
          <a:xfrm>
            <a:off x="2771800" y="2555032"/>
            <a:ext cx="4320480" cy="12926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6000" b="1" i="0" u="none" strike="noStrike" cap="none" normalizeH="0" baseline="0" dirty="0">
                <a:ln>
                  <a:noFill/>
                </a:ln>
                <a:solidFill>
                  <a:schemeClr val="bg1"/>
                </a:solidFill>
                <a:effectLst/>
                <a:latin typeface="Simplified Arabic" pitchFamily="18" charset="-78"/>
                <a:ea typeface="Calibri" pitchFamily="34" charset="0"/>
                <a:cs typeface="Simplified Arabic" pitchFamily="18" charset="-78"/>
              </a:rPr>
              <a:t>مدينة </a:t>
            </a:r>
            <a:r>
              <a:rPr kumimoji="0" lang="ar-DZ" sz="6000" b="1" i="0" u="none" strike="noStrike" cap="none" normalizeH="0" baseline="0" dirty="0" err="1">
                <a:ln>
                  <a:noFill/>
                </a:ln>
                <a:solidFill>
                  <a:schemeClr val="bg1"/>
                </a:solidFill>
                <a:effectLst/>
                <a:latin typeface="Simplified Arabic" pitchFamily="18" charset="-78"/>
                <a:ea typeface="Calibri" pitchFamily="34" charset="0"/>
                <a:cs typeface="Simplified Arabic" pitchFamily="18" charset="-78"/>
              </a:rPr>
              <a:t>تيهرت</a:t>
            </a:r>
            <a:endParaRPr kumimoji="0" lang="en-US" sz="600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DZ" sz="1800" b="0" i="0" u="none" strike="noStrike" cap="none" normalizeH="0" baseline="0" dirty="0">
              <a:ln>
                <a:noFill/>
              </a:ln>
              <a:solidFill>
                <a:schemeClr val="bg1"/>
              </a:solidFill>
              <a:effectLst/>
              <a:latin typeface="Arial" pitchFamily="34" charset="0"/>
              <a:cs typeface="Arial" pitchFamily="34" charset="0"/>
            </a:endParaRPr>
          </a:p>
        </p:txBody>
      </p:sp>
    </p:spTree>
    <p:extLst>
      <p:ext uri="{BB962C8B-B14F-4D97-AF65-F5344CB8AC3E}">
        <p14:creationId xmlns="" xmlns:p14="http://schemas.microsoft.com/office/powerpoint/2010/main" val="9359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D132A73-2476-A600-9339-D03429F4D07D}"/>
              </a:ext>
            </a:extLst>
          </p:cNvPr>
          <p:cNvSpPr>
            <a:spLocks noGrp="1"/>
          </p:cNvSpPr>
          <p:nvPr>
            <p:ph type="title"/>
          </p:nvPr>
        </p:nvSpPr>
        <p:spPr/>
        <p:txBody>
          <a:bodyPr/>
          <a:lstStyle/>
          <a:p>
            <a:r>
              <a:rPr lang="ar-DZ" dirty="0" err="1"/>
              <a:t>تيهرت</a:t>
            </a:r>
            <a:r>
              <a:rPr lang="ar-DZ" dirty="0"/>
              <a:t> عن رشيد </a:t>
            </a:r>
            <a:r>
              <a:rPr lang="ar-DZ" dirty="0" err="1"/>
              <a:t>بورويبة</a:t>
            </a:r>
            <a:endParaRPr lang="fr-FR" dirty="0"/>
          </a:p>
        </p:txBody>
      </p:sp>
      <p:pic>
        <p:nvPicPr>
          <p:cNvPr id="5" name="Espace réservé du contenu 4">
            <a:extLst>
              <a:ext uri="{FF2B5EF4-FFF2-40B4-BE49-F238E27FC236}">
                <a16:creationId xmlns="" xmlns:a16="http://schemas.microsoft.com/office/drawing/2014/main" id="{B69547FA-0E22-796B-7F9B-334AE07742A2}"/>
              </a:ext>
            </a:extLst>
          </p:cNvPr>
          <p:cNvPicPr>
            <a:picLocks noGrp="1" noChangeAspect="1"/>
          </p:cNvPicPr>
          <p:nvPr>
            <p:ph idx="1"/>
          </p:nvPr>
        </p:nvPicPr>
        <p:blipFill>
          <a:blip r:embed="rId2"/>
          <a:stretch>
            <a:fillRect/>
          </a:stretch>
        </p:blipFill>
        <p:spPr>
          <a:xfrm>
            <a:off x="1595437" y="1658144"/>
            <a:ext cx="5953125" cy="4410075"/>
          </a:xfrm>
        </p:spPr>
      </p:pic>
    </p:spTree>
    <p:extLst>
      <p:ext uri="{BB962C8B-B14F-4D97-AF65-F5344CB8AC3E}">
        <p14:creationId xmlns="" xmlns:p14="http://schemas.microsoft.com/office/powerpoint/2010/main" val="335889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744386" y="2718179"/>
            <a:ext cx="1231939" cy="101566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ar-DZ" sz="2000" b="1" dirty="0">
                <a:solidFill>
                  <a:schemeClr val="tx1"/>
                </a:solidFill>
                <a:cs typeface="Sultan normal" pitchFamily="2" charset="-78"/>
              </a:rPr>
              <a:t>يرجع تاريخها الى سنة </a:t>
            </a:r>
            <a:r>
              <a:rPr lang="ar-DZ" sz="2000" b="1" dirty="0" smtClean="0">
                <a:solidFill>
                  <a:schemeClr val="tx1"/>
                </a:solidFill>
                <a:cs typeface="Sultan normal" pitchFamily="2" charset="-78"/>
              </a:rPr>
              <a:t>144هـ</a:t>
            </a:r>
            <a:endParaRPr lang="ar-SA" sz="2000" b="1" dirty="0" smtClean="0">
              <a:solidFill>
                <a:schemeClr val="tx1"/>
              </a:solidFill>
              <a:cs typeface="Sultan normal" pitchFamily="2" charset="-78"/>
            </a:endParaRPr>
          </a:p>
          <a:p>
            <a:pPr algn="just"/>
            <a:r>
              <a:rPr lang="ar-SA" sz="2000" b="1" dirty="0" smtClean="0">
                <a:solidFill>
                  <a:schemeClr val="tx1"/>
                </a:solidFill>
                <a:cs typeface="Sultan normal" pitchFamily="2" charset="-78"/>
              </a:rPr>
              <a:t>160-161ه</a:t>
            </a:r>
            <a:endParaRPr lang="ar-DZ" sz="2000" b="1" dirty="0">
              <a:solidFill>
                <a:schemeClr val="tx1"/>
              </a:solidFill>
              <a:cs typeface="Sultan normal" pitchFamily="2" charset="-78"/>
            </a:endParaRPr>
          </a:p>
        </p:txBody>
      </p:sp>
      <p:sp>
        <p:nvSpPr>
          <p:cNvPr id="4" name="Rectangle 1"/>
          <p:cNvSpPr>
            <a:spLocks noChangeArrowheads="1"/>
          </p:cNvSpPr>
          <p:nvPr/>
        </p:nvSpPr>
        <p:spPr bwMode="auto">
          <a:xfrm>
            <a:off x="2643174" y="1928802"/>
            <a:ext cx="1643074" cy="193899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ar-DZ" sz="2400" b="1" dirty="0">
                <a:solidFill>
                  <a:schemeClr val="tx1"/>
                </a:solidFill>
                <a:cs typeface="Sultan normal" pitchFamily="2" charset="-78"/>
              </a:rPr>
              <a:t>لها قصبة تشرف على سوق المدينة  تسمى المعصومة تتربع على مساحة 900م</a:t>
            </a:r>
          </a:p>
          <a:p>
            <a:pPr lvl="0" algn="ctr" fontAlgn="base">
              <a:spcBef>
                <a:spcPct val="0"/>
              </a:spcBef>
              <a:spcAft>
                <a:spcPct val="0"/>
              </a:spcAft>
            </a:pPr>
            <a:endParaRPr kumimoji="0" lang="ar-DZ"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p:txBody>
      </p:sp>
      <p:sp>
        <p:nvSpPr>
          <p:cNvPr id="5" name="Rectangle 1"/>
          <p:cNvSpPr>
            <a:spLocks noChangeArrowheads="1"/>
          </p:cNvSpPr>
          <p:nvPr/>
        </p:nvSpPr>
        <p:spPr bwMode="auto">
          <a:xfrm>
            <a:off x="6228183" y="1793944"/>
            <a:ext cx="1421553" cy="320087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ar-DZ" sz="2400" b="1" dirty="0">
                <a:solidFill>
                  <a:schemeClr val="tx1"/>
                </a:solidFill>
                <a:cs typeface="Sultan normal" pitchFamily="2" charset="-78"/>
              </a:rPr>
              <a:t> </a:t>
            </a:r>
            <a:r>
              <a:rPr lang="ar-DZ" sz="2000" b="1" dirty="0">
                <a:solidFill>
                  <a:schemeClr val="tx1"/>
                </a:solidFill>
                <a:cs typeface="Sultan normal" pitchFamily="2" charset="-78"/>
              </a:rPr>
              <a:t>موقعها استراتيجي فوق هضبة  يقدر ارتفاعها 862م فوق سطح البحر في سفح جبل </a:t>
            </a:r>
            <a:r>
              <a:rPr lang="ar-DZ" sz="2000" b="1" dirty="0" err="1">
                <a:solidFill>
                  <a:schemeClr val="tx1"/>
                </a:solidFill>
                <a:cs typeface="Sultan normal" pitchFamily="2" charset="-78"/>
              </a:rPr>
              <a:t>جزول</a:t>
            </a:r>
            <a:endParaRPr lang="ar-DZ" sz="2000" b="1" dirty="0">
              <a:solidFill>
                <a:schemeClr val="tx1"/>
              </a:solidFill>
              <a:cs typeface="Sultan normal" pitchFamily="2" charset="-78"/>
            </a:endParaRPr>
          </a:p>
          <a:p>
            <a:pPr algn="just"/>
            <a:r>
              <a:rPr lang="ar-SA" b="1" baseline="30000" dirty="0">
                <a:solidFill>
                  <a:schemeClr val="tx1"/>
                </a:solidFill>
              </a:rPr>
              <a:t>.</a:t>
            </a:r>
            <a:endParaRPr lang="fr-FR" b="1" dirty="0">
              <a:solidFill>
                <a:schemeClr val="tx1"/>
              </a:solidFill>
            </a:endParaRPr>
          </a:p>
          <a:p>
            <a:pPr algn="just"/>
            <a:endParaRPr lang="ar-DZ" sz="2000" b="1" dirty="0">
              <a:solidFill>
                <a:schemeClr val="tx1"/>
              </a:solidFill>
              <a:cs typeface="Sultan normal" pitchFamily="2" charset="-78"/>
            </a:endParaRPr>
          </a:p>
        </p:txBody>
      </p:sp>
      <p:sp>
        <p:nvSpPr>
          <p:cNvPr id="16" name="Rectangle 1"/>
          <p:cNvSpPr>
            <a:spLocks noChangeArrowheads="1"/>
          </p:cNvSpPr>
          <p:nvPr/>
        </p:nvSpPr>
        <p:spPr bwMode="auto">
          <a:xfrm>
            <a:off x="4365239" y="2853564"/>
            <a:ext cx="1768293" cy="120032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ar-DZ" sz="2400" b="1" dirty="0">
                <a:solidFill>
                  <a:schemeClr val="tx1"/>
                </a:solidFill>
                <a:cs typeface="Sultan normal" pitchFamily="2" charset="-78"/>
              </a:rPr>
              <a:t> </a:t>
            </a:r>
            <a:r>
              <a:rPr lang="ar-SA" sz="2400" b="1" dirty="0">
                <a:solidFill>
                  <a:schemeClr val="tx1"/>
                </a:solidFill>
              </a:rPr>
              <a:t>مقاساتها تقدر بـ 400م طولا و200م عرضا</a:t>
            </a:r>
            <a:endParaRPr kumimoji="0" lang="ar-DZ"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p:txBody>
      </p:sp>
      <p:grpSp>
        <p:nvGrpSpPr>
          <p:cNvPr id="18" name="Groupe 17"/>
          <p:cNvGrpSpPr/>
          <p:nvPr/>
        </p:nvGrpSpPr>
        <p:grpSpPr>
          <a:xfrm>
            <a:off x="1070191" y="215206"/>
            <a:ext cx="7444234" cy="2462654"/>
            <a:chOff x="1137610" y="884308"/>
            <a:chExt cx="7444234" cy="2462654"/>
          </a:xfrm>
        </p:grpSpPr>
        <p:grpSp>
          <p:nvGrpSpPr>
            <p:cNvPr id="15" name="Groupe 14"/>
            <p:cNvGrpSpPr/>
            <p:nvPr/>
          </p:nvGrpSpPr>
          <p:grpSpPr>
            <a:xfrm>
              <a:off x="1137610" y="884308"/>
              <a:ext cx="7444234" cy="2462654"/>
              <a:chOff x="1137610" y="884308"/>
              <a:chExt cx="7444234" cy="2462654"/>
            </a:xfrm>
          </p:grpSpPr>
          <p:sp>
            <p:nvSpPr>
              <p:cNvPr id="35841" name="Rectangle 1"/>
              <p:cNvSpPr>
                <a:spLocks noChangeArrowheads="1"/>
              </p:cNvSpPr>
              <p:nvPr/>
            </p:nvSpPr>
            <p:spPr bwMode="auto">
              <a:xfrm>
                <a:off x="4207371" y="884308"/>
                <a:ext cx="3815290"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ar-DZ" sz="2400" b="1" i="0" u="none" strike="noStrike" cap="none" normalizeH="0" baseline="0" dirty="0">
                    <a:ln>
                      <a:noFill/>
                    </a:ln>
                    <a:solidFill>
                      <a:srgbClr val="000000"/>
                    </a:solidFill>
                    <a:effectLst/>
                    <a:latin typeface="Simplified Arabic" pitchFamily="18" charset="-78"/>
                    <a:ea typeface="Times New Roman" pitchFamily="18" charset="0"/>
                    <a:cs typeface="Simplified Arabic" pitchFamily="18" charset="-78"/>
                  </a:rPr>
                  <a:t>مدينة </a:t>
                </a:r>
                <a:r>
                  <a:rPr kumimoji="0" lang="ar-DZ" sz="2400" b="1" i="0" u="none" strike="noStrike" cap="none" normalizeH="0" baseline="0" dirty="0" err="1">
                    <a:ln>
                      <a:noFill/>
                    </a:ln>
                    <a:solidFill>
                      <a:srgbClr val="000000"/>
                    </a:solidFill>
                    <a:effectLst/>
                    <a:latin typeface="Simplified Arabic" pitchFamily="18" charset="-78"/>
                    <a:ea typeface="Times New Roman" pitchFamily="18" charset="0"/>
                    <a:cs typeface="Simplified Arabic" pitchFamily="18" charset="-78"/>
                  </a:rPr>
                  <a:t>تيهرت</a:t>
                </a:r>
                <a:endParaRPr kumimoji="0" lang="ar-DZ" sz="2400" b="1" i="0" u="none" strike="noStrike" cap="none" normalizeH="0" baseline="0" dirty="0">
                  <a:ln>
                    <a:noFill/>
                  </a:ln>
                  <a:solidFill>
                    <a:srgbClr val="000000"/>
                  </a:solidFill>
                  <a:effectLst/>
                  <a:latin typeface="Simplified Arabic" pitchFamily="18" charset="-78"/>
                  <a:ea typeface="Times New Roman" pitchFamily="18" charset="0"/>
                  <a:cs typeface="Simplified Arabic" pitchFamily="18" charset="-78"/>
                </a:endParaRPr>
              </a:p>
            </p:txBody>
          </p:sp>
          <p:sp>
            <p:nvSpPr>
              <p:cNvPr id="7" name="Rectangle 6"/>
              <p:cNvSpPr/>
              <p:nvPr/>
            </p:nvSpPr>
            <p:spPr>
              <a:xfrm>
                <a:off x="1264480" y="1972770"/>
                <a:ext cx="7200800" cy="243446"/>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8" name="Flèche vers le bas 7"/>
              <p:cNvSpPr/>
              <p:nvPr/>
            </p:nvSpPr>
            <p:spPr>
              <a:xfrm>
                <a:off x="8221844" y="1953225"/>
                <a:ext cx="360000" cy="139373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9" name="Flèche vers le bas 8"/>
              <p:cNvSpPr/>
              <p:nvPr/>
            </p:nvSpPr>
            <p:spPr>
              <a:xfrm>
                <a:off x="3305722" y="2000240"/>
                <a:ext cx="360000" cy="589556"/>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0" name="Flèche vers le bas 9"/>
              <p:cNvSpPr/>
              <p:nvPr/>
            </p:nvSpPr>
            <p:spPr>
              <a:xfrm>
                <a:off x="1137610" y="1987175"/>
                <a:ext cx="360000" cy="57150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dirty="0"/>
              </a:p>
            </p:txBody>
          </p:sp>
        </p:grpSp>
        <p:sp>
          <p:nvSpPr>
            <p:cNvPr id="17" name="Flèche vers le bas 16"/>
            <p:cNvSpPr/>
            <p:nvPr/>
          </p:nvSpPr>
          <p:spPr>
            <a:xfrm>
              <a:off x="5357818" y="2000240"/>
              <a:ext cx="360000" cy="57150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dirty="0"/>
            </a:p>
          </p:txBody>
        </p:sp>
      </p:grpSp>
      <p:sp>
        <p:nvSpPr>
          <p:cNvPr id="11" name="Rectangle 10">
            <a:extLst>
              <a:ext uri="{FF2B5EF4-FFF2-40B4-BE49-F238E27FC236}">
                <a16:creationId xmlns="" xmlns:a16="http://schemas.microsoft.com/office/drawing/2014/main" id="{A2B0BA6F-AE92-D005-A2C3-048A8DFE1083}"/>
              </a:ext>
            </a:extLst>
          </p:cNvPr>
          <p:cNvSpPr/>
          <p:nvPr/>
        </p:nvSpPr>
        <p:spPr>
          <a:xfrm>
            <a:off x="4703178" y="666920"/>
            <a:ext cx="366322" cy="6467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p>
        </p:txBody>
      </p:sp>
      <p:sp>
        <p:nvSpPr>
          <p:cNvPr id="19" name="Flèche vers le bas 16">
            <a:extLst>
              <a:ext uri="{FF2B5EF4-FFF2-40B4-BE49-F238E27FC236}">
                <a16:creationId xmlns="" xmlns:a16="http://schemas.microsoft.com/office/drawing/2014/main" id="{D28ED20E-8726-5EC9-C268-FA5BD916404C}"/>
              </a:ext>
            </a:extLst>
          </p:cNvPr>
          <p:cNvSpPr/>
          <p:nvPr/>
        </p:nvSpPr>
        <p:spPr>
          <a:xfrm>
            <a:off x="6754609" y="1360542"/>
            <a:ext cx="360000" cy="57150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dirty="0"/>
          </a:p>
        </p:txBody>
      </p:sp>
      <p:pic>
        <p:nvPicPr>
          <p:cNvPr id="20" name="Espace réservé du contenu 5" descr="SSA41796.JPG">
            <a:extLst>
              <a:ext uri="{FF2B5EF4-FFF2-40B4-BE49-F238E27FC236}">
                <a16:creationId xmlns="" xmlns:a16="http://schemas.microsoft.com/office/drawing/2014/main" id="{4308B2A1-A2AC-D99E-457D-623A7EE720B6}"/>
              </a:ext>
            </a:extLst>
          </p:cNvPr>
          <p:cNvPicPr>
            <a:picLocks noChangeAspect="1"/>
          </p:cNvPicPr>
          <p:nvPr/>
        </p:nvPicPr>
        <p:blipFill>
          <a:blip r:embed="rId2" cstate="print"/>
          <a:stretch>
            <a:fillRect/>
          </a:stretch>
        </p:blipFill>
        <p:spPr>
          <a:xfrm>
            <a:off x="3133936" y="4388972"/>
            <a:ext cx="2876128" cy="21570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Image 20" descr="Photo عبدالقادر 203">
            <a:extLst>
              <a:ext uri="{FF2B5EF4-FFF2-40B4-BE49-F238E27FC236}">
                <a16:creationId xmlns="" xmlns:a16="http://schemas.microsoft.com/office/drawing/2014/main" id="{48C65242-AFE6-83D0-E436-1953CC6F997E}"/>
              </a:ext>
            </a:extLst>
          </p:cNvPr>
          <p:cNvPicPr>
            <a:picLocks noChangeAspect="1"/>
          </p:cNvPicPr>
          <p:nvPr/>
        </p:nvPicPr>
        <p:blipFill>
          <a:blip r:embed="rId3" cstate="print"/>
          <a:srcRect/>
          <a:stretch>
            <a:fillRect/>
          </a:stretch>
        </p:blipFill>
        <p:spPr bwMode="auto">
          <a:xfrm>
            <a:off x="89696" y="2028337"/>
            <a:ext cx="2503757" cy="38226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lèche vers le bas 9">
            <a:extLst>
              <a:ext uri="{FF2B5EF4-FFF2-40B4-BE49-F238E27FC236}">
                <a16:creationId xmlns="" xmlns:a16="http://schemas.microsoft.com/office/drawing/2014/main" id="{A01C2EE3-5396-7648-2303-FF1224DA5E42}"/>
              </a:ext>
            </a:extLst>
          </p:cNvPr>
          <p:cNvSpPr/>
          <p:nvPr/>
        </p:nvSpPr>
        <p:spPr>
          <a:xfrm>
            <a:off x="2786050" y="3929066"/>
            <a:ext cx="360000" cy="2071702"/>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dirty="0"/>
          </a:p>
        </p:txBody>
      </p:sp>
      <p:sp>
        <p:nvSpPr>
          <p:cNvPr id="6" name="Rectangle 1">
            <a:extLst>
              <a:ext uri="{FF2B5EF4-FFF2-40B4-BE49-F238E27FC236}">
                <a16:creationId xmlns="" xmlns:a16="http://schemas.microsoft.com/office/drawing/2014/main" id="{4783FB3F-0060-CADC-475A-7CCB28949CC9}"/>
              </a:ext>
            </a:extLst>
          </p:cNvPr>
          <p:cNvSpPr>
            <a:spLocks noChangeArrowheads="1"/>
          </p:cNvSpPr>
          <p:nvPr/>
        </p:nvSpPr>
        <p:spPr bwMode="auto">
          <a:xfrm>
            <a:off x="251521" y="6111887"/>
            <a:ext cx="2983538" cy="40011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ar-DZ" sz="2000" b="1" dirty="0">
                <a:solidFill>
                  <a:schemeClr val="tx1"/>
                </a:solidFill>
                <a:cs typeface="Sultan normal" pitchFamily="2" charset="-78"/>
              </a:rPr>
              <a:t>كان بها مكتبة تشتمل نفائس الكتب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6E08C66-8427-E4A1-5962-89BC25B5ACC0}"/>
              </a:ext>
            </a:extLst>
          </p:cNvPr>
          <p:cNvSpPr>
            <a:spLocks noGrp="1"/>
          </p:cNvSpPr>
          <p:nvPr>
            <p:ph type="title"/>
          </p:nvPr>
        </p:nvSpPr>
        <p:spPr/>
        <p:txBody>
          <a:bodyPr/>
          <a:lstStyle/>
          <a:p>
            <a:r>
              <a:rPr lang="ar-DZ" dirty="0"/>
              <a:t>قصبة مدينة </a:t>
            </a:r>
            <a:r>
              <a:rPr lang="ar-DZ" dirty="0" err="1"/>
              <a:t>تيهرت</a:t>
            </a:r>
            <a:endParaRPr lang="fr-FR" dirty="0"/>
          </a:p>
        </p:txBody>
      </p:sp>
      <p:pic>
        <p:nvPicPr>
          <p:cNvPr id="5" name="Espace réservé du contenu 4">
            <a:extLst>
              <a:ext uri="{FF2B5EF4-FFF2-40B4-BE49-F238E27FC236}">
                <a16:creationId xmlns="" xmlns:a16="http://schemas.microsoft.com/office/drawing/2014/main" id="{B16C8648-AEF7-0CAA-18B2-1B72B91A151C}"/>
              </a:ext>
            </a:extLst>
          </p:cNvPr>
          <p:cNvPicPr>
            <a:picLocks noGrp="1" noChangeAspect="1"/>
          </p:cNvPicPr>
          <p:nvPr>
            <p:ph idx="1"/>
          </p:nvPr>
        </p:nvPicPr>
        <p:blipFill>
          <a:blip r:embed="rId2"/>
          <a:stretch>
            <a:fillRect/>
          </a:stretch>
        </p:blipFill>
        <p:spPr>
          <a:xfrm>
            <a:off x="623887" y="1886744"/>
            <a:ext cx="7896225" cy="3952875"/>
          </a:xfrm>
        </p:spPr>
      </p:pic>
    </p:spTree>
    <p:extLst>
      <p:ext uri="{BB962C8B-B14F-4D97-AF65-F5344CB8AC3E}">
        <p14:creationId xmlns="" xmlns:p14="http://schemas.microsoft.com/office/powerpoint/2010/main" val="230621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2976ADAA-7D9C-CF2A-470C-6F95BE89EAF5}"/>
              </a:ext>
            </a:extLst>
          </p:cNvPr>
          <p:cNvPicPr>
            <a:picLocks noGrp="1" noChangeAspect="1"/>
          </p:cNvPicPr>
          <p:nvPr>
            <p:ph idx="1"/>
          </p:nvPr>
        </p:nvPicPr>
        <p:blipFill>
          <a:blip r:embed="rId2"/>
          <a:stretch>
            <a:fillRect/>
          </a:stretch>
        </p:blipFill>
        <p:spPr>
          <a:xfrm>
            <a:off x="1233876" y="0"/>
            <a:ext cx="6676248" cy="6719114"/>
          </a:xfrm>
        </p:spPr>
      </p:pic>
    </p:spTree>
    <p:extLst>
      <p:ext uri="{BB962C8B-B14F-4D97-AF65-F5344CB8AC3E}">
        <p14:creationId xmlns="" xmlns:p14="http://schemas.microsoft.com/office/powerpoint/2010/main" val="168718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475" y="1743439"/>
            <a:ext cx="2113355"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ar-SA" b="1" dirty="0">
                <a:solidFill>
                  <a:schemeClr val="tx1"/>
                </a:solidFill>
              </a:rPr>
              <a:t>بني </a:t>
            </a:r>
            <a:r>
              <a:rPr lang="ar-DZ" b="1" dirty="0">
                <a:solidFill>
                  <a:schemeClr val="tx1"/>
                </a:solidFill>
              </a:rPr>
              <a:t>ب</a:t>
            </a:r>
            <a:r>
              <a:rPr lang="ar-SA" b="1" dirty="0" err="1">
                <a:solidFill>
                  <a:schemeClr val="tx1"/>
                </a:solidFill>
              </a:rPr>
              <a:t>الجحارة</a:t>
            </a:r>
            <a:r>
              <a:rPr lang="ar-SA" b="1" dirty="0">
                <a:solidFill>
                  <a:schemeClr val="tx1"/>
                </a:solidFill>
              </a:rPr>
              <a:t> الغير منتظمة</a:t>
            </a:r>
            <a:endParaRPr lang="ar-DZ" b="1" dirty="0">
              <a:solidFill>
                <a:schemeClr val="tx1"/>
              </a:solidFill>
            </a:endParaRPr>
          </a:p>
          <a:p>
            <a:pPr algn="just"/>
            <a:r>
              <a:rPr lang="ar-SA" b="1" dirty="0">
                <a:solidFill>
                  <a:schemeClr val="tx1"/>
                </a:solidFill>
              </a:rPr>
              <a:t> يقدر طوله</a:t>
            </a:r>
            <a:r>
              <a:rPr lang="ar-DZ" b="1" dirty="0">
                <a:solidFill>
                  <a:schemeClr val="tx1"/>
                </a:solidFill>
              </a:rPr>
              <a:t> </a:t>
            </a:r>
            <a:r>
              <a:rPr lang="ar-SA" b="1" dirty="0">
                <a:solidFill>
                  <a:schemeClr val="tx1"/>
                </a:solidFill>
              </a:rPr>
              <a:t>1100م عرضه 700و800م</a:t>
            </a:r>
            <a:endParaRPr lang="ar-DZ" b="1" dirty="0">
              <a:solidFill>
                <a:schemeClr val="tx1"/>
              </a:solidFill>
            </a:endParaRPr>
          </a:p>
          <a:p>
            <a:pPr algn="just"/>
            <a:r>
              <a:rPr lang="ar-SA" b="1" dirty="0">
                <a:solidFill>
                  <a:schemeClr val="tx1"/>
                </a:solidFill>
              </a:rPr>
              <a:t>واشار اليه حسن الوزان بـ«عشرة أميال</a:t>
            </a:r>
            <a:r>
              <a:rPr lang="ar-DZ" b="1" dirty="0">
                <a:solidFill>
                  <a:schemeClr val="tx1"/>
                </a:solidFill>
              </a:rPr>
              <a:t>"</a:t>
            </a:r>
            <a:r>
              <a:rPr lang="ar-SA" b="1" dirty="0">
                <a:solidFill>
                  <a:schemeClr val="tx1"/>
                </a:solidFill>
              </a:rPr>
              <a:t> </a:t>
            </a:r>
            <a:endParaRPr lang="ar-DZ" sz="2000" b="1" dirty="0">
              <a:solidFill>
                <a:schemeClr val="tx1"/>
              </a:solidFill>
            </a:endParaRPr>
          </a:p>
        </p:txBody>
      </p:sp>
      <p:sp>
        <p:nvSpPr>
          <p:cNvPr id="7" name="Rectangle 6"/>
          <p:cNvSpPr/>
          <p:nvPr/>
        </p:nvSpPr>
        <p:spPr>
          <a:xfrm>
            <a:off x="4257178" y="1733407"/>
            <a:ext cx="1826990"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ar-DZ" b="1" dirty="0">
                <a:solidFill>
                  <a:schemeClr val="tx1"/>
                </a:solidFill>
              </a:rPr>
              <a:t>حصن</a:t>
            </a:r>
            <a:r>
              <a:rPr lang="ar-SA" b="1" dirty="0">
                <a:solidFill>
                  <a:schemeClr val="tx1"/>
                </a:solidFill>
              </a:rPr>
              <a:t>  </a:t>
            </a:r>
            <a:r>
              <a:rPr lang="ar-SA" b="1" dirty="0" err="1">
                <a:solidFill>
                  <a:schemeClr val="tx1"/>
                </a:solidFill>
              </a:rPr>
              <a:t>بابراج</a:t>
            </a:r>
            <a:r>
              <a:rPr lang="ar-SA" b="1" dirty="0">
                <a:solidFill>
                  <a:schemeClr val="tx1"/>
                </a:solidFill>
              </a:rPr>
              <a:t> ذات قواعد مستطيلة</a:t>
            </a:r>
            <a:endParaRPr lang="ar-DZ" b="1" dirty="0">
              <a:solidFill>
                <a:schemeClr val="tx1"/>
              </a:solidFill>
            </a:endParaRPr>
          </a:p>
          <a:p>
            <a:pPr algn="just"/>
            <a:r>
              <a:rPr lang="ar-SA" b="1" dirty="0">
                <a:solidFill>
                  <a:schemeClr val="tx1"/>
                </a:solidFill>
              </a:rPr>
              <a:t> يقدر طولها بـ5م</a:t>
            </a:r>
            <a:endParaRPr lang="ar-DZ" b="1" dirty="0">
              <a:solidFill>
                <a:schemeClr val="tx1"/>
              </a:solidFill>
            </a:endParaRPr>
          </a:p>
          <a:p>
            <a:pPr algn="just"/>
            <a:r>
              <a:rPr lang="ar-SA" b="1" dirty="0">
                <a:solidFill>
                  <a:schemeClr val="tx1"/>
                </a:solidFill>
              </a:rPr>
              <a:t>يبعد الواحد عن الآخر </a:t>
            </a:r>
            <a:r>
              <a:rPr lang="ar-SA" b="1" dirty="0" smtClean="0">
                <a:solidFill>
                  <a:schemeClr val="tx1"/>
                </a:solidFill>
              </a:rPr>
              <a:t>بمسافة 20م</a:t>
            </a:r>
            <a:endParaRPr lang="ar-DZ" sz="2000" b="1" dirty="0">
              <a:solidFill>
                <a:schemeClr val="tx1"/>
              </a:solidFill>
            </a:endParaRPr>
          </a:p>
        </p:txBody>
      </p:sp>
      <p:sp>
        <p:nvSpPr>
          <p:cNvPr id="21" name="Rectangle 20"/>
          <p:cNvSpPr/>
          <p:nvPr/>
        </p:nvSpPr>
        <p:spPr>
          <a:xfrm>
            <a:off x="1292293" y="1755330"/>
            <a:ext cx="185899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b="1" dirty="0"/>
              <a:t>اربع أبواب</a:t>
            </a:r>
            <a:r>
              <a:rPr lang="ar-DZ" b="1" dirty="0"/>
              <a:t> من حديد</a:t>
            </a:r>
            <a:endParaRPr lang="fr-FR" dirty="0"/>
          </a:p>
        </p:txBody>
      </p:sp>
      <p:grpSp>
        <p:nvGrpSpPr>
          <p:cNvPr id="35" name="Groupe 34"/>
          <p:cNvGrpSpPr/>
          <p:nvPr/>
        </p:nvGrpSpPr>
        <p:grpSpPr>
          <a:xfrm>
            <a:off x="899592" y="438438"/>
            <a:ext cx="7643866" cy="3423288"/>
            <a:chOff x="857224" y="428604"/>
            <a:chExt cx="7643866" cy="3423288"/>
          </a:xfrm>
        </p:grpSpPr>
        <p:sp>
          <p:nvSpPr>
            <p:cNvPr id="96258" name="AutoShape 2"/>
            <p:cNvSpPr>
              <a:spLocks noChangeArrowheads="1"/>
            </p:cNvSpPr>
            <p:nvPr/>
          </p:nvSpPr>
          <p:spPr bwMode="auto">
            <a:xfrm>
              <a:off x="857224" y="428604"/>
              <a:ext cx="7643866" cy="576262"/>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lnSpc>
                  <a:spcPct val="80000"/>
                </a:lnSpc>
                <a:spcBef>
                  <a:spcPct val="20000"/>
                </a:spcBef>
                <a:defRPr/>
              </a:pPr>
              <a:r>
                <a:rPr lang="ar-SA" sz="2800" b="1" dirty="0">
                  <a:solidFill>
                    <a:schemeClr val="tx1"/>
                  </a:solidFill>
                  <a:latin typeface="Simplified Arabic" pitchFamily="18" charset="-78"/>
                  <a:cs typeface="Simplified Arabic" pitchFamily="18" charset="-78"/>
                </a:rPr>
                <a:t> </a:t>
              </a:r>
              <a:r>
                <a:rPr lang="ar-DZ" sz="2800" b="1" dirty="0">
                  <a:solidFill>
                    <a:schemeClr val="tx1"/>
                  </a:solidFill>
                  <a:latin typeface="Simplified Arabic" pitchFamily="18" charset="-78"/>
                  <a:cs typeface="Simplified Arabic" pitchFamily="18" charset="-78"/>
                </a:rPr>
                <a:t>سور </a:t>
              </a:r>
              <a:r>
                <a:rPr lang="ar-DZ" sz="2800" b="1" dirty="0" err="1">
                  <a:solidFill>
                    <a:schemeClr val="tx1"/>
                  </a:solidFill>
                  <a:latin typeface="Simplified Arabic" pitchFamily="18" charset="-78"/>
                  <a:cs typeface="Simplified Arabic" pitchFamily="18" charset="-78"/>
                </a:rPr>
                <a:t>تيهرت</a:t>
              </a:r>
              <a:endParaRPr lang="fr-FR" sz="3200" b="1" dirty="0">
                <a:solidFill>
                  <a:schemeClr val="tx1"/>
                </a:solidFill>
                <a:latin typeface="Simplified Arabic" pitchFamily="18" charset="-78"/>
                <a:cs typeface="Simplified Arabic" pitchFamily="18" charset="-78"/>
              </a:endParaRPr>
            </a:p>
          </p:txBody>
        </p:sp>
        <p:grpSp>
          <p:nvGrpSpPr>
            <p:cNvPr id="34" name="Groupe 33"/>
            <p:cNvGrpSpPr/>
            <p:nvPr/>
          </p:nvGrpSpPr>
          <p:grpSpPr>
            <a:xfrm>
              <a:off x="1785918" y="1000108"/>
              <a:ext cx="5572163" cy="2851784"/>
              <a:chOff x="1785918" y="1000108"/>
              <a:chExt cx="5572163" cy="2851784"/>
            </a:xfrm>
          </p:grpSpPr>
          <p:sp>
            <p:nvSpPr>
              <p:cNvPr id="12" name="Rectangle 11"/>
              <p:cNvSpPr/>
              <p:nvPr/>
            </p:nvSpPr>
            <p:spPr>
              <a:xfrm>
                <a:off x="1886644" y="1285860"/>
                <a:ext cx="5400000"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3" name="Flèche gauche 12"/>
              <p:cNvSpPr/>
              <p:nvPr/>
            </p:nvSpPr>
            <p:spPr>
              <a:xfrm rot="16200000">
                <a:off x="6965172" y="1331611"/>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4" name="Flèche gauche 23"/>
              <p:cNvSpPr/>
              <p:nvPr/>
            </p:nvSpPr>
            <p:spPr>
              <a:xfrm rot="16200000">
                <a:off x="4607719" y="1321579"/>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5" name="Flèche gauche 24"/>
              <p:cNvSpPr/>
              <p:nvPr/>
            </p:nvSpPr>
            <p:spPr>
              <a:xfrm rot="16200000">
                <a:off x="1750199" y="1321579"/>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6" name="Flèche gauche 25"/>
              <p:cNvSpPr/>
              <p:nvPr/>
            </p:nvSpPr>
            <p:spPr>
              <a:xfrm rot="16200000">
                <a:off x="4885342" y="2395297"/>
                <a:ext cx="2556000"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1" name="Rectangle 30"/>
              <p:cNvSpPr/>
              <p:nvPr/>
            </p:nvSpPr>
            <p:spPr>
              <a:xfrm>
                <a:off x="4214810" y="1000108"/>
                <a:ext cx="180000" cy="2857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grpSp>
        <p:nvGrpSpPr>
          <p:cNvPr id="28" name="Groupe 27"/>
          <p:cNvGrpSpPr/>
          <p:nvPr/>
        </p:nvGrpSpPr>
        <p:grpSpPr>
          <a:xfrm>
            <a:off x="375094" y="3589947"/>
            <a:ext cx="4121936" cy="2855436"/>
            <a:chOff x="0" y="1714488"/>
            <a:chExt cx="3268100" cy="2024561"/>
          </a:xfrm>
        </p:grpSpPr>
        <p:sp>
          <p:nvSpPr>
            <p:cNvPr id="11" name="Rectangle 10"/>
            <p:cNvSpPr/>
            <p:nvPr/>
          </p:nvSpPr>
          <p:spPr>
            <a:xfrm>
              <a:off x="0" y="1714488"/>
              <a:ext cx="3268100" cy="44462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85000"/>
                </a:lnSpc>
                <a:spcBef>
                  <a:spcPct val="20000"/>
                </a:spcBef>
                <a:buSzPct val="90000"/>
                <a:buFont typeface="Wingdings" pitchFamily="2" charset="2"/>
                <a:buNone/>
              </a:pPr>
              <a:r>
                <a:rPr lang="ar-DZ" sz="2000" b="1" dirty="0">
                  <a:solidFill>
                    <a:schemeClr val="tx1"/>
                  </a:solidFill>
                  <a:latin typeface="Simplified Arabic" pitchFamily="18" charset="-78"/>
                  <a:cs typeface="Simplified Arabic" pitchFamily="18" charset="-78"/>
                </a:rPr>
                <a:t>يشير ابن الصغير الى وجود حصنين </a:t>
              </a:r>
              <a:r>
                <a:rPr lang="ar-DZ" sz="2000" b="1" dirty="0" err="1">
                  <a:solidFill>
                    <a:schemeClr val="tx1"/>
                  </a:solidFill>
                  <a:latin typeface="Simplified Arabic" pitchFamily="18" charset="-78"/>
                  <a:cs typeface="Simplified Arabic" pitchFamily="18" charset="-78"/>
                </a:rPr>
                <a:t>بتيهرت</a:t>
              </a:r>
              <a:r>
                <a:rPr lang="ar-DZ" sz="2000" b="1" dirty="0">
                  <a:solidFill>
                    <a:schemeClr val="tx1"/>
                  </a:solidFill>
                  <a:latin typeface="Simplified Arabic" pitchFamily="18" charset="-78"/>
                  <a:cs typeface="Simplified Arabic" pitchFamily="18" charset="-78"/>
                </a:rPr>
                <a:t> قربين من بعضهما على بعد رمية سهم</a:t>
              </a:r>
            </a:p>
          </p:txBody>
        </p:sp>
        <p:sp>
          <p:nvSpPr>
            <p:cNvPr id="27" name="Rectangle 26"/>
            <p:cNvSpPr/>
            <p:nvPr/>
          </p:nvSpPr>
          <p:spPr>
            <a:xfrm>
              <a:off x="804295" y="2949080"/>
              <a:ext cx="2036864" cy="789969"/>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DZ" b="1" dirty="0">
                  <a:solidFill>
                    <a:schemeClr val="tx1"/>
                  </a:solidFill>
                </a:rPr>
                <a:t>احدهم مخططه مستدير </a:t>
              </a:r>
            </a:p>
            <a:p>
              <a:pPr algn="ctr"/>
              <a:r>
                <a:rPr lang="ar-DZ" b="1" dirty="0">
                  <a:solidFill>
                    <a:schemeClr val="tx1"/>
                  </a:solidFill>
                </a:rPr>
                <a:t>ولها اكثر من باب</a:t>
              </a:r>
            </a:p>
            <a:p>
              <a:pPr algn="ctr"/>
              <a:r>
                <a:rPr lang="ar-DZ" b="1" dirty="0">
                  <a:solidFill>
                    <a:schemeClr val="tx1"/>
                  </a:solidFill>
                </a:rPr>
                <a:t>تعلوها أبراج للمراقبة </a:t>
              </a:r>
            </a:p>
          </p:txBody>
        </p:sp>
      </p:grpSp>
      <p:sp>
        <p:nvSpPr>
          <p:cNvPr id="96261" name="Rectangle 5"/>
          <p:cNvSpPr>
            <a:spLocks noChangeArrowheads="1"/>
          </p:cNvSpPr>
          <p:nvPr/>
        </p:nvSpPr>
        <p:spPr bwMode="auto">
          <a:xfrm>
            <a:off x="6029497" y="3939474"/>
            <a:ext cx="2968133" cy="121608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95250" algn="ctr">
              <a:lnSpc>
                <a:spcPct val="85000"/>
              </a:lnSpc>
              <a:spcBef>
                <a:spcPct val="20000"/>
              </a:spcBef>
              <a:buSzPct val="90000"/>
              <a:buFont typeface="Wingdings" pitchFamily="2" charset="2"/>
              <a:buNone/>
            </a:pPr>
            <a:r>
              <a:rPr lang="ar-SA" sz="1800" b="1" dirty="0">
                <a:solidFill>
                  <a:schemeClr val="tx1"/>
                </a:solidFill>
                <a:effectLst/>
                <a:ea typeface="Times New Roman" panose="02020603050405020304" pitchFamily="18" charset="0"/>
                <a:cs typeface="Simplified Arabic" panose="02020603050405020304" pitchFamily="18" charset="-78"/>
              </a:rPr>
              <a:t>لم يبق من </a:t>
            </a:r>
            <a:r>
              <a:rPr lang="ar-DZ" sz="1800" b="1" dirty="0">
                <a:solidFill>
                  <a:schemeClr val="tx1"/>
                </a:solidFill>
                <a:effectLst/>
                <a:ea typeface="Times New Roman" panose="02020603050405020304" pitchFamily="18" charset="0"/>
                <a:cs typeface="Simplified Arabic" panose="02020603050405020304" pitchFamily="18" charset="-78"/>
              </a:rPr>
              <a:t>المعالم الا </a:t>
            </a:r>
            <a:r>
              <a:rPr lang="ar-SA" sz="1800" b="1" dirty="0">
                <a:solidFill>
                  <a:schemeClr val="tx1"/>
                </a:solidFill>
                <a:effectLst/>
                <a:ea typeface="Times New Roman" panose="02020603050405020304" pitchFamily="18" charset="0"/>
                <a:cs typeface="Simplified Arabic" panose="02020603050405020304" pitchFamily="18" charset="-78"/>
              </a:rPr>
              <a:t>القليل، حيث لم نعد نرى غير اجزاء قليلة من السور في الجهة الشمالية الغربية وبقايا بعض الابراج، اما الابواب فقد اندثرت</a:t>
            </a:r>
            <a:endParaRPr lang="ar-DZ" sz="1800" b="1" dirty="0">
              <a:solidFill>
                <a:schemeClr val="tx1"/>
              </a:solidFill>
              <a:effectLst/>
              <a:ea typeface="Times New Roman" panose="02020603050405020304" pitchFamily="18" charset="0"/>
              <a:cs typeface="Simplified Arabic" panose="02020603050405020304" pitchFamily="18" charset="-78"/>
            </a:endParaRPr>
          </a:p>
          <a:p>
            <a:pPr marL="95250" algn="ctr">
              <a:lnSpc>
                <a:spcPct val="85000"/>
              </a:lnSpc>
              <a:spcBef>
                <a:spcPct val="20000"/>
              </a:spcBef>
              <a:buSzPct val="90000"/>
              <a:buFont typeface="Wingdings" pitchFamily="2" charset="2"/>
              <a:buNone/>
            </a:pPr>
            <a:endParaRPr lang="ar-SA" sz="2000" b="1" dirty="0">
              <a:solidFill>
                <a:schemeClr val="tx1"/>
              </a:solidFill>
              <a:latin typeface="Simplified Arabic" pitchFamily="18" charset="-78"/>
              <a:cs typeface="Simplified Arabic" pitchFamily="18" charset="-78"/>
            </a:endParaRPr>
          </a:p>
        </p:txBody>
      </p:sp>
      <p:sp>
        <p:nvSpPr>
          <p:cNvPr id="4" name="Flèche gauche 29">
            <a:extLst>
              <a:ext uri="{FF2B5EF4-FFF2-40B4-BE49-F238E27FC236}">
                <a16:creationId xmlns="" xmlns:a16="http://schemas.microsoft.com/office/drawing/2014/main" id="{40C76AD6-546E-F713-7CAA-902C9D0E78B7}"/>
              </a:ext>
            </a:extLst>
          </p:cNvPr>
          <p:cNvSpPr/>
          <p:nvPr/>
        </p:nvSpPr>
        <p:spPr>
          <a:xfrm rot="16200000">
            <a:off x="3355579" y="3041496"/>
            <a:ext cx="653528" cy="459252"/>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sp>
        <p:nvSpPr>
          <p:cNvPr id="2" name="Rectangle 1">
            <a:extLst>
              <a:ext uri="{FF2B5EF4-FFF2-40B4-BE49-F238E27FC236}">
                <a16:creationId xmlns="" xmlns:a16="http://schemas.microsoft.com/office/drawing/2014/main" id="{615B289E-5D3B-600C-A9AD-A39E6C2EC911}"/>
              </a:ext>
            </a:extLst>
          </p:cNvPr>
          <p:cNvSpPr/>
          <p:nvPr/>
        </p:nvSpPr>
        <p:spPr>
          <a:xfrm rot="5400000">
            <a:off x="3766093" y="2462225"/>
            <a:ext cx="300766" cy="68467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3" name="Flèche gauche 23">
            <a:extLst>
              <a:ext uri="{FF2B5EF4-FFF2-40B4-BE49-F238E27FC236}">
                <a16:creationId xmlns="" xmlns:a16="http://schemas.microsoft.com/office/drawing/2014/main" id="{F32AECAF-294D-E3D7-22D9-87C8E8A1DE73}"/>
              </a:ext>
            </a:extLst>
          </p:cNvPr>
          <p:cNvSpPr/>
          <p:nvPr/>
        </p:nvSpPr>
        <p:spPr>
          <a:xfrm rot="16200000">
            <a:off x="2005397" y="4595532"/>
            <a:ext cx="1114170"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475" y="1743439"/>
            <a:ext cx="2113355"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ar-SA" b="1" dirty="0">
                <a:solidFill>
                  <a:schemeClr val="tx1"/>
                </a:solidFill>
              </a:rPr>
              <a:t>بني </a:t>
            </a:r>
            <a:r>
              <a:rPr lang="ar-DZ" b="1" dirty="0">
                <a:solidFill>
                  <a:schemeClr val="tx1"/>
                </a:solidFill>
              </a:rPr>
              <a:t>ب</a:t>
            </a:r>
            <a:r>
              <a:rPr lang="ar-SA" b="1" dirty="0" err="1">
                <a:solidFill>
                  <a:schemeClr val="tx1"/>
                </a:solidFill>
              </a:rPr>
              <a:t>الجحارة</a:t>
            </a:r>
            <a:r>
              <a:rPr lang="ar-SA" b="1" dirty="0">
                <a:solidFill>
                  <a:schemeClr val="tx1"/>
                </a:solidFill>
              </a:rPr>
              <a:t> الغير منتظمة</a:t>
            </a:r>
            <a:endParaRPr lang="ar-DZ" b="1" dirty="0">
              <a:solidFill>
                <a:schemeClr val="tx1"/>
              </a:solidFill>
            </a:endParaRPr>
          </a:p>
          <a:p>
            <a:pPr algn="just"/>
            <a:r>
              <a:rPr lang="ar-SA" b="1" dirty="0">
                <a:solidFill>
                  <a:schemeClr val="tx1"/>
                </a:solidFill>
              </a:rPr>
              <a:t> يقدر طوله</a:t>
            </a:r>
            <a:r>
              <a:rPr lang="ar-DZ" b="1" dirty="0">
                <a:solidFill>
                  <a:schemeClr val="tx1"/>
                </a:solidFill>
              </a:rPr>
              <a:t> </a:t>
            </a:r>
            <a:r>
              <a:rPr lang="ar-SA" b="1" dirty="0">
                <a:solidFill>
                  <a:schemeClr val="tx1"/>
                </a:solidFill>
              </a:rPr>
              <a:t>1100م عرضه 700و800م</a:t>
            </a:r>
            <a:endParaRPr lang="ar-DZ" b="1" dirty="0">
              <a:solidFill>
                <a:schemeClr val="tx1"/>
              </a:solidFill>
            </a:endParaRPr>
          </a:p>
          <a:p>
            <a:pPr algn="just"/>
            <a:r>
              <a:rPr lang="ar-SA" b="1" dirty="0">
                <a:solidFill>
                  <a:schemeClr val="tx1"/>
                </a:solidFill>
              </a:rPr>
              <a:t>واشار اليه حسن الوزان بـ«عشرة أميال</a:t>
            </a:r>
            <a:r>
              <a:rPr lang="ar-DZ" b="1" dirty="0">
                <a:solidFill>
                  <a:schemeClr val="tx1"/>
                </a:solidFill>
              </a:rPr>
              <a:t>"</a:t>
            </a:r>
            <a:r>
              <a:rPr lang="ar-SA" b="1" dirty="0">
                <a:solidFill>
                  <a:schemeClr val="tx1"/>
                </a:solidFill>
              </a:rPr>
              <a:t> </a:t>
            </a:r>
            <a:endParaRPr lang="ar-DZ" sz="2000" b="1" dirty="0">
              <a:solidFill>
                <a:schemeClr val="tx1"/>
              </a:solidFill>
            </a:endParaRPr>
          </a:p>
        </p:txBody>
      </p:sp>
      <p:sp>
        <p:nvSpPr>
          <p:cNvPr id="7" name="Rectangle 6"/>
          <p:cNvSpPr/>
          <p:nvPr/>
        </p:nvSpPr>
        <p:spPr>
          <a:xfrm>
            <a:off x="4257178" y="1733407"/>
            <a:ext cx="1826990"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ar-DZ" b="1" dirty="0">
                <a:solidFill>
                  <a:schemeClr val="tx1"/>
                </a:solidFill>
              </a:rPr>
              <a:t>كان عددها 9 </a:t>
            </a:r>
          </a:p>
          <a:p>
            <a:pPr algn="just"/>
            <a:r>
              <a:rPr lang="ar-DZ" b="1" dirty="0">
                <a:solidFill>
                  <a:schemeClr val="tx1"/>
                </a:solidFill>
              </a:rPr>
              <a:t>حصن</a:t>
            </a:r>
            <a:r>
              <a:rPr lang="ar-SA" b="1" dirty="0">
                <a:solidFill>
                  <a:schemeClr val="tx1"/>
                </a:solidFill>
              </a:rPr>
              <a:t>  </a:t>
            </a:r>
            <a:r>
              <a:rPr lang="ar-SA" b="1" dirty="0" err="1">
                <a:solidFill>
                  <a:schemeClr val="tx1"/>
                </a:solidFill>
              </a:rPr>
              <a:t>بابراج</a:t>
            </a:r>
            <a:r>
              <a:rPr lang="ar-SA" b="1" dirty="0">
                <a:solidFill>
                  <a:schemeClr val="tx1"/>
                </a:solidFill>
              </a:rPr>
              <a:t> ذات قواعد مستطيلة</a:t>
            </a:r>
            <a:endParaRPr lang="ar-DZ" b="1" dirty="0">
              <a:solidFill>
                <a:schemeClr val="tx1"/>
              </a:solidFill>
            </a:endParaRPr>
          </a:p>
          <a:p>
            <a:pPr algn="just"/>
            <a:r>
              <a:rPr lang="ar-SA" b="1" dirty="0">
                <a:solidFill>
                  <a:schemeClr val="tx1"/>
                </a:solidFill>
              </a:rPr>
              <a:t> يقدر طولها بـ5م</a:t>
            </a:r>
            <a:endParaRPr lang="ar-DZ" b="1" dirty="0">
              <a:solidFill>
                <a:schemeClr val="tx1"/>
              </a:solidFill>
            </a:endParaRPr>
          </a:p>
          <a:p>
            <a:pPr algn="just"/>
            <a:r>
              <a:rPr lang="ar-SA" b="1" dirty="0">
                <a:solidFill>
                  <a:schemeClr val="tx1"/>
                </a:solidFill>
              </a:rPr>
              <a:t>يبعد الواحد عن الآخر بمسافة20م</a:t>
            </a:r>
            <a:endParaRPr lang="ar-DZ" sz="2000" b="1" dirty="0">
              <a:solidFill>
                <a:schemeClr val="tx1"/>
              </a:solidFill>
            </a:endParaRPr>
          </a:p>
        </p:txBody>
      </p:sp>
      <p:sp>
        <p:nvSpPr>
          <p:cNvPr id="21" name="Rectangle 20"/>
          <p:cNvSpPr/>
          <p:nvPr/>
        </p:nvSpPr>
        <p:spPr>
          <a:xfrm>
            <a:off x="3916477" y="3992962"/>
            <a:ext cx="185899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b="1" dirty="0"/>
              <a:t>اربع أبواب</a:t>
            </a:r>
            <a:r>
              <a:rPr lang="ar-DZ" b="1" dirty="0"/>
              <a:t> من حديد</a:t>
            </a:r>
            <a:endParaRPr lang="fr-FR" dirty="0"/>
          </a:p>
        </p:txBody>
      </p:sp>
      <p:sp>
        <p:nvSpPr>
          <p:cNvPr id="22" name="Rectangle 21"/>
          <p:cNvSpPr/>
          <p:nvPr/>
        </p:nvSpPr>
        <p:spPr>
          <a:xfrm>
            <a:off x="-16835" y="3621399"/>
            <a:ext cx="3385369" cy="211981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85000"/>
              </a:lnSpc>
              <a:spcBef>
                <a:spcPct val="20000"/>
              </a:spcBef>
              <a:buSzPct val="90000"/>
              <a:buFont typeface="Wingdings" pitchFamily="2" charset="2"/>
              <a:buNone/>
            </a:pPr>
            <a:r>
              <a:rPr lang="ar-SA" sz="2000" b="1" dirty="0"/>
              <a:t> باب الصبا </a:t>
            </a:r>
            <a:r>
              <a:rPr lang="ar-DZ" sz="2000" b="1" dirty="0"/>
              <a:t>(الباب الشرقي) </a:t>
            </a:r>
          </a:p>
          <a:p>
            <a:pPr algn="just">
              <a:lnSpc>
                <a:spcPct val="85000"/>
              </a:lnSpc>
              <a:spcBef>
                <a:spcPct val="20000"/>
              </a:spcBef>
              <a:buSzPct val="90000"/>
              <a:buFont typeface="Wingdings" pitchFamily="2" charset="2"/>
              <a:buNone/>
            </a:pPr>
            <a:r>
              <a:rPr lang="ar-SA" sz="2000" b="1" dirty="0"/>
              <a:t>وباب المنازل في الجنوبية</a:t>
            </a:r>
            <a:r>
              <a:rPr lang="ar-DZ" sz="2000" b="1" dirty="0"/>
              <a:t> حيث </a:t>
            </a:r>
            <a:r>
              <a:rPr lang="ar-DZ" sz="2000" b="1" dirty="0" err="1"/>
              <a:t>الطؤيق</a:t>
            </a:r>
            <a:r>
              <a:rPr lang="ar-DZ" sz="2000" b="1" dirty="0"/>
              <a:t> الى </a:t>
            </a:r>
            <a:r>
              <a:rPr lang="ar-DZ" sz="2000" b="1" dirty="0" err="1"/>
              <a:t>سجلماسة</a:t>
            </a:r>
            <a:r>
              <a:rPr lang="ar-DZ" sz="2000" b="1" dirty="0"/>
              <a:t> وبلاد السودان </a:t>
            </a:r>
            <a:r>
              <a:rPr lang="ar-SA" sz="2000" b="1" dirty="0"/>
              <a:t> </a:t>
            </a:r>
            <a:endParaRPr lang="ar-DZ" sz="2000" b="1" dirty="0"/>
          </a:p>
          <a:p>
            <a:pPr algn="just">
              <a:lnSpc>
                <a:spcPct val="85000"/>
              </a:lnSpc>
              <a:spcBef>
                <a:spcPct val="20000"/>
              </a:spcBef>
              <a:buSzPct val="90000"/>
              <a:buFont typeface="Wingdings" pitchFamily="2" charset="2"/>
              <a:buNone/>
            </a:pPr>
            <a:r>
              <a:rPr lang="ar-SA" sz="2000" b="1" dirty="0"/>
              <a:t>وباب المطاحن في الغرب</a:t>
            </a:r>
            <a:r>
              <a:rPr lang="ar-DZ" sz="2000" b="1" dirty="0"/>
              <a:t> مشرفا على نهر مينا اين توجد المطاحن </a:t>
            </a:r>
          </a:p>
          <a:p>
            <a:pPr algn="just">
              <a:lnSpc>
                <a:spcPct val="85000"/>
              </a:lnSpc>
              <a:spcBef>
                <a:spcPct val="20000"/>
              </a:spcBef>
              <a:buSzPct val="90000"/>
              <a:buFont typeface="Wingdings" pitchFamily="2" charset="2"/>
              <a:buNone/>
            </a:pPr>
            <a:r>
              <a:rPr lang="ar-SA" sz="2000" b="1" dirty="0"/>
              <a:t> وباب الاندلس </a:t>
            </a:r>
            <a:r>
              <a:rPr lang="ar-DZ" sz="2000" b="1" dirty="0"/>
              <a:t>(الصفا) </a:t>
            </a:r>
            <a:r>
              <a:rPr lang="ar-SA" sz="2000" b="1" dirty="0"/>
              <a:t>في الشمال</a:t>
            </a:r>
            <a:r>
              <a:rPr lang="ar-DZ" sz="2000" b="1" dirty="0"/>
              <a:t> على الطريق المؤدي الى مرسى فروخ</a:t>
            </a:r>
            <a:endParaRPr lang="ar-DZ" sz="2000" b="1" dirty="0">
              <a:solidFill>
                <a:schemeClr val="tx1"/>
              </a:solidFill>
              <a:latin typeface="Simplified Arabic" pitchFamily="18" charset="-78"/>
              <a:cs typeface="Simplified Arabic" pitchFamily="18" charset="-78"/>
            </a:endParaRPr>
          </a:p>
        </p:txBody>
      </p:sp>
      <p:grpSp>
        <p:nvGrpSpPr>
          <p:cNvPr id="35" name="Groupe 34"/>
          <p:cNvGrpSpPr/>
          <p:nvPr/>
        </p:nvGrpSpPr>
        <p:grpSpPr>
          <a:xfrm>
            <a:off x="899592" y="438438"/>
            <a:ext cx="7643866" cy="3423288"/>
            <a:chOff x="857224" y="428604"/>
            <a:chExt cx="7643866" cy="3423288"/>
          </a:xfrm>
        </p:grpSpPr>
        <p:sp>
          <p:nvSpPr>
            <p:cNvPr id="96258" name="AutoShape 2"/>
            <p:cNvSpPr>
              <a:spLocks noChangeArrowheads="1"/>
            </p:cNvSpPr>
            <p:nvPr/>
          </p:nvSpPr>
          <p:spPr bwMode="auto">
            <a:xfrm>
              <a:off x="857224" y="428604"/>
              <a:ext cx="7643866" cy="576262"/>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lnSpc>
                  <a:spcPct val="80000"/>
                </a:lnSpc>
                <a:spcBef>
                  <a:spcPct val="20000"/>
                </a:spcBef>
                <a:defRPr/>
              </a:pPr>
              <a:r>
                <a:rPr lang="ar-SA" sz="2800" b="1" dirty="0">
                  <a:solidFill>
                    <a:schemeClr val="tx1"/>
                  </a:solidFill>
                  <a:latin typeface="Simplified Arabic" pitchFamily="18" charset="-78"/>
                  <a:cs typeface="Simplified Arabic" pitchFamily="18" charset="-78"/>
                </a:rPr>
                <a:t> </a:t>
              </a:r>
              <a:r>
                <a:rPr lang="ar-DZ" sz="2800" b="1" dirty="0">
                  <a:solidFill>
                    <a:schemeClr val="tx1"/>
                  </a:solidFill>
                  <a:latin typeface="Simplified Arabic" pitchFamily="18" charset="-78"/>
                  <a:cs typeface="Simplified Arabic" pitchFamily="18" charset="-78"/>
                </a:rPr>
                <a:t>سور </a:t>
              </a:r>
              <a:r>
                <a:rPr lang="ar-DZ" sz="2800" b="1" dirty="0" err="1">
                  <a:solidFill>
                    <a:schemeClr val="tx1"/>
                  </a:solidFill>
                  <a:latin typeface="Simplified Arabic" pitchFamily="18" charset="-78"/>
                  <a:cs typeface="Simplified Arabic" pitchFamily="18" charset="-78"/>
                </a:rPr>
                <a:t>تيهرت</a:t>
              </a:r>
              <a:endParaRPr lang="fr-FR" sz="3200" b="1" dirty="0">
                <a:solidFill>
                  <a:schemeClr val="tx1"/>
                </a:solidFill>
                <a:latin typeface="Simplified Arabic" pitchFamily="18" charset="-78"/>
                <a:cs typeface="Simplified Arabic" pitchFamily="18" charset="-78"/>
              </a:endParaRPr>
            </a:p>
          </p:txBody>
        </p:sp>
        <p:grpSp>
          <p:nvGrpSpPr>
            <p:cNvPr id="34" name="Groupe 33"/>
            <p:cNvGrpSpPr/>
            <p:nvPr/>
          </p:nvGrpSpPr>
          <p:grpSpPr>
            <a:xfrm>
              <a:off x="1785918" y="1000108"/>
              <a:ext cx="5572163" cy="2851784"/>
              <a:chOff x="1785918" y="1000108"/>
              <a:chExt cx="5572163" cy="2851784"/>
            </a:xfrm>
          </p:grpSpPr>
          <p:sp>
            <p:nvSpPr>
              <p:cNvPr id="12" name="Rectangle 11"/>
              <p:cNvSpPr/>
              <p:nvPr/>
            </p:nvSpPr>
            <p:spPr>
              <a:xfrm>
                <a:off x="1886644" y="1285860"/>
                <a:ext cx="5400000"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3" name="Flèche gauche 12"/>
              <p:cNvSpPr/>
              <p:nvPr/>
            </p:nvSpPr>
            <p:spPr>
              <a:xfrm rot="16200000">
                <a:off x="6965172" y="1331611"/>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4" name="Flèche gauche 23"/>
              <p:cNvSpPr/>
              <p:nvPr/>
            </p:nvSpPr>
            <p:spPr>
              <a:xfrm rot="16200000">
                <a:off x="4607719" y="1321579"/>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5" name="Flèche gauche 24"/>
              <p:cNvSpPr/>
              <p:nvPr/>
            </p:nvSpPr>
            <p:spPr>
              <a:xfrm rot="16200000">
                <a:off x="1750199" y="1321579"/>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6" name="Flèche gauche 25"/>
              <p:cNvSpPr/>
              <p:nvPr/>
            </p:nvSpPr>
            <p:spPr>
              <a:xfrm rot="16200000">
                <a:off x="4885342" y="2395297"/>
                <a:ext cx="2556000"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1" name="Rectangle 30"/>
              <p:cNvSpPr/>
              <p:nvPr/>
            </p:nvSpPr>
            <p:spPr>
              <a:xfrm>
                <a:off x="4214810" y="1000108"/>
                <a:ext cx="180000" cy="2857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grpSp>
        <p:nvGrpSpPr>
          <p:cNvPr id="28" name="Groupe 27"/>
          <p:cNvGrpSpPr/>
          <p:nvPr/>
        </p:nvGrpSpPr>
        <p:grpSpPr>
          <a:xfrm>
            <a:off x="100061" y="1733407"/>
            <a:ext cx="4121936" cy="1903956"/>
            <a:chOff x="0" y="1714488"/>
            <a:chExt cx="3268100" cy="1903956"/>
          </a:xfrm>
        </p:grpSpPr>
        <p:sp>
          <p:nvSpPr>
            <p:cNvPr id="11" name="Rectangle 10"/>
            <p:cNvSpPr/>
            <p:nvPr/>
          </p:nvSpPr>
          <p:spPr>
            <a:xfrm>
              <a:off x="0" y="1714488"/>
              <a:ext cx="3268100" cy="36548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85000"/>
                </a:lnSpc>
                <a:spcBef>
                  <a:spcPct val="20000"/>
                </a:spcBef>
                <a:buSzPct val="90000"/>
                <a:buFont typeface="Wingdings" pitchFamily="2" charset="2"/>
                <a:buNone/>
              </a:pPr>
              <a:r>
                <a:rPr lang="ar-DZ" sz="2000" b="1" dirty="0">
                  <a:solidFill>
                    <a:schemeClr val="tx1"/>
                  </a:solidFill>
                </a:rPr>
                <a:t>الابواب</a:t>
              </a:r>
              <a:endParaRPr lang="ar-DZ" sz="2000" dirty="0">
                <a:solidFill>
                  <a:schemeClr val="tx1"/>
                </a:solidFill>
                <a:latin typeface="Simplified Arabic" pitchFamily="18" charset="-78"/>
                <a:cs typeface="Simplified Arabic" pitchFamily="18" charset="-78"/>
              </a:endParaRPr>
            </a:p>
          </p:txBody>
        </p:sp>
        <p:grpSp>
          <p:nvGrpSpPr>
            <p:cNvPr id="33" name="Groupe 32"/>
            <p:cNvGrpSpPr/>
            <p:nvPr/>
          </p:nvGrpSpPr>
          <p:grpSpPr>
            <a:xfrm>
              <a:off x="1140607" y="2079973"/>
              <a:ext cx="2085410" cy="1538471"/>
              <a:chOff x="1397071" y="2079973"/>
              <a:chExt cx="2085410" cy="1538471"/>
            </a:xfrm>
          </p:grpSpPr>
          <p:sp>
            <p:nvSpPr>
              <p:cNvPr id="27" name="Rectangle 26"/>
              <p:cNvSpPr/>
              <p:nvPr/>
            </p:nvSpPr>
            <p:spPr>
              <a:xfrm>
                <a:off x="1486719" y="2795671"/>
                <a:ext cx="1995762" cy="214312"/>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sp>
            <p:nvSpPr>
              <p:cNvPr id="30" name="Flèche gauche 29"/>
              <p:cNvSpPr/>
              <p:nvPr/>
            </p:nvSpPr>
            <p:spPr>
              <a:xfrm rot="16200000">
                <a:off x="1274902" y="3132152"/>
                <a:ext cx="608461" cy="364123"/>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sp>
            <p:nvSpPr>
              <p:cNvPr id="32" name="Rectangle 31"/>
              <p:cNvSpPr/>
              <p:nvPr/>
            </p:nvSpPr>
            <p:spPr>
              <a:xfrm>
                <a:off x="2004255" y="2079973"/>
                <a:ext cx="238464" cy="68467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grpSp>
      </p:grpSp>
      <p:sp>
        <p:nvSpPr>
          <p:cNvPr id="96261" name="Rectangle 5"/>
          <p:cNvSpPr>
            <a:spLocks noChangeArrowheads="1"/>
          </p:cNvSpPr>
          <p:nvPr/>
        </p:nvSpPr>
        <p:spPr bwMode="auto">
          <a:xfrm>
            <a:off x="6029497" y="3939474"/>
            <a:ext cx="2968133" cy="121608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95250" algn="ctr">
              <a:lnSpc>
                <a:spcPct val="85000"/>
              </a:lnSpc>
              <a:spcBef>
                <a:spcPct val="20000"/>
              </a:spcBef>
              <a:buSzPct val="90000"/>
              <a:buFont typeface="Wingdings" pitchFamily="2" charset="2"/>
              <a:buNone/>
            </a:pPr>
            <a:r>
              <a:rPr lang="ar-SA" sz="1800" b="1" dirty="0">
                <a:solidFill>
                  <a:schemeClr val="tx1"/>
                </a:solidFill>
                <a:effectLst/>
                <a:ea typeface="Times New Roman" panose="02020603050405020304" pitchFamily="18" charset="0"/>
                <a:cs typeface="Simplified Arabic" panose="02020603050405020304" pitchFamily="18" charset="-78"/>
              </a:rPr>
              <a:t>لم يبق من </a:t>
            </a:r>
            <a:r>
              <a:rPr lang="ar-DZ" sz="1800" b="1" dirty="0">
                <a:solidFill>
                  <a:schemeClr val="tx1"/>
                </a:solidFill>
                <a:effectLst/>
                <a:ea typeface="Times New Roman" panose="02020603050405020304" pitchFamily="18" charset="0"/>
                <a:cs typeface="Simplified Arabic" panose="02020603050405020304" pitchFamily="18" charset="-78"/>
              </a:rPr>
              <a:t>المعالم الا </a:t>
            </a:r>
            <a:r>
              <a:rPr lang="ar-SA" sz="1800" b="1" dirty="0">
                <a:solidFill>
                  <a:schemeClr val="tx1"/>
                </a:solidFill>
                <a:effectLst/>
                <a:ea typeface="Times New Roman" panose="02020603050405020304" pitchFamily="18" charset="0"/>
                <a:cs typeface="Simplified Arabic" panose="02020603050405020304" pitchFamily="18" charset="-78"/>
              </a:rPr>
              <a:t>القليل، حيث لم نعد نرى غير اجزاء قليلة من السور في الجهة الشمالية الغربية وبقايا بعض الابراج، اما الابواب فقد اندثرت</a:t>
            </a:r>
            <a:endParaRPr lang="ar-DZ" sz="1800" b="1" dirty="0">
              <a:solidFill>
                <a:schemeClr val="tx1"/>
              </a:solidFill>
              <a:effectLst/>
              <a:ea typeface="Times New Roman" panose="02020603050405020304" pitchFamily="18" charset="0"/>
              <a:cs typeface="Simplified Arabic" panose="02020603050405020304" pitchFamily="18" charset="-78"/>
            </a:endParaRPr>
          </a:p>
          <a:p>
            <a:pPr marL="95250" algn="ctr">
              <a:lnSpc>
                <a:spcPct val="85000"/>
              </a:lnSpc>
              <a:spcBef>
                <a:spcPct val="20000"/>
              </a:spcBef>
              <a:buSzPct val="90000"/>
              <a:buFont typeface="Wingdings" pitchFamily="2" charset="2"/>
              <a:buNone/>
            </a:pPr>
            <a:endParaRPr lang="ar-SA" sz="2000" b="1" dirty="0">
              <a:solidFill>
                <a:schemeClr val="tx1"/>
              </a:solidFill>
              <a:latin typeface="Simplified Arabic" pitchFamily="18" charset="-78"/>
              <a:cs typeface="Simplified Arabic" pitchFamily="18" charset="-78"/>
            </a:endParaRPr>
          </a:p>
        </p:txBody>
      </p:sp>
      <p:sp>
        <p:nvSpPr>
          <p:cNvPr id="4" name="Flèche gauche 29">
            <a:extLst>
              <a:ext uri="{FF2B5EF4-FFF2-40B4-BE49-F238E27FC236}">
                <a16:creationId xmlns="" xmlns:a16="http://schemas.microsoft.com/office/drawing/2014/main" id="{40C76AD6-546E-F713-7CAA-902C9D0E78B7}"/>
              </a:ext>
            </a:extLst>
          </p:cNvPr>
          <p:cNvSpPr/>
          <p:nvPr/>
        </p:nvSpPr>
        <p:spPr>
          <a:xfrm rot="16200000">
            <a:off x="3738409" y="3118824"/>
            <a:ext cx="653528" cy="459252"/>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pic>
        <p:nvPicPr>
          <p:cNvPr id="9" name="Image 8">
            <a:extLst>
              <a:ext uri="{FF2B5EF4-FFF2-40B4-BE49-F238E27FC236}">
                <a16:creationId xmlns="" xmlns:a16="http://schemas.microsoft.com/office/drawing/2014/main" id="{9B72D0CD-25AE-8E5F-E260-0275676797AC}"/>
              </a:ext>
            </a:extLst>
          </p:cNvPr>
          <p:cNvPicPr>
            <a:picLocks noChangeAspect="1"/>
          </p:cNvPicPr>
          <p:nvPr/>
        </p:nvPicPr>
        <p:blipFill>
          <a:blip r:embed="rId2"/>
          <a:srcRect/>
          <a:stretch>
            <a:fillRect/>
          </a:stretch>
        </p:blipFill>
        <p:spPr bwMode="auto">
          <a:xfrm>
            <a:off x="3491976" y="4587285"/>
            <a:ext cx="2517183" cy="2076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lèche gauche 10">
            <a:extLst>
              <a:ext uri="{FF2B5EF4-FFF2-40B4-BE49-F238E27FC236}">
                <a16:creationId xmlns="" xmlns:a16="http://schemas.microsoft.com/office/drawing/2014/main" id="{A3D125A1-78AF-CAF9-332A-BB0020BABE10}"/>
              </a:ext>
            </a:extLst>
          </p:cNvPr>
          <p:cNvSpPr/>
          <p:nvPr/>
        </p:nvSpPr>
        <p:spPr>
          <a:xfrm>
            <a:off x="3408506" y="4047577"/>
            <a:ext cx="468000" cy="360000"/>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dirty="0"/>
          </a:p>
        </p:txBody>
      </p:sp>
    </p:spTree>
    <p:extLst>
      <p:ext uri="{BB962C8B-B14F-4D97-AF65-F5344CB8AC3E}">
        <p14:creationId xmlns="" xmlns:p14="http://schemas.microsoft.com/office/powerpoint/2010/main" val="17573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1" grpId="0" animBg="1"/>
      <p:bldP spid="2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7041</TotalTime>
  <Words>1096</Words>
  <Application>Microsoft Office PowerPoint</Application>
  <PresentationFormat>Affichage à l'écran (4:3)</PresentationFormat>
  <Paragraphs>132</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Diapositive 1</vt:lpstr>
      <vt:lpstr>Diapositive 2</vt:lpstr>
      <vt:lpstr>Diapositive 3</vt:lpstr>
      <vt:lpstr>تيهرت عن رشيد بورويبة</vt:lpstr>
      <vt:lpstr>Diapositive 5</vt:lpstr>
      <vt:lpstr>قصبة مدينة تيهرت</vt:lpstr>
      <vt:lpstr>Diapositive 7</vt:lpstr>
      <vt:lpstr>Diapositive 8</vt:lpstr>
      <vt:lpstr>Diapositive 9</vt:lpstr>
      <vt:lpstr>برج للمراقبة</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wrd</dc:creator>
  <cp:lastModifiedBy>acer</cp:lastModifiedBy>
  <cp:revision>146</cp:revision>
  <dcterms:created xsi:type="dcterms:W3CDTF">2015-10-16T14:50:25Z</dcterms:created>
  <dcterms:modified xsi:type="dcterms:W3CDTF">2023-11-08T11:11:29Z</dcterms:modified>
</cp:coreProperties>
</file>