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256" r:id="rId2"/>
    <p:sldId id="286" r:id="rId3"/>
    <p:sldId id="287" r:id="rId4"/>
    <p:sldId id="288" r:id="rId5"/>
    <p:sldId id="290" r:id="rId6"/>
    <p:sldId id="291" r:id="rId7"/>
    <p:sldId id="310" r:id="rId8"/>
    <p:sldId id="292" r:id="rId9"/>
    <p:sldId id="293" r:id="rId10"/>
    <p:sldId id="294" r:id="rId11"/>
    <p:sldId id="295" r:id="rId12"/>
    <p:sldId id="296" r:id="rId13"/>
    <p:sldId id="297" r:id="rId14"/>
    <p:sldId id="298" r:id="rId15"/>
    <p:sldId id="266" r:id="rId16"/>
    <p:sldId id="299" r:id="rId17"/>
    <p:sldId id="300" r:id="rId18"/>
    <p:sldId id="301" r:id="rId19"/>
    <p:sldId id="271" r:id="rId20"/>
    <p:sldId id="302" r:id="rId21"/>
    <p:sldId id="308" r:id="rId22"/>
    <p:sldId id="304" r:id="rId23"/>
    <p:sldId id="305" r:id="rId24"/>
    <p:sldId id="307" r:id="rId25"/>
    <p:sldId id="306" r:id="rId26"/>
    <p:sldId id="264" r:id="rId27"/>
    <p:sldId id="309" r:id="rId28"/>
    <p:sldId id="284" r:id="rId29"/>
    <p:sldId id="285" r:id="rId3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53E256-670D-4266-B203-4B3EB1D80195}" type="datetimeFigureOut">
              <a:rPr lang="fr-FR" smtClean="0"/>
              <a:pPr/>
              <a:t>19/01/2024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2517C0-BFAB-45CE-B2EA-E550D5186204}" type="slidenum">
              <a:rPr lang="fr-FR" smtClean="0"/>
              <a:pPr/>
              <a:t>‹N°›</a:t>
            </a:fld>
            <a:endParaRPr lang="fr-FR"/>
          </a:p>
        </p:txBody>
      </p:sp>
    </p:spTree>
    <p:extLst>
      <p:ext uri="{BB962C8B-B14F-4D97-AF65-F5344CB8AC3E}">
        <p14:creationId xmlns:p14="http://schemas.microsoft.com/office/powerpoint/2010/main" val="1051826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42517C0-BFAB-45CE-B2EA-E550D5186204}" type="slidenum">
              <a:rPr lang="fr-FR" smtClean="0"/>
              <a:pPr/>
              <a:t>1</a:t>
            </a:fld>
            <a:endParaRPr lang="fr-FR"/>
          </a:p>
        </p:txBody>
      </p:sp>
    </p:spTree>
    <p:extLst>
      <p:ext uri="{BB962C8B-B14F-4D97-AF65-F5344CB8AC3E}">
        <p14:creationId xmlns:p14="http://schemas.microsoft.com/office/powerpoint/2010/main" val="3480587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36FC5530-AD06-4AB2-9530-ADC18B6BA080}" type="datetimeFigureOut">
              <a:rPr lang="fr-FR" smtClean="0"/>
              <a:pPr/>
              <a:t>19/01/2024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C55A320A-D689-42B8-B0CF-7FFA8E4D9D3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6FC5530-AD06-4AB2-9530-ADC18B6BA080}"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5A320A-D689-42B8-B0CF-7FFA8E4D9D3B}" type="slidenum">
              <a:rPr lang="fr-FR" smtClean="0"/>
              <a:pPr/>
              <a:t>‹N°›</a:t>
            </a:fld>
            <a:endParaRPr lang="fr-F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6FC5530-AD06-4AB2-9530-ADC18B6BA080}"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5A320A-D689-42B8-B0CF-7FFA8E4D9D3B}" type="slidenum">
              <a:rPr lang="fr-FR" smtClean="0"/>
              <a:pPr/>
              <a:t>‹N°›</a:t>
            </a:fld>
            <a:endParaRPr lang="fr-F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6FC5530-AD06-4AB2-9530-ADC18B6BA080}"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5A320A-D689-42B8-B0CF-7FFA8E4D9D3B}" type="slidenum">
              <a:rPr lang="fr-FR" smtClean="0"/>
              <a:pPr/>
              <a:t>‹N°›</a:t>
            </a:fld>
            <a:endParaRPr lang="fr-F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36FC5530-AD06-4AB2-9530-ADC18B6BA080}"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5A320A-D689-42B8-B0CF-7FFA8E4D9D3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6FC5530-AD06-4AB2-9530-ADC18B6BA080}"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55A320A-D689-42B8-B0CF-7FFA8E4D9D3B}" type="slidenum">
              <a:rPr lang="fr-FR" smtClean="0"/>
              <a:pPr/>
              <a:t>‹N°›</a:t>
            </a:fld>
            <a:endParaRPr lang="fr-F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36FC5530-AD06-4AB2-9530-ADC18B6BA080}" type="datetimeFigureOut">
              <a:rPr lang="fr-FR" smtClean="0"/>
              <a:pPr/>
              <a:t>19/01/2024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55A320A-D689-42B8-B0CF-7FFA8E4D9D3B}" type="slidenum">
              <a:rPr lang="fr-FR" smtClean="0"/>
              <a:pPr/>
              <a:t>‹N°›</a:t>
            </a:fld>
            <a:endParaRPr lang="fr-F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36FC5530-AD06-4AB2-9530-ADC18B6BA080}" type="datetimeFigureOut">
              <a:rPr lang="fr-FR" smtClean="0"/>
              <a:pPr/>
              <a:t>19/01/2024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55A320A-D689-42B8-B0CF-7FFA8E4D9D3B}" type="slidenum">
              <a:rPr lang="fr-FR" smtClean="0"/>
              <a:pPr/>
              <a:t>‹N°›</a:t>
            </a:fld>
            <a:endParaRPr lang="fr-F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6FC5530-AD06-4AB2-9530-ADC18B6BA080}" type="datetimeFigureOut">
              <a:rPr lang="fr-FR" smtClean="0"/>
              <a:pPr/>
              <a:t>19/01/2024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55A320A-D689-42B8-B0CF-7FFA8E4D9D3B}" type="slidenum">
              <a:rPr lang="fr-FR" smtClean="0"/>
              <a:pPr/>
              <a:t>‹N°›</a:t>
            </a:fld>
            <a:endParaRPr lang="fr-F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6FC5530-AD06-4AB2-9530-ADC18B6BA080}"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55A320A-D689-42B8-B0CF-7FFA8E4D9D3B}" type="slidenum">
              <a:rPr lang="fr-FR" smtClean="0"/>
              <a:pPr/>
              <a:t>‹N°›</a:t>
            </a:fld>
            <a:endParaRPr lang="fr-F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36FC5530-AD06-4AB2-9530-ADC18B6BA080}"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55A320A-D689-42B8-B0CF-7FFA8E4D9D3B}"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6FC5530-AD06-4AB2-9530-ADC18B6BA080}" type="datetimeFigureOut">
              <a:rPr lang="fr-FR" smtClean="0"/>
              <a:pPr/>
              <a:t>19/01/2024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55A320A-D689-42B8-B0CF-7FFA8E4D9D3B}"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5.png"/><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33400" y="428604"/>
            <a:ext cx="7854696" cy="5429288"/>
          </a:xfrm>
        </p:spPr>
        <p:txBody>
          <a:bodyPr>
            <a:normAutofit/>
          </a:bodyPr>
          <a:lstStyle/>
          <a:p>
            <a:pPr algn="ctr"/>
            <a:r>
              <a:rPr lang="fr-FR" sz="2800" b="1" dirty="0" smtClean="0"/>
              <a:t>Centre Universitaire </a:t>
            </a:r>
            <a:r>
              <a:rPr lang="fr-FR" sz="2800" b="1" smtClean="0"/>
              <a:t>de Tipaza</a:t>
            </a:r>
            <a:endParaRPr lang="fr-FR" sz="2800" b="1" dirty="0" smtClean="0"/>
          </a:p>
          <a:p>
            <a:pPr algn="ctr"/>
            <a:r>
              <a:rPr lang="fr-FR" sz="2800" b="1" dirty="0" smtClean="0"/>
              <a:t>Cours </a:t>
            </a:r>
            <a:r>
              <a:rPr lang="fr-FR" sz="5900" b="1" dirty="0" smtClean="0"/>
              <a:t>4</a:t>
            </a:r>
            <a:r>
              <a:rPr lang="fr-FR" sz="2800" b="1" dirty="0" smtClean="0"/>
              <a:t> de</a:t>
            </a:r>
          </a:p>
          <a:p>
            <a:pPr algn="ctr"/>
            <a:r>
              <a:rPr lang="fr-FR" sz="2800" b="1" dirty="0" smtClean="0"/>
              <a:t>Microbiologie Générale</a:t>
            </a:r>
          </a:p>
          <a:p>
            <a:pPr algn="ctr"/>
            <a:r>
              <a:rPr lang="fr-FR" sz="2800" b="1" dirty="0" smtClean="0"/>
              <a:t>*</a:t>
            </a:r>
          </a:p>
          <a:p>
            <a:pPr algn="ctr"/>
            <a:r>
              <a:rPr lang="fr-FR" sz="2800" b="1" dirty="0" smtClean="0"/>
              <a:t>La nutrition bactérienne</a:t>
            </a:r>
          </a:p>
          <a:p>
            <a:pPr algn="ctr"/>
            <a:endParaRPr lang="fr-FR" sz="2800" b="1" dirty="0" smtClean="0"/>
          </a:p>
          <a:p>
            <a:pPr algn="ctr"/>
            <a:r>
              <a:rPr lang="fr-FR" sz="2800" b="1" dirty="0" smtClean="0"/>
              <a:t>Préparé par</a:t>
            </a:r>
          </a:p>
          <a:p>
            <a:pPr algn="ctr"/>
            <a:r>
              <a:rPr lang="fr-FR" sz="2800" b="1" dirty="0" smtClean="0"/>
              <a:t>Mme DEBIB Aicha et Mme MEKLAT  Atika</a:t>
            </a:r>
          </a:p>
          <a:p>
            <a:endParaRPr lang="fr-FR" b="1"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3582" y="2857496"/>
            <a:ext cx="1414170" cy="830997"/>
          </a:xfrm>
          <a:prstGeom prst="rect">
            <a:avLst/>
          </a:prstGeom>
        </p:spPr>
        <p:txBody>
          <a:bodyPr wrap="none">
            <a:spAutoFit/>
          </a:bodyPr>
          <a:lstStyle/>
          <a:p>
            <a:pPr algn="ctr"/>
            <a:r>
              <a:rPr lang="fr-FR" sz="2400" b="1" dirty="0" smtClean="0">
                <a:latin typeface="Times New Roman" pitchFamily="18" charset="0"/>
                <a:cs typeface="Times New Roman" pitchFamily="18" charset="0"/>
              </a:rPr>
              <a:t>Source </a:t>
            </a:r>
          </a:p>
          <a:p>
            <a:pPr algn="ctr"/>
            <a:r>
              <a:rPr lang="fr-FR" sz="2400" b="1" dirty="0" smtClean="0">
                <a:latin typeface="Times New Roman" pitchFamily="18" charset="0"/>
                <a:cs typeface="Times New Roman" pitchFamily="18" charset="0"/>
              </a:rPr>
              <a:t>d’énergie</a:t>
            </a:r>
            <a:endParaRPr lang="fr-FR" sz="2400" dirty="0">
              <a:latin typeface="Times New Roman" pitchFamily="18" charset="0"/>
              <a:cs typeface="Times New Roman" pitchFamily="18" charset="0"/>
            </a:endParaRPr>
          </a:p>
        </p:txBody>
      </p:sp>
      <p:sp>
        <p:nvSpPr>
          <p:cNvPr id="3" name="Rectangle 2"/>
          <p:cNvSpPr/>
          <p:nvPr/>
        </p:nvSpPr>
        <p:spPr>
          <a:xfrm>
            <a:off x="3071802" y="285728"/>
            <a:ext cx="1928826" cy="369332"/>
          </a:xfrm>
          <a:prstGeom prst="rect">
            <a:avLst/>
          </a:prstGeom>
        </p:spPr>
        <p:txBody>
          <a:bodyPr wrap="square">
            <a:spAutoFit/>
          </a:bodyPr>
          <a:lstStyle/>
          <a:p>
            <a:r>
              <a:rPr lang="fr-FR" b="1" dirty="0" smtClean="0">
                <a:latin typeface="Times New Roman" pitchFamily="18" charset="0"/>
                <a:cs typeface="Times New Roman" pitchFamily="18" charset="0"/>
              </a:rPr>
              <a:t>Les phototrophes</a:t>
            </a:r>
            <a:endParaRPr lang="fr-FR" dirty="0">
              <a:latin typeface="Times New Roman" pitchFamily="18" charset="0"/>
              <a:cs typeface="Times New Roman" pitchFamily="18" charset="0"/>
            </a:endParaRPr>
          </a:p>
        </p:txBody>
      </p:sp>
      <p:sp>
        <p:nvSpPr>
          <p:cNvPr id="4" name="Rectangle 3"/>
          <p:cNvSpPr/>
          <p:nvPr/>
        </p:nvSpPr>
        <p:spPr>
          <a:xfrm>
            <a:off x="-32" y="1857364"/>
            <a:ext cx="1995098" cy="369332"/>
          </a:xfrm>
          <a:prstGeom prst="rect">
            <a:avLst/>
          </a:prstGeom>
        </p:spPr>
        <p:txBody>
          <a:bodyPr wrap="none">
            <a:spAutoFit/>
          </a:bodyPr>
          <a:lstStyle/>
          <a:p>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photolithotrophes</a:t>
            </a:r>
            <a:endParaRPr lang="fr-FR" dirty="0">
              <a:latin typeface="Times New Roman" pitchFamily="18" charset="0"/>
              <a:cs typeface="Times New Roman" pitchFamily="18" charset="0"/>
            </a:endParaRPr>
          </a:p>
        </p:txBody>
      </p:sp>
      <p:sp>
        <p:nvSpPr>
          <p:cNvPr id="5" name="Rectangle 4"/>
          <p:cNvSpPr/>
          <p:nvPr/>
        </p:nvSpPr>
        <p:spPr>
          <a:xfrm>
            <a:off x="6286512" y="1785926"/>
            <a:ext cx="2238754" cy="369332"/>
          </a:xfrm>
          <a:prstGeom prst="rect">
            <a:avLst/>
          </a:prstGeom>
        </p:spPr>
        <p:txBody>
          <a:bodyPr wrap="none">
            <a:spAutoFit/>
          </a:bodyPr>
          <a:lstStyle/>
          <a:p>
            <a:r>
              <a:rPr lang="fr-FR" b="1" dirty="0" err="1" smtClean="0">
                <a:latin typeface="Times New Roman" pitchFamily="18" charset="0"/>
                <a:cs typeface="Times New Roman" pitchFamily="18" charset="0"/>
              </a:rPr>
              <a:t>photoorganotrophes</a:t>
            </a:r>
            <a:r>
              <a:rPr lang="fr-FR" b="1"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
        <p:nvSpPr>
          <p:cNvPr id="6" name="Rectangle 5"/>
          <p:cNvSpPr/>
          <p:nvPr/>
        </p:nvSpPr>
        <p:spPr>
          <a:xfrm>
            <a:off x="3143240" y="6060064"/>
            <a:ext cx="2052806" cy="369332"/>
          </a:xfrm>
          <a:prstGeom prst="rect">
            <a:avLst/>
          </a:prstGeom>
        </p:spPr>
        <p:txBody>
          <a:bodyPr wrap="none">
            <a:spAutoFit/>
          </a:bodyPr>
          <a:lstStyle/>
          <a:p>
            <a:r>
              <a:rPr lang="fr-FR" b="1" dirty="0" smtClean="0">
                <a:latin typeface="Times New Roman" pitchFamily="18" charset="0"/>
                <a:cs typeface="Times New Roman" pitchFamily="18" charset="0"/>
              </a:rPr>
              <a:t>Les </a:t>
            </a:r>
            <a:r>
              <a:rPr lang="fr-FR" b="1" dirty="0" err="1" smtClean="0">
                <a:latin typeface="Times New Roman" pitchFamily="18" charset="0"/>
                <a:cs typeface="Times New Roman" pitchFamily="18" charset="0"/>
              </a:rPr>
              <a:t>chimiotrophes</a:t>
            </a:r>
            <a:r>
              <a:rPr lang="fr-FR" b="1" i="1"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
        <p:nvSpPr>
          <p:cNvPr id="7" name="Rectangle 6"/>
          <p:cNvSpPr/>
          <p:nvPr/>
        </p:nvSpPr>
        <p:spPr>
          <a:xfrm>
            <a:off x="0" y="4702742"/>
            <a:ext cx="2104102" cy="369332"/>
          </a:xfrm>
          <a:prstGeom prst="rect">
            <a:avLst/>
          </a:prstGeom>
        </p:spPr>
        <p:txBody>
          <a:bodyPr wrap="none">
            <a:spAutoFit/>
          </a:bodyPr>
          <a:lstStyle/>
          <a:p>
            <a:r>
              <a:rPr lang="fr-FR" b="1" dirty="0" err="1" smtClean="0">
                <a:latin typeface="Times New Roman" pitchFamily="18" charset="0"/>
                <a:cs typeface="Times New Roman" pitchFamily="18" charset="0"/>
              </a:rPr>
              <a:t>Chimiolithotrophes</a:t>
            </a:r>
            <a:endParaRPr lang="fr-FR" dirty="0">
              <a:latin typeface="Times New Roman" pitchFamily="18" charset="0"/>
              <a:cs typeface="Times New Roman" pitchFamily="18" charset="0"/>
            </a:endParaRPr>
          </a:p>
        </p:txBody>
      </p:sp>
      <p:sp>
        <p:nvSpPr>
          <p:cNvPr id="8" name="Rectangle 7"/>
          <p:cNvSpPr/>
          <p:nvPr/>
        </p:nvSpPr>
        <p:spPr>
          <a:xfrm>
            <a:off x="6357950" y="4488428"/>
            <a:ext cx="2347759" cy="369332"/>
          </a:xfrm>
          <a:prstGeom prst="rect">
            <a:avLst/>
          </a:prstGeom>
        </p:spPr>
        <p:txBody>
          <a:bodyPr wrap="none">
            <a:spAutoFit/>
          </a:bodyPr>
          <a:lstStyle/>
          <a:p>
            <a:r>
              <a:rPr lang="fr-FR" b="1" dirty="0" err="1" smtClean="0">
                <a:latin typeface="Times New Roman" pitchFamily="18" charset="0"/>
                <a:cs typeface="Times New Roman" pitchFamily="18" charset="0"/>
              </a:rPr>
              <a:t>Chimioorganotrophes</a:t>
            </a:r>
            <a:endParaRPr lang="fr-FR" dirty="0">
              <a:latin typeface="Times New Roman" pitchFamily="18" charset="0"/>
              <a:cs typeface="Times New Roman" pitchFamily="18" charset="0"/>
            </a:endParaRPr>
          </a:p>
        </p:txBody>
      </p:sp>
      <p:sp>
        <p:nvSpPr>
          <p:cNvPr id="10" name="Rectangle 9"/>
          <p:cNvSpPr/>
          <p:nvPr/>
        </p:nvSpPr>
        <p:spPr>
          <a:xfrm>
            <a:off x="0" y="3214686"/>
            <a:ext cx="3100785" cy="338554"/>
          </a:xfrm>
          <a:prstGeom prst="rect">
            <a:avLst/>
          </a:prstGeom>
        </p:spPr>
        <p:txBody>
          <a:bodyPr wrap="none">
            <a:spAutoFit/>
          </a:bodyPr>
          <a:lstStyle/>
          <a:p>
            <a:r>
              <a:rPr lang="fr-FR" sz="1600" dirty="0" smtClean="0"/>
              <a:t>donneur d’électrons est </a:t>
            </a:r>
            <a:r>
              <a:rPr lang="fr-FR" sz="1600" b="1" dirty="0" smtClean="0">
                <a:solidFill>
                  <a:schemeClr val="accent1"/>
                </a:solidFill>
              </a:rPr>
              <a:t>minéral </a:t>
            </a:r>
            <a:endParaRPr lang="fr-FR" sz="1600" b="1" dirty="0">
              <a:solidFill>
                <a:schemeClr val="accent1"/>
              </a:solidFill>
            </a:endParaRPr>
          </a:p>
        </p:txBody>
      </p:sp>
      <p:sp>
        <p:nvSpPr>
          <p:cNvPr id="11" name="Rectangle 10"/>
          <p:cNvSpPr/>
          <p:nvPr/>
        </p:nvSpPr>
        <p:spPr>
          <a:xfrm>
            <a:off x="5595400" y="3214686"/>
            <a:ext cx="3279167" cy="338554"/>
          </a:xfrm>
          <a:prstGeom prst="rect">
            <a:avLst/>
          </a:prstGeom>
        </p:spPr>
        <p:txBody>
          <a:bodyPr wrap="none">
            <a:spAutoFit/>
          </a:bodyPr>
          <a:lstStyle/>
          <a:p>
            <a:r>
              <a:rPr lang="fr-FR" sz="1600" dirty="0" smtClean="0"/>
              <a:t>donneur d’électrons est </a:t>
            </a:r>
            <a:r>
              <a:rPr lang="fr-FR" sz="1600" b="1" dirty="0" smtClean="0">
                <a:solidFill>
                  <a:schemeClr val="accent1"/>
                </a:solidFill>
              </a:rPr>
              <a:t>organique</a:t>
            </a:r>
            <a:endParaRPr lang="fr-FR" sz="1600" b="1" dirty="0">
              <a:solidFill>
                <a:schemeClr val="accent1"/>
              </a:solidFill>
            </a:endParaRPr>
          </a:p>
        </p:txBody>
      </p:sp>
      <p:cxnSp>
        <p:nvCxnSpPr>
          <p:cNvPr id="12" name="Connecteur droit avec flèche 11"/>
          <p:cNvCxnSpPr/>
          <p:nvPr/>
        </p:nvCxnSpPr>
        <p:spPr>
          <a:xfrm rot="10800000" flipV="1">
            <a:off x="1071538" y="928670"/>
            <a:ext cx="2714644" cy="92869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4500562" y="928670"/>
            <a:ext cx="2714644" cy="78581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5400000" flipH="1" flipV="1">
            <a:off x="3857622" y="1000108"/>
            <a:ext cx="571502" cy="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rot="5400000">
            <a:off x="3606793" y="5393545"/>
            <a:ext cx="1072364" cy="79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rot="10800000">
            <a:off x="928662" y="5072074"/>
            <a:ext cx="2857520" cy="78581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flipV="1">
            <a:off x="4429124" y="4929198"/>
            <a:ext cx="2643206" cy="107156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rot="5400000">
            <a:off x="428596" y="2713826"/>
            <a:ext cx="1000132" cy="1588"/>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rot="5400000">
            <a:off x="6715934" y="2713826"/>
            <a:ext cx="1000132" cy="1588"/>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rot="5400000" flipH="1" flipV="1">
            <a:off x="554624" y="4017353"/>
            <a:ext cx="776294" cy="28217"/>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rot="5400000" flipH="1" flipV="1">
            <a:off x="6841168" y="4088791"/>
            <a:ext cx="776294" cy="28217"/>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143240" y="2071678"/>
            <a:ext cx="2111347" cy="369332"/>
          </a:xfrm>
          <a:prstGeom prst="rect">
            <a:avLst/>
          </a:prstGeom>
        </p:spPr>
        <p:txBody>
          <a:bodyPr wrap="none">
            <a:spAutoFit/>
          </a:bodyPr>
          <a:lstStyle/>
          <a:p>
            <a:r>
              <a:rPr lang="fr-FR" dirty="0" smtClean="0"/>
              <a:t>l’énergie lumineuse</a:t>
            </a:r>
            <a:endParaRPr lang="fr-FR" dirty="0"/>
          </a:p>
        </p:txBody>
      </p:sp>
      <p:sp>
        <p:nvSpPr>
          <p:cNvPr id="24" name="Rectangle 23"/>
          <p:cNvSpPr/>
          <p:nvPr/>
        </p:nvSpPr>
        <p:spPr>
          <a:xfrm>
            <a:off x="3357554" y="1214422"/>
            <a:ext cx="1582484" cy="369332"/>
          </a:xfrm>
          <a:prstGeom prst="rect">
            <a:avLst/>
          </a:prstGeom>
        </p:spPr>
        <p:txBody>
          <a:bodyPr wrap="none">
            <a:spAutoFit/>
          </a:bodyPr>
          <a:lstStyle/>
          <a:p>
            <a:r>
              <a:rPr lang="fr-FR" b="1" dirty="0" smtClean="0">
                <a:latin typeface="Times New Roman" pitchFamily="18" charset="0"/>
                <a:cs typeface="Times New Roman" pitchFamily="18" charset="0"/>
              </a:rPr>
              <a:t>photosynthèse</a:t>
            </a:r>
            <a:endParaRPr lang="fr-FR" dirty="0"/>
          </a:p>
        </p:txBody>
      </p:sp>
      <p:cxnSp>
        <p:nvCxnSpPr>
          <p:cNvPr id="25" name="Connecteur droit avec flèche 24"/>
          <p:cNvCxnSpPr/>
          <p:nvPr/>
        </p:nvCxnSpPr>
        <p:spPr>
          <a:xfrm rot="5400000" flipH="1" flipV="1">
            <a:off x="3857622" y="1785924"/>
            <a:ext cx="571502" cy="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rot="5400000" flipH="1" flipV="1">
            <a:off x="3857620" y="2714620"/>
            <a:ext cx="571502" cy="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2428860" y="4416990"/>
            <a:ext cx="3632213" cy="369332"/>
          </a:xfrm>
          <a:prstGeom prst="rect">
            <a:avLst/>
          </a:prstGeom>
        </p:spPr>
        <p:txBody>
          <a:bodyPr wrap="none">
            <a:spAutoFit/>
          </a:bodyPr>
          <a:lstStyle/>
          <a:p>
            <a:r>
              <a:rPr lang="fr-FR" dirty="0" smtClean="0"/>
              <a:t>Oxydation de composés chimiques</a:t>
            </a:r>
            <a:endParaRPr lang="fr-FR" dirty="0"/>
          </a:p>
        </p:txBody>
      </p:sp>
      <p:cxnSp>
        <p:nvCxnSpPr>
          <p:cNvPr id="31" name="Connecteur droit avec flèche 30"/>
          <p:cNvCxnSpPr/>
          <p:nvPr/>
        </p:nvCxnSpPr>
        <p:spPr>
          <a:xfrm rot="16200000" flipH="1">
            <a:off x="3750462" y="4036222"/>
            <a:ext cx="785818" cy="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fltVal val="0"/>
                                          </p:val>
                                        </p:tav>
                                        <p:tav tm="100000">
                                          <p:val>
                                            <p:strVal val="#ppt_w"/>
                                          </p:val>
                                        </p:tav>
                                      </p:tavLst>
                                    </p:anim>
                                    <p:anim calcmode="lin" valueType="num">
                                      <p:cBhvr>
                                        <p:cTn id="14" dur="500" fill="hold"/>
                                        <p:tgtEl>
                                          <p:spTgt spid="26"/>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p:cTn id="17" dur="500" fill="hold"/>
                                        <p:tgtEl>
                                          <p:spTgt spid="23"/>
                                        </p:tgtEl>
                                        <p:attrNameLst>
                                          <p:attrName>ppt_w</p:attrName>
                                        </p:attrNameLst>
                                      </p:cBhvr>
                                      <p:tavLst>
                                        <p:tav tm="0">
                                          <p:val>
                                            <p:fltVal val="0"/>
                                          </p:val>
                                        </p:tav>
                                        <p:tav tm="100000">
                                          <p:val>
                                            <p:strVal val="#ppt_w"/>
                                          </p:val>
                                        </p:tav>
                                      </p:tavLst>
                                    </p:anim>
                                    <p:anim calcmode="lin" valueType="num">
                                      <p:cBhvr>
                                        <p:cTn id="18" dur="500" fill="hold"/>
                                        <p:tgtEl>
                                          <p:spTgt spid="23"/>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p:cTn id="25" dur="500" fill="hold"/>
                                        <p:tgtEl>
                                          <p:spTgt spid="24"/>
                                        </p:tgtEl>
                                        <p:attrNameLst>
                                          <p:attrName>ppt_w</p:attrName>
                                        </p:attrNameLst>
                                      </p:cBhvr>
                                      <p:tavLst>
                                        <p:tav tm="0">
                                          <p:val>
                                            <p:fltVal val="0"/>
                                          </p:val>
                                        </p:tav>
                                        <p:tav tm="100000">
                                          <p:val>
                                            <p:strVal val="#ppt_w"/>
                                          </p:val>
                                        </p:tav>
                                      </p:tavLst>
                                    </p:anim>
                                    <p:anim calcmode="lin" valueType="num">
                                      <p:cBhvr>
                                        <p:cTn id="26" dur="500" fill="hold"/>
                                        <p:tgtEl>
                                          <p:spTgt spid="24"/>
                                        </p:tgtEl>
                                        <p:attrNameLst>
                                          <p:attrName>ppt_h</p:attrName>
                                        </p:attrNameLst>
                                      </p:cBhvr>
                                      <p:tavLst>
                                        <p:tav tm="0">
                                          <p:val>
                                            <p:fltVal val="0"/>
                                          </p:val>
                                        </p:tav>
                                        <p:tav tm="100000">
                                          <p:val>
                                            <p:strVal val="#ppt_h"/>
                                          </p:val>
                                        </p:tav>
                                      </p:tavLst>
                                    </p:anim>
                                  </p:childTnLst>
                                </p:cTn>
                              </p:par>
                              <p:par>
                                <p:cTn id="27" presetID="23" presetClass="entr" presetSubtype="16"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nodeType="click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p:cTn id="39" dur="500" fill="hold"/>
                                        <p:tgtEl>
                                          <p:spTgt spid="31"/>
                                        </p:tgtEl>
                                        <p:attrNameLst>
                                          <p:attrName>ppt_w</p:attrName>
                                        </p:attrNameLst>
                                      </p:cBhvr>
                                      <p:tavLst>
                                        <p:tav tm="0">
                                          <p:val>
                                            <p:fltVal val="0"/>
                                          </p:val>
                                        </p:tav>
                                        <p:tav tm="100000">
                                          <p:val>
                                            <p:strVal val="#ppt_w"/>
                                          </p:val>
                                        </p:tav>
                                      </p:tavLst>
                                    </p:anim>
                                    <p:anim calcmode="lin" valueType="num">
                                      <p:cBhvr>
                                        <p:cTn id="40" dur="500" fill="hold"/>
                                        <p:tgtEl>
                                          <p:spTgt spid="31"/>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500" fill="hold"/>
                                        <p:tgtEl>
                                          <p:spTgt spid="27"/>
                                        </p:tgtEl>
                                        <p:attrNameLst>
                                          <p:attrName>ppt_w</p:attrName>
                                        </p:attrNameLst>
                                      </p:cBhvr>
                                      <p:tavLst>
                                        <p:tav tm="0">
                                          <p:val>
                                            <p:fltVal val="0"/>
                                          </p:val>
                                        </p:tav>
                                        <p:tav tm="100000">
                                          <p:val>
                                            <p:strVal val="#ppt_w"/>
                                          </p:val>
                                        </p:tav>
                                      </p:tavLst>
                                    </p:anim>
                                    <p:anim calcmode="lin" valueType="num">
                                      <p:cBhvr>
                                        <p:cTn id="44" dur="500" fill="hold"/>
                                        <p:tgtEl>
                                          <p:spTgt spid="27"/>
                                        </p:tgtEl>
                                        <p:attrNameLst>
                                          <p:attrName>ppt_h</p:attrName>
                                        </p:attrNameLst>
                                      </p:cBhvr>
                                      <p:tavLst>
                                        <p:tav tm="0">
                                          <p:val>
                                            <p:fltVal val="0"/>
                                          </p:val>
                                        </p:tav>
                                        <p:tav tm="100000">
                                          <p:val>
                                            <p:strVal val="#ppt_h"/>
                                          </p:val>
                                        </p:tav>
                                      </p:tavLst>
                                    </p:anim>
                                  </p:childTnLst>
                                </p:cTn>
                              </p:par>
                              <p:par>
                                <p:cTn id="45" presetID="23" presetClass="entr" presetSubtype="16"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500" fill="hold"/>
                                        <p:tgtEl>
                                          <p:spTgt spid="21"/>
                                        </p:tgtEl>
                                        <p:attrNameLst>
                                          <p:attrName>ppt_w</p:attrName>
                                        </p:attrNameLst>
                                      </p:cBhvr>
                                      <p:tavLst>
                                        <p:tav tm="0">
                                          <p:val>
                                            <p:fltVal val="0"/>
                                          </p:val>
                                        </p:tav>
                                        <p:tav tm="100000">
                                          <p:val>
                                            <p:strVal val="#ppt_w"/>
                                          </p:val>
                                        </p:tav>
                                      </p:tavLst>
                                    </p:anim>
                                    <p:anim calcmode="lin" valueType="num">
                                      <p:cBhvr>
                                        <p:cTn id="48" dur="500" fill="hold"/>
                                        <p:tgtEl>
                                          <p:spTgt spid="21"/>
                                        </p:tgtEl>
                                        <p:attrNameLst>
                                          <p:attrName>ppt_h</p:attrName>
                                        </p:attrNameLst>
                                      </p:cBhvr>
                                      <p:tavLst>
                                        <p:tav tm="0">
                                          <p:val>
                                            <p:fltVal val="0"/>
                                          </p:val>
                                        </p:tav>
                                        <p:tav tm="100000">
                                          <p:val>
                                            <p:strVal val="#ppt_h"/>
                                          </p:val>
                                        </p:tav>
                                      </p:tavLst>
                                    </p:anim>
                                  </p:childTnLst>
                                </p:cTn>
                              </p:par>
                              <p:par>
                                <p:cTn id="49" presetID="23" presetClass="entr" presetSubtype="16"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p:cTn id="51" dur="500" fill="hold"/>
                                        <p:tgtEl>
                                          <p:spTgt spid="6"/>
                                        </p:tgtEl>
                                        <p:attrNameLst>
                                          <p:attrName>ppt_w</p:attrName>
                                        </p:attrNameLst>
                                      </p:cBhvr>
                                      <p:tavLst>
                                        <p:tav tm="0">
                                          <p:val>
                                            <p:fltVal val="0"/>
                                          </p:val>
                                        </p:tav>
                                        <p:tav tm="100000">
                                          <p:val>
                                            <p:strVal val="#ppt_w"/>
                                          </p:val>
                                        </p:tav>
                                      </p:tavLst>
                                    </p:anim>
                                    <p:anim calcmode="lin" valueType="num">
                                      <p:cBhvr>
                                        <p:cTn id="52"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500" fill="hold"/>
                                        <p:tgtEl>
                                          <p:spTgt spid="12"/>
                                        </p:tgtEl>
                                        <p:attrNameLst>
                                          <p:attrName>ppt_w</p:attrName>
                                        </p:attrNameLst>
                                      </p:cBhvr>
                                      <p:tavLst>
                                        <p:tav tm="0">
                                          <p:val>
                                            <p:fltVal val="0"/>
                                          </p:val>
                                        </p:tav>
                                        <p:tav tm="100000">
                                          <p:val>
                                            <p:strVal val="#ppt_w"/>
                                          </p:val>
                                        </p:tav>
                                      </p:tavLst>
                                    </p:anim>
                                    <p:anim calcmode="lin" valueType="num">
                                      <p:cBhvr>
                                        <p:cTn id="58" dur="500" fill="hold"/>
                                        <p:tgtEl>
                                          <p:spTgt spid="12"/>
                                        </p:tgtEl>
                                        <p:attrNameLst>
                                          <p:attrName>ppt_h</p:attrName>
                                        </p:attrNameLst>
                                      </p:cBhvr>
                                      <p:tavLst>
                                        <p:tav tm="0">
                                          <p:val>
                                            <p:fltVal val="0"/>
                                          </p:val>
                                        </p:tav>
                                        <p:tav tm="100000">
                                          <p:val>
                                            <p:strVal val="#ppt_h"/>
                                          </p:val>
                                        </p:tav>
                                      </p:tavLst>
                                    </p:anim>
                                  </p:childTnLst>
                                </p:cTn>
                              </p:par>
                              <p:par>
                                <p:cTn id="59" presetID="23" presetClass="entr" presetSubtype="16" fill="hold" grpId="0" nodeType="withEffect">
                                  <p:stCondLst>
                                    <p:cond delay="0"/>
                                  </p:stCondLst>
                                  <p:childTnLst>
                                    <p:set>
                                      <p:cBhvr>
                                        <p:cTn id="60" dur="1" fill="hold">
                                          <p:stCondLst>
                                            <p:cond delay="0"/>
                                          </p:stCondLst>
                                        </p:cTn>
                                        <p:tgtEl>
                                          <p:spTgt spid="4"/>
                                        </p:tgtEl>
                                        <p:attrNameLst>
                                          <p:attrName>style.visibility</p:attrName>
                                        </p:attrNameLst>
                                      </p:cBhvr>
                                      <p:to>
                                        <p:strVal val="visible"/>
                                      </p:to>
                                    </p:set>
                                    <p:anim calcmode="lin" valueType="num">
                                      <p:cBhvr>
                                        <p:cTn id="61" dur="500" fill="hold"/>
                                        <p:tgtEl>
                                          <p:spTgt spid="4"/>
                                        </p:tgtEl>
                                        <p:attrNameLst>
                                          <p:attrName>ppt_w</p:attrName>
                                        </p:attrNameLst>
                                      </p:cBhvr>
                                      <p:tavLst>
                                        <p:tav tm="0">
                                          <p:val>
                                            <p:fltVal val="0"/>
                                          </p:val>
                                        </p:tav>
                                        <p:tav tm="100000">
                                          <p:val>
                                            <p:strVal val="#ppt_w"/>
                                          </p:val>
                                        </p:tav>
                                      </p:tavLst>
                                    </p:anim>
                                    <p:anim calcmode="lin" valueType="num">
                                      <p:cBhvr>
                                        <p:cTn id="62" dur="500" fill="hold"/>
                                        <p:tgtEl>
                                          <p:spTgt spid="4"/>
                                        </p:tgtEl>
                                        <p:attrNameLst>
                                          <p:attrName>ppt_h</p:attrName>
                                        </p:attrNameLst>
                                      </p:cBhvr>
                                      <p:tavLst>
                                        <p:tav tm="0">
                                          <p:val>
                                            <p:fltVal val="0"/>
                                          </p:val>
                                        </p:tav>
                                        <p:tav tm="100000">
                                          <p:val>
                                            <p:strVal val="#ppt_h"/>
                                          </p:val>
                                        </p:tav>
                                      </p:tavLst>
                                    </p:anim>
                                  </p:childTnLst>
                                </p:cTn>
                              </p:par>
                              <p:par>
                                <p:cTn id="63" presetID="23" presetClass="entr" presetSubtype="16" fill="hold" nodeType="withEffect">
                                  <p:stCondLst>
                                    <p:cond delay="0"/>
                                  </p:stCondLst>
                                  <p:childTnLst>
                                    <p:set>
                                      <p:cBhvr>
                                        <p:cTn id="64" dur="1" fill="hold">
                                          <p:stCondLst>
                                            <p:cond delay="0"/>
                                          </p:stCondLst>
                                        </p:cTn>
                                        <p:tgtEl>
                                          <p:spTgt spid="35"/>
                                        </p:tgtEl>
                                        <p:attrNameLst>
                                          <p:attrName>style.visibility</p:attrName>
                                        </p:attrNameLst>
                                      </p:cBhvr>
                                      <p:to>
                                        <p:strVal val="visible"/>
                                      </p:to>
                                    </p:set>
                                    <p:anim calcmode="lin" valueType="num">
                                      <p:cBhvr>
                                        <p:cTn id="65" dur="500" fill="hold"/>
                                        <p:tgtEl>
                                          <p:spTgt spid="35"/>
                                        </p:tgtEl>
                                        <p:attrNameLst>
                                          <p:attrName>ppt_w</p:attrName>
                                        </p:attrNameLst>
                                      </p:cBhvr>
                                      <p:tavLst>
                                        <p:tav tm="0">
                                          <p:val>
                                            <p:fltVal val="0"/>
                                          </p:val>
                                        </p:tav>
                                        <p:tav tm="100000">
                                          <p:val>
                                            <p:strVal val="#ppt_w"/>
                                          </p:val>
                                        </p:tav>
                                      </p:tavLst>
                                    </p:anim>
                                    <p:anim calcmode="lin" valueType="num">
                                      <p:cBhvr>
                                        <p:cTn id="66" dur="500" fill="hold"/>
                                        <p:tgtEl>
                                          <p:spTgt spid="35"/>
                                        </p:tgtEl>
                                        <p:attrNameLst>
                                          <p:attrName>ppt_h</p:attrName>
                                        </p:attrNameLst>
                                      </p:cBhvr>
                                      <p:tavLst>
                                        <p:tav tm="0">
                                          <p:val>
                                            <p:fltVal val="0"/>
                                          </p:val>
                                        </p:tav>
                                        <p:tav tm="100000">
                                          <p:val>
                                            <p:strVal val="#ppt_h"/>
                                          </p:val>
                                        </p:tav>
                                      </p:tavLst>
                                    </p:anim>
                                  </p:childTnLst>
                                </p:cTn>
                              </p:par>
                              <p:par>
                                <p:cTn id="67" presetID="23" presetClass="entr" presetSubtype="16" fill="hold" grpId="0" nodeType="withEffect">
                                  <p:stCondLst>
                                    <p:cond delay="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23" presetClass="entr" presetSubtype="16"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fltVal val="0"/>
                                          </p:val>
                                        </p:tav>
                                        <p:tav tm="100000">
                                          <p:val>
                                            <p:strVal val="#ppt_h"/>
                                          </p:val>
                                        </p:tav>
                                      </p:tavLst>
                                    </p:anim>
                                  </p:childTnLst>
                                </p:cTn>
                              </p:par>
                              <p:par>
                                <p:cTn id="77" presetID="23" presetClass="entr" presetSubtype="16" fill="hold" grpId="0" nodeType="withEffect">
                                  <p:stCondLst>
                                    <p:cond delay="0"/>
                                  </p:stCondLst>
                                  <p:childTnLst>
                                    <p:set>
                                      <p:cBhvr>
                                        <p:cTn id="78" dur="1" fill="hold">
                                          <p:stCondLst>
                                            <p:cond delay="0"/>
                                          </p:stCondLst>
                                        </p:cTn>
                                        <p:tgtEl>
                                          <p:spTgt spid="5"/>
                                        </p:tgtEl>
                                        <p:attrNameLst>
                                          <p:attrName>style.visibility</p:attrName>
                                        </p:attrNameLst>
                                      </p:cBhvr>
                                      <p:to>
                                        <p:strVal val="visible"/>
                                      </p:to>
                                    </p:set>
                                    <p:anim calcmode="lin" valueType="num">
                                      <p:cBhvr>
                                        <p:cTn id="79" dur="500" fill="hold"/>
                                        <p:tgtEl>
                                          <p:spTgt spid="5"/>
                                        </p:tgtEl>
                                        <p:attrNameLst>
                                          <p:attrName>ppt_w</p:attrName>
                                        </p:attrNameLst>
                                      </p:cBhvr>
                                      <p:tavLst>
                                        <p:tav tm="0">
                                          <p:val>
                                            <p:fltVal val="0"/>
                                          </p:val>
                                        </p:tav>
                                        <p:tav tm="100000">
                                          <p:val>
                                            <p:strVal val="#ppt_w"/>
                                          </p:val>
                                        </p:tav>
                                      </p:tavLst>
                                    </p:anim>
                                    <p:anim calcmode="lin" valueType="num">
                                      <p:cBhvr>
                                        <p:cTn id="80" dur="500" fill="hold"/>
                                        <p:tgtEl>
                                          <p:spTgt spid="5"/>
                                        </p:tgtEl>
                                        <p:attrNameLst>
                                          <p:attrName>ppt_h</p:attrName>
                                        </p:attrNameLst>
                                      </p:cBhvr>
                                      <p:tavLst>
                                        <p:tav tm="0">
                                          <p:val>
                                            <p:fltVal val="0"/>
                                          </p:val>
                                        </p:tav>
                                        <p:tav tm="100000">
                                          <p:val>
                                            <p:strVal val="#ppt_h"/>
                                          </p:val>
                                        </p:tav>
                                      </p:tavLst>
                                    </p:anim>
                                  </p:childTnLst>
                                </p:cTn>
                              </p:par>
                              <p:par>
                                <p:cTn id="81" presetID="23" presetClass="entr" presetSubtype="16" fill="hold" nodeType="withEffect">
                                  <p:stCondLst>
                                    <p:cond delay="0"/>
                                  </p:stCondLst>
                                  <p:childTnLst>
                                    <p:set>
                                      <p:cBhvr>
                                        <p:cTn id="82" dur="1" fill="hold">
                                          <p:stCondLst>
                                            <p:cond delay="0"/>
                                          </p:stCondLst>
                                        </p:cTn>
                                        <p:tgtEl>
                                          <p:spTgt spid="38"/>
                                        </p:tgtEl>
                                        <p:attrNameLst>
                                          <p:attrName>style.visibility</p:attrName>
                                        </p:attrNameLst>
                                      </p:cBhvr>
                                      <p:to>
                                        <p:strVal val="visible"/>
                                      </p:to>
                                    </p:set>
                                    <p:anim calcmode="lin" valueType="num">
                                      <p:cBhvr>
                                        <p:cTn id="83" dur="500" fill="hold"/>
                                        <p:tgtEl>
                                          <p:spTgt spid="38"/>
                                        </p:tgtEl>
                                        <p:attrNameLst>
                                          <p:attrName>ppt_w</p:attrName>
                                        </p:attrNameLst>
                                      </p:cBhvr>
                                      <p:tavLst>
                                        <p:tav tm="0">
                                          <p:val>
                                            <p:fltVal val="0"/>
                                          </p:val>
                                        </p:tav>
                                        <p:tav tm="100000">
                                          <p:val>
                                            <p:strVal val="#ppt_w"/>
                                          </p:val>
                                        </p:tav>
                                      </p:tavLst>
                                    </p:anim>
                                    <p:anim calcmode="lin" valueType="num">
                                      <p:cBhvr>
                                        <p:cTn id="84" dur="500" fill="hold"/>
                                        <p:tgtEl>
                                          <p:spTgt spid="38"/>
                                        </p:tgtEl>
                                        <p:attrNameLst>
                                          <p:attrName>ppt_h</p:attrName>
                                        </p:attrNameLst>
                                      </p:cBhvr>
                                      <p:tavLst>
                                        <p:tav tm="0">
                                          <p:val>
                                            <p:fltVal val="0"/>
                                          </p:val>
                                        </p:tav>
                                        <p:tav tm="100000">
                                          <p:val>
                                            <p:strVal val="#ppt_h"/>
                                          </p:val>
                                        </p:tav>
                                      </p:tavLst>
                                    </p:anim>
                                  </p:childTnLst>
                                </p:cTn>
                              </p:par>
                              <p:par>
                                <p:cTn id="85" presetID="23" presetClass="entr" presetSubtype="16" fill="hold" grpId="0" nodeType="withEffect">
                                  <p:stCondLst>
                                    <p:cond delay="0"/>
                                  </p:stCondLst>
                                  <p:childTnLst>
                                    <p:set>
                                      <p:cBhvr>
                                        <p:cTn id="86" dur="1" fill="hold">
                                          <p:stCondLst>
                                            <p:cond delay="0"/>
                                          </p:stCondLst>
                                        </p:cTn>
                                        <p:tgtEl>
                                          <p:spTgt spid="11"/>
                                        </p:tgtEl>
                                        <p:attrNameLst>
                                          <p:attrName>style.visibility</p:attrName>
                                        </p:attrNameLst>
                                      </p:cBhvr>
                                      <p:to>
                                        <p:strVal val="visible"/>
                                      </p:to>
                                    </p:set>
                                    <p:anim calcmode="lin" valueType="num">
                                      <p:cBhvr>
                                        <p:cTn id="87" dur="500" fill="hold"/>
                                        <p:tgtEl>
                                          <p:spTgt spid="11"/>
                                        </p:tgtEl>
                                        <p:attrNameLst>
                                          <p:attrName>ppt_w</p:attrName>
                                        </p:attrNameLst>
                                      </p:cBhvr>
                                      <p:tavLst>
                                        <p:tav tm="0">
                                          <p:val>
                                            <p:fltVal val="0"/>
                                          </p:val>
                                        </p:tav>
                                        <p:tav tm="100000">
                                          <p:val>
                                            <p:strVal val="#ppt_w"/>
                                          </p:val>
                                        </p:tav>
                                      </p:tavLst>
                                    </p:anim>
                                    <p:anim calcmode="lin" valueType="num">
                                      <p:cBhvr>
                                        <p:cTn id="88"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89" fill="hold">
                      <p:stCondLst>
                        <p:cond delay="indefinite"/>
                      </p:stCondLst>
                      <p:childTnLst>
                        <p:par>
                          <p:cTn id="90" fill="hold">
                            <p:stCondLst>
                              <p:cond delay="0"/>
                            </p:stCondLst>
                            <p:childTnLst>
                              <p:par>
                                <p:cTn id="91" presetID="23" presetClass="entr" presetSubtype="16" fill="hold" nodeType="clickEffect">
                                  <p:stCondLst>
                                    <p:cond delay="0"/>
                                  </p:stCondLst>
                                  <p:childTnLst>
                                    <p:set>
                                      <p:cBhvr>
                                        <p:cTn id="92" dur="1" fill="hold">
                                          <p:stCondLst>
                                            <p:cond delay="0"/>
                                          </p:stCondLst>
                                        </p:cTn>
                                        <p:tgtEl>
                                          <p:spTgt spid="29"/>
                                        </p:tgtEl>
                                        <p:attrNameLst>
                                          <p:attrName>style.visibility</p:attrName>
                                        </p:attrNameLst>
                                      </p:cBhvr>
                                      <p:to>
                                        <p:strVal val="visible"/>
                                      </p:to>
                                    </p:set>
                                    <p:anim calcmode="lin" valueType="num">
                                      <p:cBhvr>
                                        <p:cTn id="93" dur="500" fill="hold"/>
                                        <p:tgtEl>
                                          <p:spTgt spid="29"/>
                                        </p:tgtEl>
                                        <p:attrNameLst>
                                          <p:attrName>ppt_w</p:attrName>
                                        </p:attrNameLst>
                                      </p:cBhvr>
                                      <p:tavLst>
                                        <p:tav tm="0">
                                          <p:val>
                                            <p:fltVal val="0"/>
                                          </p:val>
                                        </p:tav>
                                        <p:tav tm="100000">
                                          <p:val>
                                            <p:strVal val="#ppt_w"/>
                                          </p:val>
                                        </p:tav>
                                      </p:tavLst>
                                    </p:anim>
                                    <p:anim calcmode="lin" valueType="num">
                                      <p:cBhvr>
                                        <p:cTn id="94" dur="500" fill="hold"/>
                                        <p:tgtEl>
                                          <p:spTgt spid="29"/>
                                        </p:tgtEl>
                                        <p:attrNameLst>
                                          <p:attrName>ppt_h</p:attrName>
                                        </p:attrNameLst>
                                      </p:cBhvr>
                                      <p:tavLst>
                                        <p:tav tm="0">
                                          <p:val>
                                            <p:fltVal val="0"/>
                                          </p:val>
                                        </p:tav>
                                        <p:tav tm="100000">
                                          <p:val>
                                            <p:strVal val="#ppt_h"/>
                                          </p:val>
                                        </p:tav>
                                      </p:tavLst>
                                    </p:anim>
                                  </p:childTnLst>
                                </p:cTn>
                              </p:par>
                              <p:par>
                                <p:cTn id="95" presetID="23" presetClass="entr" presetSubtype="16" fill="hold" grpId="0" nodeType="withEffect">
                                  <p:stCondLst>
                                    <p:cond delay="0"/>
                                  </p:stCondLst>
                                  <p:childTnLst>
                                    <p:set>
                                      <p:cBhvr>
                                        <p:cTn id="96" dur="1" fill="hold">
                                          <p:stCondLst>
                                            <p:cond delay="0"/>
                                          </p:stCondLst>
                                        </p:cTn>
                                        <p:tgtEl>
                                          <p:spTgt spid="7"/>
                                        </p:tgtEl>
                                        <p:attrNameLst>
                                          <p:attrName>style.visibility</p:attrName>
                                        </p:attrNameLst>
                                      </p:cBhvr>
                                      <p:to>
                                        <p:strVal val="visible"/>
                                      </p:to>
                                    </p:set>
                                    <p:anim calcmode="lin" valueType="num">
                                      <p:cBhvr>
                                        <p:cTn id="97" dur="500" fill="hold"/>
                                        <p:tgtEl>
                                          <p:spTgt spid="7"/>
                                        </p:tgtEl>
                                        <p:attrNameLst>
                                          <p:attrName>ppt_w</p:attrName>
                                        </p:attrNameLst>
                                      </p:cBhvr>
                                      <p:tavLst>
                                        <p:tav tm="0">
                                          <p:val>
                                            <p:fltVal val="0"/>
                                          </p:val>
                                        </p:tav>
                                        <p:tav tm="100000">
                                          <p:val>
                                            <p:strVal val="#ppt_w"/>
                                          </p:val>
                                        </p:tav>
                                      </p:tavLst>
                                    </p:anim>
                                    <p:anim calcmode="lin" valueType="num">
                                      <p:cBhvr>
                                        <p:cTn id="98" dur="500" fill="hold"/>
                                        <p:tgtEl>
                                          <p:spTgt spid="7"/>
                                        </p:tgtEl>
                                        <p:attrNameLst>
                                          <p:attrName>ppt_h</p:attrName>
                                        </p:attrNameLst>
                                      </p:cBhvr>
                                      <p:tavLst>
                                        <p:tav tm="0">
                                          <p:val>
                                            <p:fltVal val="0"/>
                                          </p:val>
                                        </p:tav>
                                        <p:tav tm="100000">
                                          <p:val>
                                            <p:strVal val="#ppt_h"/>
                                          </p:val>
                                        </p:tav>
                                      </p:tavLst>
                                    </p:anim>
                                  </p:childTnLst>
                                </p:cTn>
                              </p:par>
                              <p:par>
                                <p:cTn id="99" presetID="23" presetClass="entr" presetSubtype="16" fill="hold" nodeType="withEffect">
                                  <p:stCondLst>
                                    <p:cond delay="0"/>
                                  </p:stCondLst>
                                  <p:childTnLst>
                                    <p:set>
                                      <p:cBhvr>
                                        <p:cTn id="100" dur="1" fill="hold">
                                          <p:stCondLst>
                                            <p:cond delay="0"/>
                                          </p:stCondLst>
                                        </p:cTn>
                                        <p:tgtEl>
                                          <p:spTgt spid="39"/>
                                        </p:tgtEl>
                                        <p:attrNameLst>
                                          <p:attrName>style.visibility</p:attrName>
                                        </p:attrNameLst>
                                      </p:cBhvr>
                                      <p:to>
                                        <p:strVal val="visible"/>
                                      </p:to>
                                    </p:set>
                                    <p:anim calcmode="lin" valueType="num">
                                      <p:cBhvr>
                                        <p:cTn id="101" dur="500" fill="hold"/>
                                        <p:tgtEl>
                                          <p:spTgt spid="39"/>
                                        </p:tgtEl>
                                        <p:attrNameLst>
                                          <p:attrName>ppt_w</p:attrName>
                                        </p:attrNameLst>
                                      </p:cBhvr>
                                      <p:tavLst>
                                        <p:tav tm="0">
                                          <p:val>
                                            <p:fltVal val="0"/>
                                          </p:val>
                                        </p:tav>
                                        <p:tav tm="100000">
                                          <p:val>
                                            <p:strVal val="#ppt_w"/>
                                          </p:val>
                                        </p:tav>
                                      </p:tavLst>
                                    </p:anim>
                                    <p:anim calcmode="lin" valueType="num">
                                      <p:cBhvr>
                                        <p:cTn id="102" dur="500" fill="hold"/>
                                        <p:tgtEl>
                                          <p:spTgt spid="39"/>
                                        </p:tgtEl>
                                        <p:attrNameLst>
                                          <p:attrName>ppt_h</p:attrName>
                                        </p:attrNameLst>
                                      </p:cBhvr>
                                      <p:tavLst>
                                        <p:tav tm="0">
                                          <p:val>
                                            <p:fltVal val="0"/>
                                          </p:val>
                                        </p:tav>
                                        <p:tav tm="100000">
                                          <p:val>
                                            <p:strVal val="#ppt_h"/>
                                          </p:val>
                                        </p:tav>
                                      </p:tavLst>
                                    </p:anim>
                                  </p:childTnLst>
                                </p:cTn>
                              </p:par>
                              <p:par>
                                <p:cTn id="103" presetID="23" presetClass="entr" presetSubtype="16" fill="hold" grpId="1" nodeType="withEffect">
                                  <p:stCondLst>
                                    <p:cond delay="0"/>
                                  </p:stCondLst>
                                  <p:childTnLst>
                                    <p:set>
                                      <p:cBhvr>
                                        <p:cTn id="104" dur="1" fill="hold">
                                          <p:stCondLst>
                                            <p:cond delay="0"/>
                                          </p:stCondLst>
                                        </p:cTn>
                                        <p:tgtEl>
                                          <p:spTgt spid="10"/>
                                        </p:tgtEl>
                                        <p:attrNameLst>
                                          <p:attrName>style.visibility</p:attrName>
                                        </p:attrNameLst>
                                      </p:cBhvr>
                                      <p:to>
                                        <p:strVal val="visible"/>
                                      </p:to>
                                    </p:set>
                                    <p:anim calcmode="lin" valueType="num">
                                      <p:cBhvr>
                                        <p:cTn id="105" dur="500" fill="hold"/>
                                        <p:tgtEl>
                                          <p:spTgt spid="10"/>
                                        </p:tgtEl>
                                        <p:attrNameLst>
                                          <p:attrName>ppt_w</p:attrName>
                                        </p:attrNameLst>
                                      </p:cBhvr>
                                      <p:tavLst>
                                        <p:tav tm="0">
                                          <p:val>
                                            <p:fltVal val="0"/>
                                          </p:val>
                                        </p:tav>
                                        <p:tav tm="100000">
                                          <p:val>
                                            <p:strVal val="#ppt_w"/>
                                          </p:val>
                                        </p:tav>
                                      </p:tavLst>
                                    </p:anim>
                                    <p:anim calcmode="lin" valueType="num">
                                      <p:cBhvr>
                                        <p:cTn id="106"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107" fill="hold">
                      <p:stCondLst>
                        <p:cond delay="indefinite"/>
                      </p:stCondLst>
                      <p:childTnLst>
                        <p:par>
                          <p:cTn id="108" fill="hold">
                            <p:stCondLst>
                              <p:cond delay="0"/>
                            </p:stCondLst>
                            <p:childTnLst>
                              <p:par>
                                <p:cTn id="109" presetID="23" presetClass="entr" presetSubtype="16" fill="hold" nodeType="click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ppt_w</p:attrName>
                                        </p:attrNameLst>
                                      </p:cBhvr>
                                      <p:tavLst>
                                        <p:tav tm="0">
                                          <p:val>
                                            <p:fltVal val="0"/>
                                          </p:val>
                                        </p:tav>
                                        <p:tav tm="100000">
                                          <p:val>
                                            <p:strVal val="#ppt_w"/>
                                          </p:val>
                                        </p:tav>
                                      </p:tavLst>
                                    </p:anim>
                                    <p:anim calcmode="lin" valueType="num">
                                      <p:cBhvr>
                                        <p:cTn id="112" dur="500" fill="hold"/>
                                        <p:tgtEl>
                                          <p:spTgt spid="33"/>
                                        </p:tgtEl>
                                        <p:attrNameLst>
                                          <p:attrName>ppt_h</p:attrName>
                                        </p:attrNameLst>
                                      </p:cBhvr>
                                      <p:tavLst>
                                        <p:tav tm="0">
                                          <p:val>
                                            <p:fltVal val="0"/>
                                          </p:val>
                                        </p:tav>
                                        <p:tav tm="100000">
                                          <p:val>
                                            <p:strVal val="#ppt_h"/>
                                          </p:val>
                                        </p:tav>
                                      </p:tavLst>
                                    </p:anim>
                                  </p:childTnLst>
                                </p:cTn>
                              </p:par>
                              <p:par>
                                <p:cTn id="113" presetID="23" presetClass="entr" presetSubtype="16" fill="hold" grpId="0" nodeType="withEffect">
                                  <p:stCondLst>
                                    <p:cond delay="0"/>
                                  </p:stCondLst>
                                  <p:childTnLst>
                                    <p:set>
                                      <p:cBhvr>
                                        <p:cTn id="114" dur="1" fill="hold">
                                          <p:stCondLst>
                                            <p:cond delay="0"/>
                                          </p:stCondLst>
                                        </p:cTn>
                                        <p:tgtEl>
                                          <p:spTgt spid="8"/>
                                        </p:tgtEl>
                                        <p:attrNameLst>
                                          <p:attrName>style.visibility</p:attrName>
                                        </p:attrNameLst>
                                      </p:cBhvr>
                                      <p:to>
                                        <p:strVal val="visible"/>
                                      </p:to>
                                    </p:set>
                                    <p:anim calcmode="lin" valueType="num">
                                      <p:cBhvr>
                                        <p:cTn id="115" dur="500" fill="hold"/>
                                        <p:tgtEl>
                                          <p:spTgt spid="8"/>
                                        </p:tgtEl>
                                        <p:attrNameLst>
                                          <p:attrName>ppt_w</p:attrName>
                                        </p:attrNameLst>
                                      </p:cBhvr>
                                      <p:tavLst>
                                        <p:tav tm="0">
                                          <p:val>
                                            <p:fltVal val="0"/>
                                          </p:val>
                                        </p:tav>
                                        <p:tav tm="100000">
                                          <p:val>
                                            <p:strVal val="#ppt_w"/>
                                          </p:val>
                                        </p:tav>
                                      </p:tavLst>
                                    </p:anim>
                                    <p:anim calcmode="lin" valueType="num">
                                      <p:cBhvr>
                                        <p:cTn id="116" dur="500" fill="hold"/>
                                        <p:tgtEl>
                                          <p:spTgt spid="8"/>
                                        </p:tgtEl>
                                        <p:attrNameLst>
                                          <p:attrName>ppt_h</p:attrName>
                                        </p:attrNameLst>
                                      </p:cBhvr>
                                      <p:tavLst>
                                        <p:tav tm="0">
                                          <p:val>
                                            <p:fltVal val="0"/>
                                          </p:val>
                                        </p:tav>
                                        <p:tav tm="100000">
                                          <p:val>
                                            <p:strVal val="#ppt_h"/>
                                          </p:val>
                                        </p:tav>
                                      </p:tavLst>
                                    </p:anim>
                                  </p:childTnLst>
                                </p:cTn>
                              </p:par>
                              <p:par>
                                <p:cTn id="117" presetID="23" presetClass="entr" presetSubtype="16" fill="hold" nodeType="withEffect">
                                  <p:stCondLst>
                                    <p:cond delay="0"/>
                                  </p:stCondLst>
                                  <p:childTnLst>
                                    <p:set>
                                      <p:cBhvr>
                                        <p:cTn id="118" dur="1" fill="hold">
                                          <p:stCondLst>
                                            <p:cond delay="0"/>
                                          </p:stCondLst>
                                        </p:cTn>
                                        <p:tgtEl>
                                          <p:spTgt spid="41"/>
                                        </p:tgtEl>
                                        <p:attrNameLst>
                                          <p:attrName>style.visibility</p:attrName>
                                        </p:attrNameLst>
                                      </p:cBhvr>
                                      <p:to>
                                        <p:strVal val="visible"/>
                                      </p:to>
                                    </p:set>
                                    <p:anim calcmode="lin" valueType="num">
                                      <p:cBhvr>
                                        <p:cTn id="119" dur="500" fill="hold"/>
                                        <p:tgtEl>
                                          <p:spTgt spid="41"/>
                                        </p:tgtEl>
                                        <p:attrNameLst>
                                          <p:attrName>ppt_w</p:attrName>
                                        </p:attrNameLst>
                                      </p:cBhvr>
                                      <p:tavLst>
                                        <p:tav tm="0">
                                          <p:val>
                                            <p:fltVal val="0"/>
                                          </p:val>
                                        </p:tav>
                                        <p:tav tm="100000">
                                          <p:val>
                                            <p:strVal val="#ppt_w"/>
                                          </p:val>
                                        </p:tav>
                                      </p:tavLst>
                                    </p:anim>
                                    <p:anim calcmode="lin" valueType="num">
                                      <p:cBhvr>
                                        <p:cTn id="120" dur="500" fill="hold"/>
                                        <p:tgtEl>
                                          <p:spTgt spid="41"/>
                                        </p:tgtEl>
                                        <p:attrNameLst>
                                          <p:attrName>ppt_h</p:attrName>
                                        </p:attrNameLst>
                                      </p:cBhvr>
                                      <p:tavLst>
                                        <p:tav tm="0">
                                          <p:val>
                                            <p:fltVal val="0"/>
                                          </p:val>
                                        </p:tav>
                                        <p:tav tm="100000">
                                          <p:val>
                                            <p:strVal val="#ppt_h"/>
                                          </p:val>
                                        </p:tav>
                                      </p:tavLst>
                                    </p:anim>
                                  </p:childTnLst>
                                </p:cTn>
                              </p:par>
                              <p:par>
                                <p:cTn id="121" presetID="23" presetClass="entr" presetSubtype="16" fill="hold" grpId="1" nodeType="withEffect">
                                  <p:stCondLst>
                                    <p:cond delay="0"/>
                                  </p:stCondLst>
                                  <p:childTnLst>
                                    <p:set>
                                      <p:cBhvr>
                                        <p:cTn id="122" dur="1" fill="hold">
                                          <p:stCondLst>
                                            <p:cond delay="0"/>
                                          </p:stCondLst>
                                        </p:cTn>
                                        <p:tgtEl>
                                          <p:spTgt spid="11"/>
                                        </p:tgtEl>
                                        <p:attrNameLst>
                                          <p:attrName>style.visibility</p:attrName>
                                        </p:attrNameLst>
                                      </p:cBhvr>
                                      <p:to>
                                        <p:strVal val="visible"/>
                                      </p:to>
                                    </p:set>
                                    <p:anim calcmode="lin" valueType="num">
                                      <p:cBhvr>
                                        <p:cTn id="123" dur="500" fill="hold"/>
                                        <p:tgtEl>
                                          <p:spTgt spid="11"/>
                                        </p:tgtEl>
                                        <p:attrNameLst>
                                          <p:attrName>ppt_w</p:attrName>
                                        </p:attrNameLst>
                                      </p:cBhvr>
                                      <p:tavLst>
                                        <p:tav tm="0">
                                          <p:val>
                                            <p:fltVal val="0"/>
                                          </p:val>
                                        </p:tav>
                                        <p:tav tm="100000">
                                          <p:val>
                                            <p:strVal val="#ppt_w"/>
                                          </p:val>
                                        </p:tav>
                                      </p:tavLst>
                                    </p:anim>
                                    <p:anim calcmode="lin" valueType="num">
                                      <p:cBhvr>
                                        <p:cTn id="124"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10" grpId="0"/>
      <p:bldP spid="10" grpId="1"/>
      <p:bldP spid="11" grpId="0"/>
      <p:bldP spid="11" grpId="1"/>
      <p:bldP spid="23" grpId="0"/>
      <p:bldP spid="24"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7554" y="0"/>
            <a:ext cx="2640466" cy="461665"/>
          </a:xfrm>
          <a:prstGeom prst="rect">
            <a:avLst/>
          </a:prstGeom>
          <a:solidFill>
            <a:srgbClr val="FFC000"/>
          </a:solidFill>
          <a:ln>
            <a:solidFill>
              <a:srgbClr val="FFC000"/>
            </a:solidFill>
          </a:ln>
        </p:spPr>
        <p:style>
          <a:lnRef idx="1">
            <a:schemeClr val="accent1"/>
          </a:lnRef>
          <a:fillRef idx="2">
            <a:schemeClr val="accent1"/>
          </a:fillRef>
          <a:effectRef idx="1">
            <a:schemeClr val="accent1"/>
          </a:effectRef>
          <a:fontRef idx="minor">
            <a:schemeClr val="dk1"/>
          </a:fontRef>
        </p:style>
        <p:txBody>
          <a:bodyPr wrap="none">
            <a:spAutoFit/>
          </a:bodyPr>
          <a:lstStyle/>
          <a:p>
            <a:r>
              <a:rPr lang="fr-FR" sz="2400" b="1" dirty="0" smtClean="0">
                <a:latin typeface="Times New Roman" pitchFamily="18" charset="0"/>
                <a:cs typeface="Times New Roman" pitchFamily="18" charset="0"/>
              </a:rPr>
              <a:t> La photosynthèse </a:t>
            </a:r>
            <a:endParaRPr lang="fr-FR" sz="2400" dirty="0">
              <a:latin typeface="Times New Roman" pitchFamily="18" charset="0"/>
              <a:cs typeface="Times New Roman" pitchFamily="18" charset="0"/>
            </a:endParaRPr>
          </a:p>
        </p:txBody>
      </p:sp>
      <p:sp>
        <p:nvSpPr>
          <p:cNvPr id="46081" name="Rectangle 1"/>
          <p:cNvSpPr>
            <a:spLocks noChangeArrowheads="1"/>
          </p:cNvSpPr>
          <p:nvPr/>
        </p:nvSpPr>
        <p:spPr bwMode="auto">
          <a:xfrm>
            <a:off x="357158" y="642918"/>
            <a:ext cx="850112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réaction de la photosynthèse chez les </a:t>
            </a:r>
            <a:r>
              <a:rPr kumimoji="0" lang="fr-FR" b="1"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plantes</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et les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cyanobactéries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contenant la chlorophylle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photosynthèse </a:t>
            </a:r>
            <a:r>
              <a:rPr kumimoji="0" lang="fr-FR"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oxygénique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exige un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donneur d’électrons interne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a:t>
            </a:r>
            <a:r>
              <a:rPr kumimoji="0" lang="fr-FR"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2H</a:t>
            </a:r>
            <a:r>
              <a:rPr kumimoji="0" lang="fr-FR"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0    --------------------  CH</a:t>
            </a:r>
            <a:r>
              <a:rPr kumimoji="0" lang="fr-FR"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0 + H</a:t>
            </a:r>
            <a:r>
              <a:rPr kumimoji="0" lang="fr-FR"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  +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O</a:t>
            </a:r>
            <a:r>
              <a:rPr kumimoji="0" lang="fr-FR"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4" name="Rectangle 3"/>
          <p:cNvSpPr/>
          <p:nvPr/>
        </p:nvSpPr>
        <p:spPr>
          <a:xfrm>
            <a:off x="1857356" y="2345288"/>
            <a:ext cx="5422638" cy="369332"/>
          </a:xfrm>
          <a:prstGeom prst="rect">
            <a:avLst/>
          </a:prstGeom>
        </p:spPr>
        <p:txBody>
          <a:bodyPr wrap="none">
            <a:spAutoFit/>
          </a:bodyPr>
          <a:lstStyle/>
          <a:p>
            <a:r>
              <a:rPr lang="fr-FR" b="1" dirty="0" smtClean="0">
                <a:solidFill>
                  <a:schemeClr val="accent1"/>
                </a:solidFill>
                <a:latin typeface="Times New Roman" pitchFamily="18" charset="0"/>
                <a:cs typeface="Times New Roman" pitchFamily="18" charset="0"/>
              </a:rPr>
              <a:t>Donneur </a:t>
            </a:r>
            <a:r>
              <a:rPr lang="fr-FR" b="1" dirty="0" smtClean="0">
                <a:solidFill>
                  <a:schemeClr val="accent1"/>
                </a:solidFill>
                <a:latin typeface="Times New Roman" pitchFamily="18" charset="0"/>
                <a:ea typeface="Calibri" pitchFamily="34" charset="0"/>
                <a:cs typeface="Times New Roman" pitchFamily="18" charset="0"/>
              </a:rPr>
              <a:t>d’électrons</a:t>
            </a:r>
            <a:r>
              <a:rPr lang="fr-FR" b="1" dirty="0" smtClean="0">
                <a:solidFill>
                  <a:schemeClr val="accent1"/>
                </a:solidFill>
                <a:latin typeface="Times New Roman" pitchFamily="18" charset="0"/>
                <a:cs typeface="Times New Roman" pitchFamily="18" charset="0"/>
              </a:rPr>
              <a:t> =L’eau  de la cellule bactérienne</a:t>
            </a:r>
            <a:endParaRPr lang="fr-FR" b="1" dirty="0">
              <a:solidFill>
                <a:schemeClr val="accent1"/>
              </a:solidFill>
              <a:latin typeface="Times New Roman" pitchFamily="18" charset="0"/>
              <a:cs typeface="Times New Roman" pitchFamily="18" charset="0"/>
            </a:endParaRPr>
          </a:p>
        </p:txBody>
      </p:sp>
      <p:sp>
        <p:nvSpPr>
          <p:cNvPr id="5" name="Ellipse 4"/>
          <p:cNvSpPr/>
          <p:nvPr/>
        </p:nvSpPr>
        <p:spPr>
          <a:xfrm>
            <a:off x="2857488" y="1714488"/>
            <a:ext cx="785818"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46082" name="Rectangle 2"/>
          <p:cNvSpPr>
            <a:spLocks noChangeArrowheads="1"/>
          </p:cNvSpPr>
          <p:nvPr/>
        </p:nvSpPr>
        <p:spPr bwMode="auto">
          <a:xfrm>
            <a:off x="214282" y="3214686"/>
            <a:ext cx="8711569"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réaction de la photosynthèse chez les </a:t>
            </a:r>
            <a:r>
              <a:rPr kumimoji="0" lang="fr-FR" b="1"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bactéries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contenant la bactériochlorophylle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photosynthèse </a:t>
            </a:r>
            <a:r>
              <a:rPr kumimoji="0" lang="fr-FR"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anoxygénique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exige un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donneur d’électrons exogène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RH</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  CH</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 + H</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0 + 2R</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Ellipse 6"/>
          <p:cNvSpPr/>
          <p:nvPr/>
        </p:nvSpPr>
        <p:spPr>
          <a:xfrm>
            <a:off x="2857488" y="4500570"/>
            <a:ext cx="785818"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8" name="Rectangle 7"/>
          <p:cNvSpPr/>
          <p:nvPr/>
        </p:nvSpPr>
        <p:spPr>
          <a:xfrm>
            <a:off x="357158" y="5072074"/>
            <a:ext cx="2143140"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b="1" dirty="0" err="1" smtClean="0">
                <a:latin typeface="Times New Roman" pitchFamily="18" charset="0"/>
                <a:cs typeface="Times New Roman" pitchFamily="18" charset="0"/>
              </a:rPr>
              <a:t>photolithotrophes</a:t>
            </a:r>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RH</a:t>
            </a:r>
            <a:r>
              <a:rPr lang="fr-FR" baseline="-25000" dirty="0" smtClean="0">
                <a:latin typeface="Times New Roman" pitchFamily="18" charset="0"/>
                <a:cs typeface="Times New Roman" pitchFamily="18" charset="0"/>
              </a:rPr>
              <a:t>2 </a:t>
            </a:r>
            <a:r>
              <a:rPr lang="fr-FR" dirty="0" smtClean="0">
                <a:latin typeface="Times New Roman" pitchFamily="18" charset="0"/>
                <a:cs typeface="Times New Roman" pitchFamily="18" charset="0"/>
              </a:rPr>
              <a:t>minéral = H</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S, H</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S</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O</a:t>
            </a:r>
            <a:r>
              <a:rPr lang="fr-FR" baseline="-25000" dirty="0" smtClean="0">
                <a:latin typeface="Times New Roman" pitchFamily="18" charset="0"/>
                <a:cs typeface="Times New Roman" pitchFamily="18" charset="0"/>
              </a:rPr>
              <a:t>3</a:t>
            </a:r>
            <a:r>
              <a:rPr lang="fr-FR" dirty="0" smtClean="0">
                <a:latin typeface="Times New Roman" pitchFamily="18" charset="0"/>
                <a:cs typeface="Times New Roman" pitchFamily="18" charset="0"/>
              </a:rPr>
              <a:t> ou S)</a:t>
            </a:r>
            <a:endParaRPr lang="fr-FR" dirty="0">
              <a:latin typeface="Times New Roman" pitchFamily="18" charset="0"/>
              <a:cs typeface="Times New Roman" pitchFamily="18" charset="0"/>
            </a:endParaRPr>
          </a:p>
        </p:txBody>
      </p:sp>
      <p:sp>
        <p:nvSpPr>
          <p:cNvPr id="9" name="Rectangle 8"/>
          <p:cNvSpPr/>
          <p:nvPr/>
        </p:nvSpPr>
        <p:spPr>
          <a:xfrm>
            <a:off x="2571736" y="5143512"/>
            <a:ext cx="2714644"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b="1" dirty="0" err="1" smtClean="0"/>
              <a:t>photoorganotrophes</a:t>
            </a:r>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RH</a:t>
            </a:r>
            <a:r>
              <a:rPr lang="fr-FR" baseline="-25000" dirty="0" smtClean="0">
                <a:latin typeface="Times New Roman" pitchFamily="18" charset="0"/>
                <a:cs typeface="Times New Roman" pitchFamily="18" charset="0"/>
              </a:rPr>
              <a:t>2 </a:t>
            </a:r>
            <a:r>
              <a:rPr lang="fr-FR" dirty="0" smtClean="0">
                <a:latin typeface="Times New Roman" pitchFamily="18" charset="0"/>
                <a:cs typeface="Times New Roman" pitchFamily="18" charset="0"/>
              </a:rPr>
              <a:t>Organique,= formate, acétate, éthanol, arginine</a:t>
            </a:r>
            <a:endParaRPr lang="fr-FR" dirty="0">
              <a:latin typeface="Times New Roman" pitchFamily="18" charset="0"/>
              <a:cs typeface="Times New Roman" pitchFamily="18" charset="0"/>
            </a:endParaRPr>
          </a:p>
        </p:txBody>
      </p:sp>
      <p:sp>
        <p:nvSpPr>
          <p:cNvPr id="10" name="Rectangle 9"/>
          <p:cNvSpPr/>
          <p:nvPr/>
        </p:nvSpPr>
        <p:spPr>
          <a:xfrm>
            <a:off x="5929322" y="5286388"/>
            <a:ext cx="803425" cy="523220"/>
          </a:xfrm>
          <a:prstGeom prst="rect">
            <a:avLst/>
          </a:prstGeom>
        </p:spPr>
        <p:txBody>
          <a:bodyPr wrap="none">
            <a:spAutoFit/>
          </a:bodyPr>
          <a:lstStyle/>
          <a:p>
            <a:r>
              <a:rPr lang="fr-FR" sz="2800" dirty="0" smtClean="0">
                <a:latin typeface="Times New Roman" pitchFamily="18" charset="0"/>
                <a:cs typeface="Times New Roman" pitchFamily="18" charset="0"/>
              </a:rPr>
              <a:t>RH</a:t>
            </a:r>
            <a:r>
              <a:rPr lang="fr-FR" sz="2800" baseline="-25000" dirty="0" smtClean="0">
                <a:latin typeface="Times New Roman" pitchFamily="18" charset="0"/>
                <a:cs typeface="Times New Roman" pitchFamily="18" charset="0"/>
              </a:rPr>
              <a:t>2</a:t>
            </a:r>
            <a:endParaRPr lang="fr-FR" sz="2800" dirty="0">
              <a:latin typeface="Times New Roman" pitchFamily="18" charset="0"/>
              <a:cs typeface="Times New Roman" pitchFamily="18" charset="0"/>
            </a:endParaRPr>
          </a:p>
        </p:txBody>
      </p:sp>
      <p:sp>
        <p:nvSpPr>
          <p:cNvPr id="11" name="Différent de 10"/>
          <p:cNvSpPr/>
          <p:nvPr/>
        </p:nvSpPr>
        <p:spPr>
          <a:xfrm>
            <a:off x="6858016" y="5286388"/>
            <a:ext cx="857256" cy="642942"/>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Rectangle 11"/>
          <p:cNvSpPr/>
          <p:nvPr/>
        </p:nvSpPr>
        <p:spPr>
          <a:xfrm>
            <a:off x="7715272" y="5286388"/>
            <a:ext cx="824265" cy="523220"/>
          </a:xfrm>
          <a:prstGeom prst="rect">
            <a:avLst/>
          </a:prstGeom>
        </p:spPr>
        <p:txBody>
          <a:bodyPr wrap="none">
            <a:spAutoFit/>
          </a:bodyPr>
          <a:lstStyle/>
          <a:p>
            <a:r>
              <a:rPr lang="fr-FR" sz="2800" dirty="0" smtClean="0">
                <a:latin typeface="Times New Roman" pitchFamily="18" charset="0"/>
                <a:cs typeface="Times New Roman" pitchFamily="18" charset="0"/>
              </a:rPr>
              <a:t>H</a:t>
            </a:r>
            <a:r>
              <a:rPr lang="fr-FR" sz="2800" baseline="-25000" dirty="0" smtClean="0">
                <a:latin typeface="Times New Roman" pitchFamily="18" charset="0"/>
                <a:cs typeface="Times New Roman" pitchFamily="18" charset="0"/>
              </a:rPr>
              <a:t>2</a:t>
            </a:r>
            <a:r>
              <a:rPr lang="fr-FR" sz="2800" dirty="0" smtClean="0">
                <a:latin typeface="Times New Roman" pitchFamily="18" charset="0"/>
                <a:cs typeface="Times New Roman" pitchFamily="18" charset="0"/>
              </a:rPr>
              <a:t>O</a:t>
            </a:r>
            <a:endParaRPr lang="fr-FR" sz="2800" dirty="0">
              <a:latin typeface="Times New Roman" pitchFamily="18" charset="0"/>
              <a:cs typeface="Times New Roman" pitchFamily="18" charset="0"/>
            </a:endParaRPr>
          </a:p>
        </p:txBody>
      </p:sp>
      <p:sp>
        <p:nvSpPr>
          <p:cNvPr id="13" name="Rectangle 12"/>
          <p:cNvSpPr/>
          <p:nvPr/>
        </p:nvSpPr>
        <p:spPr>
          <a:xfrm>
            <a:off x="214282" y="714356"/>
            <a:ext cx="8501122" cy="2214578"/>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285720" y="3357562"/>
            <a:ext cx="8501122" cy="3214710"/>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214282" y="259655"/>
            <a:ext cx="285752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b="1" dirty="0" smtClean="0">
                <a:latin typeface="Times New Roman" pitchFamily="18" charset="0"/>
                <a:cs typeface="Times New Roman" pitchFamily="18" charset="0"/>
              </a:rPr>
              <a:t>Plantes et cyanobactéries</a:t>
            </a:r>
            <a:endParaRPr lang="fr-FR" b="1" dirty="0">
              <a:latin typeface="Times New Roman" pitchFamily="18" charset="0"/>
              <a:cs typeface="Times New Roman" pitchFamily="18" charset="0"/>
            </a:endParaRPr>
          </a:p>
        </p:txBody>
      </p:sp>
      <p:sp>
        <p:nvSpPr>
          <p:cNvPr id="16" name="Rectangle 15"/>
          <p:cNvSpPr/>
          <p:nvPr/>
        </p:nvSpPr>
        <p:spPr>
          <a:xfrm>
            <a:off x="285720" y="2928934"/>
            <a:ext cx="1357322" cy="4001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sz="2000" b="1" dirty="0" smtClean="0">
                <a:latin typeface="Times New Roman" pitchFamily="18" charset="0"/>
                <a:cs typeface="Times New Roman" pitchFamily="18" charset="0"/>
              </a:rPr>
              <a:t>Bactéries</a:t>
            </a:r>
            <a:endParaRPr lang="fr-FR" sz="2000" b="1"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46081"/>
                                        </p:tgtEl>
                                        <p:attrNameLst>
                                          <p:attrName>style.visibility</p:attrName>
                                        </p:attrNameLst>
                                      </p:cBhvr>
                                      <p:to>
                                        <p:strVal val="visible"/>
                                      </p:to>
                                    </p:set>
                                    <p:anim calcmode="lin" valueType="num">
                                      <p:cBhvr>
                                        <p:cTn id="11" dur="500" fill="hold"/>
                                        <p:tgtEl>
                                          <p:spTgt spid="46081"/>
                                        </p:tgtEl>
                                        <p:attrNameLst>
                                          <p:attrName>ppt_w</p:attrName>
                                        </p:attrNameLst>
                                      </p:cBhvr>
                                      <p:tavLst>
                                        <p:tav tm="0">
                                          <p:val>
                                            <p:fltVal val="0"/>
                                          </p:val>
                                        </p:tav>
                                        <p:tav tm="100000">
                                          <p:val>
                                            <p:strVal val="#ppt_w"/>
                                          </p:val>
                                        </p:tav>
                                      </p:tavLst>
                                    </p:anim>
                                    <p:anim calcmode="lin" valueType="num">
                                      <p:cBhvr>
                                        <p:cTn id="12" dur="500" fill="hold"/>
                                        <p:tgtEl>
                                          <p:spTgt spid="46081"/>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childTnLst>
                                </p:cTn>
                              </p:par>
                              <p:par>
                                <p:cTn id="35" presetID="23" presetClass="entr" presetSubtype="16" fill="hold" grpId="0" nodeType="withEffect">
                                  <p:stCondLst>
                                    <p:cond delay="0"/>
                                  </p:stCondLst>
                                  <p:childTnLst>
                                    <p:set>
                                      <p:cBhvr>
                                        <p:cTn id="36" dur="1" fill="hold">
                                          <p:stCondLst>
                                            <p:cond delay="0"/>
                                          </p:stCondLst>
                                        </p:cTn>
                                        <p:tgtEl>
                                          <p:spTgt spid="46082"/>
                                        </p:tgtEl>
                                        <p:attrNameLst>
                                          <p:attrName>style.visibility</p:attrName>
                                        </p:attrNameLst>
                                      </p:cBhvr>
                                      <p:to>
                                        <p:strVal val="visible"/>
                                      </p:to>
                                    </p:set>
                                    <p:anim calcmode="lin" valueType="num">
                                      <p:cBhvr>
                                        <p:cTn id="37" dur="500" fill="hold"/>
                                        <p:tgtEl>
                                          <p:spTgt spid="46082"/>
                                        </p:tgtEl>
                                        <p:attrNameLst>
                                          <p:attrName>ppt_w</p:attrName>
                                        </p:attrNameLst>
                                      </p:cBhvr>
                                      <p:tavLst>
                                        <p:tav tm="0">
                                          <p:val>
                                            <p:fltVal val="0"/>
                                          </p:val>
                                        </p:tav>
                                        <p:tav tm="100000">
                                          <p:val>
                                            <p:strVal val="#ppt_w"/>
                                          </p:val>
                                        </p:tav>
                                      </p:tavLst>
                                    </p:anim>
                                    <p:anim calcmode="lin" valueType="num">
                                      <p:cBhvr>
                                        <p:cTn id="38" dur="500" fill="hold"/>
                                        <p:tgtEl>
                                          <p:spTgt spid="46082"/>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p:cTn id="47" dur="500" fill="hold"/>
                                        <p:tgtEl>
                                          <p:spTgt spid="8"/>
                                        </p:tgtEl>
                                        <p:attrNameLst>
                                          <p:attrName>ppt_w</p:attrName>
                                        </p:attrNameLst>
                                      </p:cBhvr>
                                      <p:tavLst>
                                        <p:tav tm="0">
                                          <p:val>
                                            <p:fltVal val="0"/>
                                          </p:val>
                                        </p:tav>
                                        <p:tav tm="100000">
                                          <p:val>
                                            <p:strVal val="#ppt_w"/>
                                          </p:val>
                                        </p:tav>
                                      </p:tavLst>
                                    </p:anim>
                                    <p:anim calcmode="lin" valueType="num">
                                      <p:cBhvr>
                                        <p:cTn id="48"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3" presetClass="entr" presetSubtype="16"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p:cTn id="53" dur="500" fill="hold"/>
                                        <p:tgtEl>
                                          <p:spTgt spid="9"/>
                                        </p:tgtEl>
                                        <p:attrNameLst>
                                          <p:attrName>ppt_w</p:attrName>
                                        </p:attrNameLst>
                                      </p:cBhvr>
                                      <p:tavLst>
                                        <p:tav tm="0">
                                          <p:val>
                                            <p:fltVal val="0"/>
                                          </p:val>
                                        </p:tav>
                                        <p:tav tm="100000">
                                          <p:val>
                                            <p:strVal val="#ppt_w"/>
                                          </p:val>
                                        </p:tav>
                                      </p:tavLst>
                                    </p:anim>
                                    <p:anim calcmode="lin" valueType="num">
                                      <p:cBhvr>
                                        <p:cTn id="54"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23" presetClass="entr" presetSubtype="16"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p:cTn id="59" dur="500" fill="hold"/>
                                        <p:tgtEl>
                                          <p:spTgt spid="11"/>
                                        </p:tgtEl>
                                        <p:attrNameLst>
                                          <p:attrName>ppt_w</p:attrName>
                                        </p:attrNameLst>
                                      </p:cBhvr>
                                      <p:tavLst>
                                        <p:tav tm="0">
                                          <p:val>
                                            <p:fltVal val="0"/>
                                          </p:val>
                                        </p:tav>
                                        <p:tav tm="100000">
                                          <p:val>
                                            <p:strVal val="#ppt_w"/>
                                          </p:val>
                                        </p:tav>
                                      </p:tavLst>
                                    </p:anim>
                                    <p:anim calcmode="lin" valueType="num">
                                      <p:cBhvr>
                                        <p:cTn id="60" dur="500" fill="hold"/>
                                        <p:tgtEl>
                                          <p:spTgt spid="11"/>
                                        </p:tgtEl>
                                        <p:attrNameLst>
                                          <p:attrName>ppt_h</p:attrName>
                                        </p:attrNameLst>
                                      </p:cBhvr>
                                      <p:tavLst>
                                        <p:tav tm="0">
                                          <p:val>
                                            <p:fltVal val="0"/>
                                          </p:val>
                                        </p:tav>
                                        <p:tav tm="100000">
                                          <p:val>
                                            <p:strVal val="#ppt_h"/>
                                          </p:val>
                                        </p:tav>
                                      </p:tavLst>
                                    </p:anim>
                                  </p:childTnLst>
                                </p:cTn>
                              </p:par>
                              <p:par>
                                <p:cTn id="61" presetID="23" presetClass="entr" presetSubtype="16" fill="hold" grpId="0" nodeType="withEffect">
                                  <p:stCondLst>
                                    <p:cond delay="0"/>
                                  </p:stCondLst>
                                  <p:childTnLst>
                                    <p:set>
                                      <p:cBhvr>
                                        <p:cTn id="62" dur="1" fill="hold">
                                          <p:stCondLst>
                                            <p:cond delay="0"/>
                                          </p:stCondLst>
                                        </p:cTn>
                                        <p:tgtEl>
                                          <p:spTgt spid="10"/>
                                        </p:tgtEl>
                                        <p:attrNameLst>
                                          <p:attrName>style.visibility</p:attrName>
                                        </p:attrNameLst>
                                      </p:cBhvr>
                                      <p:to>
                                        <p:strVal val="visible"/>
                                      </p:to>
                                    </p:set>
                                    <p:anim calcmode="lin" valueType="num">
                                      <p:cBhvr>
                                        <p:cTn id="63" dur="500" fill="hold"/>
                                        <p:tgtEl>
                                          <p:spTgt spid="10"/>
                                        </p:tgtEl>
                                        <p:attrNameLst>
                                          <p:attrName>ppt_w</p:attrName>
                                        </p:attrNameLst>
                                      </p:cBhvr>
                                      <p:tavLst>
                                        <p:tav tm="0">
                                          <p:val>
                                            <p:fltVal val="0"/>
                                          </p:val>
                                        </p:tav>
                                        <p:tav tm="100000">
                                          <p:val>
                                            <p:strVal val="#ppt_w"/>
                                          </p:val>
                                        </p:tav>
                                      </p:tavLst>
                                    </p:anim>
                                    <p:anim calcmode="lin" valueType="num">
                                      <p:cBhvr>
                                        <p:cTn id="64" dur="500" fill="hold"/>
                                        <p:tgtEl>
                                          <p:spTgt spid="10"/>
                                        </p:tgtEl>
                                        <p:attrNameLst>
                                          <p:attrName>ppt_h</p:attrName>
                                        </p:attrNameLst>
                                      </p:cBhvr>
                                      <p:tavLst>
                                        <p:tav tm="0">
                                          <p:val>
                                            <p:fltVal val="0"/>
                                          </p:val>
                                        </p:tav>
                                        <p:tav tm="100000">
                                          <p:val>
                                            <p:strVal val="#ppt_h"/>
                                          </p:val>
                                        </p:tav>
                                      </p:tavLst>
                                    </p:anim>
                                  </p:childTnLst>
                                </p:cTn>
                              </p:par>
                              <p:par>
                                <p:cTn id="65" presetID="23" presetClass="entr" presetSubtype="16"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1" grpId="0"/>
      <p:bldP spid="4" grpId="0"/>
      <p:bldP spid="5" grpId="0" animBg="1"/>
      <p:bldP spid="46082" grpId="0"/>
      <p:bldP spid="7" grpId="0" animBg="1"/>
      <p:bldP spid="8" grpId="0" animBg="1"/>
      <p:bldP spid="9" grpId="0" animBg="1"/>
      <p:bldP spid="10" grpId="0"/>
      <p:bldP spid="11" grpId="0" animBg="1"/>
      <p:bldP spid="12" grpId="0"/>
      <p:bldP spid="13" grpId="0" animBg="1"/>
      <p:bldP spid="14"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2551837"/>
            <a:ext cx="7858180" cy="1754326"/>
          </a:xfrm>
          <a:prstGeom prst="rect">
            <a:avLst/>
          </a:prstGeom>
        </p:spPr>
        <p:txBody>
          <a:bodyPr wrap="square">
            <a:spAutoFit/>
          </a:bodyPr>
          <a:lstStyle/>
          <a:p>
            <a:pPr algn="just">
              <a:lnSpc>
                <a:spcPct val="200000"/>
              </a:lnSpc>
            </a:pPr>
            <a:r>
              <a:rPr lang="fr-FR" dirty="0" smtClean="0">
                <a:latin typeface="Times New Roman" pitchFamily="18" charset="0"/>
                <a:cs typeface="Times New Roman" pitchFamily="18" charset="0"/>
              </a:rPr>
              <a:t>La grande majorité des bactéries sont des </a:t>
            </a:r>
            <a:r>
              <a:rPr lang="fr-FR" b="1" dirty="0" err="1" smtClean="0">
                <a:latin typeface="Times New Roman" pitchFamily="18" charset="0"/>
                <a:cs typeface="Times New Roman" pitchFamily="18" charset="0"/>
              </a:rPr>
              <a:t>Chimioorganotrophes</a:t>
            </a: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 bactéries pathogènes, bactéries des contaminations alimentaires et les bactéries utilisées dans l’industrie pour la synthèse d’antibiotiques, de vitamines, d’acides aminés,</a:t>
            </a:r>
            <a:endParaRPr lang="fr-FR"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3388" y="642918"/>
            <a:ext cx="2059218" cy="369332"/>
          </a:xfrm>
          <a:prstGeom prst="rect">
            <a:avLst/>
          </a:prstGeom>
        </p:spPr>
        <p:txBody>
          <a:bodyPr wrap="none">
            <a:spAutoFit/>
          </a:bodyPr>
          <a:lstStyle/>
          <a:p>
            <a:r>
              <a:rPr lang="fr-FR" b="1" dirty="0" smtClean="0">
                <a:latin typeface="Times New Roman" pitchFamily="18" charset="0"/>
                <a:cs typeface="Times New Roman" pitchFamily="18" charset="0"/>
              </a:rPr>
              <a:t>Source de carbone </a:t>
            </a:r>
            <a:endParaRPr lang="fr-FR" dirty="0">
              <a:latin typeface="Times New Roman" pitchFamily="18" charset="0"/>
              <a:cs typeface="Times New Roman" pitchFamily="18" charset="0"/>
            </a:endParaRPr>
          </a:p>
        </p:txBody>
      </p:sp>
      <p:sp>
        <p:nvSpPr>
          <p:cNvPr id="3" name="Rectangle 2"/>
          <p:cNvSpPr/>
          <p:nvPr/>
        </p:nvSpPr>
        <p:spPr>
          <a:xfrm>
            <a:off x="358744" y="1643050"/>
            <a:ext cx="1418017" cy="646331"/>
          </a:xfrm>
          <a:prstGeom prst="rect">
            <a:avLst/>
          </a:prstGeom>
        </p:spPr>
        <p:txBody>
          <a:bodyPr wrap="none">
            <a:spAutoFit/>
          </a:bodyPr>
          <a:lstStyle/>
          <a:p>
            <a:r>
              <a:rPr lang="fr-FR" b="1" dirty="0" smtClean="0">
                <a:latin typeface="Times New Roman" pitchFamily="18" charset="0"/>
                <a:cs typeface="Times New Roman" pitchFamily="18" charset="0"/>
              </a:rPr>
              <a:t>Bactéries </a:t>
            </a:r>
          </a:p>
          <a:p>
            <a:r>
              <a:rPr lang="fr-FR" b="1" dirty="0" smtClean="0">
                <a:latin typeface="Times New Roman" pitchFamily="18" charset="0"/>
                <a:cs typeface="Times New Roman" pitchFamily="18" charset="0"/>
              </a:rPr>
              <a:t>autotrophes </a:t>
            </a:r>
            <a:endParaRPr lang="fr-FR" dirty="0">
              <a:latin typeface="Times New Roman" pitchFamily="18" charset="0"/>
              <a:cs typeface="Times New Roman" pitchFamily="18" charset="0"/>
            </a:endParaRPr>
          </a:p>
        </p:txBody>
      </p:sp>
      <p:sp>
        <p:nvSpPr>
          <p:cNvPr id="5" name="Rectangle 4"/>
          <p:cNvSpPr/>
          <p:nvPr/>
        </p:nvSpPr>
        <p:spPr>
          <a:xfrm>
            <a:off x="4645024" y="1630908"/>
            <a:ext cx="2574423" cy="369332"/>
          </a:xfrm>
          <a:prstGeom prst="rect">
            <a:avLst/>
          </a:prstGeom>
        </p:spPr>
        <p:txBody>
          <a:bodyPr wrap="none">
            <a:spAutoFit/>
          </a:bodyPr>
          <a:lstStyle/>
          <a:p>
            <a:r>
              <a:rPr lang="fr-FR" b="1" dirty="0" smtClean="0">
                <a:latin typeface="Times New Roman" pitchFamily="18" charset="0"/>
                <a:cs typeface="Times New Roman" pitchFamily="18" charset="0"/>
              </a:rPr>
              <a:t>Bactéries hétérotrophes</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
        <p:nvSpPr>
          <p:cNvPr id="6" name="Rectangle 5"/>
          <p:cNvSpPr/>
          <p:nvPr/>
        </p:nvSpPr>
        <p:spPr>
          <a:xfrm>
            <a:off x="2857488" y="2928934"/>
            <a:ext cx="1516441" cy="646331"/>
          </a:xfrm>
          <a:prstGeom prst="rect">
            <a:avLst/>
          </a:prstGeom>
        </p:spPr>
        <p:txBody>
          <a:bodyPr wrap="none">
            <a:spAutoFit/>
          </a:bodyPr>
          <a:lstStyle/>
          <a:p>
            <a:r>
              <a:rPr lang="fr-FR" b="1" dirty="0" smtClean="0">
                <a:latin typeface="Times New Roman" pitchFamily="18" charset="0"/>
                <a:cs typeface="Times New Roman" pitchFamily="18" charset="0"/>
              </a:rPr>
              <a:t>Bactéries </a:t>
            </a:r>
          </a:p>
          <a:p>
            <a:r>
              <a:rPr lang="fr-FR" b="1" dirty="0" err="1" smtClean="0">
                <a:latin typeface="Times New Roman" pitchFamily="18" charset="0"/>
                <a:cs typeface="Times New Roman" pitchFamily="18" charset="0"/>
              </a:rPr>
              <a:t>prototrophes</a:t>
            </a:r>
            <a:r>
              <a:rPr lang="fr-FR" b="1"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
        <p:nvSpPr>
          <p:cNvPr id="7" name="Rectangle 6"/>
          <p:cNvSpPr/>
          <p:nvPr/>
        </p:nvSpPr>
        <p:spPr>
          <a:xfrm>
            <a:off x="7330353" y="2857496"/>
            <a:ext cx="1456489" cy="646331"/>
          </a:xfrm>
          <a:prstGeom prst="rect">
            <a:avLst/>
          </a:prstGeom>
        </p:spPr>
        <p:txBody>
          <a:bodyPr wrap="none">
            <a:spAutoFit/>
          </a:bodyPr>
          <a:lstStyle/>
          <a:p>
            <a:r>
              <a:rPr lang="fr-FR" b="1" dirty="0" smtClean="0">
                <a:latin typeface="Times New Roman" pitchFamily="18" charset="0"/>
                <a:cs typeface="Times New Roman" pitchFamily="18" charset="0"/>
              </a:rPr>
              <a:t>Bactéries </a:t>
            </a:r>
          </a:p>
          <a:p>
            <a:r>
              <a:rPr lang="fr-FR" b="1" dirty="0" smtClean="0">
                <a:latin typeface="Times New Roman" pitchFamily="18" charset="0"/>
                <a:cs typeface="Times New Roman" pitchFamily="18" charset="0"/>
              </a:rPr>
              <a:t>auxotrophes </a:t>
            </a:r>
            <a:endParaRPr lang="fr-FR" dirty="0">
              <a:latin typeface="Times New Roman" pitchFamily="18" charset="0"/>
              <a:cs typeface="Times New Roman" pitchFamily="18" charset="0"/>
            </a:endParaRPr>
          </a:p>
        </p:txBody>
      </p:sp>
      <p:sp>
        <p:nvSpPr>
          <p:cNvPr id="8" name="Rectangle 7"/>
          <p:cNvSpPr/>
          <p:nvPr/>
        </p:nvSpPr>
        <p:spPr>
          <a:xfrm>
            <a:off x="73024" y="2357430"/>
            <a:ext cx="1768818" cy="646331"/>
          </a:xfrm>
          <a:prstGeom prst="rect">
            <a:avLst/>
          </a:prstGeom>
        </p:spPr>
        <p:txBody>
          <a:bodyPr wrap="none">
            <a:spAutoFit/>
          </a:bodyPr>
          <a:lstStyle/>
          <a:p>
            <a:r>
              <a:rPr lang="fr-FR" dirty="0" smtClean="0">
                <a:latin typeface="Times New Roman" pitchFamily="18" charset="0"/>
                <a:cs typeface="Times New Roman" pitchFamily="18" charset="0"/>
              </a:rPr>
              <a:t>CO</a:t>
            </a:r>
            <a:r>
              <a:rPr lang="fr-FR" baseline="-25000" dirty="0" smtClean="0">
                <a:latin typeface="Times New Roman" pitchFamily="18" charset="0"/>
                <a:cs typeface="Times New Roman" pitchFamily="18" charset="0"/>
              </a:rPr>
              <a:t>2 </a:t>
            </a:r>
            <a:r>
              <a:rPr lang="fr-FR" dirty="0" smtClean="0">
                <a:latin typeface="Times New Roman" pitchFamily="18" charset="0"/>
                <a:cs typeface="Times New Roman" pitchFamily="18" charset="0"/>
              </a:rPr>
              <a:t> ou CaCO</a:t>
            </a:r>
            <a:r>
              <a:rPr lang="fr-FR" baseline="-25000" dirty="0" smtClean="0">
                <a:latin typeface="Times New Roman" pitchFamily="18" charset="0"/>
                <a:cs typeface="Times New Roman" pitchFamily="18" charset="0"/>
              </a:rPr>
              <a:t>3</a:t>
            </a:r>
            <a:r>
              <a:rPr lang="fr-FR" dirty="0" smtClean="0">
                <a:latin typeface="Times New Roman" pitchFamily="18" charset="0"/>
                <a:cs typeface="Times New Roman" pitchFamily="18" charset="0"/>
              </a:rPr>
              <a:t>, </a:t>
            </a:r>
          </a:p>
          <a:p>
            <a:r>
              <a:rPr lang="fr-FR" dirty="0" smtClean="0">
                <a:latin typeface="Times New Roman" pitchFamily="18" charset="0"/>
                <a:cs typeface="Times New Roman" pitchFamily="18" charset="0"/>
              </a:rPr>
              <a:t>le NaCO</a:t>
            </a:r>
            <a:r>
              <a:rPr lang="fr-FR" baseline="-25000" dirty="0" smtClean="0">
                <a:latin typeface="Times New Roman" pitchFamily="18" charset="0"/>
                <a:cs typeface="Times New Roman" pitchFamily="18" charset="0"/>
              </a:rPr>
              <a:t>3</a:t>
            </a:r>
            <a:endParaRPr lang="fr-FR" dirty="0">
              <a:latin typeface="Times New Roman" pitchFamily="18" charset="0"/>
              <a:cs typeface="Times New Roman" pitchFamily="18" charset="0"/>
            </a:endParaRPr>
          </a:p>
        </p:txBody>
      </p:sp>
      <p:sp>
        <p:nvSpPr>
          <p:cNvPr id="9" name="Rectangle 8"/>
          <p:cNvSpPr/>
          <p:nvPr/>
        </p:nvSpPr>
        <p:spPr>
          <a:xfrm>
            <a:off x="2571736" y="4643446"/>
            <a:ext cx="1714480" cy="1500198"/>
          </a:xfrm>
          <a:prstGeom prst="rect">
            <a:avLst/>
          </a:prstGeom>
        </p:spPr>
        <p:txBody>
          <a:bodyPr wrap="square">
            <a:spAutoFit/>
          </a:bodyPr>
          <a:lstStyle/>
          <a:p>
            <a:pPr algn="ctr"/>
            <a:r>
              <a:rPr lang="fr-FR" dirty="0" smtClean="0">
                <a:latin typeface="Times New Roman" pitchFamily="18" charset="0"/>
                <a:cs typeface="Times New Roman" pitchFamily="18" charset="0"/>
              </a:rPr>
              <a:t>Ces bactéries ont besoin d’une seule source de carbone organique</a:t>
            </a:r>
            <a:endParaRPr lang="fr-FR" dirty="0">
              <a:latin typeface="Times New Roman" pitchFamily="18" charset="0"/>
              <a:cs typeface="Times New Roman" pitchFamily="18" charset="0"/>
            </a:endParaRPr>
          </a:p>
        </p:txBody>
      </p:sp>
      <p:sp>
        <p:nvSpPr>
          <p:cNvPr id="44033" name="Rectangle 1"/>
          <p:cNvSpPr>
            <a:spLocks noChangeArrowheads="1"/>
          </p:cNvSpPr>
          <p:nvPr/>
        </p:nvSpPr>
        <p:spPr bwMode="auto">
          <a:xfrm>
            <a:off x="6643734" y="4714884"/>
            <a:ext cx="235742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Source de carbone organique + facteur de croissance (acides aminés, vitamines ou nucléotides). </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0" name="Connecteur droit avec flèche 9"/>
          <p:cNvCxnSpPr/>
          <p:nvPr/>
        </p:nvCxnSpPr>
        <p:spPr>
          <a:xfrm rot="10800000" flipV="1">
            <a:off x="1000100" y="1071545"/>
            <a:ext cx="2571768" cy="50006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rot="10800000" flipV="1">
            <a:off x="3571868" y="2071678"/>
            <a:ext cx="2286016" cy="71437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4429124" y="1071546"/>
            <a:ext cx="1785950" cy="35719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5929322" y="2071679"/>
            <a:ext cx="2071702" cy="64294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rot="5400000">
            <a:off x="2999569" y="4142586"/>
            <a:ext cx="1000132" cy="1588"/>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5400000">
            <a:off x="7501752" y="4142586"/>
            <a:ext cx="1000132" cy="1588"/>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fill="hold"/>
                                        <p:tgtEl>
                                          <p:spTgt spid="6"/>
                                        </p:tgtEl>
                                        <p:attrNameLst>
                                          <p:attrName>ppt_w</p:attrName>
                                        </p:attrNameLst>
                                      </p:cBhvr>
                                      <p:tavLst>
                                        <p:tav tm="0">
                                          <p:val>
                                            <p:fltVal val="0"/>
                                          </p:val>
                                        </p:tav>
                                        <p:tav tm="100000">
                                          <p:val>
                                            <p:strVal val="#ppt_w"/>
                                          </p:val>
                                        </p:tav>
                                      </p:tavLst>
                                    </p:anim>
                                    <p:anim calcmode="lin" valueType="num">
                                      <p:cBhvr>
                                        <p:cTn id="42" dur="500" fill="hold"/>
                                        <p:tgtEl>
                                          <p:spTgt spid="6"/>
                                        </p:tgtEl>
                                        <p:attrNameLst>
                                          <p:attrName>ppt_h</p:attrName>
                                        </p:attrNameLst>
                                      </p:cBhvr>
                                      <p:tavLst>
                                        <p:tav tm="0">
                                          <p:val>
                                            <p:fltVal val="0"/>
                                          </p:val>
                                        </p:tav>
                                        <p:tav tm="100000">
                                          <p:val>
                                            <p:strVal val="#ppt_h"/>
                                          </p:val>
                                        </p:tav>
                                      </p:tavLst>
                                    </p:anim>
                                  </p:childTnLst>
                                </p:cTn>
                              </p:par>
                              <p:par>
                                <p:cTn id="43" presetID="23" presetClass="entr" presetSubtype="16"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p:cTn id="45" dur="500" fill="hold"/>
                                        <p:tgtEl>
                                          <p:spTgt spid="19"/>
                                        </p:tgtEl>
                                        <p:attrNameLst>
                                          <p:attrName>ppt_w</p:attrName>
                                        </p:attrNameLst>
                                      </p:cBhvr>
                                      <p:tavLst>
                                        <p:tav tm="0">
                                          <p:val>
                                            <p:fltVal val="0"/>
                                          </p:val>
                                        </p:tav>
                                        <p:tav tm="100000">
                                          <p:val>
                                            <p:strVal val="#ppt_w"/>
                                          </p:val>
                                        </p:tav>
                                      </p:tavLst>
                                    </p:anim>
                                    <p:anim calcmode="lin" valueType="num">
                                      <p:cBhvr>
                                        <p:cTn id="46" dur="500" fill="hold"/>
                                        <p:tgtEl>
                                          <p:spTgt spid="19"/>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p:cTn id="55" dur="500" fill="hold"/>
                                        <p:tgtEl>
                                          <p:spTgt spid="7"/>
                                        </p:tgtEl>
                                        <p:attrNameLst>
                                          <p:attrName>ppt_w</p:attrName>
                                        </p:attrNameLst>
                                      </p:cBhvr>
                                      <p:tavLst>
                                        <p:tav tm="0">
                                          <p:val>
                                            <p:fltVal val="0"/>
                                          </p:val>
                                        </p:tav>
                                        <p:tav tm="100000">
                                          <p:val>
                                            <p:strVal val="#ppt_w"/>
                                          </p:val>
                                        </p:tav>
                                      </p:tavLst>
                                    </p:anim>
                                    <p:anim calcmode="lin" valueType="num">
                                      <p:cBhvr>
                                        <p:cTn id="56" dur="500" fill="hold"/>
                                        <p:tgtEl>
                                          <p:spTgt spid="7"/>
                                        </p:tgtEl>
                                        <p:attrNameLst>
                                          <p:attrName>ppt_h</p:attrName>
                                        </p:attrNameLst>
                                      </p:cBhvr>
                                      <p:tavLst>
                                        <p:tav tm="0">
                                          <p:val>
                                            <p:fltVal val="0"/>
                                          </p:val>
                                        </p:tav>
                                        <p:tav tm="100000">
                                          <p:val>
                                            <p:strVal val="#ppt_h"/>
                                          </p:val>
                                        </p:tav>
                                      </p:tavLst>
                                    </p:anim>
                                  </p:childTnLst>
                                </p:cTn>
                              </p:par>
                              <p:par>
                                <p:cTn id="57" presetID="23" presetClass="entr" presetSubtype="16" fill="hold" nodeType="with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p:cTn id="59" dur="500" fill="hold"/>
                                        <p:tgtEl>
                                          <p:spTgt spid="20"/>
                                        </p:tgtEl>
                                        <p:attrNameLst>
                                          <p:attrName>ppt_w</p:attrName>
                                        </p:attrNameLst>
                                      </p:cBhvr>
                                      <p:tavLst>
                                        <p:tav tm="0">
                                          <p:val>
                                            <p:fltVal val="0"/>
                                          </p:val>
                                        </p:tav>
                                        <p:tav tm="100000">
                                          <p:val>
                                            <p:strVal val="#ppt_w"/>
                                          </p:val>
                                        </p:tav>
                                      </p:tavLst>
                                    </p:anim>
                                    <p:anim calcmode="lin" valueType="num">
                                      <p:cBhvr>
                                        <p:cTn id="60" dur="500" fill="hold"/>
                                        <p:tgtEl>
                                          <p:spTgt spid="20"/>
                                        </p:tgtEl>
                                        <p:attrNameLst>
                                          <p:attrName>ppt_h</p:attrName>
                                        </p:attrNameLst>
                                      </p:cBhvr>
                                      <p:tavLst>
                                        <p:tav tm="0">
                                          <p:val>
                                            <p:fltVal val="0"/>
                                          </p:val>
                                        </p:tav>
                                        <p:tav tm="100000">
                                          <p:val>
                                            <p:strVal val="#ppt_h"/>
                                          </p:val>
                                        </p:tav>
                                      </p:tavLst>
                                    </p:anim>
                                  </p:childTnLst>
                                </p:cTn>
                              </p:par>
                              <p:par>
                                <p:cTn id="61" presetID="23" presetClass="entr" presetSubtype="16" fill="hold" grpId="0" nodeType="withEffect">
                                  <p:stCondLst>
                                    <p:cond delay="0"/>
                                  </p:stCondLst>
                                  <p:childTnLst>
                                    <p:set>
                                      <p:cBhvr>
                                        <p:cTn id="62" dur="1" fill="hold">
                                          <p:stCondLst>
                                            <p:cond delay="0"/>
                                          </p:stCondLst>
                                        </p:cTn>
                                        <p:tgtEl>
                                          <p:spTgt spid="44033"/>
                                        </p:tgtEl>
                                        <p:attrNameLst>
                                          <p:attrName>style.visibility</p:attrName>
                                        </p:attrNameLst>
                                      </p:cBhvr>
                                      <p:to>
                                        <p:strVal val="visible"/>
                                      </p:to>
                                    </p:set>
                                    <p:anim calcmode="lin" valueType="num">
                                      <p:cBhvr>
                                        <p:cTn id="63" dur="500" fill="hold"/>
                                        <p:tgtEl>
                                          <p:spTgt spid="44033"/>
                                        </p:tgtEl>
                                        <p:attrNameLst>
                                          <p:attrName>ppt_w</p:attrName>
                                        </p:attrNameLst>
                                      </p:cBhvr>
                                      <p:tavLst>
                                        <p:tav tm="0">
                                          <p:val>
                                            <p:fltVal val="0"/>
                                          </p:val>
                                        </p:tav>
                                        <p:tav tm="100000">
                                          <p:val>
                                            <p:strVal val="#ppt_w"/>
                                          </p:val>
                                        </p:tav>
                                      </p:tavLst>
                                    </p:anim>
                                    <p:anim calcmode="lin" valueType="num">
                                      <p:cBhvr>
                                        <p:cTn id="64" dur="500" fill="hold"/>
                                        <p:tgtEl>
                                          <p:spTgt spid="44033"/>
                                        </p:tgtEl>
                                        <p:attrNameLst>
                                          <p:attrName>ppt_h</p:attrName>
                                        </p:attrNameLst>
                                      </p:cBhvr>
                                      <p:tavLst>
                                        <p:tav tm="0">
                                          <p:val>
                                            <p:fltVal val="0"/>
                                          </p:val>
                                        </p:tav>
                                        <p:tav tm="100000">
                                          <p:val>
                                            <p:strVal val="#ppt_h"/>
                                          </p:val>
                                        </p:tav>
                                      </p:tavLst>
                                    </p:anim>
                                  </p:childTnLst>
                                </p:cTn>
                              </p:par>
                              <p:par>
                                <p:cTn id="65" presetID="23" presetClass="entr" presetSubtype="16" fill="hold" nodeType="with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500" fill="hold"/>
                                        <p:tgtEl>
                                          <p:spTgt spid="16"/>
                                        </p:tgtEl>
                                        <p:attrNameLst>
                                          <p:attrName>ppt_w</p:attrName>
                                        </p:attrNameLst>
                                      </p:cBhvr>
                                      <p:tavLst>
                                        <p:tav tm="0">
                                          <p:val>
                                            <p:fltVal val="0"/>
                                          </p:val>
                                        </p:tav>
                                        <p:tav tm="100000">
                                          <p:val>
                                            <p:strVal val="#ppt_w"/>
                                          </p:val>
                                        </p:tav>
                                      </p:tavLst>
                                    </p:anim>
                                    <p:anim calcmode="lin" valueType="num">
                                      <p:cBhvr>
                                        <p:cTn id="68"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P spid="8" grpId="0"/>
      <p:bldP spid="9" grpId="0"/>
      <p:bldP spid="4403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ChangeArrowheads="1"/>
          </p:cNvSpPr>
          <p:nvPr/>
        </p:nvSpPr>
        <p:spPr bwMode="auto">
          <a:xfrm>
            <a:off x="428596" y="285728"/>
            <a:ext cx="8429652" cy="49939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200000"/>
              </a:lnSpc>
              <a:spcBef>
                <a:spcPct val="0"/>
              </a:spcBef>
              <a:spcAft>
                <a:spcPct val="0"/>
              </a:spcAft>
              <a:buClrTx/>
              <a:buSzTx/>
              <a:buFontTx/>
              <a:buAutoNum type="arabicPeriod"/>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Types trophiques selon l’accepteur final d’électrons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Selon la nature de l’accepteur final d’électrons</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dans les réactions d’oxydoréduction on distingue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Bactéries aérobie stricte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l’oxygène est l’accepteur final d’électrons.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Bactéries anaérobie strictes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l’accepteur final peut être minérale (respiration anaérobie) ou organique (fermentation).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Bactéries anaérobie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facultatives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en présence d’oxygène l’accepteur final d’électrons est l’O</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et en absence d’oxygène il peut être organique ou minéral.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Bactérie micro-aérophiles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l’oxygène est l’accepteur final d’électrons.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2857496"/>
            <a:ext cx="7851648" cy="1828800"/>
          </a:xfrm>
        </p:spPr>
        <p:txBody>
          <a:bodyPr>
            <a:normAutofit fontScale="90000"/>
          </a:bodyPr>
          <a:lstStyle/>
          <a:p>
            <a:pPr algn="ctr"/>
            <a:r>
              <a:rPr lang="fr-FR" dirty="0" smtClean="0">
                <a:solidFill>
                  <a:schemeClr val="bg1"/>
                </a:solidFill>
              </a:rPr>
              <a:t>Paramètres physico-chimique nécessaires à la croissance bactérienne</a:t>
            </a:r>
            <a:br>
              <a:rPr lang="fr-FR" dirty="0" smtClean="0">
                <a:solidFill>
                  <a:schemeClr val="bg1"/>
                </a:solidFill>
              </a:rPr>
            </a:br>
            <a:endParaRPr lang="fr-FR" dirty="0">
              <a:solidFill>
                <a:schemeClr val="bg1"/>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
          <p:cNvSpPr>
            <a:spLocks noChangeArrowheads="1"/>
          </p:cNvSpPr>
          <p:nvPr/>
        </p:nvSpPr>
        <p:spPr bwMode="auto">
          <a:xfrm>
            <a:off x="714348" y="3281322"/>
            <a:ext cx="807249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4.1. Influence de la température :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mécanismes de croissance dépendent des réactions chimiques qui ont lieu dans la cellule. Les vitesses de réactions sont influencées par la température. Cette dernière va donc avoir une profonde influence sur le développement des bactéries. Chaque espèce bactérienne croît à des températures situées dans un intervalle déterminé.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8067" name="Rectangle 3"/>
          <p:cNvSpPr>
            <a:spLocks noChangeArrowheads="1"/>
          </p:cNvSpPr>
          <p:nvPr/>
        </p:nvSpPr>
        <p:spPr bwMode="auto">
          <a:xfrm>
            <a:off x="642910" y="928670"/>
            <a:ext cx="81439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Paramètres physico-chimique nécessaires à la croissance bactérienne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plus de donner aux bactéries les nutriments dont elles ont besoins, il faut aussi leur apporter les conditions physico-chimiques qui vont permettre le maximum de croissance.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1"/>
          <p:cNvPicPr>
            <a:picLocks noChangeAspect="1" noChangeArrowheads="1"/>
          </p:cNvPicPr>
          <p:nvPr/>
        </p:nvPicPr>
        <p:blipFill>
          <a:blip r:embed="rId2" cstate="print"/>
          <a:srcRect/>
          <a:stretch>
            <a:fillRect/>
          </a:stretch>
        </p:blipFill>
        <p:spPr bwMode="auto">
          <a:xfrm>
            <a:off x="1643042" y="642918"/>
            <a:ext cx="5072098" cy="4824678"/>
          </a:xfrm>
          <a:prstGeom prst="rect">
            <a:avLst/>
          </a:prstGeom>
          <a:noFill/>
          <a:ln w="9525">
            <a:noFill/>
            <a:miter lim="800000"/>
            <a:headEnd/>
            <a:tailEnd/>
          </a:ln>
          <a:effectLst/>
        </p:spPr>
      </p:pic>
      <p:sp>
        <p:nvSpPr>
          <p:cNvPr id="5" name="ZoneTexte 4"/>
          <p:cNvSpPr txBox="1"/>
          <p:nvPr/>
        </p:nvSpPr>
        <p:spPr>
          <a:xfrm>
            <a:off x="2214546" y="4500570"/>
            <a:ext cx="1571636" cy="369332"/>
          </a:xfrm>
          <a:prstGeom prst="rect">
            <a:avLst/>
          </a:prstGeom>
          <a:noFill/>
        </p:spPr>
        <p:txBody>
          <a:bodyPr wrap="square" rtlCol="0">
            <a:spAutoFit/>
          </a:bodyPr>
          <a:lstStyle/>
          <a:p>
            <a:r>
              <a:rPr lang="fr-FR" b="1" dirty="0" smtClean="0"/>
              <a:t>Minimum</a:t>
            </a:r>
            <a:endParaRPr lang="fr-FR" b="1" dirty="0"/>
          </a:p>
        </p:txBody>
      </p:sp>
      <p:sp>
        <p:nvSpPr>
          <p:cNvPr id="7" name="ZoneTexte 6"/>
          <p:cNvSpPr txBox="1"/>
          <p:nvPr/>
        </p:nvSpPr>
        <p:spPr>
          <a:xfrm>
            <a:off x="6072198" y="4500570"/>
            <a:ext cx="1571636" cy="369332"/>
          </a:xfrm>
          <a:prstGeom prst="rect">
            <a:avLst/>
          </a:prstGeom>
          <a:noFill/>
        </p:spPr>
        <p:txBody>
          <a:bodyPr wrap="square" rtlCol="0">
            <a:spAutoFit/>
          </a:bodyPr>
          <a:lstStyle/>
          <a:p>
            <a:r>
              <a:rPr lang="fr-FR" b="1" dirty="0" smtClean="0"/>
              <a:t>Maximum</a:t>
            </a:r>
            <a:endParaRPr lang="fr-FR" b="1" dirty="0"/>
          </a:p>
        </p:txBody>
      </p:sp>
      <p:sp>
        <p:nvSpPr>
          <p:cNvPr id="8" name="ZoneTexte 7"/>
          <p:cNvSpPr txBox="1"/>
          <p:nvPr/>
        </p:nvSpPr>
        <p:spPr>
          <a:xfrm>
            <a:off x="4429124" y="1071546"/>
            <a:ext cx="1571636" cy="369332"/>
          </a:xfrm>
          <a:prstGeom prst="rect">
            <a:avLst/>
          </a:prstGeom>
          <a:noFill/>
        </p:spPr>
        <p:txBody>
          <a:bodyPr wrap="square" rtlCol="0">
            <a:spAutoFit/>
          </a:bodyPr>
          <a:lstStyle/>
          <a:p>
            <a:r>
              <a:rPr lang="fr-FR" b="1" dirty="0" smtClean="0"/>
              <a:t>Optimum</a:t>
            </a:r>
            <a:endParaRPr lang="fr-FR" b="1" dirty="0"/>
          </a:p>
        </p:txBody>
      </p:sp>
      <p:sp>
        <p:nvSpPr>
          <p:cNvPr id="9" name="Rectangle 8"/>
          <p:cNvSpPr/>
          <p:nvPr/>
        </p:nvSpPr>
        <p:spPr>
          <a:xfrm>
            <a:off x="4000496" y="5429264"/>
            <a:ext cx="1914242" cy="369332"/>
          </a:xfrm>
          <a:prstGeom prst="rect">
            <a:avLst/>
          </a:prstGeom>
        </p:spPr>
        <p:txBody>
          <a:bodyPr wrap="none">
            <a:spAutoFit/>
          </a:bodyPr>
          <a:lstStyle/>
          <a:p>
            <a:r>
              <a:rPr lang="fr-FR" dirty="0" smtClean="0">
                <a:latin typeface="Times New Roman" pitchFamily="18" charset="0"/>
                <a:ea typeface="Calibri" pitchFamily="34" charset="0"/>
                <a:cs typeface="Times New Roman" pitchFamily="18" charset="0"/>
              </a:rPr>
              <a:t>Température en °C</a:t>
            </a:r>
            <a:endParaRPr lang="fr-FR"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785784" y="1857362"/>
          <a:ext cx="7715304" cy="4143404"/>
        </p:xfrm>
        <a:graphic>
          <a:graphicData uri="http://schemas.openxmlformats.org/drawingml/2006/table">
            <a:tbl>
              <a:tblPr firstRow="1" bandRow="1">
                <a:tableStyleId>{35758FB7-9AC5-4552-8A53-C91805E547FA}</a:tableStyleId>
              </a:tblPr>
              <a:tblGrid>
                <a:gridCol w="1928826"/>
                <a:gridCol w="1928826"/>
                <a:gridCol w="1928826"/>
                <a:gridCol w="1928826"/>
              </a:tblGrid>
              <a:tr h="1035851">
                <a:tc>
                  <a:txBody>
                    <a:bodyPr/>
                    <a:lstStyle/>
                    <a:p>
                      <a:r>
                        <a:rPr lang="fr-FR" b="1" dirty="0" smtClean="0">
                          <a:latin typeface="Times New Roman" pitchFamily="18" charset="0"/>
                          <a:cs typeface="Times New Roman" pitchFamily="18" charset="0"/>
                        </a:rPr>
                        <a:t>Températures </a:t>
                      </a:r>
                    </a:p>
                    <a:p>
                      <a:r>
                        <a:rPr lang="fr-FR" b="1" dirty="0" smtClean="0">
                          <a:latin typeface="Times New Roman" pitchFamily="18" charset="0"/>
                          <a:cs typeface="Times New Roman" pitchFamily="18" charset="0"/>
                        </a:rPr>
                        <a:t>       </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Minimum</a:t>
                      </a:r>
                    </a:p>
                    <a:p>
                      <a:r>
                        <a:rPr lang="fr-FR" b="1" dirty="0" smtClean="0">
                          <a:latin typeface="Times New Roman" pitchFamily="18" charset="0"/>
                          <a:cs typeface="Times New Roman" pitchFamily="18" charset="0"/>
                        </a:rPr>
                        <a:t>en °C</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Optimum</a:t>
                      </a:r>
                    </a:p>
                    <a:p>
                      <a:r>
                        <a:rPr lang="fr-FR" b="1" dirty="0" smtClean="0">
                          <a:latin typeface="Times New Roman" pitchFamily="18" charset="0"/>
                          <a:cs typeface="Times New Roman" pitchFamily="18" charset="0"/>
                        </a:rPr>
                        <a:t>en °C</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Maximum</a:t>
                      </a:r>
                    </a:p>
                    <a:p>
                      <a:r>
                        <a:rPr lang="fr-FR" b="1" dirty="0" smtClean="0">
                          <a:latin typeface="Times New Roman" pitchFamily="18" charset="0"/>
                          <a:cs typeface="Times New Roman" pitchFamily="18" charset="0"/>
                        </a:rPr>
                        <a:t>en °C</a:t>
                      </a:r>
                      <a:endParaRPr lang="fr-FR" b="1" dirty="0">
                        <a:latin typeface="Times New Roman" pitchFamily="18" charset="0"/>
                        <a:cs typeface="Times New Roman" pitchFamily="18" charset="0"/>
                      </a:endParaRPr>
                    </a:p>
                  </a:txBody>
                  <a:tcPr/>
                </a:tc>
              </a:tr>
              <a:tr h="1035851">
                <a:tc>
                  <a:txBody>
                    <a:bodyPr/>
                    <a:lstStyle/>
                    <a:p>
                      <a:r>
                        <a:rPr lang="fr-FR" b="1" dirty="0" smtClean="0">
                          <a:latin typeface="Times New Roman" pitchFamily="18" charset="0"/>
                          <a:cs typeface="Times New Roman" pitchFamily="18" charset="0"/>
                        </a:rPr>
                        <a:t>Psychrophile</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-4 à -8</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5 à 15</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30</a:t>
                      </a:r>
                      <a:endParaRPr lang="fr-FR" b="1" dirty="0">
                        <a:latin typeface="Times New Roman" pitchFamily="18" charset="0"/>
                        <a:cs typeface="Times New Roman" pitchFamily="18" charset="0"/>
                      </a:endParaRPr>
                    </a:p>
                  </a:txBody>
                  <a:tcPr/>
                </a:tc>
              </a:tr>
              <a:tr h="1035851">
                <a:tc>
                  <a:txBody>
                    <a:bodyPr/>
                    <a:lstStyle/>
                    <a:p>
                      <a:r>
                        <a:rPr lang="fr-FR" b="1" dirty="0" smtClean="0">
                          <a:latin typeface="Times New Roman" pitchFamily="18" charset="0"/>
                          <a:cs typeface="Times New Roman" pitchFamily="18" charset="0"/>
                        </a:rPr>
                        <a:t>mésophiles</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10 à 15</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25 à 40</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45 à 50</a:t>
                      </a:r>
                      <a:endParaRPr lang="fr-FR" b="1" dirty="0">
                        <a:latin typeface="Times New Roman" pitchFamily="18" charset="0"/>
                        <a:cs typeface="Times New Roman" pitchFamily="18" charset="0"/>
                      </a:endParaRPr>
                    </a:p>
                  </a:txBody>
                  <a:tcPr/>
                </a:tc>
              </a:tr>
              <a:tr h="1035851">
                <a:tc>
                  <a:txBody>
                    <a:bodyPr/>
                    <a:lstStyle/>
                    <a:p>
                      <a:r>
                        <a:rPr lang="fr-FR" b="1" dirty="0" smtClean="0">
                          <a:latin typeface="Times New Roman" pitchFamily="18" charset="0"/>
                          <a:cs typeface="Times New Roman" pitchFamily="18" charset="0"/>
                        </a:rPr>
                        <a:t>Thermophiles </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35 à 45</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45 à 65 (en général 55)</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75 à 80</a:t>
                      </a:r>
                      <a:endParaRPr lang="fr-FR" b="1" dirty="0">
                        <a:latin typeface="Times New Roman" pitchFamily="18" charset="0"/>
                        <a:cs typeface="Times New Roman" pitchFamily="18" charset="0"/>
                      </a:endParaRPr>
                    </a:p>
                  </a:txBody>
                  <a:tcPr/>
                </a:tc>
              </a:tr>
            </a:tbl>
          </a:graphicData>
        </a:graphic>
      </p:graphicFrame>
      <p:sp>
        <p:nvSpPr>
          <p:cNvPr id="3" name="Rectangle 2"/>
          <p:cNvSpPr/>
          <p:nvPr/>
        </p:nvSpPr>
        <p:spPr>
          <a:xfrm>
            <a:off x="2643174" y="928670"/>
            <a:ext cx="4108817" cy="369332"/>
          </a:xfrm>
          <a:prstGeom prst="rect">
            <a:avLst/>
          </a:prstGeom>
        </p:spPr>
        <p:txBody>
          <a:bodyPr wrap="none">
            <a:spAutoFit/>
          </a:bodyPr>
          <a:lstStyle/>
          <a:p>
            <a:r>
              <a:rPr lang="fr-FR" dirty="0" smtClean="0">
                <a:latin typeface="Times New Roman" pitchFamily="18" charset="0"/>
                <a:ea typeface="Calibri" pitchFamily="34" charset="0"/>
                <a:cs typeface="Times New Roman" pitchFamily="18" charset="0"/>
              </a:rPr>
              <a:t>On distingue trois catégories de bactéries :</a:t>
            </a:r>
            <a:endParaRPr lang="fr-FR"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noChangeArrowheads="1"/>
          </p:cNvPicPr>
          <p:nvPr/>
        </p:nvPicPr>
        <p:blipFill>
          <a:blip r:embed="rId2" cstate="print"/>
          <a:srcRect/>
          <a:stretch>
            <a:fillRect/>
          </a:stretch>
        </p:blipFill>
        <p:spPr bwMode="auto">
          <a:xfrm>
            <a:off x="433388" y="500063"/>
            <a:ext cx="8277225" cy="5857875"/>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340360" y="214290"/>
            <a:ext cx="2731838" cy="461665"/>
          </a:xfrm>
          <a:prstGeom prst="rect">
            <a:avLst/>
          </a:prstGeom>
        </p:spPr>
        <p:txBody>
          <a:bodyPr wrap="none">
            <a:spAutoFit/>
          </a:bodyPr>
          <a:lstStyle/>
          <a:p>
            <a:r>
              <a:rPr lang="fr-FR" sz="2400" b="1" dirty="0" smtClean="0">
                <a:latin typeface="Times New Roman" pitchFamily="18" charset="0"/>
                <a:ea typeface="Calibri" pitchFamily="34" charset="0"/>
                <a:cs typeface="Times New Roman" pitchFamily="18" charset="0"/>
              </a:rPr>
              <a:t>Etude des bactéries</a:t>
            </a:r>
            <a:endParaRPr lang="fr-FR" sz="2400" b="1" dirty="0"/>
          </a:p>
        </p:txBody>
      </p:sp>
      <p:sp>
        <p:nvSpPr>
          <p:cNvPr id="7" name="Rectangle 6"/>
          <p:cNvSpPr/>
          <p:nvPr/>
        </p:nvSpPr>
        <p:spPr>
          <a:xfrm>
            <a:off x="3179068" y="1071546"/>
            <a:ext cx="3036005" cy="646331"/>
          </a:xfrm>
          <a:prstGeom prst="rect">
            <a:avLst/>
          </a:prstGeom>
        </p:spPr>
        <p:txBody>
          <a:bodyPr wrap="square">
            <a:spAutoFit/>
          </a:bodyPr>
          <a:lstStyle/>
          <a:p>
            <a:r>
              <a:rPr lang="fr-FR" b="1" dirty="0" smtClean="0">
                <a:latin typeface="Times New Roman" pitchFamily="18" charset="0"/>
                <a:ea typeface="Calibri" pitchFamily="34" charset="0"/>
                <a:cs typeface="Times New Roman" pitchFamily="18" charset="0"/>
              </a:rPr>
              <a:t>Il faut être capable de les faire croître en culture pure</a:t>
            </a:r>
            <a:endParaRPr lang="fr-FR" b="1" dirty="0"/>
          </a:p>
        </p:txBody>
      </p:sp>
      <p:sp>
        <p:nvSpPr>
          <p:cNvPr id="8" name="Rectangle 7"/>
          <p:cNvSpPr/>
          <p:nvPr/>
        </p:nvSpPr>
        <p:spPr>
          <a:xfrm>
            <a:off x="1428728" y="2143116"/>
            <a:ext cx="1332416" cy="646331"/>
          </a:xfrm>
          <a:prstGeom prst="rect">
            <a:avLst/>
          </a:prstGeom>
        </p:spPr>
        <p:txBody>
          <a:bodyPr wrap="none">
            <a:spAutoFit/>
          </a:bodyPr>
          <a:lstStyle/>
          <a:p>
            <a:r>
              <a:rPr lang="fr-FR" b="1" dirty="0" smtClean="0">
                <a:latin typeface="Times New Roman" pitchFamily="18" charset="0"/>
                <a:ea typeface="Calibri" pitchFamily="34" charset="0"/>
                <a:cs typeface="Times New Roman" pitchFamily="18" charset="0"/>
              </a:rPr>
              <a:t>Besoins en </a:t>
            </a:r>
          </a:p>
          <a:p>
            <a:r>
              <a:rPr lang="fr-FR" b="1" dirty="0" smtClean="0">
                <a:latin typeface="Times New Roman" pitchFamily="18" charset="0"/>
                <a:ea typeface="Calibri" pitchFamily="34" charset="0"/>
                <a:cs typeface="Times New Roman" pitchFamily="18" charset="0"/>
              </a:rPr>
              <a:t>nutriments </a:t>
            </a:r>
            <a:endParaRPr lang="fr-FR" b="1" dirty="0"/>
          </a:p>
        </p:txBody>
      </p:sp>
      <p:sp>
        <p:nvSpPr>
          <p:cNvPr id="9" name="Rectangle 8"/>
          <p:cNvSpPr/>
          <p:nvPr/>
        </p:nvSpPr>
        <p:spPr>
          <a:xfrm>
            <a:off x="6643702" y="2000240"/>
            <a:ext cx="2294218" cy="369332"/>
          </a:xfrm>
          <a:prstGeom prst="rect">
            <a:avLst/>
          </a:prstGeom>
        </p:spPr>
        <p:txBody>
          <a:bodyPr wrap="none">
            <a:spAutoFit/>
          </a:bodyPr>
          <a:lstStyle/>
          <a:p>
            <a:r>
              <a:rPr lang="fr-FR" b="1" dirty="0" smtClean="0">
                <a:latin typeface="Times New Roman" pitchFamily="18" charset="0"/>
                <a:ea typeface="Calibri" pitchFamily="34" charset="0"/>
                <a:cs typeface="Times New Roman" pitchFamily="18" charset="0"/>
              </a:rPr>
              <a:t>Conditions physiques</a:t>
            </a:r>
            <a:endParaRPr lang="fr-FR" b="1" dirty="0"/>
          </a:p>
        </p:txBody>
      </p:sp>
      <p:sp>
        <p:nvSpPr>
          <p:cNvPr id="10" name="Rectangle 9"/>
          <p:cNvSpPr/>
          <p:nvPr/>
        </p:nvSpPr>
        <p:spPr>
          <a:xfrm>
            <a:off x="3357554" y="3631172"/>
            <a:ext cx="2565767" cy="369332"/>
          </a:xfrm>
          <a:prstGeom prst="rect">
            <a:avLst/>
          </a:prstGeom>
        </p:spPr>
        <p:txBody>
          <a:bodyPr wrap="none">
            <a:spAutoFit/>
          </a:bodyPr>
          <a:lstStyle/>
          <a:p>
            <a:r>
              <a:rPr lang="fr-FR" b="1" dirty="0" smtClean="0">
                <a:latin typeface="Times New Roman" pitchFamily="18" charset="0"/>
                <a:ea typeface="Calibri" pitchFamily="34" charset="0"/>
                <a:cs typeface="Times New Roman" pitchFamily="18" charset="0"/>
              </a:rPr>
              <a:t>Une croissance optimale</a:t>
            </a:r>
            <a:endParaRPr lang="fr-FR" b="1" dirty="0"/>
          </a:p>
        </p:txBody>
      </p:sp>
      <p:sp>
        <p:nvSpPr>
          <p:cNvPr id="11" name="Rectangle 10"/>
          <p:cNvSpPr/>
          <p:nvPr/>
        </p:nvSpPr>
        <p:spPr>
          <a:xfrm>
            <a:off x="214282" y="1357298"/>
            <a:ext cx="1687193" cy="369332"/>
          </a:xfrm>
          <a:prstGeom prst="rect">
            <a:avLst/>
          </a:prstGeom>
        </p:spPr>
        <p:txBody>
          <a:bodyPr wrap="none">
            <a:spAutoFit/>
          </a:bodyPr>
          <a:lstStyle/>
          <a:p>
            <a:r>
              <a:rPr lang="fr-FR" b="1" dirty="0" smtClean="0">
                <a:latin typeface="Times New Roman" pitchFamily="18" charset="0"/>
                <a:ea typeface="Calibri" pitchFamily="34" charset="0"/>
                <a:cs typeface="Times New Roman" pitchFamily="18" charset="0"/>
              </a:rPr>
              <a:t>Très complexes</a:t>
            </a:r>
            <a:endParaRPr lang="fr-FR" b="1" dirty="0"/>
          </a:p>
        </p:txBody>
      </p:sp>
      <p:sp>
        <p:nvSpPr>
          <p:cNvPr id="12" name="Rectangle 11"/>
          <p:cNvSpPr/>
          <p:nvPr/>
        </p:nvSpPr>
        <p:spPr>
          <a:xfrm>
            <a:off x="785786" y="3500438"/>
            <a:ext cx="954107" cy="369332"/>
          </a:xfrm>
          <a:prstGeom prst="rect">
            <a:avLst/>
          </a:prstGeom>
        </p:spPr>
        <p:txBody>
          <a:bodyPr wrap="none">
            <a:spAutoFit/>
          </a:bodyPr>
          <a:lstStyle/>
          <a:p>
            <a:r>
              <a:rPr lang="fr-FR" b="1" dirty="0" smtClean="0">
                <a:latin typeface="Times New Roman" pitchFamily="18" charset="0"/>
                <a:ea typeface="Calibri" pitchFamily="34" charset="0"/>
                <a:cs typeface="Times New Roman" pitchFamily="18" charset="0"/>
              </a:rPr>
              <a:t>Simples</a:t>
            </a:r>
            <a:endParaRPr lang="fr-FR" b="1" dirty="0"/>
          </a:p>
        </p:txBody>
      </p:sp>
      <p:sp>
        <p:nvSpPr>
          <p:cNvPr id="13" name="Rectangle 12"/>
          <p:cNvSpPr/>
          <p:nvPr/>
        </p:nvSpPr>
        <p:spPr>
          <a:xfrm>
            <a:off x="2428860" y="5214950"/>
            <a:ext cx="4929222" cy="646331"/>
          </a:xfrm>
          <a:prstGeom prst="rect">
            <a:avLst/>
          </a:prstGeom>
        </p:spPr>
        <p:txBody>
          <a:bodyPr wrap="square">
            <a:spAutoFit/>
          </a:bodyPr>
          <a:lstStyle/>
          <a:p>
            <a:pPr algn="ctr"/>
            <a:r>
              <a:rPr lang="fr-FR" b="1" dirty="0" smtClean="0">
                <a:latin typeface="Times New Roman" pitchFamily="18" charset="0"/>
                <a:ea typeface="Calibri" pitchFamily="34" charset="0"/>
                <a:cs typeface="Times New Roman" pitchFamily="18" charset="0"/>
              </a:rPr>
              <a:t>Il faut donc adapter les conditions de culture selon les besoins de chaque groupe de bactéries.</a:t>
            </a:r>
            <a:endParaRPr lang="fr-FR" b="1" dirty="0"/>
          </a:p>
        </p:txBody>
      </p:sp>
      <p:cxnSp>
        <p:nvCxnSpPr>
          <p:cNvPr id="15" name="Connecteur droit avec flèche 14"/>
          <p:cNvCxnSpPr/>
          <p:nvPr/>
        </p:nvCxnSpPr>
        <p:spPr>
          <a:xfrm rot="16200000" flipH="1">
            <a:off x="4357686" y="857231"/>
            <a:ext cx="428626" cy="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rot="10800000" flipV="1">
            <a:off x="2214546" y="1714488"/>
            <a:ext cx="1714512" cy="42862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a:off x="5286380" y="1714488"/>
            <a:ext cx="2286016" cy="28575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a:off x="2214546" y="2857496"/>
            <a:ext cx="2286016" cy="64294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rot="10800000" flipV="1">
            <a:off x="5214942" y="2500306"/>
            <a:ext cx="2286016" cy="92869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rot="10800000">
            <a:off x="1071538" y="1785926"/>
            <a:ext cx="785818" cy="28575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rot="10800000" flipV="1">
            <a:off x="1214414" y="2857496"/>
            <a:ext cx="642942" cy="57150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3490" name="Rectangle 2"/>
          <p:cNvSpPr>
            <a:spLocks noChangeArrowheads="1"/>
          </p:cNvSpPr>
          <p:nvPr/>
        </p:nvSpPr>
        <p:spPr bwMode="auto">
          <a:xfrm>
            <a:off x="0" y="0"/>
            <a:ext cx="2000232" cy="461665"/>
          </a:xfrm>
          <a:prstGeom prst="rect">
            <a:avLst/>
          </a:prstGeom>
          <a:ln>
            <a:headEnd/>
            <a:tailEnd/>
          </a:ln>
        </p:spPr>
        <p:style>
          <a:lnRef idx="1">
            <a:schemeClr val="dk1"/>
          </a:lnRef>
          <a:fillRef idx="3">
            <a:schemeClr val="dk1"/>
          </a:fillRef>
          <a:effectRef idx="2">
            <a:schemeClr val="dk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Introduction</a:t>
            </a:r>
            <a:endParaRPr kumimoji="0" lang="fr-FR" sz="3200" b="0" i="0" u="none" strike="noStrike" cap="none" normalizeH="0" baseline="0" dirty="0" smtClean="0">
              <a:ln>
                <a:noFill/>
              </a:ln>
              <a:solidFill>
                <a:srgbClr val="FFFF00"/>
              </a:solidFill>
              <a:effectLst/>
              <a:latin typeface="Arial" pitchFamily="34" charset="0"/>
              <a:cs typeface="Arial" pitchFamily="34" charset="0"/>
            </a:endParaRPr>
          </a:p>
        </p:txBody>
      </p:sp>
      <p:sp>
        <p:nvSpPr>
          <p:cNvPr id="37" name="Flèche vers le bas 36"/>
          <p:cNvSpPr/>
          <p:nvPr/>
        </p:nvSpPr>
        <p:spPr>
          <a:xfrm>
            <a:off x="4714876" y="4143380"/>
            <a:ext cx="285752" cy="928694"/>
          </a:xfrm>
          <a:prstGeom prst="downArrow">
            <a:avLst/>
          </a:prstGeom>
          <a:gradFill>
            <a:gsLst>
              <a:gs pos="0">
                <a:srgbClr val="FFF200"/>
              </a:gs>
              <a:gs pos="45000">
                <a:srgbClr val="FF7A00"/>
              </a:gs>
              <a:gs pos="70000">
                <a:srgbClr val="FF0300"/>
              </a:gs>
              <a:gs pos="100000">
                <a:srgbClr val="4D0808"/>
              </a:gs>
            </a:gsLst>
            <a:lin ang="5400000" scaled="0"/>
          </a:gradFill>
          <a:ln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5297" name="Picture 1"/>
          <p:cNvPicPr>
            <a:picLocks noChangeAspect="1" noChangeArrowheads="1"/>
          </p:cNvPicPr>
          <p:nvPr/>
        </p:nvPicPr>
        <p:blipFill>
          <a:blip r:embed="rId2" cstate="print"/>
          <a:srcRect/>
          <a:stretch>
            <a:fillRect/>
          </a:stretch>
        </p:blipFill>
        <p:spPr bwMode="auto">
          <a:xfrm>
            <a:off x="2000232" y="0"/>
            <a:ext cx="1285884" cy="1370310"/>
          </a:xfrm>
          <a:prstGeom prst="rect">
            <a:avLst/>
          </a:prstGeom>
          <a:noFill/>
          <a:ln w="9525">
            <a:noFill/>
            <a:miter lim="800000"/>
            <a:headEnd/>
            <a:tailEnd/>
          </a:ln>
          <a:effectLst/>
        </p:spPr>
      </p:pic>
      <p:pic>
        <p:nvPicPr>
          <p:cNvPr id="55299" name="Picture 3"/>
          <p:cNvPicPr>
            <a:picLocks noChangeAspect="1" noChangeArrowheads="1"/>
          </p:cNvPicPr>
          <p:nvPr/>
        </p:nvPicPr>
        <p:blipFill>
          <a:blip r:embed="rId3" cstate="print"/>
          <a:srcRect/>
          <a:stretch>
            <a:fillRect/>
          </a:stretch>
        </p:blipFill>
        <p:spPr bwMode="auto">
          <a:xfrm>
            <a:off x="285720" y="1928802"/>
            <a:ext cx="1152525" cy="1247775"/>
          </a:xfrm>
          <a:prstGeom prst="rect">
            <a:avLst/>
          </a:prstGeom>
          <a:noFill/>
          <a:ln w="9525">
            <a:noFill/>
            <a:miter lim="800000"/>
            <a:headEnd/>
            <a:tailEnd/>
          </a:ln>
          <a:effectLst/>
        </p:spPr>
      </p:pic>
      <p:pic>
        <p:nvPicPr>
          <p:cNvPr id="111617" name="Picture 1"/>
          <p:cNvPicPr>
            <a:picLocks noChangeAspect="1" noChangeArrowheads="1"/>
          </p:cNvPicPr>
          <p:nvPr/>
        </p:nvPicPr>
        <p:blipFill>
          <a:blip r:embed="rId4"/>
          <a:srcRect/>
          <a:stretch>
            <a:fillRect/>
          </a:stretch>
        </p:blipFill>
        <p:spPr bwMode="auto">
          <a:xfrm>
            <a:off x="7645421" y="0"/>
            <a:ext cx="1498579" cy="1427149"/>
          </a:xfrm>
          <a:prstGeom prst="rect">
            <a:avLst/>
          </a:prstGeom>
          <a:noFill/>
          <a:ln w="9525">
            <a:noFill/>
            <a:miter lim="800000"/>
            <a:headEnd/>
            <a:tailEnd/>
          </a:ln>
          <a:effectLst/>
        </p:spPr>
      </p:pic>
      <p:pic>
        <p:nvPicPr>
          <p:cNvPr id="111618" name="Picture 2"/>
          <p:cNvPicPr>
            <a:picLocks noChangeAspect="1" noChangeArrowheads="1"/>
          </p:cNvPicPr>
          <p:nvPr/>
        </p:nvPicPr>
        <p:blipFill>
          <a:blip r:embed="rId5"/>
          <a:srcRect/>
          <a:stretch>
            <a:fillRect/>
          </a:stretch>
        </p:blipFill>
        <p:spPr bwMode="auto">
          <a:xfrm>
            <a:off x="0" y="5216537"/>
            <a:ext cx="1784331" cy="1641463"/>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 calcmode="lin" valueType="num">
                                      <p:cBhvr>
                                        <p:cTn id="7" dur="500" fill="hold"/>
                                        <p:tgtEl>
                                          <p:spTgt spid="63490"/>
                                        </p:tgtEl>
                                        <p:attrNameLst>
                                          <p:attrName>ppt_w</p:attrName>
                                        </p:attrNameLst>
                                      </p:cBhvr>
                                      <p:tavLst>
                                        <p:tav tm="0">
                                          <p:val>
                                            <p:fltVal val="0"/>
                                          </p:val>
                                        </p:tav>
                                        <p:tav tm="100000">
                                          <p:val>
                                            <p:strVal val="#ppt_w"/>
                                          </p:val>
                                        </p:tav>
                                      </p:tavLst>
                                    </p:anim>
                                    <p:anim calcmode="lin" valueType="num">
                                      <p:cBhvr>
                                        <p:cTn id="8" dur="500" fill="hold"/>
                                        <p:tgtEl>
                                          <p:spTgt spid="63490"/>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55297"/>
                                        </p:tgtEl>
                                        <p:attrNameLst>
                                          <p:attrName>style.visibility</p:attrName>
                                        </p:attrNameLst>
                                      </p:cBhvr>
                                      <p:to>
                                        <p:strVal val="visible"/>
                                      </p:to>
                                    </p:set>
                                    <p:anim calcmode="lin" valueType="num">
                                      <p:cBhvr>
                                        <p:cTn id="15" dur="500" fill="hold"/>
                                        <p:tgtEl>
                                          <p:spTgt spid="55297"/>
                                        </p:tgtEl>
                                        <p:attrNameLst>
                                          <p:attrName>ppt_w</p:attrName>
                                        </p:attrNameLst>
                                      </p:cBhvr>
                                      <p:tavLst>
                                        <p:tav tm="0">
                                          <p:val>
                                            <p:fltVal val="0"/>
                                          </p:val>
                                        </p:tav>
                                        <p:tav tm="100000">
                                          <p:val>
                                            <p:strVal val="#ppt_w"/>
                                          </p:val>
                                        </p:tav>
                                      </p:tavLst>
                                    </p:anim>
                                    <p:anim calcmode="lin" valueType="num">
                                      <p:cBhvr>
                                        <p:cTn id="16" dur="500" fill="hold"/>
                                        <p:tgtEl>
                                          <p:spTgt spid="55297"/>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55299"/>
                                        </p:tgtEl>
                                        <p:attrNameLst>
                                          <p:attrName>style.visibility</p:attrName>
                                        </p:attrNameLst>
                                      </p:cBhvr>
                                      <p:to>
                                        <p:strVal val="visible"/>
                                      </p:to>
                                    </p:set>
                                    <p:anim calcmode="lin" valueType="num">
                                      <p:cBhvr>
                                        <p:cTn id="39" dur="500" fill="hold"/>
                                        <p:tgtEl>
                                          <p:spTgt spid="55299"/>
                                        </p:tgtEl>
                                        <p:attrNameLst>
                                          <p:attrName>ppt_w</p:attrName>
                                        </p:attrNameLst>
                                      </p:cBhvr>
                                      <p:tavLst>
                                        <p:tav tm="0">
                                          <p:val>
                                            <p:fltVal val="0"/>
                                          </p:val>
                                        </p:tav>
                                        <p:tav tm="100000">
                                          <p:val>
                                            <p:strVal val="#ppt_w"/>
                                          </p:val>
                                        </p:tav>
                                      </p:tavLst>
                                    </p:anim>
                                    <p:anim calcmode="lin" valueType="num">
                                      <p:cBhvr>
                                        <p:cTn id="40" dur="500" fill="hold"/>
                                        <p:tgtEl>
                                          <p:spTgt spid="55299"/>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500" fill="hold"/>
                                        <p:tgtEl>
                                          <p:spTgt spid="21"/>
                                        </p:tgtEl>
                                        <p:attrNameLst>
                                          <p:attrName>ppt_w</p:attrName>
                                        </p:attrNameLst>
                                      </p:cBhvr>
                                      <p:tavLst>
                                        <p:tav tm="0">
                                          <p:val>
                                            <p:fltVal val="0"/>
                                          </p:val>
                                        </p:tav>
                                        <p:tav tm="100000">
                                          <p:val>
                                            <p:strVal val="#ppt_w"/>
                                          </p:val>
                                        </p:tav>
                                      </p:tavLst>
                                    </p:anim>
                                    <p:anim calcmode="lin" valueType="num">
                                      <p:cBhvr>
                                        <p:cTn id="46" dur="500" fill="hold"/>
                                        <p:tgtEl>
                                          <p:spTgt spid="21"/>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p:cTn id="55" dur="500" fill="hold"/>
                                        <p:tgtEl>
                                          <p:spTgt spid="23"/>
                                        </p:tgtEl>
                                        <p:attrNameLst>
                                          <p:attrName>ppt_w</p:attrName>
                                        </p:attrNameLst>
                                      </p:cBhvr>
                                      <p:tavLst>
                                        <p:tav tm="0">
                                          <p:val>
                                            <p:fltVal val="0"/>
                                          </p:val>
                                        </p:tav>
                                        <p:tav tm="100000">
                                          <p:val>
                                            <p:strVal val="#ppt_w"/>
                                          </p:val>
                                        </p:tav>
                                      </p:tavLst>
                                    </p:anim>
                                    <p:anim calcmode="lin" valueType="num">
                                      <p:cBhvr>
                                        <p:cTn id="56" dur="500" fill="hold"/>
                                        <p:tgtEl>
                                          <p:spTgt spid="23"/>
                                        </p:tgtEl>
                                        <p:attrNameLst>
                                          <p:attrName>ppt_h</p:attrName>
                                        </p:attrNameLst>
                                      </p:cBhvr>
                                      <p:tavLst>
                                        <p:tav tm="0">
                                          <p:val>
                                            <p:fltVal val="0"/>
                                          </p:val>
                                        </p:tav>
                                        <p:tav tm="100000">
                                          <p:val>
                                            <p:strVal val="#ppt_h"/>
                                          </p:val>
                                        </p:tav>
                                      </p:tavLst>
                                    </p:anim>
                                  </p:childTnLst>
                                </p:cTn>
                              </p:par>
                              <p:par>
                                <p:cTn id="57" presetID="23" presetClass="entr" presetSubtype="16" fill="hold" nodeType="with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p:cTn id="59" dur="500" fill="hold"/>
                                        <p:tgtEl>
                                          <p:spTgt spid="27"/>
                                        </p:tgtEl>
                                        <p:attrNameLst>
                                          <p:attrName>ppt_w</p:attrName>
                                        </p:attrNameLst>
                                      </p:cBhvr>
                                      <p:tavLst>
                                        <p:tav tm="0">
                                          <p:val>
                                            <p:fltVal val="0"/>
                                          </p:val>
                                        </p:tav>
                                        <p:tav tm="100000">
                                          <p:val>
                                            <p:strVal val="#ppt_w"/>
                                          </p:val>
                                        </p:tav>
                                      </p:tavLst>
                                    </p:anim>
                                    <p:anim calcmode="lin" valueType="num">
                                      <p:cBhvr>
                                        <p:cTn id="60" dur="500" fill="hold"/>
                                        <p:tgtEl>
                                          <p:spTgt spid="27"/>
                                        </p:tgtEl>
                                        <p:attrNameLst>
                                          <p:attrName>ppt_h</p:attrName>
                                        </p:attrNameLst>
                                      </p:cBhvr>
                                      <p:tavLst>
                                        <p:tav tm="0">
                                          <p:val>
                                            <p:fltVal val="0"/>
                                          </p:val>
                                        </p:tav>
                                        <p:tav tm="100000">
                                          <p:val>
                                            <p:strVal val="#ppt_h"/>
                                          </p:val>
                                        </p:tav>
                                      </p:tavLst>
                                    </p:anim>
                                  </p:childTnLst>
                                </p:cTn>
                              </p:par>
                              <p:par>
                                <p:cTn id="61" presetID="23" presetClass="entr" presetSubtype="16" fill="hold" grpId="0" nodeType="withEffect">
                                  <p:stCondLst>
                                    <p:cond delay="0"/>
                                  </p:stCondLst>
                                  <p:childTnLst>
                                    <p:set>
                                      <p:cBhvr>
                                        <p:cTn id="62" dur="1" fill="hold">
                                          <p:stCondLst>
                                            <p:cond delay="0"/>
                                          </p:stCondLst>
                                        </p:cTn>
                                        <p:tgtEl>
                                          <p:spTgt spid="10"/>
                                        </p:tgtEl>
                                        <p:attrNameLst>
                                          <p:attrName>style.visibility</p:attrName>
                                        </p:attrNameLst>
                                      </p:cBhvr>
                                      <p:to>
                                        <p:strVal val="visible"/>
                                      </p:to>
                                    </p:set>
                                    <p:anim calcmode="lin" valueType="num">
                                      <p:cBhvr>
                                        <p:cTn id="63" dur="500" fill="hold"/>
                                        <p:tgtEl>
                                          <p:spTgt spid="10"/>
                                        </p:tgtEl>
                                        <p:attrNameLst>
                                          <p:attrName>ppt_w</p:attrName>
                                        </p:attrNameLst>
                                      </p:cBhvr>
                                      <p:tavLst>
                                        <p:tav tm="0">
                                          <p:val>
                                            <p:fltVal val="0"/>
                                          </p:val>
                                        </p:tav>
                                        <p:tav tm="100000">
                                          <p:val>
                                            <p:strVal val="#ppt_w"/>
                                          </p:val>
                                        </p:tav>
                                      </p:tavLst>
                                    </p:anim>
                                    <p:anim calcmode="lin" valueType="num">
                                      <p:cBhvr>
                                        <p:cTn id="64"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nodeType="clickEffect">
                                  <p:stCondLst>
                                    <p:cond delay="0"/>
                                  </p:stCondLst>
                                  <p:childTnLst>
                                    <p:set>
                                      <p:cBhvr>
                                        <p:cTn id="68" dur="1" fill="hold">
                                          <p:stCondLst>
                                            <p:cond delay="0"/>
                                          </p:stCondLst>
                                        </p:cTn>
                                        <p:tgtEl>
                                          <p:spTgt spid="29"/>
                                        </p:tgtEl>
                                        <p:attrNameLst>
                                          <p:attrName>style.visibility</p:attrName>
                                        </p:attrNameLst>
                                      </p:cBhvr>
                                      <p:to>
                                        <p:strVal val="visible"/>
                                      </p:to>
                                    </p:set>
                                    <p:anim calcmode="lin" valueType="num">
                                      <p:cBhvr>
                                        <p:cTn id="69" dur="500" fill="hold"/>
                                        <p:tgtEl>
                                          <p:spTgt spid="29"/>
                                        </p:tgtEl>
                                        <p:attrNameLst>
                                          <p:attrName>ppt_w</p:attrName>
                                        </p:attrNameLst>
                                      </p:cBhvr>
                                      <p:tavLst>
                                        <p:tav tm="0">
                                          <p:val>
                                            <p:fltVal val="0"/>
                                          </p:val>
                                        </p:tav>
                                        <p:tav tm="100000">
                                          <p:val>
                                            <p:strVal val="#ppt_w"/>
                                          </p:val>
                                        </p:tav>
                                      </p:tavLst>
                                    </p:anim>
                                    <p:anim calcmode="lin" valueType="num">
                                      <p:cBhvr>
                                        <p:cTn id="70" dur="500" fill="hold"/>
                                        <p:tgtEl>
                                          <p:spTgt spid="29"/>
                                        </p:tgtEl>
                                        <p:attrNameLst>
                                          <p:attrName>ppt_h</p:attrName>
                                        </p:attrNameLst>
                                      </p:cBhvr>
                                      <p:tavLst>
                                        <p:tav tm="0">
                                          <p:val>
                                            <p:fltVal val="0"/>
                                          </p:val>
                                        </p:tav>
                                        <p:tav tm="100000">
                                          <p:val>
                                            <p:strVal val="#ppt_h"/>
                                          </p:val>
                                        </p:tav>
                                      </p:tavLst>
                                    </p:anim>
                                  </p:childTnLst>
                                </p:cTn>
                              </p:par>
                              <p:par>
                                <p:cTn id="71" presetID="23" presetClass="entr" presetSubtype="16" fill="hold" grpId="0" nodeType="with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p:cTn id="73" dur="500" fill="hold"/>
                                        <p:tgtEl>
                                          <p:spTgt spid="11"/>
                                        </p:tgtEl>
                                        <p:attrNameLst>
                                          <p:attrName>ppt_w</p:attrName>
                                        </p:attrNameLst>
                                      </p:cBhvr>
                                      <p:tavLst>
                                        <p:tav tm="0">
                                          <p:val>
                                            <p:fltVal val="0"/>
                                          </p:val>
                                        </p:tav>
                                        <p:tav tm="100000">
                                          <p:val>
                                            <p:strVal val="#ppt_w"/>
                                          </p:val>
                                        </p:tav>
                                      </p:tavLst>
                                    </p:anim>
                                    <p:anim calcmode="lin" valueType="num">
                                      <p:cBhvr>
                                        <p:cTn id="74" dur="500" fill="hold"/>
                                        <p:tgtEl>
                                          <p:spTgt spid="11"/>
                                        </p:tgtEl>
                                        <p:attrNameLst>
                                          <p:attrName>ppt_h</p:attrName>
                                        </p:attrNameLst>
                                      </p:cBhvr>
                                      <p:tavLst>
                                        <p:tav tm="0">
                                          <p:val>
                                            <p:fltVal val="0"/>
                                          </p:val>
                                        </p:tav>
                                        <p:tav tm="100000">
                                          <p:val>
                                            <p:strVal val="#ppt_h"/>
                                          </p:val>
                                        </p:tav>
                                      </p:tavLst>
                                    </p:anim>
                                  </p:childTnLst>
                                </p:cTn>
                              </p:par>
                              <p:par>
                                <p:cTn id="75" presetID="23" presetClass="entr" presetSubtype="16" fill="hold" nodeType="withEffect">
                                  <p:stCondLst>
                                    <p:cond delay="0"/>
                                  </p:stCondLst>
                                  <p:childTnLst>
                                    <p:set>
                                      <p:cBhvr>
                                        <p:cTn id="76" dur="1" fill="hold">
                                          <p:stCondLst>
                                            <p:cond delay="0"/>
                                          </p:stCondLst>
                                        </p:cTn>
                                        <p:tgtEl>
                                          <p:spTgt spid="31"/>
                                        </p:tgtEl>
                                        <p:attrNameLst>
                                          <p:attrName>style.visibility</p:attrName>
                                        </p:attrNameLst>
                                      </p:cBhvr>
                                      <p:to>
                                        <p:strVal val="visible"/>
                                      </p:to>
                                    </p:set>
                                    <p:anim calcmode="lin" valueType="num">
                                      <p:cBhvr>
                                        <p:cTn id="77" dur="500" fill="hold"/>
                                        <p:tgtEl>
                                          <p:spTgt spid="31"/>
                                        </p:tgtEl>
                                        <p:attrNameLst>
                                          <p:attrName>ppt_w</p:attrName>
                                        </p:attrNameLst>
                                      </p:cBhvr>
                                      <p:tavLst>
                                        <p:tav tm="0">
                                          <p:val>
                                            <p:fltVal val="0"/>
                                          </p:val>
                                        </p:tav>
                                        <p:tav tm="100000">
                                          <p:val>
                                            <p:strVal val="#ppt_w"/>
                                          </p:val>
                                        </p:tav>
                                      </p:tavLst>
                                    </p:anim>
                                    <p:anim calcmode="lin" valueType="num">
                                      <p:cBhvr>
                                        <p:cTn id="78" dur="500" fill="hold"/>
                                        <p:tgtEl>
                                          <p:spTgt spid="31"/>
                                        </p:tgtEl>
                                        <p:attrNameLst>
                                          <p:attrName>ppt_h</p:attrName>
                                        </p:attrNameLst>
                                      </p:cBhvr>
                                      <p:tavLst>
                                        <p:tav tm="0">
                                          <p:val>
                                            <p:fltVal val="0"/>
                                          </p:val>
                                        </p:tav>
                                        <p:tav tm="100000">
                                          <p:val>
                                            <p:strVal val="#ppt_h"/>
                                          </p:val>
                                        </p:tav>
                                      </p:tavLst>
                                    </p:anim>
                                  </p:childTnLst>
                                </p:cTn>
                              </p:par>
                              <p:par>
                                <p:cTn id="79" presetID="23" presetClass="entr" presetSubtype="16" fill="hold" grpId="0" nodeType="withEffect">
                                  <p:stCondLst>
                                    <p:cond delay="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83" fill="hold">
                      <p:stCondLst>
                        <p:cond delay="indefinite"/>
                      </p:stCondLst>
                      <p:childTnLst>
                        <p:par>
                          <p:cTn id="84" fill="hold">
                            <p:stCondLst>
                              <p:cond delay="0"/>
                            </p:stCondLst>
                            <p:childTnLst>
                              <p:par>
                                <p:cTn id="85" presetID="23" presetClass="entr" presetSubtype="16" fill="hold" grpId="0" nodeType="clickEffect">
                                  <p:stCondLst>
                                    <p:cond delay="0"/>
                                  </p:stCondLst>
                                  <p:childTnLst>
                                    <p:set>
                                      <p:cBhvr>
                                        <p:cTn id="86" dur="1" fill="hold">
                                          <p:stCondLst>
                                            <p:cond delay="0"/>
                                          </p:stCondLst>
                                        </p:cTn>
                                        <p:tgtEl>
                                          <p:spTgt spid="37"/>
                                        </p:tgtEl>
                                        <p:attrNameLst>
                                          <p:attrName>style.visibility</p:attrName>
                                        </p:attrNameLst>
                                      </p:cBhvr>
                                      <p:to>
                                        <p:strVal val="visible"/>
                                      </p:to>
                                    </p:set>
                                    <p:anim calcmode="lin" valueType="num">
                                      <p:cBhvr>
                                        <p:cTn id="87" dur="500" fill="hold"/>
                                        <p:tgtEl>
                                          <p:spTgt spid="37"/>
                                        </p:tgtEl>
                                        <p:attrNameLst>
                                          <p:attrName>ppt_w</p:attrName>
                                        </p:attrNameLst>
                                      </p:cBhvr>
                                      <p:tavLst>
                                        <p:tav tm="0">
                                          <p:val>
                                            <p:fltVal val="0"/>
                                          </p:val>
                                        </p:tav>
                                        <p:tav tm="100000">
                                          <p:val>
                                            <p:strVal val="#ppt_w"/>
                                          </p:val>
                                        </p:tav>
                                      </p:tavLst>
                                    </p:anim>
                                    <p:anim calcmode="lin" valueType="num">
                                      <p:cBhvr>
                                        <p:cTn id="88" dur="500" fill="hold"/>
                                        <p:tgtEl>
                                          <p:spTgt spid="37"/>
                                        </p:tgtEl>
                                        <p:attrNameLst>
                                          <p:attrName>ppt_h</p:attrName>
                                        </p:attrNameLst>
                                      </p:cBhvr>
                                      <p:tavLst>
                                        <p:tav tm="0">
                                          <p:val>
                                            <p:fltVal val="0"/>
                                          </p:val>
                                        </p:tav>
                                        <p:tav tm="100000">
                                          <p:val>
                                            <p:strVal val="#ppt_h"/>
                                          </p:val>
                                        </p:tav>
                                      </p:tavLst>
                                    </p:anim>
                                  </p:childTnLst>
                                </p:cTn>
                              </p:par>
                              <p:par>
                                <p:cTn id="89" presetID="23" presetClass="entr" presetSubtype="16" fill="hold" grpId="0" nodeType="withEffect">
                                  <p:stCondLst>
                                    <p:cond delay="0"/>
                                  </p:stCondLst>
                                  <p:childTnLst>
                                    <p:set>
                                      <p:cBhvr>
                                        <p:cTn id="90" dur="1" fill="hold">
                                          <p:stCondLst>
                                            <p:cond delay="0"/>
                                          </p:stCondLst>
                                        </p:cTn>
                                        <p:tgtEl>
                                          <p:spTgt spid="13"/>
                                        </p:tgtEl>
                                        <p:attrNameLst>
                                          <p:attrName>style.visibility</p:attrName>
                                        </p:attrNameLst>
                                      </p:cBhvr>
                                      <p:to>
                                        <p:strVal val="visible"/>
                                      </p:to>
                                    </p:set>
                                    <p:anim calcmode="lin" valueType="num">
                                      <p:cBhvr>
                                        <p:cTn id="91" dur="500" fill="hold"/>
                                        <p:tgtEl>
                                          <p:spTgt spid="13"/>
                                        </p:tgtEl>
                                        <p:attrNameLst>
                                          <p:attrName>ppt_w</p:attrName>
                                        </p:attrNameLst>
                                      </p:cBhvr>
                                      <p:tavLst>
                                        <p:tav tm="0">
                                          <p:val>
                                            <p:fltVal val="0"/>
                                          </p:val>
                                        </p:tav>
                                        <p:tav tm="100000">
                                          <p:val>
                                            <p:strVal val="#ppt_w"/>
                                          </p:val>
                                        </p:tav>
                                      </p:tavLst>
                                    </p:anim>
                                    <p:anim calcmode="lin" valueType="num">
                                      <p:cBhvr>
                                        <p:cTn id="92"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63490" grpId="0" animBg="1"/>
      <p:bldP spid="3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1"/>
          <p:cNvSpPr>
            <a:spLocks noChangeArrowheads="1"/>
          </p:cNvSpPr>
          <p:nvPr/>
        </p:nvSpPr>
        <p:spPr bwMode="auto">
          <a:xfrm>
            <a:off x="0" y="0"/>
            <a:ext cx="410881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4.2. Influence des gaz atmosphériques :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3" name="Group 30"/>
          <p:cNvGrpSpPr>
            <a:grpSpLocks/>
          </p:cNvGrpSpPr>
          <p:nvPr/>
        </p:nvGrpSpPr>
        <p:grpSpPr bwMode="auto">
          <a:xfrm>
            <a:off x="467520" y="986451"/>
            <a:ext cx="8280944" cy="3378653"/>
            <a:chOff x="755576" y="908720"/>
            <a:chExt cx="8208912" cy="4883770"/>
          </a:xfrm>
        </p:grpSpPr>
        <p:cxnSp>
          <p:nvCxnSpPr>
            <p:cNvPr id="4" name="Straight Connector 13"/>
            <p:cNvCxnSpPr/>
            <p:nvPr/>
          </p:nvCxnSpPr>
          <p:spPr>
            <a:xfrm>
              <a:off x="827014" y="1772149"/>
              <a:ext cx="792157"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 name="Group 29"/>
            <p:cNvGrpSpPr>
              <a:grpSpLocks/>
            </p:cNvGrpSpPr>
            <p:nvPr/>
          </p:nvGrpSpPr>
          <p:grpSpPr bwMode="auto">
            <a:xfrm>
              <a:off x="755576" y="908720"/>
              <a:ext cx="8208912" cy="4883770"/>
              <a:chOff x="755576" y="908720"/>
              <a:chExt cx="8208912" cy="4883770"/>
            </a:xfrm>
          </p:grpSpPr>
          <p:sp>
            <p:nvSpPr>
              <p:cNvPr id="6" name="Can 5"/>
              <p:cNvSpPr/>
              <p:nvPr/>
            </p:nvSpPr>
            <p:spPr>
              <a:xfrm>
                <a:off x="827014" y="908720"/>
                <a:ext cx="792157" cy="3888604"/>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fr-F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fr-FR">
                  <a:solidFill>
                    <a:srgbClr val="FFFFFF"/>
                  </a:solidFill>
                  <a:cs typeface="Arial" charset="0"/>
                </a:endParaRPr>
              </a:p>
            </p:txBody>
          </p:sp>
          <p:pic>
            <p:nvPicPr>
              <p:cNvPr id="7" name="Picture 1"/>
              <p:cNvPicPr>
                <a:picLocks noChangeAspect="1" noChangeArrowheads="1"/>
              </p:cNvPicPr>
              <p:nvPr/>
            </p:nvPicPr>
            <p:blipFill>
              <a:blip r:embed="rId2" cstate="print"/>
              <a:srcRect/>
              <a:stretch>
                <a:fillRect/>
              </a:stretch>
            </p:blipFill>
            <p:spPr bwMode="auto">
              <a:xfrm>
                <a:off x="2466231" y="935335"/>
                <a:ext cx="809625" cy="3933825"/>
              </a:xfrm>
              <a:prstGeom prst="rect">
                <a:avLst/>
              </a:prstGeom>
              <a:noFill/>
              <a:ln w="9525">
                <a:noFill/>
                <a:miter lim="800000"/>
                <a:headEnd/>
                <a:tailEnd/>
              </a:ln>
            </p:spPr>
          </p:pic>
          <p:pic>
            <p:nvPicPr>
              <p:cNvPr id="8" name="Picture 2"/>
              <p:cNvPicPr>
                <a:picLocks noChangeAspect="1" noChangeArrowheads="1"/>
              </p:cNvPicPr>
              <p:nvPr/>
            </p:nvPicPr>
            <p:blipFill>
              <a:blip r:embed="rId3" cstate="print"/>
              <a:srcRect/>
              <a:stretch>
                <a:fillRect/>
              </a:stretch>
            </p:blipFill>
            <p:spPr bwMode="auto">
              <a:xfrm>
                <a:off x="4093840" y="908720"/>
                <a:ext cx="838200" cy="3943350"/>
              </a:xfrm>
              <a:prstGeom prst="rect">
                <a:avLst/>
              </a:prstGeom>
              <a:noFill/>
              <a:ln w="9525">
                <a:noFill/>
                <a:miter lim="800000"/>
                <a:headEnd/>
                <a:tailEnd/>
              </a:ln>
            </p:spPr>
          </p:pic>
          <p:pic>
            <p:nvPicPr>
              <p:cNvPr id="9" name="Picture 3"/>
              <p:cNvPicPr>
                <a:picLocks noChangeAspect="1" noChangeArrowheads="1"/>
              </p:cNvPicPr>
              <p:nvPr/>
            </p:nvPicPr>
            <p:blipFill>
              <a:blip r:embed="rId4" cstate="print"/>
              <a:srcRect/>
              <a:stretch>
                <a:fillRect/>
              </a:stretch>
            </p:blipFill>
            <p:spPr bwMode="auto">
              <a:xfrm>
                <a:off x="5802982" y="908720"/>
                <a:ext cx="857250" cy="39243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7596336" y="980728"/>
                <a:ext cx="838200" cy="3943350"/>
              </a:xfrm>
              <a:prstGeom prst="rect">
                <a:avLst/>
              </a:prstGeom>
              <a:noFill/>
              <a:ln w="9525">
                <a:noFill/>
                <a:miter lim="800000"/>
                <a:headEnd/>
                <a:tailEnd/>
              </a:ln>
            </p:spPr>
          </p:pic>
          <p:sp>
            <p:nvSpPr>
              <p:cNvPr id="11" name="TextBox 24"/>
              <p:cNvSpPr txBox="1">
                <a:spLocks noChangeArrowheads="1"/>
              </p:cNvSpPr>
              <p:nvPr/>
            </p:nvSpPr>
            <p:spPr bwMode="auto">
              <a:xfrm>
                <a:off x="755576" y="4870901"/>
                <a:ext cx="1368152" cy="646331"/>
              </a:xfrm>
              <a:prstGeom prst="rect">
                <a:avLst/>
              </a:prstGeom>
              <a:noFill/>
              <a:ln w="9525">
                <a:noFill/>
                <a:miter lim="800000"/>
                <a:headEnd/>
                <a:tailEnd/>
              </a:ln>
            </p:spPr>
            <p:txBody>
              <a:bodyPr>
                <a:spAutoFit/>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fr-FR">
                    <a:latin typeface="Times New Roman" pitchFamily="18" charset="0"/>
                    <a:cs typeface="Times New Roman" pitchFamily="18" charset="0"/>
                  </a:rPr>
                  <a:t>Tube non ensemencé </a:t>
                </a:r>
              </a:p>
            </p:txBody>
          </p:sp>
          <p:sp>
            <p:nvSpPr>
              <p:cNvPr id="12" name="TextBox 25"/>
              <p:cNvSpPr txBox="1">
                <a:spLocks noChangeArrowheads="1"/>
              </p:cNvSpPr>
              <p:nvPr/>
            </p:nvSpPr>
            <p:spPr bwMode="auto">
              <a:xfrm>
                <a:off x="2051720" y="4931876"/>
                <a:ext cx="1800200" cy="646331"/>
              </a:xfrm>
              <a:prstGeom prst="rect">
                <a:avLst/>
              </a:prstGeom>
              <a:noFill/>
              <a:ln w="9525">
                <a:noFill/>
                <a:miter lim="800000"/>
                <a:headEnd/>
                <a:tailEnd/>
              </a:ln>
            </p:spPr>
            <p:txBody>
              <a:bodyPr>
                <a:spAutoFit/>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fr-FR">
                    <a:latin typeface="Times New Roman" pitchFamily="18" charset="0"/>
                    <a:cs typeface="Times New Roman" pitchFamily="18" charset="0"/>
                  </a:rPr>
                  <a:t>Aéro- anaérobie</a:t>
                </a:r>
              </a:p>
              <a:p>
                <a:pPr algn="ctr"/>
                <a:r>
                  <a:rPr lang="fr-FR" i="1">
                    <a:latin typeface="Times New Roman" pitchFamily="18" charset="0"/>
                    <a:cs typeface="Times New Roman" pitchFamily="18" charset="0"/>
                  </a:rPr>
                  <a:t>E. Coli </a:t>
                </a:r>
              </a:p>
            </p:txBody>
          </p:sp>
          <p:sp>
            <p:nvSpPr>
              <p:cNvPr id="13" name="TextBox 26"/>
              <p:cNvSpPr txBox="1">
                <a:spLocks noChangeArrowheads="1"/>
              </p:cNvSpPr>
              <p:nvPr/>
            </p:nvSpPr>
            <p:spPr bwMode="auto">
              <a:xfrm>
                <a:off x="3995936" y="4869160"/>
                <a:ext cx="1440160" cy="923330"/>
              </a:xfrm>
              <a:prstGeom prst="rect">
                <a:avLst/>
              </a:prstGeom>
              <a:noFill/>
              <a:ln w="9525">
                <a:noFill/>
                <a:miter lim="800000"/>
                <a:headEnd/>
                <a:tailEnd/>
              </a:ln>
            </p:spPr>
            <p:txBody>
              <a:bodyPr>
                <a:spAutoFit/>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fr-FR">
                    <a:latin typeface="Times New Roman" pitchFamily="18" charset="0"/>
                    <a:cs typeface="Times New Roman" pitchFamily="18" charset="0"/>
                  </a:rPr>
                  <a:t>Aérobie stricte</a:t>
                </a:r>
              </a:p>
              <a:p>
                <a:r>
                  <a:rPr lang="fr-FR" i="1">
                    <a:latin typeface="Times New Roman" pitchFamily="18" charset="0"/>
                    <a:cs typeface="Times New Roman" pitchFamily="18" charset="0"/>
                  </a:rPr>
                  <a:t>P. aeroginosa</a:t>
                </a:r>
              </a:p>
            </p:txBody>
          </p:sp>
          <p:sp>
            <p:nvSpPr>
              <p:cNvPr id="14" name="TextBox 27"/>
              <p:cNvSpPr txBox="1">
                <a:spLocks noChangeArrowheads="1"/>
              </p:cNvSpPr>
              <p:nvPr/>
            </p:nvSpPr>
            <p:spPr bwMode="auto">
              <a:xfrm>
                <a:off x="5508104" y="4869160"/>
                <a:ext cx="1800200" cy="646331"/>
              </a:xfrm>
              <a:prstGeom prst="rect">
                <a:avLst/>
              </a:prstGeom>
              <a:noFill/>
              <a:ln w="9525">
                <a:noFill/>
                <a:miter lim="800000"/>
                <a:headEnd/>
                <a:tailEnd/>
              </a:ln>
            </p:spPr>
            <p:txBody>
              <a:bodyPr>
                <a:spAutoFit/>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fr-FR" dirty="0">
                    <a:latin typeface="Times New Roman" pitchFamily="18" charset="0"/>
                    <a:cs typeface="Times New Roman" pitchFamily="18" charset="0"/>
                  </a:rPr>
                  <a:t>Anaérobie stricte</a:t>
                </a:r>
              </a:p>
              <a:p>
                <a:r>
                  <a:rPr lang="fr-FR" i="1" dirty="0" err="1">
                    <a:latin typeface="Times New Roman" pitchFamily="18" charset="0"/>
                    <a:cs typeface="Times New Roman" pitchFamily="18" charset="0"/>
                  </a:rPr>
                  <a:t>Clostridium</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ssp</a:t>
                </a:r>
                <a:r>
                  <a:rPr lang="fr-FR" dirty="0">
                    <a:latin typeface="Times New Roman" pitchFamily="18" charset="0"/>
                    <a:cs typeface="Times New Roman" pitchFamily="18" charset="0"/>
                  </a:rPr>
                  <a:t>.</a:t>
                </a:r>
              </a:p>
            </p:txBody>
          </p:sp>
          <p:sp>
            <p:nvSpPr>
              <p:cNvPr id="15" name="TextBox 28"/>
              <p:cNvSpPr txBox="1">
                <a:spLocks noChangeArrowheads="1"/>
              </p:cNvSpPr>
              <p:nvPr/>
            </p:nvSpPr>
            <p:spPr bwMode="auto">
              <a:xfrm>
                <a:off x="7380312" y="4869160"/>
                <a:ext cx="1584176" cy="369332"/>
              </a:xfrm>
              <a:prstGeom prst="rect">
                <a:avLst/>
              </a:prstGeom>
              <a:noFill/>
              <a:ln w="9525">
                <a:noFill/>
                <a:miter lim="800000"/>
                <a:headEnd/>
                <a:tailEnd/>
              </a:ln>
            </p:spPr>
            <p:txBody>
              <a:bodyPr>
                <a:spAutoFit/>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fr-FR" dirty="0" err="1">
                    <a:latin typeface="Times New Roman" pitchFamily="18" charset="0"/>
                    <a:cs typeface="Times New Roman" pitchFamily="18" charset="0"/>
                  </a:rPr>
                  <a:t>microaérophile</a:t>
                </a:r>
                <a:endParaRPr lang="fr-FR" dirty="0">
                  <a:latin typeface="Times New Roman" pitchFamily="18" charset="0"/>
                  <a:cs typeface="Times New Roman" pitchFamily="18" charset="0"/>
                </a:endParaRPr>
              </a:p>
            </p:txBody>
          </p:sp>
        </p:grpSp>
      </p:grpSp>
      <p:pic>
        <p:nvPicPr>
          <p:cNvPr id="16" name="Picture 5" descr="aerob"/>
          <p:cNvPicPr>
            <a:picLocks noChangeAspect="1" noChangeArrowheads="1"/>
          </p:cNvPicPr>
          <p:nvPr/>
        </p:nvPicPr>
        <p:blipFill>
          <a:blip r:embed="rId6"/>
          <a:srcRect/>
          <a:stretch>
            <a:fillRect/>
          </a:stretch>
        </p:blipFill>
        <p:spPr>
          <a:xfrm>
            <a:off x="2500298" y="4643446"/>
            <a:ext cx="3810000" cy="188912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2" cstate="print"/>
          <a:srcRect/>
          <a:stretch>
            <a:fillRect/>
          </a:stretch>
        </p:blipFill>
        <p:spPr bwMode="auto">
          <a:xfrm>
            <a:off x="785786" y="126367"/>
            <a:ext cx="7786742" cy="6588781"/>
          </a:xfrm>
          <a:prstGeom prst="rect">
            <a:avLst/>
          </a:prstGeom>
          <a:noFill/>
          <a:ln w="9525">
            <a:noFill/>
            <a:miter lim="800000"/>
            <a:headEnd/>
            <a:tailEnd/>
          </a:ln>
          <a:effectLst/>
        </p:spPr>
      </p:pic>
      <p:sp>
        <p:nvSpPr>
          <p:cNvPr id="4" name="ZoneTexte 3"/>
          <p:cNvSpPr txBox="1"/>
          <p:nvPr/>
        </p:nvSpPr>
        <p:spPr>
          <a:xfrm>
            <a:off x="2571736" y="1702346"/>
            <a:ext cx="1428760" cy="369332"/>
          </a:xfrm>
          <a:prstGeom prst="rect">
            <a:avLst/>
          </a:prstGeom>
          <a:noFill/>
        </p:spPr>
        <p:txBody>
          <a:bodyPr wrap="square" rtlCol="0">
            <a:spAutoFit/>
          </a:bodyPr>
          <a:lstStyle/>
          <a:p>
            <a:r>
              <a:rPr lang="fr-FR" dirty="0" smtClean="0"/>
              <a:t>Acidophiles</a:t>
            </a:r>
            <a:endParaRPr lang="fr-FR" dirty="0"/>
          </a:p>
        </p:txBody>
      </p:sp>
      <p:sp>
        <p:nvSpPr>
          <p:cNvPr id="5" name="ZoneTexte 4"/>
          <p:cNvSpPr txBox="1"/>
          <p:nvPr/>
        </p:nvSpPr>
        <p:spPr>
          <a:xfrm>
            <a:off x="2571736" y="4929198"/>
            <a:ext cx="1428760" cy="369332"/>
          </a:xfrm>
          <a:prstGeom prst="rect">
            <a:avLst/>
          </a:prstGeom>
          <a:noFill/>
        </p:spPr>
        <p:txBody>
          <a:bodyPr wrap="square" rtlCol="0">
            <a:spAutoFit/>
          </a:bodyPr>
          <a:lstStyle/>
          <a:p>
            <a:r>
              <a:rPr lang="fr-FR" dirty="0" err="1" smtClean="0"/>
              <a:t>Alcalophiles</a:t>
            </a:r>
            <a:endParaRPr lang="fr-FR" dirty="0"/>
          </a:p>
        </p:txBody>
      </p:sp>
      <p:sp>
        <p:nvSpPr>
          <p:cNvPr id="6" name="ZoneTexte 5"/>
          <p:cNvSpPr txBox="1"/>
          <p:nvPr/>
        </p:nvSpPr>
        <p:spPr>
          <a:xfrm>
            <a:off x="2428860" y="3357562"/>
            <a:ext cx="1571636" cy="369332"/>
          </a:xfrm>
          <a:prstGeom prst="rect">
            <a:avLst/>
          </a:prstGeom>
          <a:noFill/>
        </p:spPr>
        <p:txBody>
          <a:bodyPr wrap="square" rtlCol="0">
            <a:spAutoFit/>
          </a:bodyPr>
          <a:lstStyle/>
          <a:p>
            <a:r>
              <a:rPr lang="fr-FR" dirty="0" smtClean="0"/>
              <a:t>Neutrophiles</a:t>
            </a:r>
            <a:endParaRPr lang="fr-FR" dirty="0"/>
          </a:p>
        </p:txBody>
      </p:sp>
      <p:sp>
        <p:nvSpPr>
          <p:cNvPr id="7" name="Rectangle 6"/>
          <p:cNvSpPr/>
          <p:nvPr/>
        </p:nvSpPr>
        <p:spPr>
          <a:xfrm>
            <a:off x="5143504" y="0"/>
            <a:ext cx="2476960" cy="614079"/>
          </a:xfrm>
          <a:prstGeom prst="rect">
            <a:avLst/>
          </a:prstGeom>
        </p:spPr>
        <p:txBody>
          <a:bodyPr wrap="none">
            <a:spAutoFit/>
          </a:bodyPr>
          <a:lstStyle/>
          <a:p>
            <a:pPr lvl="0" algn="justLow" fontAlgn="base">
              <a:lnSpc>
                <a:spcPct val="200000"/>
              </a:lnSpc>
              <a:spcBef>
                <a:spcPct val="0"/>
              </a:spcBef>
              <a:spcAft>
                <a:spcPct val="0"/>
              </a:spcAft>
            </a:pPr>
            <a:r>
              <a:rPr lang="fr-FR" sz="2000" b="1" dirty="0" smtClean="0">
                <a:solidFill>
                  <a:srgbClr val="FF0000"/>
                </a:solidFill>
                <a:latin typeface="Times New Roman" pitchFamily="18" charset="0"/>
                <a:ea typeface="Calibri" pitchFamily="34" charset="0"/>
                <a:cs typeface="Times New Roman" pitchFamily="18" charset="0"/>
              </a:rPr>
              <a:t>4.3. Influence du pH </a:t>
            </a:r>
            <a:endParaRPr lang="fr-FR" sz="2000" dirty="0" smtClean="0">
              <a:solidFill>
                <a:srgbClr val="FF000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214282" y="-71462"/>
            <a:ext cx="8715404" cy="66133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4.4. Influence  de la pression osmotique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pression osmotique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d'un milieu traduit la concentration totale des ions et molécules en solution dans ce milieu. </a:t>
            </a:r>
          </a:p>
          <a:p>
            <a:pPr marL="0" marR="0" lvl="0" indent="0" algn="justLow" defTabSz="914400" rtl="0" eaLnBrk="0" fontAlgn="base" latinLnBrk="0" hangingPunct="0">
              <a:lnSpc>
                <a:spcPct val="150000"/>
              </a:lnSpc>
              <a:spcBef>
                <a:spcPct val="0"/>
              </a:spcBef>
              <a:spcAft>
                <a:spcPct val="0"/>
              </a:spcAft>
              <a:buClrTx/>
              <a:buSzTx/>
              <a:buFontTx/>
              <a:buNone/>
              <a:tabLst/>
            </a:pPr>
            <a:endParaRPr kumimoji="0" lang="fr-FR"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Bactéries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 halophiles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supporte</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jusqu’à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du sel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NaCl</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pour leur croissance (c’est le cas de la majorité des bactéries)</a:t>
            </a:r>
          </a:p>
          <a:p>
            <a:pPr marL="0" marR="0" lvl="0" indent="0" algn="justLow" defTabSz="914400" rtl="0" eaLnBrk="0" fontAlgn="base" latinLnBrk="0" hangingPunct="0">
              <a:lnSpc>
                <a:spcPct val="150000"/>
              </a:lnSpc>
              <a:spcBef>
                <a:spcPct val="0"/>
              </a:spcBef>
              <a:spcAft>
                <a:spcPct val="0"/>
              </a:spcAft>
              <a:buClrTx/>
              <a:buSzTx/>
              <a:buFontTx/>
              <a:buChar char="•"/>
              <a:tabLst/>
            </a:pP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Bactéries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légèrement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halophiles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nécessitent du sel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NaCl</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pour leur croissance. La concentration peut varier de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2-3% </a:t>
            </a:r>
          </a:p>
          <a:p>
            <a:pPr marL="0" marR="0" lvl="0" indent="0" algn="justLow" defTabSz="914400" rtl="0" eaLnBrk="0" fontAlgn="base" latinLnBrk="0" hangingPunct="0">
              <a:lnSpc>
                <a:spcPct val="150000"/>
              </a:lnSpc>
              <a:spcBef>
                <a:spcPct val="0"/>
              </a:spcBef>
              <a:spcAft>
                <a:spcPct val="0"/>
              </a:spcAft>
              <a:buClrTx/>
              <a:buSzTx/>
              <a:buFontTx/>
              <a:buChar char="•"/>
              <a:tabLst/>
            </a:pPr>
            <a:endParaRPr kumimoji="0" lang="fr-FR"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Bactéries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halophiles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modérées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nécessitent de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à 20%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du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NaCl</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justLow" defTabSz="914400" rtl="0" eaLnBrk="0" fontAlgn="base" latinLnBrk="0" hangingPunct="0">
              <a:lnSpc>
                <a:spcPct val="150000"/>
              </a:lnSpc>
              <a:spcBef>
                <a:spcPct val="0"/>
              </a:spcBef>
              <a:spcAft>
                <a:spcPct val="0"/>
              </a:spcAft>
              <a:buClrTx/>
              <a:buSzTx/>
              <a:buFontTx/>
              <a:buChar char="•"/>
              <a:tabLst/>
            </a:pPr>
            <a:endParaRPr kumimoji="0" lang="fr-FR"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Bactéries</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halophiles extrêmes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se développent en présence obligatoire de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12 à 35</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du  sel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mais aucune croissance n’est obtenue en absence du sel. </a:t>
            </a:r>
          </a:p>
          <a:p>
            <a:pPr marL="0" marR="0" lvl="0" indent="0" algn="justLow" defTabSz="914400" rtl="0" eaLnBrk="0" fontAlgn="base" latinLnBrk="0" hangingPunct="0">
              <a:lnSpc>
                <a:spcPct val="150000"/>
              </a:lnSpc>
              <a:spcBef>
                <a:spcPct val="0"/>
              </a:spcBef>
              <a:spcAft>
                <a:spcPct val="0"/>
              </a:spcAft>
              <a:buClrTx/>
              <a:buSzTx/>
              <a:buFontTx/>
              <a:buChar char="•"/>
              <a:tabLst/>
            </a:pPr>
            <a:endParaRPr kumimoji="0" lang="fr-FR"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bactéries halotolérantes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supportent des concentrations modérées de sels mais non obligatoires pour leur croissance (Ex. : </a:t>
            </a:r>
            <a:r>
              <a:rPr kumimoji="0" lang="fr-FR"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Staphylococcus</a:t>
            </a:r>
            <a:r>
              <a:rPr kumimoji="0" lang="fr-FR"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aureus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214282" y="6541"/>
            <a:ext cx="8643966" cy="63248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4.5.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Influence de l</a:t>
            </a:r>
            <a:r>
              <a:rPr kumimoji="0" lang="fr-FR"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’activité de l’eau (la </a:t>
            </a:r>
            <a:r>
              <a:rPr kumimoji="0" lang="fr-FR"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Aw</a:t>
            </a:r>
            <a:r>
              <a:rPr kumimoji="0" lang="fr-FR"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L'activité de l'eau ne représente pas la teneur en eau (ou humidité) mais bien la disponibilité de cette eau pour la réalisation des réactions métabolique en particulier les réactions enzymatiques. </a:t>
            </a: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Elle correspond au rapport entre la pression de vapeur d’eau de l’aliment ou de la solution  et la pression de vapeur de l’eau pure à la même température.</a:t>
            </a:r>
          </a:p>
          <a:p>
            <a:pPr marL="0" marR="0" lvl="0" indent="0" algn="justLow" defTabSz="914400" rtl="0" eaLnBrk="0" fontAlgn="base" latinLnBrk="0" hangingPunct="0">
              <a:lnSpc>
                <a:spcPct val="150000"/>
              </a:lnSpc>
              <a:spcBef>
                <a:spcPct val="0"/>
              </a:spcBef>
              <a:spcAft>
                <a:spcPct val="0"/>
              </a:spcAft>
              <a:buClrTx/>
              <a:buSzTx/>
              <a:buFontTx/>
              <a:buNone/>
              <a:tabLst/>
            </a:pPr>
            <a:endPar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endParaRPr lang="fr-FR" dirty="0" smtClean="0">
              <a:solidFill>
                <a:srgbClr val="000000"/>
              </a:solidFill>
              <a:latin typeface="Times New Roman" pitchFamily="18" charset="0"/>
              <a:ea typeface="Calibri" pitchFamily="34"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l’activité de l’eau est inversement proportionnelle à la pression  osmotique. Elle est affectée par la présence de sels ou de sucres dissous dans l’eau. La congélation diminue aussi la </a:t>
            </a:r>
            <a:r>
              <a:rPr kumimoji="0" lang="fr-FR"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Aw</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parce que l’eau libre est piégée sous forme de glace. </a:t>
            </a:r>
          </a:p>
          <a:p>
            <a:pPr marL="0" marR="0" lvl="0" indent="0" algn="justLow" defTabSz="914400" rtl="0" eaLnBrk="0" fontAlgn="base" latinLnBrk="0" hangingPunct="0">
              <a:lnSpc>
                <a:spcPct val="15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Plus l'activité de l'eau est élevée, plus la quantité d'eau libre est grande (1 étant le maximum), plus les micro-organismes se développeront.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Picture 3"/>
          <p:cNvPicPr>
            <a:picLocks noChangeAspect="1" noChangeArrowheads="1"/>
          </p:cNvPicPr>
          <p:nvPr/>
        </p:nvPicPr>
        <p:blipFill>
          <a:blip r:embed="rId2" cstate="print"/>
          <a:srcRect/>
          <a:stretch>
            <a:fillRect/>
          </a:stretch>
        </p:blipFill>
        <p:spPr bwMode="auto">
          <a:xfrm>
            <a:off x="1547664" y="2780928"/>
            <a:ext cx="2138561" cy="936104"/>
          </a:xfrm>
          <a:prstGeom prst="rect">
            <a:avLst/>
          </a:prstGeom>
          <a:noFill/>
          <a:ln w="9525">
            <a:noFill/>
            <a:miter lim="800000"/>
            <a:headEnd/>
            <a:tailEnd/>
          </a:ln>
        </p:spPr>
      </p:pic>
      <p:sp>
        <p:nvSpPr>
          <p:cNvPr id="4" name="Rectangle 3"/>
          <p:cNvSpPr>
            <a:spLocks noChangeArrowheads="1"/>
          </p:cNvSpPr>
          <p:nvPr/>
        </p:nvSpPr>
        <p:spPr bwMode="auto">
          <a:xfrm>
            <a:off x="5940152" y="2708920"/>
            <a:ext cx="2214563" cy="857250"/>
          </a:xfrm>
          <a:prstGeom prst="rect">
            <a:avLst/>
          </a:prstGeom>
          <a:solidFill>
            <a:schemeClr val="accent1"/>
          </a:solidFill>
          <a:ln w="9525" algn="ctr">
            <a:solidFill>
              <a:schemeClr val="tx1"/>
            </a:solidFill>
            <a:round/>
            <a:headEnd/>
            <a:tailEnd/>
          </a:ln>
        </p:spPr>
        <p:txBody>
          <a:bodyPr/>
          <a:lstStyle/>
          <a:p>
            <a:pPr algn="ctr"/>
            <a:r>
              <a:rPr lang="fr-FR" dirty="0">
                <a:latin typeface="Comic Sans MS" pitchFamily="66" charset="0"/>
              </a:rPr>
              <a:t>0&lt;</a:t>
            </a:r>
            <a:r>
              <a:rPr lang="fr-FR" dirty="0" err="1">
                <a:latin typeface="Comic Sans MS" pitchFamily="66" charset="0"/>
              </a:rPr>
              <a:t>Aw</a:t>
            </a:r>
            <a:r>
              <a:rPr lang="fr-FR" dirty="0">
                <a:latin typeface="Comic Sans MS" pitchFamily="66" charset="0"/>
              </a:rPr>
              <a:t>&lt;1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371725" y="2776538"/>
            <a:ext cx="9144000" cy="0"/>
          </a:xfrm>
          <a:prstGeom prst="rect">
            <a:avLst/>
          </a:prstGeom>
          <a:noFill/>
          <a:ln w="9525">
            <a:noFill/>
            <a:miter lim="800000"/>
            <a:headEnd/>
            <a:tailEnd/>
          </a:ln>
        </p:spPr>
        <p:txBody>
          <a:bodyPr>
            <a:spAutoFit/>
          </a:bodyPr>
          <a:lstStyle/>
          <a:p>
            <a:endParaRPr lang="fr-FR"/>
          </a:p>
        </p:txBody>
      </p:sp>
      <p:pic>
        <p:nvPicPr>
          <p:cNvPr id="3" name="Picture 3"/>
          <p:cNvPicPr>
            <a:picLocks noChangeAspect="1" noChangeArrowheads="1"/>
          </p:cNvPicPr>
          <p:nvPr/>
        </p:nvPicPr>
        <p:blipFill>
          <a:blip r:embed="rId3" cstate="print"/>
          <a:srcRect/>
          <a:stretch>
            <a:fillRect/>
          </a:stretch>
        </p:blipFill>
        <p:spPr bwMode="auto">
          <a:xfrm>
            <a:off x="762000" y="1295400"/>
            <a:ext cx="7696200" cy="2282825"/>
          </a:xfrm>
          <a:prstGeom prst="rect">
            <a:avLst/>
          </a:prstGeom>
          <a:noFill/>
          <a:ln w="9525">
            <a:noFill/>
            <a:miter lim="800000"/>
            <a:headEnd/>
            <a:tailEnd/>
          </a:ln>
        </p:spPr>
      </p:pic>
      <p:sp>
        <p:nvSpPr>
          <p:cNvPr id="4" name="Text Box 4"/>
          <p:cNvSpPr txBox="1">
            <a:spLocks noChangeArrowheads="1"/>
          </p:cNvSpPr>
          <p:nvPr/>
        </p:nvSpPr>
        <p:spPr bwMode="auto">
          <a:xfrm>
            <a:off x="228600" y="457200"/>
            <a:ext cx="8610600" cy="446276"/>
          </a:xfrm>
          <a:prstGeom prst="rect">
            <a:avLst/>
          </a:prstGeom>
          <a:noFill/>
          <a:ln w="9525">
            <a:noFill/>
            <a:miter lim="800000"/>
            <a:headEnd/>
            <a:tailEnd/>
          </a:ln>
        </p:spPr>
        <p:txBody>
          <a:bodyPr>
            <a:spAutoFit/>
          </a:bodyPr>
          <a:lstStyle/>
          <a:p>
            <a:r>
              <a:rPr lang="fr-FR" sz="300" dirty="0"/>
              <a:t/>
            </a:r>
            <a:br>
              <a:rPr lang="fr-FR" sz="300" dirty="0"/>
            </a:br>
            <a:r>
              <a:rPr lang="fr-FR" sz="2000" dirty="0" err="1" smtClean="0"/>
              <a:t>Aw</a:t>
            </a:r>
            <a:r>
              <a:rPr lang="fr-FR" sz="2000" dirty="0" smtClean="0"/>
              <a:t> </a:t>
            </a:r>
            <a:r>
              <a:rPr lang="fr-FR" sz="2000" u="sng" dirty="0" err="1"/>
              <a:t>A</a:t>
            </a:r>
            <a:r>
              <a:rPr lang="fr-FR" sz="2000" dirty="0" err="1"/>
              <a:t>ctivity</a:t>
            </a:r>
            <a:r>
              <a:rPr lang="fr-FR" sz="2000" dirty="0"/>
              <a:t> </a:t>
            </a:r>
            <a:r>
              <a:rPr lang="fr-FR" sz="2000" dirty="0" smtClean="0"/>
              <a:t>of </a:t>
            </a:r>
            <a:r>
              <a:rPr lang="fr-FR" sz="2000" u="sng" dirty="0" smtClean="0"/>
              <a:t>W</a:t>
            </a:r>
            <a:r>
              <a:rPr lang="fr-FR" sz="2000" dirty="0" smtClean="0"/>
              <a:t>ater </a:t>
            </a:r>
            <a:endParaRPr lang="fr-FR" sz="2000" dirty="0"/>
          </a:p>
        </p:txBody>
      </p:sp>
      <p:sp>
        <p:nvSpPr>
          <p:cNvPr id="5" name="Line 5"/>
          <p:cNvSpPr>
            <a:spLocks noChangeShapeType="1"/>
          </p:cNvSpPr>
          <p:nvPr/>
        </p:nvSpPr>
        <p:spPr bwMode="auto">
          <a:xfrm>
            <a:off x="8763000" y="2362200"/>
            <a:ext cx="0" cy="205740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lstStyle/>
          <a:p>
            <a:endParaRPr lang="fr-FR"/>
          </a:p>
        </p:txBody>
      </p:sp>
      <p:sp>
        <p:nvSpPr>
          <p:cNvPr id="6" name="Text Box 6"/>
          <p:cNvSpPr txBox="1">
            <a:spLocks noChangeArrowheads="1"/>
          </p:cNvSpPr>
          <p:nvPr/>
        </p:nvSpPr>
        <p:spPr bwMode="auto">
          <a:xfrm>
            <a:off x="7086600" y="4572000"/>
            <a:ext cx="2057400" cy="336550"/>
          </a:xfrm>
          <a:prstGeom prst="rect">
            <a:avLst/>
          </a:prstGeom>
          <a:noFill/>
          <a:ln w="9525">
            <a:noFill/>
            <a:miter lim="800000"/>
            <a:headEnd/>
            <a:tailEnd/>
          </a:ln>
        </p:spPr>
        <p:txBody>
          <a:bodyPr>
            <a:spAutoFit/>
          </a:bodyPr>
          <a:lstStyle/>
          <a:p>
            <a:pPr algn="r"/>
            <a:r>
              <a:rPr lang="fr-FR" sz="1600" b="0">
                <a:solidFill>
                  <a:schemeClr val="tx1"/>
                </a:solidFill>
              </a:rPr>
              <a:t>0 = </a:t>
            </a:r>
            <a:r>
              <a:rPr lang="fr-FR" sz="1600" b="0">
                <a:solidFill>
                  <a:srgbClr val="FF0000"/>
                </a:solidFill>
                <a:cs typeface="Times New Roman" pitchFamily="16" charset="0"/>
              </a:rPr>
              <a:t>déshydraté</a:t>
            </a:r>
            <a:r>
              <a:rPr lang="fr-FR" sz="1600" b="0">
                <a:solidFill>
                  <a:schemeClr val="tx1"/>
                </a:solidFill>
              </a:rPr>
              <a:t> </a:t>
            </a:r>
          </a:p>
        </p:txBody>
      </p:sp>
      <p:sp>
        <p:nvSpPr>
          <p:cNvPr id="7" name="Line 7"/>
          <p:cNvSpPr>
            <a:spLocks noChangeShapeType="1"/>
          </p:cNvSpPr>
          <p:nvPr/>
        </p:nvSpPr>
        <p:spPr bwMode="auto">
          <a:xfrm flipH="1">
            <a:off x="609600" y="2362200"/>
            <a:ext cx="0" cy="2133600"/>
          </a:xfrm>
          <a:prstGeom prst="line">
            <a:avLst/>
          </a:prstGeom>
          <a:ln>
            <a:solidFill>
              <a:srgbClr val="FFC000"/>
            </a:solidFill>
            <a:headEnd/>
            <a:tailEnd type="triangle" w="med" len="med"/>
          </a:ln>
        </p:spPr>
        <p:style>
          <a:lnRef idx="3">
            <a:schemeClr val="accent1"/>
          </a:lnRef>
          <a:fillRef idx="0">
            <a:schemeClr val="accent1"/>
          </a:fillRef>
          <a:effectRef idx="2">
            <a:schemeClr val="accent1"/>
          </a:effectRef>
          <a:fontRef idx="minor">
            <a:schemeClr val="tx1"/>
          </a:fontRef>
        </p:style>
        <p:txBody>
          <a:bodyPr wrap="none"/>
          <a:lstStyle/>
          <a:p>
            <a:endParaRPr lang="fr-FR"/>
          </a:p>
        </p:txBody>
      </p:sp>
      <p:sp>
        <p:nvSpPr>
          <p:cNvPr id="8" name="Text Box 8"/>
          <p:cNvSpPr txBox="1">
            <a:spLocks noChangeArrowheads="1"/>
          </p:cNvSpPr>
          <p:nvPr/>
        </p:nvSpPr>
        <p:spPr bwMode="auto">
          <a:xfrm>
            <a:off x="228600" y="4648200"/>
            <a:ext cx="2057400" cy="336550"/>
          </a:xfrm>
          <a:prstGeom prst="rect">
            <a:avLst/>
          </a:prstGeom>
          <a:noFill/>
          <a:ln w="9525">
            <a:noFill/>
            <a:miter lim="800000"/>
            <a:headEnd/>
            <a:tailEnd/>
          </a:ln>
        </p:spPr>
        <p:txBody>
          <a:bodyPr>
            <a:spAutoFit/>
          </a:bodyPr>
          <a:lstStyle/>
          <a:p>
            <a:pPr algn="l"/>
            <a:r>
              <a:rPr lang="fr-FR" sz="1600" b="0">
                <a:solidFill>
                  <a:schemeClr val="tx1"/>
                </a:solidFill>
                <a:cs typeface="Times New Roman" pitchFamily="16" charset="0"/>
              </a:rPr>
              <a:t>1</a:t>
            </a:r>
            <a:r>
              <a:rPr lang="fr-FR" sz="1600" b="0">
                <a:solidFill>
                  <a:srgbClr val="FF0000"/>
                </a:solidFill>
                <a:cs typeface="Times New Roman" pitchFamily="16" charset="0"/>
              </a:rPr>
              <a:t> = eau pure</a:t>
            </a:r>
            <a:r>
              <a:rPr lang="fr-FR" sz="1600" b="0">
                <a:solidFill>
                  <a:schemeClr val="tx1"/>
                </a:solidFill>
              </a:rPr>
              <a:t> </a:t>
            </a:r>
          </a:p>
        </p:txBody>
      </p:sp>
      <p:sp>
        <p:nvSpPr>
          <p:cNvPr id="9" name="Text Box 9"/>
          <p:cNvSpPr txBox="1">
            <a:spLocks noChangeArrowheads="1"/>
          </p:cNvSpPr>
          <p:nvPr/>
        </p:nvSpPr>
        <p:spPr bwMode="auto">
          <a:xfrm>
            <a:off x="6324600" y="3810000"/>
            <a:ext cx="2514600" cy="581025"/>
          </a:xfrm>
          <a:prstGeom prst="rect">
            <a:avLst/>
          </a:prstGeom>
          <a:noFill/>
          <a:ln w="9525">
            <a:noFill/>
            <a:miter lim="800000"/>
            <a:headEnd/>
            <a:tailEnd/>
          </a:ln>
        </p:spPr>
        <p:txBody>
          <a:bodyPr>
            <a:spAutoFit/>
          </a:bodyPr>
          <a:lstStyle/>
          <a:p>
            <a:r>
              <a:rPr lang="fr-FR" sz="1600" b="0" dirty="0">
                <a:solidFill>
                  <a:schemeClr val="accent1"/>
                </a:solidFill>
                <a:cs typeface="Times New Roman" pitchFamily="16" charset="0"/>
              </a:rPr>
              <a:t>ralentit ou stoppe le développement </a:t>
            </a:r>
          </a:p>
        </p:txBody>
      </p:sp>
      <p:sp>
        <p:nvSpPr>
          <p:cNvPr id="10" name="Line 10"/>
          <p:cNvSpPr>
            <a:spLocks noChangeShapeType="1"/>
          </p:cNvSpPr>
          <p:nvPr/>
        </p:nvSpPr>
        <p:spPr bwMode="auto">
          <a:xfrm>
            <a:off x="762000" y="3810000"/>
            <a:ext cx="1600200" cy="0"/>
          </a:xfrm>
          <a:prstGeom prst="line">
            <a:avLst/>
          </a:prstGeom>
          <a:ln>
            <a:solidFill>
              <a:srgbClr val="FF0000"/>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txBody>
          <a:bodyPr wrap="none"/>
          <a:lstStyle/>
          <a:p>
            <a:endParaRPr lang="fr-FR"/>
          </a:p>
        </p:txBody>
      </p:sp>
      <p:sp>
        <p:nvSpPr>
          <p:cNvPr id="11" name="Text Box 11"/>
          <p:cNvSpPr txBox="1">
            <a:spLocks noChangeArrowheads="1"/>
          </p:cNvSpPr>
          <p:nvPr/>
        </p:nvSpPr>
        <p:spPr bwMode="auto">
          <a:xfrm>
            <a:off x="776278" y="3990983"/>
            <a:ext cx="2438400" cy="581025"/>
          </a:xfrm>
          <a:prstGeom prst="rect">
            <a:avLst/>
          </a:prstGeom>
          <a:noFill/>
          <a:ln w="9525">
            <a:noFill/>
            <a:miter lim="800000"/>
            <a:headEnd/>
            <a:tailEnd/>
          </a:ln>
        </p:spPr>
        <p:txBody>
          <a:bodyPr>
            <a:spAutoFit/>
          </a:bodyPr>
          <a:lstStyle/>
          <a:p>
            <a:r>
              <a:rPr lang="fr-FR" sz="1600" b="0" dirty="0">
                <a:solidFill>
                  <a:srgbClr val="FF0000"/>
                </a:solidFill>
                <a:latin typeface="Arial" charset="0"/>
                <a:cs typeface="Times New Roman" pitchFamily="16" charset="0"/>
              </a:rPr>
              <a:t>croissance maximale des bactéries</a:t>
            </a:r>
            <a:r>
              <a:rPr lang="fr-FR" sz="1600" b="0" dirty="0">
                <a:solidFill>
                  <a:srgbClr val="FF0000"/>
                </a:solidFill>
                <a:latin typeface="Arial" charset="0"/>
              </a:rPr>
              <a:t> </a:t>
            </a:r>
          </a:p>
        </p:txBody>
      </p:sp>
      <p:sp>
        <p:nvSpPr>
          <p:cNvPr id="12" name="Line 12"/>
          <p:cNvSpPr>
            <a:spLocks noChangeShapeType="1"/>
          </p:cNvSpPr>
          <p:nvPr/>
        </p:nvSpPr>
        <p:spPr bwMode="auto">
          <a:xfrm flipH="1">
            <a:off x="6781800" y="3657600"/>
            <a:ext cx="1676400" cy="0"/>
          </a:xfrm>
          <a:prstGeom prst="line">
            <a:avLst/>
          </a:prstGeom>
          <a:ln>
            <a:headEnd type="triangle" w="med" len="med"/>
            <a:tailEnd type="triangle" w="med" len="med"/>
          </a:ln>
        </p:spPr>
        <p:style>
          <a:lnRef idx="3">
            <a:schemeClr val="accent1"/>
          </a:lnRef>
          <a:fillRef idx="0">
            <a:schemeClr val="accent1"/>
          </a:fillRef>
          <a:effectRef idx="2">
            <a:schemeClr val="accent1"/>
          </a:effectRef>
          <a:fontRef idx="minor">
            <a:schemeClr val="tx1"/>
          </a:fontRef>
        </p:style>
        <p:txBody>
          <a:bodyPr wrap="none"/>
          <a:lstStyle/>
          <a:p>
            <a:endParaRPr lang="fr-FR"/>
          </a:p>
        </p:txBody>
      </p:sp>
      <p:sp>
        <p:nvSpPr>
          <p:cNvPr id="13" name="Line 13"/>
          <p:cNvSpPr>
            <a:spLocks noChangeShapeType="1"/>
          </p:cNvSpPr>
          <p:nvPr/>
        </p:nvSpPr>
        <p:spPr bwMode="auto">
          <a:xfrm flipV="1">
            <a:off x="785786" y="5474979"/>
            <a:ext cx="2000264" cy="45719"/>
          </a:xfrm>
          <a:prstGeom prst="line">
            <a:avLst/>
          </a:prstGeom>
          <a:ln>
            <a:solidFill>
              <a:srgbClr val="FFC000"/>
            </a:solidFill>
            <a:headEnd type="triangle" w="med" len="med"/>
            <a:tailEnd type="triangle" w="med" len="med"/>
          </a:ln>
        </p:spPr>
        <p:style>
          <a:lnRef idx="3">
            <a:schemeClr val="accent1"/>
          </a:lnRef>
          <a:fillRef idx="0">
            <a:schemeClr val="accent1"/>
          </a:fillRef>
          <a:effectRef idx="2">
            <a:schemeClr val="accent1"/>
          </a:effectRef>
          <a:fontRef idx="minor">
            <a:schemeClr val="tx1"/>
          </a:fontRef>
        </p:style>
        <p:txBody>
          <a:bodyPr wrap="none"/>
          <a:lstStyle/>
          <a:p>
            <a:endParaRPr lang="fr-FR"/>
          </a:p>
        </p:txBody>
      </p:sp>
      <p:sp>
        <p:nvSpPr>
          <p:cNvPr id="14" name="Line 14"/>
          <p:cNvSpPr>
            <a:spLocks noChangeShapeType="1"/>
          </p:cNvSpPr>
          <p:nvPr/>
        </p:nvSpPr>
        <p:spPr bwMode="auto">
          <a:xfrm>
            <a:off x="2971800" y="2362200"/>
            <a:ext cx="0" cy="320040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lstStyle/>
          <a:p>
            <a:endParaRPr lang="fr-FR"/>
          </a:p>
        </p:txBody>
      </p:sp>
      <p:sp>
        <p:nvSpPr>
          <p:cNvPr id="15" name="Text Box 15"/>
          <p:cNvSpPr txBox="1">
            <a:spLocks noChangeArrowheads="1"/>
          </p:cNvSpPr>
          <p:nvPr/>
        </p:nvSpPr>
        <p:spPr bwMode="auto">
          <a:xfrm>
            <a:off x="2571736" y="5472130"/>
            <a:ext cx="1676400" cy="457200"/>
          </a:xfrm>
          <a:prstGeom prst="rect">
            <a:avLst/>
          </a:prstGeom>
          <a:noFill/>
          <a:ln w="9525">
            <a:noFill/>
            <a:miter lim="800000"/>
            <a:headEnd/>
            <a:tailEnd/>
          </a:ln>
        </p:spPr>
        <p:txBody>
          <a:bodyPr>
            <a:spAutoFit/>
          </a:bodyPr>
          <a:lstStyle/>
          <a:p>
            <a:r>
              <a:rPr lang="fr-FR" sz="2400" b="0" dirty="0">
                <a:cs typeface="Times New Roman" pitchFamily="16" charset="0"/>
              </a:rPr>
              <a:t>0.85</a:t>
            </a:r>
            <a:r>
              <a:rPr lang="fr-FR" sz="2400" b="0" dirty="0"/>
              <a:t> </a:t>
            </a:r>
          </a:p>
        </p:txBody>
      </p:sp>
      <p:sp>
        <p:nvSpPr>
          <p:cNvPr id="16" name="Line 16"/>
          <p:cNvSpPr>
            <a:spLocks noChangeShapeType="1"/>
          </p:cNvSpPr>
          <p:nvPr/>
        </p:nvSpPr>
        <p:spPr bwMode="auto">
          <a:xfrm>
            <a:off x="685800" y="4953000"/>
            <a:ext cx="0" cy="76200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lstStyle/>
          <a:p>
            <a:endParaRPr lang="fr-FR"/>
          </a:p>
        </p:txBody>
      </p:sp>
      <p:sp>
        <p:nvSpPr>
          <p:cNvPr id="17" name="Text Box 17"/>
          <p:cNvSpPr txBox="1">
            <a:spLocks noChangeArrowheads="1"/>
          </p:cNvSpPr>
          <p:nvPr/>
        </p:nvSpPr>
        <p:spPr bwMode="auto">
          <a:xfrm>
            <a:off x="928662" y="5572140"/>
            <a:ext cx="2209800" cy="581025"/>
          </a:xfrm>
          <a:prstGeom prst="rect">
            <a:avLst/>
          </a:prstGeom>
          <a:noFill/>
          <a:ln w="9525">
            <a:noFill/>
            <a:miter lim="800000"/>
            <a:headEnd/>
            <a:tailEnd/>
          </a:ln>
        </p:spPr>
        <p:txBody>
          <a:bodyPr>
            <a:spAutoFit/>
          </a:bodyPr>
          <a:lstStyle/>
          <a:p>
            <a:r>
              <a:rPr lang="fr-FR" sz="1600" dirty="0"/>
              <a:t>Développement microbien</a:t>
            </a:r>
          </a:p>
        </p:txBody>
      </p:sp>
      <p:sp>
        <p:nvSpPr>
          <p:cNvPr id="18" name="Line 18"/>
          <p:cNvSpPr>
            <a:spLocks noChangeShapeType="1"/>
          </p:cNvSpPr>
          <p:nvPr/>
        </p:nvSpPr>
        <p:spPr bwMode="auto">
          <a:xfrm>
            <a:off x="6781800" y="2743200"/>
            <a:ext cx="0" cy="990600"/>
          </a:xfrm>
          <a:prstGeom prst="line">
            <a:avLst/>
          </a:prstGeom>
          <a:noFill/>
          <a:ln w="28575">
            <a:solidFill>
              <a:schemeClr val="accent1"/>
            </a:solidFill>
            <a:round/>
            <a:headEnd/>
            <a:tailEnd/>
          </a:ln>
        </p:spPr>
        <p:txBody>
          <a:bodyPr wrap="none"/>
          <a:lstStyle/>
          <a:p>
            <a:endParaRPr lang="fr-FR"/>
          </a:p>
        </p:txBody>
      </p:sp>
      <p:sp>
        <p:nvSpPr>
          <p:cNvPr id="20" name="Rectangle 20"/>
          <p:cNvSpPr>
            <a:spLocks noChangeArrowheads="1"/>
          </p:cNvSpPr>
          <p:nvPr/>
        </p:nvSpPr>
        <p:spPr bwMode="auto">
          <a:xfrm>
            <a:off x="3862388" y="2947988"/>
            <a:ext cx="9144000" cy="0"/>
          </a:xfrm>
          <a:prstGeom prst="rect">
            <a:avLst/>
          </a:prstGeom>
          <a:noFill/>
          <a:ln w="9525">
            <a:noFill/>
            <a:miter lim="800000"/>
            <a:headEnd/>
            <a:tailEnd/>
          </a:ln>
        </p:spPr>
        <p:txBody>
          <a:bodyPr>
            <a:spAutoFit/>
          </a:bodyPr>
          <a:lstStyle/>
          <a:p>
            <a:endParaRPr lang="fr-FR"/>
          </a:p>
        </p:txBody>
      </p:sp>
      <p:sp>
        <p:nvSpPr>
          <p:cNvPr id="21" name="Rectangle 21"/>
          <p:cNvSpPr>
            <a:spLocks noChangeArrowheads="1"/>
          </p:cNvSpPr>
          <p:nvPr/>
        </p:nvSpPr>
        <p:spPr bwMode="auto">
          <a:xfrm>
            <a:off x="3933825" y="2952750"/>
            <a:ext cx="9144000" cy="0"/>
          </a:xfrm>
          <a:prstGeom prst="rect">
            <a:avLst/>
          </a:prstGeom>
          <a:noFill/>
          <a:ln w="9525">
            <a:noFill/>
            <a:miter lim="800000"/>
            <a:headEnd/>
            <a:tailEnd/>
          </a:ln>
        </p:spPr>
        <p:txBody>
          <a:bodyPr>
            <a:spAutoFit/>
          </a:bodyPr>
          <a:lstStyle/>
          <a:p>
            <a:endParaRPr lang="fr-FR"/>
          </a:p>
        </p:txBody>
      </p:sp>
      <p:sp>
        <p:nvSpPr>
          <p:cNvPr id="23" name="Text Box 23"/>
          <p:cNvSpPr txBox="1">
            <a:spLocks noChangeArrowheads="1"/>
          </p:cNvSpPr>
          <p:nvPr/>
        </p:nvSpPr>
        <p:spPr bwMode="auto">
          <a:xfrm>
            <a:off x="6096000" y="5105400"/>
            <a:ext cx="2819400" cy="581025"/>
          </a:xfrm>
          <a:prstGeom prst="rect">
            <a:avLst/>
          </a:prstGeom>
          <a:noFill/>
          <a:ln w="9525">
            <a:noFill/>
            <a:miter lim="800000"/>
            <a:headEnd/>
            <a:tailEnd/>
          </a:ln>
        </p:spPr>
        <p:txBody>
          <a:bodyPr>
            <a:spAutoFit/>
          </a:bodyPr>
          <a:lstStyle/>
          <a:p>
            <a:r>
              <a:rPr lang="fr-FR" sz="1600" u="sng"/>
              <a:t>Méthode de conservation</a:t>
            </a:r>
            <a:r>
              <a:rPr lang="fr-FR" sz="1600"/>
              <a:t>: la déshydratation</a:t>
            </a:r>
          </a:p>
        </p:txBody>
      </p:sp>
      <p:sp>
        <p:nvSpPr>
          <p:cNvPr id="24" name="Rectangle 25"/>
          <p:cNvSpPr>
            <a:spLocks noChangeArrowheads="1"/>
          </p:cNvSpPr>
          <p:nvPr/>
        </p:nvSpPr>
        <p:spPr bwMode="auto">
          <a:xfrm>
            <a:off x="4014788" y="3014663"/>
            <a:ext cx="9144000" cy="0"/>
          </a:xfrm>
          <a:prstGeom prst="rect">
            <a:avLst/>
          </a:prstGeom>
          <a:noFill/>
          <a:ln w="9525">
            <a:noFill/>
            <a:miter lim="800000"/>
            <a:headEnd/>
            <a:tailEnd/>
          </a:ln>
        </p:spPr>
        <p:txBody>
          <a:bodyPr>
            <a:spAutoFit/>
          </a:bodyPr>
          <a:lstStyle/>
          <a:p>
            <a:endParaRPr lang="fr-FR"/>
          </a:p>
        </p:txBody>
      </p:sp>
      <p:graphicFrame>
        <p:nvGraphicFramePr>
          <p:cNvPr id="26" name="Object 0"/>
          <p:cNvGraphicFramePr>
            <a:graphicFrameLocks noChangeAspect="1"/>
          </p:cNvGraphicFramePr>
          <p:nvPr/>
        </p:nvGraphicFramePr>
        <p:xfrm>
          <a:off x="4114800" y="5486400"/>
          <a:ext cx="1371600" cy="1084263"/>
        </p:xfrm>
        <a:graphic>
          <a:graphicData uri="http://schemas.openxmlformats.org/presentationml/2006/ole">
            <mc:AlternateContent xmlns:mc="http://schemas.openxmlformats.org/markup-compatibility/2006">
              <mc:Choice xmlns:v="urn:schemas-microsoft-com:vml" Requires="v">
                <p:oleObj spid="_x0000_s89091" r:id="rId4" imgW="3828571" imgH="2514286" progId="PBrush">
                  <p:embed/>
                </p:oleObj>
              </mc:Choice>
              <mc:Fallback>
                <p:oleObj r:id="rId4" imgW="3828571" imgH="2514286" progId="PBrush">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l="6021" r="11339"/>
                      <a:stretch>
                        <a:fillRect/>
                      </a:stretch>
                    </p:blipFill>
                    <p:spPr bwMode="auto">
                      <a:xfrm>
                        <a:off x="4114800" y="5486400"/>
                        <a:ext cx="1371600" cy="1084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 name="Line 18"/>
          <p:cNvSpPr>
            <a:spLocks noChangeShapeType="1"/>
          </p:cNvSpPr>
          <p:nvPr/>
        </p:nvSpPr>
        <p:spPr bwMode="auto">
          <a:xfrm>
            <a:off x="2285984" y="2571744"/>
            <a:ext cx="0" cy="990600"/>
          </a:xfrm>
          <a:prstGeom prst="line">
            <a:avLst/>
          </a:prstGeom>
          <a:noFill/>
          <a:ln w="28575">
            <a:solidFill>
              <a:srgbClr val="FF0000"/>
            </a:solidFill>
            <a:round/>
            <a:headEnd/>
            <a:tailEnd/>
          </a:ln>
        </p:spPr>
        <p:txBody>
          <a:bodyPr wrap="none"/>
          <a:lstStyle/>
          <a:p>
            <a:endParaRPr lang="fr-FR"/>
          </a:p>
        </p:txBody>
      </p:sp>
      <p:sp>
        <p:nvSpPr>
          <p:cNvPr id="29" name="Rectangle 28"/>
          <p:cNvSpPr/>
          <p:nvPr/>
        </p:nvSpPr>
        <p:spPr>
          <a:xfrm>
            <a:off x="1785918" y="1571612"/>
            <a:ext cx="1071570" cy="7143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0-#ppt_w/2"/>
                                          </p:val>
                                        </p:tav>
                                        <p:tav tm="100000">
                                          <p:val>
                                            <p:strVal val="#ppt_x"/>
                                          </p:val>
                                        </p:tav>
                                      </p:tavLst>
                                    </p:anim>
                                    <p:anim calcmode="lin" valueType="num">
                                      <p:cBhvr additive="base">
                                        <p:cTn id="28" dur="500" fill="hold"/>
                                        <p:tgtEl>
                                          <p:spTgt spid="14"/>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0-#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0-#ppt_w/2"/>
                                          </p:val>
                                        </p:tav>
                                        <p:tav tm="100000">
                                          <p:val>
                                            <p:strVal val="#ppt_x"/>
                                          </p:val>
                                        </p:tav>
                                      </p:tavLst>
                                    </p:anim>
                                    <p:anim calcmode="lin" valueType="num">
                                      <p:cBhvr additive="base">
                                        <p:cTn id="38" dur="500" fill="hold"/>
                                        <p:tgtEl>
                                          <p:spTgt spid="16"/>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0-#ppt_w/2"/>
                                          </p:val>
                                        </p:tav>
                                        <p:tav tm="100000">
                                          <p:val>
                                            <p:strVal val="#ppt_x"/>
                                          </p:val>
                                        </p:tav>
                                      </p:tavLst>
                                    </p:anim>
                                    <p:anim calcmode="lin" valueType="num">
                                      <p:cBhvr additive="base">
                                        <p:cTn id="42" dur="500" fill="hold"/>
                                        <p:tgtEl>
                                          <p:spTgt spid="13"/>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0-#ppt_w/2"/>
                                          </p:val>
                                        </p:tav>
                                        <p:tav tm="100000">
                                          <p:val>
                                            <p:strVal val="#ppt_x"/>
                                          </p:val>
                                        </p:tav>
                                      </p:tavLst>
                                    </p:anim>
                                    <p:anim calcmode="lin" valueType="num">
                                      <p:cBhvr additive="base">
                                        <p:cTn id="4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0-#ppt_w/2"/>
                                          </p:val>
                                        </p:tav>
                                        <p:tav tm="100000">
                                          <p:val>
                                            <p:strVal val="#ppt_x"/>
                                          </p:val>
                                        </p:tav>
                                      </p:tavLst>
                                    </p:anim>
                                    <p:anim calcmode="lin" valueType="num">
                                      <p:cBhvr additive="base">
                                        <p:cTn id="52" dur="500" fill="hold"/>
                                        <p:tgtEl>
                                          <p:spTgt spid="10"/>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0-#ppt_w/2"/>
                                          </p:val>
                                        </p:tav>
                                        <p:tav tm="100000">
                                          <p:val>
                                            <p:strVal val="#ppt_x"/>
                                          </p:val>
                                        </p:tav>
                                      </p:tavLst>
                                    </p:anim>
                                    <p:anim calcmode="lin" valueType="num">
                                      <p:cBhvr additive="base">
                                        <p:cTn id="56" dur="500" fill="hold"/>
                                        <p:tgtEl>
                                          <p:spTgt spid="11"/>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anim calcmode="lin" valueType="num">
                                      <p:cBhvr additive="base">
                                        <p:cTn id="59" dur="500" fill="hold"/>
                                        <p:tgtEl>
                                          <p:spTgt spid="28"/>
                                        </p:tgtEl>
                                        <p:attrNameLst>
                                          <p:attrName>ppt_x</p:attrName>
                                        </p:attrNameLst>
                                      </p:cBhvr>
                                      <p:tavLst>
                                        <p:tav tm="0">
                                          <p:val>
                                            <p:strVal val="0-#ppt_w/2"/>
                                          </p:val>
                                        </p:tav>
                                        <p:tav tm="100000">
                                          <p:val>
                                            <p:strVal val="#ppt_x"/>
                                          </p:val>
                                        </p:tav>
                                      </p:tavLst>
                                    </p:anim>
                                    <p:anim calcmode="lin" valueType="num">
                                      <p:cBhvr additive="base">
                                        <p:cTn id="60"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additive="base">
                                        <p:cTn id="65" dur="500" fill="hold"/>
                                        <p:tgtEl>
                                          <p:spTgt spid="12"/>
                                        </p:tgtEl>
                                        <p:attrNameLst>
                                          <p:attrName>ppt_x</p:attrName>
                                        </p:attrNameLst>
                                      </p:cBhvr>
                                      <p:tavLst>
                                        <p:tav tm="0">
                                          <p:val>
                                            <p:strVal val="0-#ppt_w/2"/>
                                          </p:val>
                                        </p:tav>
                                        <p:tav tm="100000">
                                          <p:val>
                                            <p:strVal val="#ppt_x"/>
                                          </p:val>
                                        </p:tav>
                                      </p:tavLst>
                                    </p:anim>
                                    <p:anim calcmode="lin" valueType="num">
                                      <p:cBhvr additive="base">
                                        <p:cTn id="66" dur="500" fill="hold"/>
                                        <p:tgtEl>
                                          <p:spTgt spid="12"/>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9"/>
                                        </p:tgtEl>
                                        <p:attrNameLst>
                                          <p:attrName>style.visibility</p:attrName>
                                        </p:attrNameLst>
                                      </p:cBhvr>
                                      <p:to>
                                        <p:strVal val="visible"/>
                                      </p:to>
                                    </p:set>
                                    <p:anim calcmode="lin" valueType="num">
                                      <p:cBhvr additive="base">
                                        <p:cTn id="69" dur="500" fill="hold"/>
                                        <p:tgtEl>
                                          <p:spTgt spid="9"/>
                                        </p:tgtEl>
                                        <p:attrNameLst>
                                          <p:attrName>ppt_x</p:attrName>
                                        </p:attrNameLst>
                                      </p:cBhvr>
                                      <p:tavLst>
                                        <p:tav tm="0">
                                          <p:val>
                                            <p:strVal val="0-#ppt_w/2"/>
                                          </p:val>
                                        </p:tav>
                                        <p:tav tm="100000">
                                          <p:val>
                                            <p:strVal val="#ppt_x"/>
                                          </p:val>
                                        </p:tav>
                                      </p:tavLst>
                                    </p:anim>
                                    <p:anim calcmode="lin" valueType="num">
                                      <p:cBhvr additive="base">
                                        <p:cTn id="70" dur="500" fill="hold"/>
                                        <p:tgtEl>
                                          <p:spTgt spid="9"/>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additive="base">
                                        <p:cTn id="73" dur="500" fill="hold"/>
                                        <p:tgtEl>
                                          <p:spTgt spid="18"/>
                                        </p:tgtEl>
                                        <p:attrNameLst>
                                          <p:attrName>ppt_x</p:attrName>
                                        </p:attrNameLst>
                                      </p:cBhvr>
                                      <p:tavLst>
                                        <p:tav tm="0">
                                          <p:val>
                                            <p:strVal val="0-#ppt_w/2"/>
                                          </p:val>
                                        </p:tav>
                                        <p:tav tm="100000">
                                          <p:val>
                                            <p:strVal val="#ppt_x"/>
                                          </p:val>
                                        </p:tav>
                                      </p:tavLst>
                                    </p:anim>
                                    <p:anim calcmode="lin" valueType="num">
                                      <p:cBhvr additive="base">
                                        <p:cTn id="7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9" presetClass="entr" presetSubtype="0" fill="hold" grpId="0" nodeType="click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dissolve">
                                      <p:cBhvr>
                                        <p:cTn id="7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autoUpdateAnimBg="0"/>
      <p:bldP spid="9" grpId="0" autoUpdateAnimBg="0"/>
      <p:bldP spid="10" grpId="0" animBg="1"/>
      <p:bldP spid="11" grpId="0" autoUpdateAnimBg="0"/>
      <p:bldP spid="12" grpId="0" animBg="1"/>
      <p:bldP spid="13" grpId="0" animBg="1"/>
      <p:bldP spid="14" grpId="0" animBg="1"/>
      <p:bldP spid="15" grpId="0" autoUpdateAnimBg="0"/>
      <p:bldP spid="16" grpId="0" animBg="1"/>
      <p:bldP spid="17" grpId="0" autoUpdateAnimBg="0"/>
      <p:bldP spid="18" grpId="0" animBg="1"/>
      <p:bldP spid="23" grpId="0" autoUpdateAnimBg="0"/>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428992" y="2073654"/>
            <a:ext cx="4572032" cy="1569660"/>
          </a:xfrm>
          <a:prstGeom prst="rect">
            <a:avLst/>
          </a:prstGeom>
          <a:noFill/>
        </p:spPr>
        <p:txBody>
          <a:bodyPr wrap="square" rtlCol="0">
            <a:spAutoFit/>
          </a:bodyPr>
          <a:lstStyle/>
          <a:p>
            <a:r>
              <a:rPr lang="fr-FR" sz="9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Fin</a:t>
            </a:r>
            <a:endParaRPr lang="fr-FR" sz="9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357158" y="785797"/>
          <a:ext cx="8072493" cy="5516904"/>
        </p:xfrm>
        <a:graphic>
          <a:graphicData uri="http://schemas.openxmlformats.org/drawingml/2006/table">
            <a:tbl>
              <a:tblPr>
                <a:tableStyleId>{3C2FFA5D-87B4-456A-9821-1D502468CF0F}</a:tableStyleId>
              </a:tblPr>
              <a:tblGrid>
                <a:gridCol w="2690831"/>
                <a:gridCol w="2690831"/>
                <a:gridCol w="2690831"/>
              </a:tblGrid>
              <a:tr h="525783">
                <a:tc>
                  <a:txBody>
                    <a:bodyPr/>
                    <a:lstStyle/>
                    <a:p>
                      <a:pPr algn="ctr">
                        <a:lnSpc>
                          <a:spcPct val="150000"/>
                        </a:lnSpc>
                        <a:spcAft>
                          <a:spcPts val="1000"/>
                        </a:spcAft>
                      </a:pPr>
                      <a:r>
                        <a:rPr lang="fr-FR" sz="1800" dirty="0"/>
                        <a:t>Classe du besoin </a:t>
                      </a:r>
                      <a:endParaRPr lang="fr-FR" sz="1800" dirty="0">
                        <a:latin typeface="Calibri"/>
                        <a:ea typeface="Calibri"/>
                        <a:cs typeface="Arial"/>
                      </a:endParaRPr>
                    </a:p>
                  </a:txBody>
                  <a:tcPr marL="38100" marR="38100" marT="38100" marB="38100"/>
                </a:tc>
                <a:tc>
                  <a:txBody>
                    <a:bodyPr/>
                    <a:lstStyle/>
                    <a:p>
                      <a:pPr algn="ctr">
                        <a:lnSpc>
                          <a:spcPct val="150000"/>
                        </a:lnSpc>
                        <a:spcAft>
                          <a:spcPts val="1000"/>
                        </a:spcAft>
                      </a:pPr>
                      <a:r>
                        <a:rPr lang="fr-FR" sz="1800"/>
                        <a:t>Nature du besoin </a:t>
                      </a:r>
                      <a:endParaRPr lang="fr-FR" sz="1800">
                        <a:latin typeface="Calibri"/>
                        <a:ea typeface="Calibri"/>
                        <a:cs typeface="Arial"/>
                      </a:endParaRPr>
                    </a:p>
                  </a:txBody>
                  <a:tcPr marL="38100" marR="38100" marT="38100" marB="38100"/>
                </a:tc>
                <a:tc>
                  <a:txBody>
                    <a:bodyPr/>
                    <a:lstStyle/>
                    <a:p>
                      <a:pPr algn="ctr">
                        <a:lnSpc>
                          <a:spcPct val="150000"/>
                        </a:lnSpc>
                        <a:spcAft>
                          <a:spcPts val="1000"/>
                        </a:spcAft>
                      </a:pPr>
                      <a:r>
                        <a:rPr lang="fr-FR" sz="1800"/>
                        <a:t>Type trophique </a:t>
                      </a:r>
                      <a:endParaRPr lang="fr-FR" sz="1800">
                        <a:latin typeface="Calibri"/>
                        <a:ea typeface="Calibri"/>
                        <a:cs typeface="Arial"/>
                      </a:endParaRPr>
                    </a:p>
                  </a:txBody>
                  <a:tcPr marL="38100" marR="38100" marT="38100" marB="38100"/>
                </a:tc>
              </a:tr>
              <a:tr h="525783">
                <a:tc rowSpan="2">
                  <a:txBody>
                    <a:bodyPr/>
                    <a:lstStyle/>
                    <a:p>
                      <a:pPr>
                        <a:lnSpc>
                          <a:spcPct val="150000"/>
                        </a:lnSpc>
                        <a:spcAft>
                          <a:spcPts val="1000"/>
                        </a:spcAft>
                      </a:pPr>
                      <a:r>
                        <a:rPr lang="fr-FR" sz="1800"/>
                        <a:t>Source d'énergie </a:t>
                      </a:r>
                      <a:endParaRPr lang="fr-FR" sz="1800">
                        <a:latin typeface="Calibri"/>
                        <a:ea typeface="Calibri"/>
                        <a:cs typeface="Arial"/>
                      </a:endParaRPr>
                    </a:p>
                  </a:txBody>
                  <a:tcPr marL="38100" marR="38100" marT="38100" marB="38100" anchor="ctr"/>
                </a:tc>
                <a:tc>
                  <a:txBody>
                    <a:bodyPr/>
                    <a:lstStyle/>
                    <a:p>
                      <a:pPr>
                        <a:lnSpc>
                          <a:spcPct val="150000"/>
                        </a:lnSpc>
                        <a:spcAft>
                          <a:spcPts val="1000"/>
                        </a:spcAft>
                      </a:pPr>
                      <a:r>
                        <a:rPr lang="fr-FR" sz="1800"/>
                        <a:t>Rayonnement lumineux </a:t>
                      </a:r>
                      <a:endParaRPr lang="fr-FR" sz="1800">
                        <a:latin typeface="Calibri"/>
                        <a:ea typeface="Calibri"/>
                        <a:cs typeface="Arial"/>
                      </a:endParaRPr>
                    </a:p>
                  </a:txBody>
                  <a:tcPr marL="38100" marR="38100" marT="38100" marB="38100"/>
                </a:tc>
                <a:tc>
                  <a:txBody>
                    <a:bodyPr/>
                    <a:lstStyle/>
                    <a:p>
                      <a:pPr>
                        <a:lnSpc>
                          <a:spcPct val="150000"/>
                        </a:lnSpc>
                        <a:spcAft>
                          <a:spcPts val="1000"/>
                        </a:spcAft>
                      </a:pPr>
                      <a:r>
                        <a:rPr lang="fr-FR" sz="1800"/>
                        <a:t>Phototrophe </a:t>
                      </a:r>
                      <a:endParaRPr lang="fr-FR" sz="1800">
                        <a:latin typeface="Calibri"/>
                        <a:ea typeface="Calibri"/>
                        <a:cs typeface="Arial"/>
                      </a:endParaRPr>
                    </a:p>
                  </a:txBody>
                  <a:tcPr marL="38100" marR="38100" marT="38100" marB="38100"/>
                </a:tc>
              </a:tr>
              <a:tr h="937267">
                <a:tc vMerge="1">
                  <a:txBody>
                    <a:bodyPr/>
                    <a:lstStyle/>
                    <a:p>
                      <a:endParaRPr lang="fr-FR"/>
                    </a:p>
                  </a:txBody>
                  <a:tcPr/>
                </a:tc>
                <a:tc>
                  <a:txBody>
                    <a:bodyPr/>
                    <a:lstStyle/>
                    <a:p>
                      <a:pPr>
                        <a:lnSpc>
                          <a:spcPct val="150000"/>
                        </a:lnSpc>
                        <a:spcAft>
                          <a:spcPts val="1000"/>
                        </a:spcAft>
                      </a:pPr>
                      <a:r>
                        <a:rPr lang="fr-FR" sz="1800"/>
                        <a:t>Oxydation de composés organiques ou inorganiques </a:t>
                      </a:r>
                      <a:endParaRPr lang="fr-FR" sz="1800">
                        <a:latin typeface="Calibri"/>
                        <a:ea typeface="Calibri"/>
                        <a:cs typeface="Arial"/>
                      </a:endParaRPr>
                    </a:p>
                  </a:txBody>
                  <a:tcPr marL="38100" marR="38100" marT="38100" marB="38100"/>
                </a:tc>
                <a:tc>
                  <a:txBody>
                    <a:bodyPr/>
                    <a:lstStyle/>
                    <a:p>
                      <a:pPr>
                        <a:lnSpc>
                          <a:spcPct val="150000"/>
                        </a:lnSpc>
                        <a:spcAft>
                          <a:spcPts val="1000"/>
                        </a:spcAft>
                      </a:pPr>
                      <a:r>
                        <a:rPr lang="fr-FR" sz="1800"/>
                        <a:t>Chimiotrophe </a:t>
                      </a:r>
                      <a:endParaRPr lang="fr-FR" sz="1800">
                        <a:latin typeface="Calibri"/>
                        <a:ea typeface="Calibri"/>
                        <a:cs typeface="Arial"/>
                      </a:endParaRPr>
                    </a:p>
                  </a:txBody>
                  <a:tcPr marL="38100" marR="38100" marT="38100" marB="38100"/>
                </a:tc>
              </a:tr>
              <a:tr h="525783">
                <a:tc rowSpan="2">
                  <a:txBody>
                    <a:bodyPr/>
                    <a:lstStyle/>
                    <a:p>
                      <a:pPr>
                        <a:lnSpc>
                          <a:spcPct val="150000"/>
                        </a:lnSpc>
                        <a:spcAft>
                          <a:spcPts val="1000"/>
                        </a:spcAft>
                      </a:pPr>
                      <a:r>
                        <a:rPr lang="fr-FR" sz="1800"/>
                        <a:t>Donneur d'électrons </a:t>
                      </a:r>
                      <a:endParaRPr lang="fr-FR" sz="1800">
                        <a:latin typeface="Calibri"/>
                        <a:ea typeface="Calibri"/>
                        <a:cs typeface="Arial"/>
                      </a:endParaRPr>
                    </a:p>
                  </a:txBody>
                  <a:tcPr marL="38100" marR="38100" marT="38100" marB="38100" anchor="ctr"/>
                </a:tc>
                <a:tc>
                  <a:txBody>
                    <a:bodyPr/>
                    <a:lstStyle/>
                    <a:p>
                      <a:pPr>
                        <a:lnSpc>
                          <a:spcPct val="150000"/>
                        </a:lnSpc>
                        <a:spcAft>
                          <a:spcPts val="1000"/>
                        </a:spcAft>
                      </a:pPr>
                      <a:r>
                        <a:rPr lang="fr-FR" sz="1800"/>
                        <a:t>Minéral </a:t>
                      </a:r>
                      <a:endParaRPr lang="fr-FR" sz="1800">
                        <a:latin typeface="Calibri"/>
                        <a:ea typeface="Calibri"/>
                        <a:cs typeface="Arial"/>
                      </a:endParaRPr>
                    </a:p>
                  </a:txBody>
                  <a:tcPr marL="38100" marR="38100" marT="38100" marB="38100"/>
                </a:tc>
                <a:tc>
                  <a:txBody>
                    <a:bodyPr/>
                    <a:lstStyle/>
                    <a:p>
                      <a:pPr>
                        <a:lnSpc>
                          <a:spcPct val="150000"/>
                        </a:lnSpc>
                        <a:spcAft>
                          <a:spcPts val="1000"/>
                        </a:spcAft>
                      </a:pPr>
                      <a:r>
                        <a:rPr lang="fr-FR" sz="1800"/>
                        <a:t>Lithotrophe </a:t>
                      </a:r>
                      <a:endParaRPr lang="fr-FR" sz="1800">
                        <a:latin typeface="Calibri"/>
                        <a:ea typeface="Calibri"/>
                        <a:cs typeface="Arial"/>
                      </a:endParaRPr>
                    </a:p>
                  </a:txBody>
                  <a:tcPr marL="38100" marR="38100" marT="38100" marB="38100"/>
                </a:tc>
              </a:tr>
              <a:tr h="525783">
                <a:tc vMerge="1">
                  <a:txBody>
                    <a:bodyPr/>
                    <a:lstStyle/>
                    <a:p>
                      <a:endParaRPr lang="fr-FR"/>
                    </a:p>
                  </a:txBody>
                  <a:tcPr/>
                </a:tc>
                <a:tc>
                  <a:txBody>
                    <a:bodyPr/>
                    <a:lstStyle/>
                    <a:p>
                      <a:pPr>
                        <a:lnSpc>
                          <a:spcPct val="150000"/>
                        </a:lnSpc>
                        <a:spcAft>
                          <a:spcPts val="1000"/>
                        </a:spcAft>
                      </a:pPr>
                      <a:r>
                        <a:rPr lang="fr-FR" sz="1800"/>
                        <a:t>Organique </a:t>
                      </a:r>
                      <a:endParaRPr lang="fr-FR" sz="1800">
                        <a:latin typeface="Calibri"/>
                        <a:ea typeface="Calibri"/>
                        <a:cs typeface="Arial"/>
                      </a:endParaRPr>
                    </a:p>
                  </a:txBody>
                  <a:tcPr marL="38100" marR="38100" marT="38100" marB="38100"/>
                </a:tc>
                <a:tc>
                  <a:txBody>
                    <a:bodyPr/>
                    <a:lstStyle/>
                    <a:p>
                      <a:pPr>
                        <a:lnSpc>
                          <a:spcPct val="150000"/>
                        </a:lnSpc>
                        <a:spcAft>
                          <a:spcPts val="1000"/>
                        </a:spcAft>
                      </a:pPr>
                      <a:r>
                        <a:rPr lang="fr-FR" sz="1800"/>
                        <a:t>Organotrophe </a:t>
                      </a:r>
                      <a:endParaRPr lang="fr-FR" sz="1800">
                        <a:latin typeface="Calibri"/>
                        <a:ea typeface="Calibri"/>
                        <a:cs typeface="Arial"/>
                      </a:endParaRPr>
                    </a:p>
                  </a:txBody>
                  <a:tcPr marL="38100" marR="38100" marT="38100" marB="38100"/>
                </a:tc>
              </a:tr>
              <a:tr h="525783">
                <a:tc rowSpan="2">
                  <a:txBody>
                    <a:bodyPr/>
                    <a:lstStyle/>
                    <a:p>
                      <a:pPr>
                        <a:lnSpc>
                          <a:spcPct val="150000"/>
                        </a:lnSpc>
                        <a:spcAft>
                          <a:spcPts val="1000"/>
                        </a:spcAft>
                      </a:pPr>
                      <a:r>
                        <a:rPr lang="fr-FR" sz="1800"/>
                        <a:t>Source de carbone </a:t>
                      </a:r>
                      <a:endParaRPr lang="fr-FR" sz="1800">
                        <a:latin typeface="Calibri"/>
                        <a:ea typeface="Calibri"/>
                        <a:cs typeface="Arial"/>
                      </a:endParaRPr>
                    </a:p>
                  </a:txBody>
                  <a:tcPr marL="38100" marR="38100" marT="38100" marB="38100" anchor="ctr"/>
                </a:tc>
                <a:tc>
                  <a:txBody>
                    <a:bodyPr/>
                    <a:lstStyle/>
                    <a:p>
                      <a:pPr>
                        <a:lnSpc>
                          <a:spcPct val="150000"/>
                        </a:lnSpc>
                        <a:spcAft>
                          <a:spcPts val="1000"/>
                        </a:spcAft>
                      </a:pPr>
                      <a:r>
                        <a:rPr lang="fr-FR" sz="1800"/>
                        <a:t>Composé minéral </a:t>
                      </a:r>
                      <a:endParaRPr lang="fr-FR" sz="1800">
                        <a:latin typeface="Calibri"/>
                        <a:ea typeface="Calibri"/>
                        <a:cs typeface="Arial"/>
                      </a:endParaRPr>
                    </a:p>
                  </a:txBody>
                  <a:tcPr marL="38100" marR="38100" marT="38100" marB="38100"/>
                </a:tc>
                <a:tc>
                  <a:txBody>
                    <a:bodyPr/>
                    <a:lstStyle/>
                    <a:p>
                      <a:pPr>
                        <a:lnSpc>
                          <a:spcPct val="150000"/>
                        </a:lnSpc>
                        <a:spcAft>
                          <a:spcPts val="1000"/>
                        </a:spcAft>
                      </a:pPr>
                      <a:r>
                        <a:rPr lang="fr-FR" sz="1800"/>
                        <a:t>Autotrophe </a:t>
                      </a:r>
                      <a:endParaRPr lang="fr-FR" sz="1800">
                        <a:latin typeface="Calibri"/>
                        <a:ea typeface="Calibri"/>
                        <a:cs typeface="Arial"/>
                      </a:endParaRPr>
                    </a:p>
                  </a:txBody>
                  <a:tcPr marL="38100" marR="38100" marT="38100" marB="38100"/>
                </a:tc>
              </a:tr>
              <a:tr h="525783">
                <a:tc vMerge="1">
                  <a:txBody>
                    <a:bodyPr/>
                    <a:lstStyle/>
                    <a:p>
                      <a:endParaRPr lang="fr-FR"/>
                    </a:p>
                  </a:txBody>
                  <a:tcPr/>
                </a:tc>
                <a:tc>
                  <a:txBody>
                    <a:bodyPr/>
                    <a:lstStyle/>
                    <a:p>
                      <a:pPr>
                        <a:lnSpc>
                          <a:spcPct val="150000"/>
                        </a:lnSpc>
                        <a:spcAft>
                          <a:spcPts val="1000"/>
                        </a:spcAft>
                      </a:pPr>
                      <a:r>
                        <a:rPr lang="fr-FR" sz="1800"/>
                        <a:t>Composé organique </a:t>
                      </a:r>
                      <a:endParaRPr lang="fr-FR" sz="1800">
                        <a:latin typeface="Calibri"/>
                        <a:ea typeface="Calibri"/>
                        <a:cs typeface="Arial"/>
                      </a:endParaRPr>
                    </a:p>
                  </a:txBody>
                  <a:tcPr marL="38100" marR="38100" marT="38100" marB="38100"/>
                </a:tc>
                <a:tc>
                  <a:txBody>
                    <a:bodyPr/>
                    <a:lstStyle/>
                    <a:p>
                      <a:pPr>
                        <a:lnSpc>
                          <a:spcPct val="150000"/>
                        </a:lnSpc>
                        <a:spcAft>
                          <a:spcPts val="1000"/>
                        </a:spcAft>
                      </a:pPr>
                      <a:r>
                        <a:rPr lang="fr-FR" sz="1800"/>
                        <a:t>Hétérotrophe </a:t>
                      </a:r>
                      <a:endParaRPr lang="fr-FR" sz="1800">
                        <a:latin typeface="Calibri"/>
                        <a:ea typeface="Calibri"/>
                        <a:cs typeface="Arial"/>
                      </a:endParaRPr>
                    </a:p>
                  </a:txBody>
                  <a:tcPr marL="38100" marR="38100" marT="38100" marB="38100"/>
                </a:tc>
              </a:tr>
              <a:tr h="525783">
                <a:tc rowSpan="2">
                  <a:txBody>
                    <a:bodyPr/>
                    <a:lstStyle/>
                    <a:p>
                      <a:pPr>
                        <a:lnSpc>
                          <a:spcPct val="150000"/>
                        </a:lnSpc>
                        <a:spcAft>
                          <a:spcPts val="1000"/>
                        </a:spcAft>
                      </a:pPr>
                      <a:r>
                        <a:rPr lang="fr-FR" sz="1800" dirty="0"/>
                        <a:t>Facteurs de croissance </a:t>
                      </a:r>
                      <a:endParaRPr lang="fr-FR" sz="1800" dirty="0">
                        <a:latin typeface="Calibri"/>
                        <a:ea typeface="Calibri"/>
                        <a:cs typeface="Arial"/>
                      </a:endParaRPr>
                    </a:p>
                  </a:txBody>
                  <a:tcPr marL="38100" marR="38100" marT="38100" marB="38100" anchor="ctr"/>
                </a:tc>
                <a:tc>
                  <a:txBody>
                    <a:bodyPr/>
                    <a:lstStyle/>
                    <a:p>
                      <a:pPr>
                        <a:lnSpc>
                          <a:spcPct val="150000"/>
                        </a:lnSpc>
                        <a:spcAft>
                          <a:spcPts val="1000"/>
                        </a:spcAft>
                      </a:pPr>
                      <a:r>
                        <a:rPr lang="fr-FR" sz="1800"/>
                        <a:t>Non nécessaires </a:t>
                      </a:r>
                      <a:endParaRPr lang="fr-FR" sz="1800">
                        <a:latin typeface="Calibri"/>
                        <a:ea typeface="Calibri"/>
                        <a:cs typeface="Arial"/>
                      </a:endParaRPr>
                    </a:p>
                  </a:txBody>
                  <a:tcPr marL="38100" marR="38100" marT="38100" marB="38100"/>
                </a:tc>
                <a:tc>
                  <a:txBody>
                    <a:bodyPr/>
                    <a:lstStyle/>
                    <a:p>
                      <a:pPr>
                        <a:lnSpc>
                          <a:spcPct val="150000"/>
                        </a:lnSpc>
                        <a:spcAft>
                          <a:spcPts val="1000"/>
                        </a:spcAft>
                      </a:pPr>
                      <a:r>
                        <a:rPr lang="fr-FR" sz="1800"/>
                        <a:t>Prototrophe </a:t>
                      </a:r>
                      <a:endParaRPr lang="fr-FR" sz="1800">
                        <a:latin typeface="Calibri"/>
                        <a:ea typeface="Calibri"/>
                        <a:cs typeface="Arial"/>
                      </a:endParaRPr>
                    </a:p>
                  </a:txBody>
                  <a:tcPr marL="38100" marR="38100" marT="38100" marB="38100"/>
                </a:tc>
              </a:tr>
              <a:tr h="525783">
                <a:tc vMerge="1">
                  <a:txBody>
                    <a:bodyPr/>
                    <a:lstStyle/>
                    <a:p>
                      <a:endParaRPr lang="fr-FR"/>
                    </a:p>
                  </a:txBody>
                  <a:tcPr/>
                </a:tc>
                <a:tc>
                  <a:txBody>
                    <a:bodyPr/>
                    <a:lstStyle/>
                    <a:p>
                      <a:pPr>
                        <a:lnSpc>
                          <a:spcPct val="150000"/>
                        </a:lnSpc>
                        <a:spcAft>
                          <a:spcPts val="1000"/>
                        </a:spcAft>
                      </a:pPr>
                      <a:r>
                        <a:rPr lang="fr-FR" sz="1800"/>
                        <a:t>Nécessaires </a:t>
                      </a:r>
                      <a:endParaRPr lang="fr-FR" sz="1800">
                        <a:latin typeface="Calibri"/>
                        <a:ea typeface="Calibri"/>
                        <a:cs typeface="Arial"/>
                      </a:endParaRPr>
                    </a:p>
                  </a:txBody>
                  <a:tcPr marL="38100" marR="38100" marT="38100" marB="38100"/>
                </a:tc>
                <a:tc>
                  <a:txBody>
                    <a:bodyPr/>
                    <a:lstStyle/>
                    <a:p>
                      <a:pPr>
                        <a:lnSpc>
                          <a:spcPct val="150000"/>
                        </a:lnSpc>
                        <a:spcAft>
                          <a:spcPts val="1000"/>
                        </a:spcAft>
                      </a:pPr>
                      <a:r>
                        <a:rPr lang="fr-FR" sz="1800" dirty="0"/>
                        <a:t>Auxotrophe </a:t>
                      </a:r>
                      <a:endParaRPr lang="fr-FR" sz="1800" dirty="0">
                        <a:latin typeface="Calibri"/>
                        <a:ea typeface="Calibri"/>
                        <a:cs typeface="Arial"/>
                      </a:endParaRPr>
                    </a:p>
                  </a:txBody>
                  <a:tcPr marL="38100" marR="38100" marT="38100" marB="38100"/>
                </a:tc>
              </a:tr>
            </a:tbl>
          </a:graphicData>
        </a:graphic>
      </p:graphicFrame>
      <p:sp>
        <p:nvSpPr>
          <p:cNvPr id="8193" name="Rectangle 1"/>
          <p:cNvSpPr>
            <a:spLocks noChangeArrowheads="1"/>
          </p:cNvSpPr>
          <p:nvPr/>
        </p:nvSpPr>
        <p:spPr bwMode="auto">
          <a:xfrm>
            <a:off x="0" y="0"/>
            <a:ext cx="9251635"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Les différents types trophiques sont résumés dans le tableau ci-dessous.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1"/>
          <p:cNvPicPr>
            <a:picLocks noChangeAspect="1" noChangeArrowheads="1"/>
          </p:cNvPicPr>
          <p:nvPr/>
        </p:nvPicPr>
        <p:blipFill>
          <a:blip r:embed="rId2" cstate="print"/>
          <a:srcRect/>
          <a:stretch>
            <a:fillRect/>
          </a:stretch>
        </p:blipFill>
        <p:spPr bwMode="auto">
          <a:xfrm>
            <a:off x="1671638" y="1719263"/>
            <a:ext cx="5800725" cy="3419475"/>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2" cstate="print"/>
          <a:srcRect/>
          <a:stretch>
            <a:fillRect/>
          </a:stretch>
        </p:blipFill>
        <p:spPr bwMode="auto">
          <a:xfrm>
            <a:off x="170586" y="571480"/>
            <a:ext cx="8902008" cy="557216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cstate="print"/>
          <a:srcRect/>
          <a:stretch>
            <a:fillRect/>
          </a:stretch>
        </p:blipFill>
        <p:spPr bwMode="auto">
          <a:xfrm>
            <a:off x="-32" y="571480"/>
            <a:ext cx="9120410" cy="521497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357158" y="500042"/>
            <a:ext cx="835821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Besoins </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nerg</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tiques et </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mentaires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bact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ries se multiplient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partir des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aliments (nutriments) pr</a:t>
            </a:r>
            <a:r>
              <a:rPr kumimoji="0" lang="fr-FR" b="1"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sents dans les milieux de culture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Elles ont toutes un certain nombre de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besoins communs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plus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eau</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500034" y="4214818"/>
            <a:ext cx="2187458" cy="369332"/>
          </a:xfrm>
          <a:prstGeom prst="rect">
            <a:avLst/>
          </a:prstGeom>
        </p:spPr>
        <p:txBody>
          <a:bodyPr wrap="none">
            <a:spAutoFit/>
          </a:bodyPr>
          <a:lstStyle/>
          <a:p>
            <a:r>
              <a:rPr lang="fr-FR" b="1" dirty="0" smtClean="0">
                <a:latin typeface="Times New Roman" pitchFamily="18" charset="0"/>
                <a:cs typeface="Times New Roman" pitchFamily="18" charset="0"/>
              </a:rPr>
              <a:t>1.1.Source d’énergie</a:t>
            </a:r>
            <a:endParaRPr lang="fr-FR" dirty="0"/>
          </a:p>
        </p:txBody>
      </p:sp>
      <p:sp>
        <p:nvSpPr>
          <p:cNvPr id="5" name="Rectangle 4"/>
          <p:cNvSpPr/>
          <p:nvPr/>
        </p:nvSpPr>
        <p:spPr>
          <a:xfrm>
            <a:off x="4429124" y="3143248"/>
            <a:ext cx="1249060" cy="369332"/>
          </a:xfrm>
          <a:prstGeom prst="rect">
            <a:avLst/>
          </a:prstGeom>
        </p:spPr>
        <p:txBody>
          <a:bodyPr wrap="none">
            <a:spAutoFit/>
          </a:bodyPr>
          <a:lstStyle/>
          <a:p>
            <a:r>
              <a:rPr lang="fr-FR" dirty="0" smtClean="0">
                <a:latin typeface="Times New Roman" pitchFamily="18" charset="0"/>
                <a:cs typeface="Times New Roman" pitchFamily="18" charset="0"/>
              </a:rPr>
              <a:t>La lumière </a:t>
            </a:r>
            <a:endParaRPr lang="fr-FR" dirty="0"/>
          </a:p>
        </p:txBody>
      </p:sp>
      <p:sp>
        <p:nvSpPr>
          <p:cNvPr id="6" name="Rectangle 5"/>
          <p:cNvSpPr/>
          <p:nvPr/>
        </p:nvSpPr>
        <p:spPr>
          <a:xfrm>
            <a:off x="4458232" y="4202676"/>
            <a:ext cx="2482411" cy="369332"/>
          </a:xfrm>
          <a:prstGeom prst="rect">
            <a:avLst/>
          </a:prstGeom>
        </p:spPr>
        <p:txBody>
          <a:bodyPr wrap="none">
            <a:spAutoFit/>
          </a:bodyPr>
          <a:lstStyle/>
          <a:p>
            <a:r>
              <a:rPr lang="fr-FR" dirty="0" smtClean="0">
                <a:latin typeface="Times New Roman" pitchFamily="18" charset="0"/>
                <a:cs typeface="Times New Roman" pitchFamily="18" charset="0"/>
              </a:rPr>
              <a:t>Les matières organiques </a:t>
            </a:r>
            <a:endParaRPr lang="fr-FR" dirty="0"/>
          </a:p>
        </p:txBody>
      </p:sp>
      <p:sp>
        <p:nvSpPr>
          <p:cNvPr id="7" name="Rectangle 6"/>
          <p:cNvSpPr/>
          <p:nvPr/>
        </p:nvSpPr>
        <p:spPr>
          <a:xfrm>
            <a:off x="4458232" y="5286388"/>
            <a:ext cx="2371162" cy="369332"/>
          </a:xfrm>
          <a:prstGeom prst="rect">
            <a:avLst/>
          </a:prstGeom>
        </p:spPr>
        <p:txBody>
          <a:bodyPr wrap="none">
            <a:spAutoFit/>
          </a:bodyPr>
          <a:lstStyle/>
          <a:p>
            <a:r>
              <a:rPr lang="fr-FR" dirty="0" smtClean="0">
                <a:latin typeface="Times New Roman" pitchFamily="18" charset="0"/>
                <a:cs typeface="Times New Roman" pitchFamily="18" charset="0"/>
              </a:rPr>
              <a:t>Les matières minérales</a:t>
            </a:r>
            <a:endParaRPr lang="fr-FR" dirty="0"/>
          </a:p>
        </p:txBody>
      </p:sp>
      <p:cxnSp>
        <p:nvCxnSpPr>
          <p:cNvPr id="8" name="Connecteur droit avec flèche 7"/>
          <p:cNvCxnSpPr/>
          <p:nvPr/>
        </p:nvCxnSpPr>
        <p:spPr>
          <a:xfrm flipV="1">
            <a:off x="2714612" y="3429000"/>
            <a:ext cx="1571636" cy="92869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2786050" y="4429132"/>
            <a:ext cx="1500198" cy="15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2714612" y="4572008"/>
            <a:ext cx="1571636" cy="92869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00068" y="1789315"/>
            <a:ext cx="2585003" cy="369332"/>
          </a:xfrm>
          <a:prstGeom prst="rect">
            <a:avLst/>
          </a:prstGeom>
        </p:spPr>
        <p:txBody>
          <a:bodyPr wrap="none">
            <a:spAutoFit/>
          </a:bodyPr>
          <a:lstStyle/>
          <a:p>
            <a:r>
              <a:rPr lang="fr-FR" b="1" dirty="0" smtClean="0">
                <a:latin typeface="Times New Roman" pitchFamily="18" charset="0"/>
                <a:ea typeface="Calibri" pitchFamily="34" charset="0"/>
                <a:cs typeface="Times New Roman" pitchFamily="18" charset="0"/>
              </a:rPr>
              <a:t>1.2. Source de carbone</a:t>
            </a:r>
            <a:r>
              <a:rPr lang="fr-FR" dirty="0" smtClean="0">
                <a:latin typeface="Times New Roman" pitchFamily="18" charset="0"/>
                <a:ea typeface="Calibri" pitchFamily="34" charset="0"/>
                <a:cs typeface="Times New Roman" pitchFamily="18" charset="0"/>
              </a:rPr>
              <a:t> : </a:t>
            </a:r>
            <a:endParaRPr lang="fr-FR" dirty="0"/>
          </a:p>
        </p:txBody>
      </p:sp>
      <p:sp>
        <p:nvSpPr>
          <p:cNvPr id="4" name="Rectangle 3"/>
          <p:cNvSpPr/>
          <p:nvPr/>
        </p:nvSpPr>
        <p:spPr>
          <a:xfrm>
            <a:off x="1285820" y="3146637"/>
            <a:ext cx="2500330" cy="923330"/>
          </a:xfrm>
          <a:prstGeom prst="rect">
            <a:avLst/>
          </a:prstGeom>
        </p:spPr>
        <p:txBody>
          <a:bodyPr wrap="square">
            <a:spAutoFit/>
          </a:bodyPr>
          <a:lstStyle/>
          <a:p>
            <a:pPr algn="ctr"/>
            <a:r>
              <a:rPr lang="fr-FR" dirty="0" smtClean="0">
                <a:latin typeface="Times New Roman" pitchFamily="18" charset="0"/>
                <a:ea typeface="Calibri" pitchFamily="34" charset="0"/>
                <a:cs typeface="Times New Roman" pitchFamily="18" charset="0"/>
              </a:rPr>
              <a:t>Disponible dans les milieux de culture en grandes quantité. </a:t>
            </a:r>
            <a:endParaRPr lang="fr-FR" dirty="0"/>
          </a:p>
        </p:txBody>
      </p:sp>
      <p:sp>
        <p:nvSpPr>
          <p:cNvPr id="5" name="Rectangle 4"/>
          <p:cNvSpPr/>
          <p:nvPr/>
        </p:nvSpPr>
        <p:spPr>
          <a:xfrm>
            <a:off x="4429124" y="857232"/>
            <a:ext cx="2405245" cy="646331"/>
          </a:xfrm>
          <a:prstGeom prst="rect">
            <a:avLst/>
          </a:prstGeom>
        </p:spPr>
        <p:txBody>
          <a:bodyPr wrap="square">
            <a:spAutoFit/>
          </a:bodyPr>
          <a:lstStyle/>
          <a:p>
            <a:pPr algn="ctr"/>
            <a:r>
              <a:rPr lang="fr-FR" dirty="0" smtClean="0">
                <a:latin typeface="Times New Roman" pitchFamily="18" charset="0"/>
                <a:ea typeface="Calibri" pitchFamily="34" charset="0"/>
                <a:cs typeface="Times New Roman" pitchFamily="18" charset="0"/>
              </a:rPr>
              <a:t>forme minérale (CO</a:t>
            </a:r>
            <a:r>
              <a:rPr lang="fr-FR" baseline="-30000" dirty="0" smtClean="0">
                <a:latin typeface="Times New Roman" pitchFamily="18" charset="0"/>
                <a:ea typeface="Calibri" pitchFamily="34" charset="0"/>
                <a:cs typeface="Times New Roman" pitchFamily="18" charset="0"/>
              </a:rPr>
              <a:t>2</a:t>
            </a:r>
            <a:r>
              <a:rPr lang="fr-FR" dirty="0" smtClean="0">
                <a:latin typeface="Times New Roman" pitchFamily="18" charset="0"/>
                <a:ea typeface="Calibri" pitchFamily="34" charset="0"/>
                <a:cs typeface="Times New Roman" pitchFamily="18" charset="0"/>
              </a:rPr>
              <a:t>, Na</a:t>
            </a:r>
            <a:r>
              <a:rPr lang="fr-FR" baseline="-30000" dirty="0" smtClean="0">
                <a:latin typeface="Times New Roman" pitchFamily="18" charset="0"/>
                <a:ea typeface="Calibri" pitchFamily="34" charset="0"/>
                <a:cs typeface="Times New Roman" pitchFamily="18" charset="0"/>
              </a:rPr>
              <a:t>2</a:t>
            </a:r>
            <a:r>
              <a:rPr lang="fr-FR" dirty="0" smtClean="0">
                <a:latin typeface="Times New Roman" pitchFamily="18" charset="0"/>
                <a:ea typeface="Calibri" pitchFamily="34" charset="0"/>
                <a:cs typeface="Times New Roman" pitchFamily="18" charset="0"/>
              </a:rPr>
              <a:t>CO</a:t>
            </a:r>
            <a:r>
              <a:rPr lang="fr-FR" baseline="-30000" dirty="0" smtClean="0">
                <a:latin typeface="Times New Roman" pitchFamily="18" charset="0"/>
                <a:ea typeface="Calibri" pitchFamily="34" charset="0"/>
                <a:cs typeface="Times New Roman" pitchFamily="18" charset="0"/>
              </a:rPr>
              <a:t>3</a:t>
            </a:r>
            <a:r>
              <a:rPr lang="fr-FR" dirty="0" smtClean="0">
                <a:latin typeface="Times New Roman" pitchFamily="18" charset="0"/>
                <a:ea typeface="Calibri" pitchFamily="34" charset="0"/>
                <a:cs typeface="Times New Roman" pitchFamily="18" charset="0"/>
              </a:rPr>
              <a:t>, </a:t>
            </a:r>
            <a:r>
              <a:rPr lang="fr-FR" dirty="0" err="1" smtClean="0">
                <a:latin typeface="Times New Roman" pitchFamily="18" charset="0"/>
                <a:ea typeface="Calibri" pitchFamily="34" charset="0"/>
                <a:cs typeface="Times New Roman" pitchFamily="18" charset="0"/>
              </a:rPr>
              <a:t>CaCO</a:t>
            </a:r>
            <a:r>
              <a:rPr lang="fr-FR" dirty="0" smtClean="0">
                <a:latin typeface="Times New Roman" pitchFamily="18" charset="0"/>
                <a:ea typeface="Calibri" pitchFamily="34" charset="0"/>
                <a:cs typeface="Times New Roman" pitchFamily="18" charset="0"/>
              </a:rPr>
              <a:t>)</a:t>
            </a:r>
            <a:r>
              <a:rPr lang="fr-FR" baseline="-30000" dirty="0" smtClean="0">
                <a:latin typeface="Times New Roman" pitchFamily="18" charset="0"/>
                <a:ea typeface="Calibri" pitchFamily="34" charset="0"/>
                <a:cs typeface="Times New Roman" pitchFamily="18" charset="0"/>
              </a:rPr>
              <a:t>3</a:t>
            </a:r>
            <a:endParaRPr lang="fr-FR" dirty="0"/>
          </a:p>
        </p:txBody>
      </p:sp>
      <p:sp>
        <p:nvSpPr>
          <p:cNvPr id="6" name="Rectangle 5"/>
          <p:cNvSpPr/>
          <p:nvPr/>
        </p:nvSpPr>
        <p:spPr>
          <a:xfrm>
            <a:off x="4357686" y="3071810"/>
            <a:ext cx="2500330" cy="928694"/>
          </a:xfrm>
          <a:prstGeom prst="rect">
            <a:avLst/>
          </a:prstGeom>
        </p:spPr>
        <p:txBody>
          <a:bodyPr wrap="square">
            <a:spAutoFit/>
          </a:bodyPr>
          <a:lstStyle/>
          <a:p>
            <a:pPr algn="ctr"/>
            <a:r>
              <a:rPr lang="fr-FR" dirty="0" smtClean="0">
                <a:latin typeface="Times New Roman" pitchFamily="18" charset="0"/>
                <a:ea typeface="Calibri" pitchFamily="34" charset="0"/>
                <a:cs typeface="Times New Roman" pitchFamily="18" charset="0"/>
              </a:rPr>
              <a:t>forme organique (glucose, raffinoses, chitines.. etc.)</a:t>
            </a:r>
            <a:endParaRPr lang="fr-FR" dirty="0"/>
          </a:p>
        </p:txBody>
      </p:sp>
      <p:sp>
        <p:nvSpPr>
          <p:cNvPr id="7" name="Rectangle 6"/>
          <p:cNvSpPr/>
          <p:nvPr/>
        </p:nvSpPr>
        <p:spPr>
          <a:xfrm>
            <a:off x="1285852" y="5072074"/>
            <a:ext cx="6500826" cy="707886"/>
          </a:xfrm>
          <a:prstGeom prst="rect">
            <a:avLst/>
          </a:prstGeom>
        </p:spPr>
        <p:txBody>
          <a:bodyPr wrap="square">
            <a:spAutoFit/>
          </a:bodyPr>
          <a:lstStyle/>
          <a:p>
            <a:pPr lvl="1" algn="ctr" fontAlgn="base">
              <a:spcBef>
                <a:spcPct val="0"/>
              </a:spcBef>
              <a:spcAft>
                <a:spcPct val="0"/>
              </a:spcAft>
            </a:pPr>
            <a:r>
              <a:rPr lang="fr-FR" sz="2000" dirty="0" smtClean="0">
                <a:latin typeface="Times New Roman" pitchFamily="18" charset="0"/>
                <a:ea typeface="Calibri" pitchFamily="34" charset="0"/>
                <a:cs typeface="Times New Roman" pitchFamily="18" charset="0"/>
              </a:rPr>
              <a:t>La dégradation des sources de carbone  produit l’énergie que les bactéries utilisent dans leurs métabolismes. </a:t>
            </a:r>
            <a:endParaRPr lang="fr-FR" sz="3200" dirty="0" smtClean="0">
              <a:latin typeface="Times New Roman" pitchFamily="18" charset="0"/>
              <a:cs typeface="Times New Roman" pitchFamily="18" charset="0"/>
            </a:endParaRPr>
          </a:p>
        </p:txBody>
      </p:sp>
      <p:cxnSp>
        <p:nvCxnSpPr>
          <p:cNvPr id="9" name="Connecteur droit avec flèche 8"/>
          <p:cNvCxnSpPr/>
          <p:nvPr/>
        </p:nvCxnSpPr>
        <p:spPr>
          <a:xfrm rot="16200000" flipH="1">
            <a:off x="1928763" y="2646571"/>
            <a:ext cx="857257" cy="3"/>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3430548" y="1180398"/>
            <a:ext cx="1165067" cy="82323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rot="16200000" flipH="1">
            <a:off x="3356761" y="2228261"/>
            <a:ext cx="1204921" cy="10604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7286644" y="3286125"/>
            <a:ext cx="1500198" cy="642941"/>
          </a:xfrm>
          <a:prstGeom prst="rect">
            <a:avLst/>
          </a:prstGeom>
        </p:spPr>
        <p:txBody>
          <a:bodyPr wrap="square">
            <a:spAutoFit/>
          </a:bodyPr>
          <a:lstStyle/>
          <a:p>
            <a:pPr algn="ctr"/>
            <a:r>
              <a:rPr lang="fr-FR" dirty="0" smtClean="0">
                <a:latin typeface="Times New Roman" pitchFamily="18" charset="0"/>
                <a:ea typeface="Calibri" pitchFamily="34" charset="0"/>
                <a:cs typeface="Times New Roman" pitchFamily="18" charset="0"/>
              </a:rPr>
              <a:t>la majorité des bactéries </a:t>
            </a:r>
            <a:endParaRPr lang="fr-FR" dirty="0"/>
          </a:p>
        </p:txBody>
      </p:sp>
      <p:cxnSp>
        <p:nvCxnSpPr>
          <p:cNvPr id="19" name="Connecteur droit avec flèche 18"/>
          <p:cNvCxnSpPr/>
          <p:nvPr/>
        </p:nvCxnSpPr>
        <p:spPr>
          <a:xfrm>
            <a:off x="6786578" y="3571877"/>
            <a:ext cx="571504" cy="1588"/>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childTnLst>
                                </p:cTn>
                              </p:par>
                              <p:par>
                                <p:cTn id="23" presetID="23" presetClass="entr" presetSubtype="16"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ppt_w</p:attrName>
                                        </p:attrNameLst>
                                      </p:cBhvr>
                                      <p:tavLst>
                                        <p:tav tm="0">
                                          <p:val>
                                            <p:fltVal val="0"/>
                                          </p:val>
                                        </p:tav>
                                        <p:tav tm="100000">
                                          <p:val>
                                            <p:strVal val="#ppt_w"/>
                                          </p:val>
                                        </p:tav>
                                      </p:tavLst>
                                    </p:anim>
                                    <p:anim calcmode="lin" valueType="num">
                                      <p:cBhvr>
                                        <p:cTn id="40" dur="500" fill="hold"/>
                                        <p:tgtEl>
                                          <p:spTgt spid="19"/>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fltVal val="0"/>
                                          </p:val>
                                        </p:tav>
                                        <p:tav tm="100000">
                                          <p:val>
                                            <p:strVal val="#ppt_w"/>
                                          </p:val>
                                        </p:tav>
                                      </p:tavLst>
                                    </p:anim>
                                    <p:anim calcmode="lin" valueType="num">
                                      <p:cBhvr>
                                        <p:cTn id="50"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406" y="2786058"/>
            <a:ext cx="2022348" cy="369332"/>
          </a:xfrm>
          <a:prstGeom prst="rect">
            <a:avLst/>
          </a:prstGeom>
        </p:spPr>
        <p:txBody>
          <a:bodyPr wrap="none">
            <a:spAutoFit/>
          </a:bodyPr>
          <a:lstStyle/>
          <a:p>
            <a:r>
              <a:rPr lang="fr-FR" b="1" dirty="0" smtClean="0">
                <a:latin typeface="Times New Roman" pitchFamily="18" charset="0"/>
                <a:ea typeface="Calibri" pitchFamily="34" charset="0"/>
                <a:cs typeface="Times New Roman" pitchFamily="18" charset="0"/>
              </a:rPr>
              <a:t>1.3. Source d</a:t>
            </a:r>
            <a:r>
              <a:rPr lang="fr-FR" b="1" dirty="0" smtClean="0">
                <a:latin typeface="Calibri"/>
                <a:ea typeface="Calibri" pitchFamily="34" charset="0"/>
                <a:cs typeface="Times New Roman" pitchFamily="18" charset="0"/>
              </a:rPr>
              <a:t>’</a:t>
            </a:r>
            <a:r>
              <a:rPr lang="fr-FR" b="1" dirty="0" smtClean="0">
                <a:latin typeface="Times New Roman" pitchFamily="18" charset="0"/>
                <a:ea typeface="Calibri" pitchFamily="34" charset="0"/>
                <a:cs typeface="Times New Roman" pitchFamily="18" charset="0"/>
              </a:rPr>
              <a:t>azote</a:t>
            </a:r>
            <a:endParaRPr lang="fr-FR" dirty="0"/>
          </a:p>
        </p:txBody>
      </p:sp>
      <p:sp>
        <p:nvSpPr>
          <p:cNvPr id="4" name="Rectangle 3"/>
          <p:cNvSpPr/>
          <p:nvPr/>
        </p:nvSpPr>
        <p:spPr>
          <a:xfrm>
            <a:off x="3041647" y="1148348"/>
            <a:ext cx="1460656" cy="369332"/>
          </a:xfrm>
          <a:prstGeom prst="rect">
            <a:avLst/>
          </a:prstGeom>
        </p:spPr>
        <p:txBody>
          <a:bodyPr wrap="none">
            <a:spAutoFit/>
          </a:bodyPr>
          <a:lstStyle/>
          <a:p>
            <a:r>
              <a:rPr lang="fr-FR" dirty="0" smtClean="0">
                <a:latin typeface="Times New Roman" pitchFamily="18" charset="0"/>
                <a:ea typeface="Calibri" pitchFamily="34" charset="0"/>
                <a:cs typeface="Times New Roman" pitchFamily="18" charset="0"/>
              </a:rPr>
              <a:t>Forme de N2 </a:t>
            </a:r>
            <a:endParaRPr lang="fr-FR" dirty="0"/>
          </a:p>
        </p:txBody>
      </p:sp>
      <p:sp>
        <p:nvSpPr>
          <p:cNvPr id="5" name="Rectangle 4"/>
          <p:cNvSpPr/>
          <p:nvPr/>
        </p:nvSpPr>
        <p:spPr>
          <a:xfrm>
            <a:off x="6072198" y="934034"/>
            <a:ext cx="2928958" cy="923330"/>
          </a:xfrm>
          <a:prstGeom prst="rect">
            <a:avLst/>
          </a:prstGeom>
        </p:spPr>
        <p:txBody>
          <a:bodyPr wrap="square">
            <a:spAutoFit/>
          </a:bodyPr>
          <a:lstStyle/>
          <a:p>
            <a:pPr algn="ctr"/>
            <a:r>
              <a:rPr lang="fr-FR" dirty="0" smtClean="0">
                <a:latin typeface="Times New Roman" pitchFamily="18" charset="0"/>
                <a:ea typeface="Calibri" pitchFamily="34" charset="0"/>
                <a:cs typeface="Times New Roman" pitchFamily="18" charset="0"/>
              </a:rPr>
              <a:t>des bact</a:t>
            </a:r>
            <a:r>
              <a:rPr lang="fr-FR" dirty="0" smtClean="0">
                <a:latin typeface="Calibri"/>
                <a:ea typeface="Calibri" pitchFamily="34" charset="0"/>
                <a:cs typeface="Times New Roman" pitchFamily="18" charset="0"/>
              </a:rPr>
              <a:t>é</a:t>
            </a:r>
            <a:r>
              <a:rPr lang="fr-FR" dirty="0" smtClean="0">
                <a:latin typeface="Times New Roman" pitchFamily="18" charset="0"/>
                <a:ea typeface="Calibri" pitchFamily="34" charset="0"/>
                <a:cs typeface="Times New Roman" pitchFamily="18" charset="0"/>
              </a:rPr>
              <a:t>ries fixatrices d</a:t>
            </a:r>
            <a:r>
              <a:rPr lang="fr-FR" dirty="0" smtClean="0">
                <a:latin typeface="Calibri"/>
                <a:ea typeface="Calibri" pitchFamily="34" charset="0"/>
                <a:cs typeface="Times New Roman" pitchFamily="18" charset="0"/>
              </a:rPr>
              <a:t>’</a:t>
            </a:r>
            <a:r>
              <a:rPr lang="fr-FR" dirty="0" smtClean="0">
                <a:latin typeface="Times New Roman" pitchFamily="18" charset="0"/>
                <a:ea typeface="Calibri" pitchFamily="34" charset="0"/>
                <a:cs typeface="Times New Roman" pitchFamily="18" charset="0"/>
              </a:rPr>
              <a:t>azotes (</a:t>
            </a:r>
            <a:r>
              <a:rPr lang="fr-FR" i="1" dirty="0" smtClean="0">
                <a:latin typeface="Times New Roman" pitchFamily="18" charset="0"/>
                <a:ea typeface="Calibri" pitchFamily="34" charset="0"/>
                <a:cs typeface="Times New Roman" pitchFamily="18" charset="0"/>
              </a:rPr>
              <a:t>Azotobacter</a:t>
            </a:r>
            <a:r>
              <a:rPr lang="fr-FR" dirty="0" smtClean="0">
                <a:latin typeface="Times New Roman" pitchFamily="18" charset="0"/>
                <a:ea typeface="Calibri" pitchFamily="34" charset="0"/>
                <a:cs typeface="Times New Roman" pitchFamily="18" charset="0"/>
              </a:rPr>
              <a:t> et </a:t>
            </a:r>
            <a:r>
              <a:rPr lang="fr-FR" i="1" dirty="0" err="1" smtClean="0">
                <a:latin typeface="Times New Roman" pitchFamily="18" charset="0"/>
                <a:ea typeface="Calibri" pitchFamily="34" charset="0"/>
                <a:cs typeface="Times New Roman" pitchFamily="18" charset="0"/>
              </a:rPr>
              <a:t>Clostridium</a:t>
            </a:r>
            <a:r>
              <a:rPr lang="fr-FR" dirty="0" smtClean="0">
                <a:latin typeface="Times New Roman" pitchFamily="18" charset="0"/>
                <a:ea typeface="Calibri" pitchFamily="34" charset="0"/>
                <a:cs typeface="Times New Roman" pitchFamily="18" charset="0"/>
              </a:rPr>
              <a:t>, </a:t>
            </a:r>
            <a:r>
              <a:rPr lang="fr-FR" i="1" dirty="0" smtClean="0">
                <a:latin typeface="Times New Roman" pitchFamily="18" charset="0"/>
                <a:ea typeface="Calibri" pitchFamily="34" charset="0"/>
                <a:cs typeface="Times New Roman" pitchFamily="18" charset="0"/>
              </a:rPr>
              <a:t>Rhizobium</a:t>
            </a:r>
            <a:r>
              <a:rPr lang="fr-FR" dirty="0" smtClean="0">
                <a:latin typeface="Times New Roman" pitchFamily="18" charset="0"/>
                <a:ea typeface="Calibri" pitchFamily="34" charset="0"/>
                <a:cs typeface="Times New Roman" pitchFamily="18" charset="0"/>
              </a:rPr>
              <a:t>, ..</a:t>
            </a:r>
            <a:r>
              <a:rPr lang="fr-FR" dirty="0" smtClean="0">
                <a:latin typeface="Calibri"/>
                <a:ea typeface="Calibri" pitchFamily="34" charset="0"/>
                <a:cs typeface="Times New Roman" pitchFamily="18" charset="0"/>
              </a:rPr>
              <a:t> </a:t>
            </a:r>
            <a:r>
              <a:rPr lang="fr-FR" dirty="0" smtClean="0">
                <a:latin typeface="Times New Roman" pitchFamily="18" charset="0"/>
                <a:ea typeface="Calibri" pitchFamily="34" charset="0"/>
                <a:cs typeface="Times New Roman" pitchFamily="18" charset="0"/>
              </a:rPr>
              <a:t>.), </a:t>
            </a:r>
            <a:endParaRPr lang="fr-FR" dirty="0"/>
          </a:p>
        </p:txBody>
      </p:sp>
      <p:sp>
        <p:nvSpPr>
          <p:cNvPr id="6" name="Rectangle 5"/>
          <p:cNvSpPr/>
          <p:nvPr/>
        </p:nvSpPr>
        <p:spPr>
          <a:xfrm>
            <a:off x="2857488" y="2643182"/>
            <a:ext cx="3214710" cy="646331"/>
          </a:xfrm>
          <a:prstGeom prst="rect">
            <a:avLst/>
          </a:prstGeom>
        </p:spPr>
        <p:txBody>
          <a:bodyPr wrap="square">
            <a:spAutoFit/>
          </a:bodyPr>
          <a:lstStyle/>
          <a:p>
            <a:r>
              <a:rPr lang="fr-FR" dirty="0" smtClean="0">
                <a:latin typeface="Times New Roman" pitchFamily="18" charset="0"/>
                <a:ea typeface="Calibri" pitchFamily="34" charset="0"/>
                <a:cs typeface="Times New Roman" pitchFamily="18" charset="0"/>
              </a:rPr>
              <a:t>Formes min</a:t>
            </a:r>
            <a:r>
              <a:rPr lang="fr-FR" dirty="0" smtClean="0">
                <a:latin typeface="Calibri"/>
                <a:ea typeface="Calibri" pitchFamily="34" charset="0"/>
                <a:cs typeface="Times New Roman" pitchFamily="18" charset="0"/>
              </a:rPr>
              <a:t>é</a:t>
            </a:r>
            <a:r>
              <a:rPr lang="fr-FR" dirty="0" smtClean="0">
                <a:latin typeface="Times New Roman" pitchFamily="18" charset="0"/>
                <a:ea typeface="Calibri" pitchFamily="34" charset="0"/>
                <a:cs typeface="Times New Roman" pitchFamily="18" charset="0"/>
              </a:rPr>
              <a:t>rales (NO</a:t>
            </a:r>
            <a:r>
              <a:rPr lang="fr-FR" baseline="-30000" dirty="0" smtClean="0">
                <a:latin typeface="Times New Roman" pitchFamily="18" charset="0"/>
                <a:ea typeface="Calibri" pitchFamily="34" charset="0"/>
                <a:cs typeface="Times New Roman" pitchFamily="18" charset="0"/>
              </a:rPr>
              <a:t>2</a:t>
            </a:r>
            <a:r>
              <a:rPr lang="fr-FR" dirty="0" smtClean="0">
                <a:latin typeface="Times New Roman" pitchFamily="18" charset="0"/>
                <a:ea typeface="Calibri" pitchFamily="34" charset="0"/>
                <a:cs typeface="Times New Roman" pitchFamily="18" charset="0"/>
              </a:rPr>
              <a:t>, NO</a:t>
            </a:r>
            <a:r>
              <a:rPr lang="fr-FR" baseline="-30000" dirty="0" smtClean="0">
                <a:latin typeface="Times New Roman" pitchFamily="18" charset="0"/>
                <a:ea typeface="Calibri" pitchFamily="34" charset="0"/>
                <a:cs typeface="Times New Roman" pitchFamily="18" charset="0"/>
              </a:rPr>
              <a:t>3</a:t>
            </a:r>
            <a:r>
              <a:rPr lang="fr-FR" dirty="0" smtClean="0">
                <a:latin typeface="Times New Roman" pitchFamily="18" charset="0"/>
                <a:ea typeface="Calibri" pitchFamily="34" charset="0"/>
                <a:cs typeface="Times New Roman" pitchFamily="18" charset="0"/>
              </a:rPr>
              <a:t>, KNO</a:t>
            </a:r>
            <a:r>
              <a:rPr lang="fr-FR" baseline="-30000" dirty="0" smtClean="0">
                <a:latin typeface="Times New Roman" pitchFamily="18" charset="0"/>
                <a:ea typeface="Calibri" pitchFamily="34" charset="0"/>
                <a:cs typeface="Times New Roman" pitchFamily="18" charset="0"/>
              </a:rPr>
              <a:t>3</a:t>
            </a:r>
            <a:r>
              <a:rPr lang="fr-FR" dirty="0" smtClean="0">
                <a:latin typeface="Times New Roman" pitchFamily="18" charset="0"/>
                <a:ea typeface="Calibri" pitchFamily="34" charset="0"/>
                <a:cs typeface="Times New Roman" pitchFamily="18" charset="0"/>
              </a:rPr>
              <a:t>, NaNO</a:t>
            </a:r>
            <a:r>
              <a:rPr lang="fr-FR" baseline="-30000" dirty="0" smtClean="0">
                <a:latin typeface="Times New Roman" pitchFamily="18" charset="0"/>
                <a:ea typeface="Calibri" pitchFamily="34" charset="0"/>
                <a:cs typeface="Times New Roman" pitchFamily="18" charset="0"/>
              </a:rPr>
              <a:t>3</a:t>
            </a:r>
            <a:r>
              <a:rPr lang="fr-FR" dirty="0" smtClean="0">
                <a:latin typeface="Times New Roman" pitchFamily="18" charset="0"/>
                <a:ea typeface="Calibri" pitchFamily="34" charset="0"/>
                <a:cs typeface="Times New Roman" pitchFamily="18" charset="0"/>
              </a:rPr>
              <a:t>, NH</a:t>
            </a:r>
            <a:r>
              <a:rPr lang="fr-FR" baseline="-30000" dirty="0" smtClean="0">
                <a:latin typeface="Times New Roman" pitchFamily="18" charset="0"/>
                <a:ea typeface="Calibri" pitchFamily="34" charset="0"/>
                <a:cs typeface="Times New Roman" pitchFamily="18" charset="0"/>
              </a:rPr>
              <a:t>4</a:t>
            </a:r>
            <a:r>
              <a:rPr lang="fr-FR" dirty="0" smtClean="0">
                <a:latin typeface="Times New Roman" pitchFamily="18" charset="0"/>
                <a:ea typeface="Calibri" pitchFamily="34" charset="0"/>
                <a:cs typeface="Times New Roman" pitchFamily="18" charset="0"/>
              </a:rPr>
              <a:t>Cl</a:t>
            </a:r>
            <a:r>
              <a:rPr lang="fr-FR" dirty="0" smtClean="0">
                <a:latin typeface="Calibri"/>
                <a:ea typeface="Calibri" pitchFamily="34" charset="0"/>
                <a:cs typeface="Times New Roman" pitchFamily="18" charset="0"/>
              </a:rPr>
              <a:t>…</a:t>
            </a:r>
            <a:r>
              <a:rPr lang="fr-FR" dirty="0" smtClean="0">
                <a:latin typeface="Times New Roman" pitchFamily="18" charset="0"/>
                <a:ea typeface="Calibri" pitchFamily="34" charset="0"/>
                <a:cs typeface="Times New Roman" pitchFamily="18" charset="0"/>
              </a:rPr>
              <a:t>.etc.) </a:t>
            </a:r>
            <a:endParaRPr lang="fr-FR" dirty="0"/>
          </a:p>
        </p:txBody>
      </p:sp>
      <p:sp>
        <p:nvSpPr>
          <p:cNvPr id="7" name="Rectangle 6"/>
          <p:cNvSpPr/>
          <p:nvPr/>
        </p:nvSpPr>
        <p:spPr>
          <a:xfrm>
            <a:off x="2857488" y="4429132"/>
            <a:ext cx="3286148" cy="646331"/>
          </a:xfrm>
          <a:prstGeom prst="rect">
            <a:avLst/>
          </a:prstGeom>
        </p:spPr>
        <p:txBody>
          <a:bodyPr wrap="square">
            <a:spAutoFit/>
          </a:bodyPr>
          <a:lstStyle/>
          <a:p>
            <a:pPr algn="ctr"/>
            <a:r>
              <a:rPr lang="fr-FR" dirty="0" smtClean="0">
                <a:latin typeface="Times New Roman" pitchFamily="18" charset="0"/>
                <a:ea typeface="Calibri" pitchFamily="34" charset="0"/>
                <a:cs typeface="Times New Roman" pitchFamily="18" charset="0"/>
              </a:rPr>
              <a:t>Forme organique (acides amin</a:t>
            </a:r>
            <a:r>
              <a:rPr lang="fr-FR" dirty="0" smtClean="0">
                <a:latin typeface="Calibri"/>
                <a:ea typeface="Calibri" pitchFamily="34" charset="0"/>
                <a:cs typeface="Times New Roman" pitchFamily="18" charset="0"/>
              </a:rPr>
              <a:t>é</a:t>
            </a:r>
            <a:r>
              <a:rPr lang="fr-FR" dirty="0" smtClean="0">
                <a:latin typeface="Times New Roman" pitchFamily="18" charset="0"/>
                <a:ea typeface="Calibri" pitchFamily="34" charset="0"/>
                <a:cs typeface="Times New Roman" pitchFamily="18" charset="0"/>
              </a:rPr>
              <a:t>s, prot</a:t>
            </a:r>
            <a:r>
              <a:rPr lang="fr-FR" dirty="0" smtClean="0">
                <a:latin typeface="Calibri"/>
                <a:ea typeface="Calibri" pitchFamily="34" charset="0"/>
                <a:cs typeface="Times New Roman" pitchFamily="18" charset="0"/>
              </a:rPr>
              <a:t>é</a:t>
            </a:r>
            <a:r>
              <a:rPr lang="fr-FR" dirty="0" smtClean="0">
                <a:latin typeface="Times New Roman" pitchFamily="18" charset="0"/>
                <a:ea typeface="Calibri" pitchFamily="34" charset="0"/>
                <a:cs typeface="Times New Roman" pitchFamily="18" charset="0"/>
              </a:rPr>
              <a:t>ines </a:t>
            </a:r>
            <a:r>
              <a:rPr lang="fr-FR" dirty="0" err="1" smtClean="0">
                <a:latin typeface="Times New Roman" pitchFamily="18" charset="0"/>
                <a:ea typeface="Calibri" pitchFamily="34" charset="0"/>
                <a:cs typeface="Times New Roman" pitchFamily="18" charset="0"/>
              </a:rPr>
              <a:t>etc</a:t>
            </a:r>
            <a:r>
              <a:rPr lang="fr-FR" dirty="0" smtClean="0">
                <a:latin typeface="Calibri"/>
                <a:ea typeface="Calibri" pitchFamily="34" charset="0"/>
                <a:cs typeface="Times New Roman" pitchFamily="18" charset="0"/>
              </a:rPr>
              <a:t>…</a:t>
            </a:r>
            <a:r>
              <a:rPr lang="fr-FR" dirty="0" smtClean="0">
                <a:latin typeface="Times New Roman" pitchFamily="18" charset="0"/>
                <a:ea typeface="Calibri" pitchFamily="34" charset="0"/>
                <a:cs typeface="Times New Roman" pitchFamily="18" charset="0"/>
              </a:rPr>
              <a:t>).</a:t>
            </a:r>
            <a:endParaRPr lang="fr-FR" dirty="0"/>
          </a:p>
        </p:txBody>
      </p:sp>
      <p:cxnSp>
        <p:nvCxnSpPr>
          <p:cNvPr id="8" name="Connecteur droit avec flèche 7"/>
          <p:cNvCxnSpPr/>
          <p:nvPr/>
        </p:nvCxnSpPr>
        <p:spPr>
          <a:xfrm rot="5400000" flipH="1" flipV="1">
            <a:off x="1404039" y="1524865"/>
            <a:ext cx="1214445" cy="116506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1357290" y="3286124"/>
            <a:ext cx="1285884" cy="121444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2143108" y="3000372"/>
            <a:ext cx="571504" cy="3741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4714876" y="1362662"/>
            <a:ext cx="1285884" cy="1588"/>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ppt_w</p:attrName>
                                        </p:attrNameLst>
                                      </p:cBhvr>
                                      <p:tavLst>
                                        <p:tav tm="0">
                                          <p:val>
                                            <p:fltVal val="0"/>
                                          </p:val>
                                        </p:tav>
                                        <p:tav tm="100000">
                                          <p:val>
                                            <p:strVal val="#ppt_w"/>
                                          </p:val>
                                        </p:tav>
                                      </p:tavLst>
                                    </p:anim>
                                    <p:anim calcmode="lin" valueType="num">
                                      <p:cBhvr>
                                        <p:cTn id="42" dur="500" fill="hold"/>
                                        <p:tgtEl>
                                          <p:spTgt spid="9"/>
                                        </p:tgtEl>
                                        <p:attrNameLst>
                                          <p:attrName>ppt_h</p:attrName>
                                        </p:attrNameLst>
                                      </p:cBhvr>
                                      <p:tavLst>
                                        <p:tav tm="0">
                                          <p:val>
                                            <p:fltVal val="0"/>
                                          </p:val>
                                        </p:tav>
                                        <p:tav tm="100000">
                                          <p:val>
                                            <p:strVal val="#ppt_h"/>
                                          </p:val>
                                        </p:tav>
                                      </p:tavLst>
                                    </p:anim>
                                  </p:childTnLst>
                                </p:cTn>
                              </p:par>
                              <p:par>
                                <p:cTn id="43" presetID="23" presetClass="entr" presetSubtype="16"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p:cTn id="45" dur="500" fill="hold"/>
                                        <p:tgtEl>
                                          <p:spTgt spid="7"/>
                                        </p:tgtEl>
                                        <p:attrNameLst>
                                          <p:attrName>ppt_w</p:attrName>
                                        </p:attrNameLst>
                                      </p:cBhvr>
                                      <p:tavLst>
                                        <p:tav tm="0">
                                          <p:val>
                                            <p:fltVal val="0"/>
                                          </p:val>
                                        </p:tav>
                                        <p:tav tm="100000">
                                          <p:val>
                                            <p:strVal val="#ppt_w"/>
                                          </p:val>
                                        </p:tav>
                                      </p:tavLst>
                                    </p:anim>
                                    <p:anim calcmode="lin" valueType="num">
                                      <p:cBhvr>
                                        <p:cTn id="46"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71737" y="2782669"/>
            <a:ext cx="3071833" cy="923330"/>
          </a:xfrm>
          <a:prstGeom prst="rect">
            <a:avLst/>
          </a:prstGeom>
        </p:spPr>
        <p:txBody>
          <a:bodyPr wrap="square">
            <a:spAutoFit/>
          </a:bodyPr>
          <a:lstStyle/>
          <a:p>
            <a:pPr algn="ctr"/>
            <a:r>
              <a:rPr lang="fr-FR" b="1" dirty="0" smtClean="0"/>
              <a:t>Eléments minéraux : </a:t>
            </a:r>
            <a:r>
              <a:rPr lang="fr-FR" dirty="0" smtClean="0"/>
              <a:t>sont ajoutés aux milieux d culture sous forme de  sels </a:t>
            </a:r>
            <a:endParaRPr lang="fr-FR" dirty="0"/>
          </a:p>
        </p:txBody>
      </p:sp>
      <p:sp>
        <p:nvSpPr>
          <p:cNvPr id="3" name="Rectangle 2"/>
          <p:cNvSpPr/>
          <p:nvPr/>
        </p:nvSpPr>
        <p:spPr>
          <a:xfrm>
            <a:off x="214282" y="357166"/>
            <a:ext cx="2857520" cy="1754326"/>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fr-FR" b="1" dirty="0" smtClean="0">
                <a:solidFill>
                  <a:schemeClr val="tx1"/>
                </a:solidFill>
              </a:rPr>
              <a:t>Le  phosphore</a:t>
            </a:r>
            <a:r>
              <a:rPr lang="fr-FR" dirty="0" smtClean="0">
                <a:solidFill>
                  <a:schemeClr val="tx1"/>
                </a:solidFill>
              </a:rPr>
              <a:t> (rentre dans la composition de certains acides nucléiques et de nombreuses coenzymes les phospholipides et l’ATP) et</a:t>
            </a:r>
            <a:endParaRPr lang="fr-FR" dirty="0">
              <a:solidFill>
                <a:schemeClr val="tx1"/>
              </a:solidFill>
            </a:endParaRPr>
          </a:p>
        </p:txBody>
      </p:sp>
      <p:sp>
        <p:nvSpPr>
          <p:cNvPr id="78849" name="Rectangle 1"/>
          <p:cNvSpPr>
            <a:spLocks noChangeArrowheads="1"/>
          </p:cNvSpPr>
          <p:nvPr/>
        </p:nvSpPr>
        <p:spPr bwMode="auto">
          <a:xfrm>
            <a:off x="5643570" y="285728"/>
            <a:ext cx="3071802" cy="1754326"/>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soufre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(rentre dans la composition de certains acides amin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thionine et cyst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ine et vitamines</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biotine, la thiamine et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acide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lipo</a:t>
            </a:r>
            <a:r>
              <a:rPr kumimoji="0" lang="fr-FR" b="0" i="0" u="none" strike="noStrike" cap="none" normalizeH="0" baseline="0" dirty="0" err="1" smtClean="0">
                <a:ln>
                  <a:noFill/>
                </a:ln>
                <a:solidFill>
                  <a:schemeClr val="tx1"/>
                </a:solidFill>
                <a:effectLst/>
                <a:latin typeface="Calibri"/>
                <a:ea typeface="Calibri" pitchFamily="34" charset="0"/>
                <a:cs typeface="Times New Roman" pitchFamily="18" charset="0"/>
              </a:rPr>
              <a:t>ï</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que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0" y="4214819"/>
            <a:ext cx="2714612" cy="923330"/>
          </a:xfrm>
          <a:prstGeom prst="rect">
            <a:avLst/>
          </a:prstGeom>
          <a:solidFill>
            <a:srgbClr val="FFC000"/>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fr-FR" dirty="0" smtClean="0">
                <a:solidFill>
                  <a:schemeClr val="tx1"/>
                </a:solidFill>
              </a:rPr>
              <a:t>Mn, Mg, Cu, Ca … jouent le rôle d’activateurs d’enzymes </a:t>
            </a:r>
            <a:endParaRPr lang="fr-FR" dirty="0">
              <a:solidFill>
                <a:schemeClr val="tx1"/>
              </a:solidFill>
            </a:endParaRPr>
          </a:p>
        </p:txBody>
      </p:sp>
      <p:sp>
        <p:nvSpPr>
          <p:cNvPr id="6" name="Rectangle 5"/>
          <p:cNvSpPr/>
          <p:nvPr/>
        </p:nvSpPr>
        <p:spPr>
          <a:xfrm>
            <a:off x="6357950" y="3643314"/>
            <a:ext cx="2643174" cy="1200329"/>
          </a:xfrm>
          <a:prstGeom prst="rect">
            <a:avLst/>
          </a:prstGeom>
          <a:solidFill>
            <a:srgbClr val="FFC000"/>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fr-FR" dirty="0" smtClean="0">
                <a:solidFill>
                  <a:schemeClr val="tx1"/>
                </a:solidFill>
              </a:rPr>
              <a:t>Na, K, Mg et Cl jouent un rôle dans l’équilibre physicochimique de la cellule</a:t>
            </a:r>
            <a:endParaRPr lang="fr-FR" dirty="0">
              <a:solidFill>
                <a:schemeClr val="tx1"/>
              </a:solidFill>
            </a:endParaRPr>
          </a:p>
        </p:txBody>
      </p:sp>
      <p:sp>
        <p:nvSpPr>
          <p:cNvPr id="7" name="Rectangle 6"/>
          <p:cNvSpPr/>
          <p:nvPr/>
        </p:nvSpPr>
        <p:spPr>
          <a:xfrm>
            <a:off x="2500298" y="5429264"/>
            <a:ext cx="4572000" cy="923330"/>
          </a:xfrm>
          <a:prstGeom prst="rect">
            <a:avLst/>
          </a:prstGeom>
          <a:solidFill>
            <a:srgbClr val="FFC000"/>
          </a:solidFill>
        </p:spPr>
        <p:style>
          <a:lnRef idx="0">
            <a:schemeClr val="accent6"/>
          </a:lnRef>
          <a:fillRef idx="3">
            <a:schemeClr val="accent6"/>
          </a:fillRef>
          <a:effectRef idx="3">
            <a:schemeClr val="accent6"/>
          </a:effectRef>
          <a:fontRef idx="minor">
            <a:schemeClr val="lt1"/>
          </a:fontRef>
        </p:style>
        <p:txBody>
          <a:bodyPr>
            <a:spAutoFit/>
          </a:bodyPr>
          <a:lstStyle/>
          <a:p>
            <a:pPr algn="just"/>
            <a:r>
              <a:rPr lang="fr-FR" dirty="0" smtClean="0">
                <a:solidFill>
                  <a:schemeClr val="tx1"/>
                </a:solidFill>
              </a:rPr>
              <a:t>D’autres éléments des constituants d’enzymes ou de coenzymes tels que le fer des cytochromes. </a:t>
            </a:r>
            <a:endParaRPr lang="fr-FR" dirty="0">
              <a:solidFill>
                <a:schemeClr val="tx1"/>
              </a:solidFill>
            </a:endParaRPr>
          </a:p>
        </p:txBody>
      </p:sp>
      <p:sp>
        <p:nvSpPr>
          <p:cNvPr id="8" name="Ellipse 7"/>
          <p:cNvSpPr/>
          <p:nvPr/>
        </p:nvSpPr>
        <p:spPr>
          <a:xfrm>
            <a:off x="2428860" y="2571744"/>
            <a:ext cx="3357586" cy="12144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avec flèche 8"/>
          <p:cNvCxnSpPr/>
          <p:nvPr/>
        </p:nvCxnSpPr>
        <p:spPr>
          <a:xfrm rot="10800000">
            <a:off x="1785918" y="2214554"/>
            <a:ext cx="2000266" cy="35719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V="1">
            <a:off x="4286248" y="2143116"/>
            <a:ext cx="2500330"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10800000" flipV="1">
            <a:off x="1714480" y="3857628"/>
            <a:ext cx="2143140" cy="21431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a:off x="4429124" y="3857628"/>
            <a:ext cx="1857388" cy="14287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5400000">
            <a:off x="3679025" y="4464851"/>
            <a:ext cx="107157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78849"/>
                                        </p:tgtEl>
                                        <p:attrNameLst>
                                          <p:attrName>style.visibility</p:attrName>
                                        </p:attrNameLst>
                                      </p:cBhvr>
                                      <p:to>
                                        <p:strVal val="visible"/>
                                      </p:to>
                                    </p:set>
                                    <p:anim calcmode="lin" valueType="num">
                                      <p:cBhvr>
                                        <p:cTn id="31" dur="500" fill="hold"/>
                                        <p:tgtEl>
                                          <p:spTgt spid="78849"/>
                                        </p:tgtEl>
                                        <p:attrNameLst>
                                          <p:attrName>ppt_w</p:attrName>
                                        </p:attrNameLst>
                                      </p:cBhvr>
                                      <p:tavLst>
                                        <p:tav tm="0">
                                          <p:val>
                                            <p:fltVal val="0"/>
                                          </p:val>
                                        </p:tav>
                                        <p:tav tm="100000">
                                          <p:val>
                                            <p:strVal val="#ppt_w"/>
                                          </p:val>
                                        </p:tav>
                                      </p:tavLst>
                                    </p:anim>
                                    <p:anim calcmode="lin" valueType="num">
                                      <p:cBhvr>
                                        <p:cTn id="32" dur="500" fill="hold"/>
                                        <p:tgtEl>
                                          <p:spTgt spid="78849"/>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ppt_w</p:attrName>
                                        </p:attrNameLst>
                                      </p:cBhvr>
                                      <p:tavLst>
                                        <p:tav tm="0">
                                          <p:val>
                                            <p:fltVal val="0"/>
                                          </p:val>
                                        </p:tav>
                                        <p:tav tm="100000">
                                          <p:val>
                                            <p:strVal val="#ppt_w"/>
                                          </p:val>
                                        </p:tav>
                                      </p:tavLst>
                                    </p:anim>
                                    <p:anim calcmode="lin" valueType="num">
                                      <p:cBhvr>
                                        <p:cTn id="4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500" fill="hold"/>
                                        <p:tgtEl>
                                          <p:spTgt spid="18"/>
                                        </p:tgtEl>
                                        <p:attrNameLst>
                                          <p:attrName>ppt_w</p:attrName>
                                        </p:attrNameLst>
                                      </p:cBhvr>
                                      <p:tavLst>
                                        <p:tav tm="0">
                                          <p:val>
                                            <p:fltVal val="0"/>
                                          </p:val>
                                        </p:tav>
                                        <p:tav tm="100000">
                                          <p:val>
                                            <p:strVal val="#ppt_w"/>
                                          </p:val>
                                        </p:tav>
                                      </p:tavLst>
                                    </p:anim>
                                    <p:anim calcmode="lin" valueType="num">
                                      <p:cBhvr>
                                        <p:cTn id="48" dur="500" fill="hold"/>
                                        <p:tgtEl>
                                          <p:spTgt spid="18"/>
                                        </p:tgtEl>
                                        <p:attrNameLst>
                                          <p:attrName>ppt_h</p:attrName>
                                        </p:attrNameLst>
                                      </p:cBhvr>
                                      <p:tavLst>
                                        <p:tav tm="0">
                                          <p:val>
                                            <p:fltVal val="0"/>
                                          </p:val>
                                        </p:tav>
                                        <p:tav tm="100000">
                                          <p:val>
                                            <p:strVal val="#ppt_h"/>
                                          </p:val>
                                        </p:tav>
                                      </p:tavLst>
                                    </p:anim>
                                  </p:childTnLst>
                                </p:cTn>
                              </p:par>
                              <p:par>
                                <p:cTn id="49" presetID="23" presetClass="entr" presetSubtype="16"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p:cTn id="51" dur="500" fill="hold"/>
                                        <p:tgtEl>
                                          <p:spTgt spid="6"/>
                                        </p:tgtEl>
                                        <p:attrNameLst>
                                          <p:attrName>ppt_w</p:attrName>
                                        </p:attrNameLst>
                                      </p:cBhvr>
                                      <p:tavLst>
                                        <p:tav tm="0">
                                          <p:val>
                                            <p:fltVal val="0"/>
                                          </p:val>
                                        </p:tav>
                                        <p:tav tm="100000">
                                          <p:val>
                                            <p:strVal val="#ppt_w"/>
                                          </p:val>
                                        </p:tav>
                                      </p:tavLst>
                                    </p:anim>
                                    <p:anim calcmode="lin" valueType="num">
                                      <p:cBhvr>
                                        <p:cTn id="52"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p:cTn id="57" dur="500" fill="hold"/>
                                        <p:tgtEl>
                                          <p:spTgt spid="20"/>
                                        </p:tgtEl>
                                        <p:attrNameLst>
                                          <p:attrName>ppt_w</p:attrName>
                                        </p:attrNameLst>
                                      </p:cBhvr>
                                      <p:tavLst>
                                        <p:tav tm="0">
                                          <p:val>
                                            <p:fltVal val="0"/>
                                          </p:val>
                                        </p:tav>
                                        <p:tav tm="100000">
                                          <p:val>
                                            <p:strVal val="#ppt_w"/>
                                          </p:val>
                                        </p:tav>
                                      </p:tavLst>
                                    </p:anim>
                                    <p:anim calcmode="lin" valueType="num">
                                      <p:cBhvr>
                                        <p:cTn id="58" dur="500" fill="hold"/>
                                        <p:tgtEl>
                                          <p:spTgt spid="20"/>
                                        </p:tgtEl>
                                        <p:attrNameLst>
                                          <p:attrName>ppt_h</p:attrName>
                                        </p:attrNameLst>
                                      </p:cBhvr>
                                      <p:tavLst>
                                        <p:tav tm="0">
                                          <p:val>
                                            <p:fltVal val="0"/>
                                          </p:val>
                                        </p:tav>
                                        <p:tav tm="100000">
                                          <p:val>
                                            <p:strVal val="#ppt_h"/>
                                          </p:val>
                                        </p:tav>
                                      </p:tavLst>
                                    </p:anim>
                                  </p:childTnLst>
                                </p:cTn>
                              </p:par>
                              <p:par>
                                <p:cTn id="59" presetID="23" presetClass="entr" presetSubtype="16"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p:cTn id="61" dur="500" fill="hold"/>
                                        <p:tgtEl>
                                          <p:spTgt spid="7"/>
                                        </p:tgtEl>
                                        <p:attrNameLst>
                                          <p:attrName>ppt_w</p:attrName>
                                        </p:attrNameLst>
                                      </p:cBhvr>
                                      <p:tavLst>
                                        <p:tav tm="0">
                                          <p:val>
                                            <p:fltVal val="0"/>
                                          </p:val>
                                        </p:tav>
                                        <p:tav tm="100000">
                                          <p:val>
                                            <p:strVal val="#ppt_w"/>
                                          </p:val>
                                        </p:tav>
                                      </p:tavLst>
                                    </p:anim>
                                    <p:anim calcmode="lin" valueType="num">
                                      <p:cBhvr>
                                        <p:cTn id="62"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78849" grpId="0" animBg="1"/>
      <p:bldP spid="5" grpId="0"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357422" y="548326"/>
            <a:ext cx="42862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Facteurs de croissance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Espace réservé du contenu 12"/>
          <p:cNvSpPr txBox="1">
            <a:spLocks/>
          </p:cNvSpPr>
          <p:nvPr/>
        </p:nvSpPr>
        <p:spPr>
          <a:xfrm>
            <a:off x="251520" y="1916832"/>
            <a:ext cx="8058150" cy="2856929"/>
          </a:xfrm>
          <a:prstGeom prst="rect">
            <a:avLst/>
          </a:prstGeom>
        </p:spPr>
        <p:txBody>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Tx/>
              <a:buNone/>
              <a:tabLst/>
              <a:defRPr/>
            </a:pPr>
            <a:r>
              <a:rPr kumimoji="0" lang="fr-FR" sz="2600" b="0" i="0" u="none" strike="noStrike" kern="1200" cap="none" spc="0" normalizeH="0" baseline="0" noProof="0" dirty="0" smtClean="0">
                <a:ln>
                  <a:noFill/>
                </a:ln>
                <a:solidFill>
                  <a:schemeClr val="tx1"/>
                </a:solidFill>
                <a:effectLst/>
                <a:uLnTx/>
                <a:uFillTx/>
                <a:latin typeface="Comic Sans MS" pitchFamily="66" charset="0"/>
                <a:ea typeface="+mn-ea"/>
                <a:cs typeface="+mn-cs"/>
              </a:rPr>
              <a:t> </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Tx/>
              <a:buNone/>
              <a:tabLst/>
              <a:defRPr/>
            </a:pPr>
            <a:r>
              <a:rPr kumimoji="0" lang="fr-FR" sz="2400" b="0" i="0" u="sng" strike="noStrike" kern="1200" cap="none" spc="0" normalizeH="0" baseline="0" noProof="0" dirty="0" smtClean="0">
                <a:ln>
                  <a:noFill/>
                </a:ln>
                <a:solidFill>
                  <a:schemeClr val="tx1"/>
                </a:solidFill>
                <a:effectLst/>
                <a:uLnTx/>
                <a:uFillTx/>
                <a:latin typeface="Comic Sans MS" pitchFamily="66" charset="0"/>
                <a:ea typeface="+mn-ea"/>
                <a:cs typeface="+mn-cs"/>
              </a:rPr>
              <a:t>Facteur de croissance </a:t>
            </a:r>
            <a:r>
              <a:rPr kumimoji="0" lang="fr-FR" sz="2400" b="0" i="0" u="none" strike="noStrike" kern="1200" cap="none" spc="0" normalizeH="0" baseline="0" noProof="0" dirty="0" smtClean="0">
                <a:ln>
                  <a:noFill/>
                </a:ln>
                <a:solidFill>
                  <a:srgbClr val="FF0000"/>
                </a:solidFill>
                <a:effectLst/>
                <a:uLnTx/>
                <a:uFillTx/>
                <a:latin typeface="Comic Sans MS" pitchFamily="66" charset="0"/>
                <a:ea typeface="+mn-ea"/>
                <a:cs typeface="+mn-cs"/>
              </a:rPr>
              <a:t>= molécule organique  spécifique indispensable à la croissance d’un microorganisme (métabolite essentiel) qu’il ne sait pas synthétiser et qu’il doit donc nécessairement trouver dans le milieu de culture</a:t>
            </a:r>
            <a:r>
              <a:rPr kumimoji="0" lang="fr-FR" sz="2400" b="0" i="0" u="none" strike="noStrike" kern="1200" cap="none" spc="0" normalizeH="0" baseline="0" noProof="0" dirty="0" smtClean="0">
                <a:ln>
                  <a:noFill/>
                </a:ln>
                <a:solidFill>
                  <a:schemeClr val="tx1"/>
                </a:solidFill>
                <a:effectLst/>
                <a:uLnTx/>
                <a:uFillTx/>
                <a:latin typeface="Comic Sans MS" pitchFamily="66" charset="0"/>
                <a:ea typeface="+mn-ea"/>
                <a:cs typeface="+mn-cs"/>
              </a:rPr>
              <a:t>. </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fr-FR"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1"/>
          <p:cNvSpPr>
            <a:spLocks noChangeArrowheads="1"/>
          </p:cNvSpPr>
          <p:nvPr/>
        </p:nvSpPr>
        <p:spPr bwMode="auto">
          <a:xfrm>
            <a:off x="2357422" y="548326"/>
            <a:ext cx="42862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Facteurs de croissance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0" y="2214554"/>
            <a:ext cx="3286116" cy="369332"/>
          </a:xfrm>
          <a:prstGeom prst="rect">
            <a:avLst/>
          </a:prstGeom>
        </p:spPr>
        <p:txBody>
          <a:bodyPr wrap="square">
            <a:spAutoFit/>
          </a:bodyPr>
          <a:lstStyle/>
          <a:p>
            <a:r>
              <a:rPr lang="fr-FR" dirty="0" smtClean="0"/>
              <a:t>Les acides aminés</a:t>
            </a:r>
            <a:endParaRPr lang="fr-FR" dirty="0"/>
          </a:p>
        </p:txBody>
      </p:sp>
      <p:sp>
        <p:nvSpPr>
          <p:cNvPr id="4" name="Rectangle 3"/>
          <p:cNvSpPr/>
          <p:nvPr/>
        </p:nvSpPr>
        <p:spPr>
          <a:xfrm>
            <a:off x="1" y="3577240"/>
            <a:ext cx="2357421" cy="923330"/>
          </a:xfrm>
          <a:prstGeom prst="rect">
            <a:avLst/>
          </a:prstGeom>
        </p:spPr>
        <p:txBody>
          <a:bodyPr wrap="square">
            <a:spAutoFit/>
          </a:bodyPr>
          <a:lstStyle/>
          <a:p>
            <a:pPr algn="ctr"/>
            <a:r>
              <a:rPr lang="fr-FR" dirty="0" smtClean="0"/>
              <a:t>indispensables à la synthèse des protéines</a:t>
            </a:r>
            <a:endParaRPr lang="fr-FR" dirty="0"/>
          </a:p>
        </p:txBody>
      </p:sp>
      <p:sp>
        <p:nvSpPr>
          <p:cNvPr id="77826" name="Rectangle 2"/>
          <p:cNvSpPr>
            <a:spLocks noChangeArrowheads="1"/>
          </p:cNvSpPr>
          <p:nvPr/>
        </p:nvSpPr>
        <p:spPr bwMode="auto">
          <a:xfrm>
            <a:off x="2000232" y="2214554"/>
            <a:ext cx="414340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bases puriques et pyrimidiques</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3000364" y="3577240"/>
            <a:ext cx="2571752" cy="923330"/>
          </a:xfrm>
          <a:prstGeom prst="rect">
            <a:avLst/>
          </a:prstGeom>
        </p:spPr>
        <p:txBody>
          <a:bodyPr wrap="square">
            <a:spAutoFit/>
          </a:bodyPr>
          <a:lstStyle/>
          <a:p>
            <a:r>
              <a:rPr lang="fr-FR" dirty="0" smtClean="0">
                <a:latin typeface="Times New Roman" pitchFamily="18" charset="0"/>
                <a:ea typeface="Calibri" pitchFamily="34" charset="0"/>
                <a:cs typeface="Times New Roman" pitchFamily="18" charset="0"/>
              </a:rPr>
              <a:t>indispensables </a:t>
            </a:r>
            <a:r>
              <a:rPr lang="fr-FR" dirty="0" smtClean="0">
                <a:latin typeface="Calibri"/>
                <a:ea typeface="Calibri" pitchFamily="34" charset="0"/>
                <a:cs typeface="Times New Roman" pitchFamily="18" charset="0"/>
              </a:rPr>
              <a:t>à</a:t>
            </a:r>
            <a:r>
              <a:rPr lang="fr-FR" dirty="0" smtClean="0">
                <a:latin typeface="Times New Roman" pitchFamily="18" charset="0"/>
                <a:ea typeface="Calibri" pitchFamily="34" charset="0"/>
                <a:cs typeface="Times New Roman" pitchFamily="18" charset="0"/>
              </a:rPr>
              <a:t> la synth</a:t>
            </a:r>
            <a:r>
              <a:rPr lang="fr-FR" dirty="0" smtClean="0">
                <a:latin typeface="Calibri"/>
                <a:ea typeface="Calibri" pitchFamily="34" charset="0"/>
                <a:cs typeface="Times New Roman" pitchFamily="18" charset="0"/>
              </a:rPr>
              <a:t>è</a:t>
            </a:r>
            <a:r>
              <a:rPr lang="fr-FR" dirty="0" smtClean="0">
                <a:latin typeface="Times New Roman" pitchFamily="18" charset="0"/>
                <a:ea typeface="Calibri" pitchFamily="34" charset="0"/>
                <a:cs typeface="Times New Roman" pitchFamily="18" charset="0"/>
              </a:rPr>
              <a:t>se des acides nucl</a:t>
            </a:r>
            <a:r>
              <a:rPr lang="fr-FR" dirty="0" smtClean="0">
                <a:latin typeface="Calibri"/>
                <a:ea typeface="Calibri" pitchFamily="34" charset="0"/>
                <a:cs typeface="Times New Roman" pitchFamily="18" charset="0"/>
              </a:rPr>
              <a:t>é</a:t>
            </a:r>
            <a:r>
              <a:rPr lang="fr-FR" dirty="0" smtClean="0">
                <a:latin typeface="Times New Roman" pitchFamily="18" charset="0"/>
                <a:ea typeface="Calibri" pitchFamily="34" charset="0"/>
                <a:cs typeface="Times New Roman" pitchFamily="18" charset="0"/>
              </a:rPr>
              <a:t>iques</a:t>
            </a:r>
            <a:endParaRPr lang="fr-FR" dirty="0"/>
          </a:p>
        </p:txBody>
      </p:sp>
      <p:sp>
        <p:nvSpPr>
          <p:cNvPr id="77827" name="Rectangle 3"/>
          <p:cNvSpPr>
            <a:spLocks noChangeArrowheads="1"/>
          </p:cNvSpPr>
          <p:nvPr/>
        </p:nvSpPr>
        <p:spPr bwMode="auto">
          <a:xfrm>
            <a:off x="6429388" y="2285992"/>
            <a:ext cx="271461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vitamines</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7"/>
          <p:cNvSpPr/>
          <p:nvPr/>
        </p:nvSpPr>
        <p:spPr>
          <a:xfrm>
            <a:off x="6786578" y="3594746"/>
            <a:ext cx="1857388" cy="1477328"/>
          </a:xfrm>
          <a:prstGeom prst="rect">
            <a:avLst/>
          </a:prstGeom>
        </p:spPr>
        <p:txBody>
          <a:bodyPr wrap="square">
            <a:spAutoFit/>
          </a:bodyPr>
          <a:lstStyle/>
          <a:p>
            <a:pPr algn="ctr"/>
            <a:r>
              <a:rPr lang="fr-FR" dirty="0" smtClean="0">
                <a:latin typeface="Times New Roman" pitchFamily="18" charset="0"/>
                <a:ea typeface="Calibri" pitchFamily="34" charset="0"/>
                <a:cs typeface="Times New Roman" pitchFamily="18" charset="0"/>
              </a:rPr>
              <a:t>rentrent dans la composition des coenzymes ou précurseurs de coenzymes </a:t>
            </a:r>
            <a:endParaRPr lang="fr-FR" dirty="0"/>
          </a:p>
        </p:txBody>
      </p:sp>
      <p:sp>
        <p:nvSpPr>
          <p:cNvPr id="77828" name="Rectangle 4"/>
          <p:cNvSpPr>
            <a:spLocks noChangeArrowheads="1"/>
          </p:cNvSpPr>
          <p:nvPr/>
        </p:nvSpPr>
        <p:spPr bwMode="auto">
          <a:xfrm>
            <a:off x="1714480" y="5786454"/>
            <a:ext cx="6143667"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facteurs de croissance sont ajoutés aux milieux de cultures en très faibles quantités  (quelques mg).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0" name="Connecteur droit avec flèche 9"/>
          <p:cNvCxnSpPr/>
          <p:nvPr/>
        </p:nvCxnSpPr>
        <p:spPr>
          <a:xfrm rot="5400000">
            <a:off x="3766515" y="1535099"/>
            <a:ext cx="928694"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10800000" flipV="1">
            <a:off x="857224" y="1071546"/>
            <a:ext cx="3287736" cy="100013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4357686" y="1071546"/>
            <a:ext cx="3286148" cy="10715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rot="5400000">
            <a:off x="428596" y="3071810"/>
            <a:ext cx="1000132" cy="1588"/>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5400000">
            <a:off x="7144562" y="3142454"/>
            <a:ext cx="1000132" cy="1588"/>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rot="5400000">
            <a:off x="3715538" y="3071016"/>
            <a:ext cx="1000132" cy="1588"/>
          </a:xfrm>
          <a:prstGeom prst="straightConnector1">
            <a:avLst/>
          </a:prstGeom>
          <a:ln w="38100" cmpd="dbl">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7825"/>
                                        </p:tgtEl>
                                        <p:attrNameLst>
                                          <p:attrName>style.visibility</p:attrName>
                                        </p:attrNameLst>
                                      </p:cBhvr>
                                      <p:to>
                                        <p:strVal val="visible"/>
                                      </p:to>
                                    </p:set>
                                    <p:anim calcmode="lin" valueType="num">
                                      <p:cBhvr>
                                        <p:cTn id="7" dur="500" fill="hold"/>
                                        <p:tgtEl>
                                          <p:spTgt spid="77825"/>
                                        </p:tgtEl>
                                        <p:attrNameLst>
                                          <p:attrName>ppt_w</p:attrName>
                                        </p:attrNameLst>
                                      </p:cBhvr>
                                      <p:tavLst>
                                        <p:tav tm="0">
                                          <p:val>
                                            <p:fltVal val="0"/>
                                          </p:val>
                                        </p:tav>
                                        <p:tav tm="100000">
                                          <p:val>
                                            <p:strVal val="#ppt_w"/>
                                          </p:val>
                                        </p:tav>
                                      </p:tavLst>
                                    </p:anim>
                                    <p:anim calcmode="lin" valueType="num">
                                      <p:cBhvr>
                                        <p:cTn id="8" dur="500" fill="hold"/>
                                        <p:tgtEl>
                                          <p:spTgt spid="7782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77826"/>
                                        </p:tgtEl>
                                        <p:attrNameLst>
                                          <p:attrName>style.visibility</p:attrName>
                                        </p:attrNameLst>
                                      </p:cBhvr>
                                      <p:to>
                                        <p:strVal val="visible"/>
                                      </p:to>
                                    </p:set>
                                    <p:anim calcmode="lin" valueType="num">
                                      <p:cBhvr>
                                        <p:cTn id="35" dur="500" fill="hold"/>
                                        <p:tgtEl>
                                          <p:spTgt spid="77826"/>
                                        </p:tgtEl>
                                        <p:attrNameLst>
                                          <p:attrName>ppt_w</p:attrName>
                                        </p:attrNameLst>
                                      </p:cBhvr>
                                      <p:tavLst>
                                        <p:tav tm="0">
                                          <p:val>
                                            <p:fltVal val="0"/>
                                          </p:val>
                                        </p:tav>
                                        <p:tav tm="100000">
                                          <p:val>
                                            <p:strVal val="#ppt_w"/>
                                          </p:val>
                                        </p:tav>
                                      </p:tavLst>
                                    </p:anim>
                                    <p:anim calcmode="lin" valueType="num">
                                      <p:cBhvr>
                                        <p:cTn id="36" dur="500" fill="hold"/>
                                        <p:tgtEl>
                                          <p:spTgt spid="77826"/>
                                        </p:tgtEl>
                                        <p:attrNameLst>
                                          <p:attrName>ppt_h</p:attrName>
                                        </p:attrNameLst>
                                      </p:cBhvr>
                                      <p:tavLst>
                                        <p:tav tm="0">
                                          <p:val>
                                            <p:flt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p:cTn id="39" dur="500" fill="hold"/>
                                        <p:tgtEl>
                                          <p:spTgt spid="21"/>
                                        </p:tgtEl>
                                        <p:attrNameLst>
                                          <p:attrName>ppt_w</p:attrName>
                                        </p:attrNameLst>
                                      </p:cBhvr>
                                      <p:tavLst>
                                        <p:tav tm="0">
                                          <p:val>
                                            <p:fltVal val="0"/>
                                          </p:val>
                                        </p:tav>
                                        <p:tav tm="100000">
                                          <p:val>
                                            <p:strVal val="#ppt_w"/>
                                          </p:val>
                                        </p:tav>
                                      </p:tavLst>
                                    </p:anim>
                                    <p:anim calcmode="lin" valueType="num">
                                      <p:cBhvr>
                                        <p:cTn id="40" dur="500" fill="hold"/>
                                        <p:tgtEl>
                                          <p:spTgt spid="21"/>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p:cTn id="43" dur="500" fill="hold"/>
                                        <p:tgtEl>
                                          <p:spTgt spid="6"/>
                                        </p:tgtEl>
                                        <p:attrNameLst>
                                          <p:attrName>ppt_w</p:attrName>
                                        </p:attrNameLst>
                                      </p:cBhvr>
                                      <p:tavLst>
                                        <p:tav tm="0">
                                          <p:val>
                                            <p:fltVal val="0"/>
                                          </p:val>
                                        </p:tav>
                                        <p:tav tm="100000">
                                          <p:val>
                                            <p:strVal val="#ppt_w"/>
                                          </p:val>
                                        </p:tav>
                                      </p:tavLst>
                                    </p:anim>
                                    <p:anim calcmode="lin" valueType="num">
                                      <p:cBhvr>
                                        <p:cTn id="44"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childTnLst>
                                </p:cTn>
                              </p:par>
                              <p:par>
                                <p:cTn id="51" presetID="23" presetClass="entr" presetSubtype="16" fill="hold" grpId="0" nodeType="withEffect">
                                  <p:stCondLst>
                                    <p:cond delay="0"/>
                                  </p:stCondLst>
                                  <p:childTnLst>
                                    <p:set>
                                      <p:cBhvr>
                                        <p:cTn id="52" dur="1" fill="hold">
                                          <p:stCondLst>
                                            <p:cond delay="0"/>
                                          </p:stCondLst>
                                        </p:cTn>
                                        <p:tgtEl>
                                          <p:spTgt spid="77827"/>
                                        </p:tgtEl>
                                        <p:attrNameLst>
                                          <p:attrName>style.visibility</p:attrName>
                                        </p:attrNameLst>
                                      </p:cBhvr>
                                      <p:to>
                                        <p:strVal val="visible"/>
                                      </p:to>
                                    </p:set>
                                    <p:anim calcmode="lin" valueType="num">
                                      <p:cBhvr>
                                        <p:cTn id="53" dur="500" fill="hold"/>
                                        <p:tgtEl>
                                          <p:spTgt spid="77827"/>
                                        </p:tgtEl>
                                        <p:attrNameLst>
                                          <p:attrName>ppt_w</p:attrName>
                                        </p:attrNameLst>
                                      </p:cBhvr>
                                      <p:tavLst>
                                        <p:tav tm="0">
                                          <p:val>
                                            <p:fltVal val="0"/>
                                          </p:val>
                                        </p:tav>
                                        <p:tav tm="100000">
                                          <p:val>
                                            <p:strVal val="#ppt_w"/>
                                          </p:val>
                                        </p:tav>
                                      </p:tavLst>
                                    </p:anim>
                                    <p:anim calcmode="lin" valueType="num">
                                      <p:cBhvr>
                                        <p:cTn id="54" dur="500" fill="hold"/>
                                        <p:tgtEl>
                                          <p:spTgt spid="77827"/>
                                        </p:tgtEl>
                                        <p:attrNameLst>
                                          <p:attrName>ppt_h</p:attrName>
                                        </p:attrNameLst>
                                      </p:cBhvr>
                                      <p:tavLst>
                                        <p:tav tm="0">
                                          <p:val>
                                            <p:fltVal val="0"/>
                                          </p:val>
                                        </p:tav>
                                        <p:tav tm="100000">
                                          <p:val>
                                            <p:strVal val="#ppt_h"/>
                                          </p:val>
                                        </p:tav>
                                      </p:tavLst>
                                    </p:anim>
                                  </p:childTnLst>
                                </p:cTn>
                              </p:par>
                              <p:par>
                                <p:cTn id="55" presetID="23" presetClass="entr" presetSubtype="16"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p:cTn id="57" dur="500" fill="hold"/>
                                        <p:tgtEl>
                                          <p:spTgt spid="20"/>
                                        </p:tgtEl>
                                        <p:attrNameLst>
                                          <p:attrName>ppt_w</p:attrName>
                                        </p:attrNameLst>
                                      </p:cBhvr>
                                      <p:tavLst>
                                        <p:tav tm="0">
                                          <p:val>
                                            <p:fltVal val="0"/>
                                          </p:val>
                                        </p:tav>
                                        <p:tav tm="100000">
                                          <p:val>
                                            <p:strVal val="#ppt_w"/>
                                          </p:val>
                                        </p:tav>
                                      </p:tavLst>
                                    </p:anim>
                                    <p:anim calcmode="lin" valueType="num">
                                      <p:cBhvr>
                                        <p:cTn id="58" dur="500" fill="hold"/>
                                        <p:tgtEl>
                                          <p:spTgt spid="20"/>
                                        </p:tgtEl>
                                        <p:attrNameLst>
                                          <p:attrName>ppt_h</p:attrName>
                                        </p:attrNameLst>
                                      </p:cBhvr>
                                      <p:tavLst>
                                        <p:tav tm="0">
                                          <p:val>
                                            <p:fltVal val="0"/>
                                          </p:val>
                                        </p:tav>
                                        <p:tav tm="100000">
                                          <p:val>
                                            <p:strVal val="#ppt_h"/>
                                          </p:val>
                                        </p:tav>
                                      </p:tavLst>
                                    </p:anim>
                                  </p:childTnLst>
                                </p:cTn>
                              </p:par>
                              <p:par>
                                <p:cTn id="59" presetID="23" presetClass="entr" presetSubtype="16" fill="hold" grpId="0" nodeType="with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p:cTn id="61" dur="500" fill="hold"/>
                                        <p:tgtEl>
                                          <p:spTgt spid="8"/>
                                        </p:tgtEl>
                                        <p:attrNameLst>
                                          <p:attrName>ppt_w</p:attrName>
                                        </p:attrNameLst>
                                      </p:cBhvr>
                                      <p:tavLst>
                                        <p:tav tm="0">
                                          <p:val>
                                            <p:fltVal val="0"/>
                                          </p:val>
                                        </p:tav>
                                        <p:tav tm="100000">
                                          <p:val>
                                            <p:strVal val="#ppt_w"/>
                                          </p:val>
                                        </p:tav>
                                      </p:tavLst>
                                    </p:anim>
                                    <p:anim calcmode="lin" valueType="num">
                                      <p:cBhvr>
                                        <p:cTn id="62"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3" presetClass="entr" presetSubtype="16" fill="hold" grpId="0" nodeType="clickEffect">
                                  <p:stCondLst>
                                    <p:cond delay="0"/>
                                  </p:stCondLst>
                                  <p:childTnLst>
                                    <p:set>
                                      <p:cBhvr>
                                        <p:cTn id="66" dur="1" fill="hold">
                                          <p:stCondLst>
                                            <p:cond delay="0"/>
                                          </p:stCondLst>
                                        </p:cTn>
                                        <p:tgtEl>
                                          <p:spTgt spid="77828"/>
                                        </p:tgtEl>
                                        <p:attrNameLst>
                                          <p:attrName>style.visibility</p:attrName>
                                        </p:attrNameLst>
                                      </p:cBhvr>
                                      <p:to>
                                        <p:strVal val="visible"/>
                                      </p:to>
                                    </p:set>
                                    <p:anim calcmode="lin" valueType="num">
                                      <p:cBhvr>
                                        <p:cTn id="67" dur="500" fill="hold"/>
                                        <p:tgtEl>
                                          <p:spTgt spid="77828"/>
                                        </p:tgtEl>
                                        <p:attrNameLst>
                                          <p:attrName>ppt_w</p:attrName>
                                        </p:attrNameLst>
                                      </p:cBhvr>
                                      <p:tavLst>
                                        <p:tav tm="0">
                                          <p:val>
                                            <p:fltVal val="0"/>
                                          </p:val>
                                        </p:tav>
                                        <p:tav tm="100000">
                                          <p:val>
                                            <p:strVal val="#ppt_w"/>
                                          </p:val>
                                        </p:tav>
                                      </p:tavLst>
                                    </p:anim>
                                    <p:anim calcmode="lin" valueType="num">
                                      <p:cBhvr>
                                        <p:cTn id="68" dur="500" fill="hold"/>
                                        <p:tgtEl>
                                          <p:spTgt spid="778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5" grpId="0"/>
      <p:bldP spid="3" grpId="0"/>
      <p:bldP spid="4" grpId="0"/>
      <p:bldP spid="77826" grpId="0"/>
      <p:bldP spid="6" grpId="0"/>
      <p:bldP spid="77827" grpId="0"/>
      <p:bldP spid="8" grpId="0"/>
      <p:bldP spid="778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1"/>
          <p:cNvSpPr>
            <a:spLocks noChangeArrowheads="1"/>
          </p:cNvSpPr>
          <p:nvPr/>
        </p:nvSpPr>
        <p:spPr bwMode="auto">
          <a:xfrm>
            <a:off x="500034" y="1142984"/>
            <a:ext cx="8215338"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Types trophiques </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nature de la source de certains de ces éléments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carbone et azote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et la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nature de l’accepteur final d’électrons dans la réaction d’oxydoréduction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sont différents d’un microorganisme à un autre et ça permet de définir des catégories qu’on appelle types trophiques (du grec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trophus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nutrition) qui sont :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1037</TotalTime>
  <Words>1200</Words>
  <Application>Microsoft Office PowerPoint</Application>
  <PresentationFormat>Affichage à l'écran (4:3)</PresentationFormat>
  <Paragraphs>199</Paragraphs>
  <Slides>29</Slides>
  <Notes>1</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0</vt:i4>
      </vt:variant>
      <vt:variant>
        <vt:lpstr>Titres des diapositives</vt:lpstr>
      </vt:variant>
      <vt:variant>
        <vt:i4>29</vt:i4>
      </vt:variant>
    </vt:vector>
  </HeadingPairs>
  <TitlesOfParts>
    <vt:vector size="36" baseType="lpstr">
      <vt:lpstr>Arial</vt:lpstr>
      <vt:lpstr>Calibri</vt:lpstr>
      <vt:lpstr>Comic Sans MS</vt:lpstr>
      <vt:lpstr>Constantia</vt:lpstr>
      <vt:lpstr>Times New Roman</vt:lpstr>
      <vt:lpstr>Wingdings 2</vt:lpstr>
      <vt:lpstr>Débit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Paramètres physico-chimique nécessaires à la croissance bactérienne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Acer</dc:creator>
  <cp:lastModifiedBy>250 G4</cp:lastModifiedBy>
  <cp:revision>115</cp:revision>
  <dcterms:created xsi:type="dcterms:W3CDTF">2013-04-08T07:53:00Z</dcterms:created>
  <dcterms:modified xsi:type="dcterms:W3CDTF">2024-01-19T10:52:21Z</dcterms:modified>
</cp:coreProperties>
</file>