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00" r:id="rId3"/>
    <p:sldId id="402" r:id="rId4"/>
    <p:sldId id="403" r:id="rId5"/>
    <p:sldId id="404" r:id="rId6"/>
    <p:sldId id="405" r:id="rId7"/>
    <p:sldId id="414" r:id="rId8"/>
    <p:sldId id="415" r:id="rId9"/>
    <p:sldId id="416" r:id="rId10"/>
    <p:sldId id="417" r:id="rId11"/>
    <p:sldId id="406" r:id="rId12"/>
    <p:sldId id="407" r:id="rId13"/>
    <p:sldId id="418" r:id="rId14"/>
    <p:sldId id="419" r:id="rId15"/>
    <p:sldId id="420" r:id="rId16"/>
    <p:sldId id="409" r:id="rId17"/>
    <p:sldId id="257" r:id="rId18"/>
    <p:sldId id="258" r:id="rId19"/>
    <p:sldId id="320" r:id="rId20"/>
    <p:sldId id="319" r:id="rId21"/>
    <p:sldId id="421" r:id="rId22"/>
    <p:sldId id="422" r:id="rId23"/>
    <p:sldId id="260" r:id="rId24"/>
    <p:sldId id="423" r:id="rId25"/>
    <p:sldId id="424" r:id="rId26"/>
    <p:sldId id="425" r:id="rId27"/>
    <p:sldId id="426" r:id="rId28"/>
    <p:sldId id="427" r:id="rId29"/>
    <p:sldId id="428" r:id="rId30"/>
    <p:sldId id="429" r:id="rId31"/>
    <p:sldId id="430"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7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998" autoAdjust="0"/>
  </p:normalViewPr>
  <p:slideViewPr>
    <p:cSldViewPr snapToGrid="0" showGuides="1">
      <p:cViewPr varScale="1">
        <p:scale>
          <a:sx n="65" d="100"/>
          <a:sy n="65" d="100"/>
        </p:scale>
        <p:origin x="85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8ED6B-E688-4D00-88F6-057F226A2D63}" type="datetimeFigureOut">
              <a:rPr lang="fr-FR" smtClean="0"/>
              <a:t>17/01/2024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22BB2-65C3-4291-B408-AD78DCD9DAF4}" type="slidenum">
              <a:rPr lang="fr-FR" smtClean="0"/>
              <a:t>‹N°›</a:t>
            </a:fld>
            <a:endParaRPr lang="fr-FR"/>
          </a:p>
        </p:txBody>
      </p:sp>
    </p:spTree>
    <p:extLst>
      <p:ext uri="{BB962C8B-B14F-4D97-AF65-F5344CB8AC3E}">
        <p14:creationId xmlns:p14="http://schemas.microsoft.com/office/powerpoint/2010/main" val="5942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AA146F7-66F2-4C91-A57D-063EFE09E447}" type="slidenum">
              <a:rPr lang="fr-FR" smtClean="0">
                <a:ea typeface="ＭＳ Ｐゴシック" pitchFamily="-9" charset="-128"/>
              </a:rPr>
              <a:pPr/>
              <a:t>4</a:t>
            </a:fld>
            <a:endParaRPr lang="fr-FR" smtClean="0">
              <a:ea typeface="ＭＳ Ｐゴシック" pitchFamily="-9"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fr-FR" smtClean="0">
              <a:ea typeface="ＭＳ Ｐゴシック" pitchFamily="-9" charset="-128"/>
            </a:endParaRPr>
          </a:p>
        </p:txBody>
      </p:sp>
    </p:spTree>
    <p:extLst>
      <p:ext uri="{BB962C8B-B14F-4D97-AF65-F5344CB8AC3E}">
        <p14:creationId xmlns:p14="http://schemas.microsoft.com/office/powerpoint/2010/main" val="44381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latin typeface="Comic Sans MS" pitchFamily="66" charset="0"/>
              </a:rPr>
              <a:t>De</a:t>
            </a:r>
            <a:r>
              <a:rPr lang="en-US" baseline="0" dirty="0" smtClean="0">
                <a:latin typeface="Comic Sans MS" pitchFamily="66" charset="0"/>
              </a:rPr>
              <a:t> </a:t>
            </a:r>
            <a:r>
              <a:rPr lang="en-US" baseline="0" dirty="0" err="1" smtClean="0">
                <a:latin typeface="Comic Sans MS" pitchFamily="66" charset="0"/>
              </a:rPr>
              <a:t>quelle</a:t>
            </a:r>
            <a:r>
              <a:rPr lang="en-US" baseline="0" dirty="0" smtClean="0">
                <a:latin typeface="Comic Sans MS" pitchFamily="66" charset="0"/>
              </a:rPr>
              <a:t> </a:t>
            </a:r>
            <a:r>
              <a:rPr lang="en-US" baseline="0" dirty="0" err="1" smtClean="0">
                <a:latin typeface="Comic Sans MS" pitchFamily="66" charset="0"/>
              </a:rPr>
              <a:t>taille</a:t>
            </a:r>
            <a:r>
              <a:rPr lang="en-US" baseline="0" dirty="0" smtClean="0">
                <a:latin typeface="Comic Sans MS" pitchFamily="66" charset="0"/>
              </a:rPr>
              <a:t> </a:t>
            </a:r>
            <a:r>
              <a:rPr lang="en-US" baseline="0" dirty="0" err="1" smtClean="0">
                <a:latin typeface="Comic Sans MS" pitchFamily="66" charset="0"/>
              </a:rPr>
              <a:t>est</a:t>
            </a:r>
            <a:r>
              <a:rPr lang="en-US" baseline="0" dirty="0" smtClean="0">
                <a:latin typeface="Comic Sans MS" pitchFamily="66" charset="0"/>
              </a:rPr>
              <a:t> un virus ?</a:t>
            </a:r>
            <a:endParaRPr lang="fr-FR" dirty="0"/>
          </a:p>
        </p:txBody>
      </p:sp>
      <p:sp>
        <p:nvSpPr>
          <p:cNvPr id="4" name="Espace réservé du numéro de diapositive 3"/>
          <p:cNvSpPr>
            <a:spLocks noGrp="1"/>
          </p:cNvSpPr>
          <p:nvPr>
            <p:ph type="sldNum" sz="quarter" idx="10"/>
          </p:nvPr>
        </p:nvSpPr>
        <p:spPr/>
        <p:txBody>
          <a:bodyPr/>
          <a:lstStyle/>
          <a:p>
            <a:fld id="{001140C4-F031-4C9A-AE36-A0666DA0FC82}" type="slidenum">
              <a:rPr lang="fr-FR" smtClean="0"/>
              <a:pPr/>
              <a:t>11</a:t>
            </a:fld>
            <a:endParaRPr lang="fr-FR"/>
          </a:p>
        </p:txBody>
      </p:sp>
    </p:spTree>
    <p:extLst>
      <p:ext uri="{BB962C8B-B14F-4D97-AF65-F5344CB8AC3E}">
        <p14:creationId xmlns:p14="http://schemas.microsoft.com/office/powerpoint/2010/main" val="2161333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E35A684-4570-417D-BB9C-9CFA024F56C4}" type="datetimeFigureOut">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61CD49-A97F-42C1-B57F-FB216E98CE99}" type="slidenum">
              <a:rPr lang="fr-FR" smtClean="0"/>
              <a:t>‹N°›</a:t>
            </a:fld>
            <a:endParaRPr lang="fr-FR"/>
          </a:p>
        </p:txBody>
      </p:sp>
    </p:spTree>
    <p:extLst>
      <p:ext uri="{BB962C8B-B14F-4D97-AF65-F5344CB8AC3E}">
        <p14:creationId xmlns:p14="http://schemas.microsoft.com/office/powerpoint/2010/main" val="327709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35A684-4570-417D-BB9C-9CFA024F56C4}" type="datetimeFigureOut">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61CD49-A97F-42C1-B57F-FB216E98CE99}" type="slidenum">
              <a:rPr lang="fr-FR" smtClean="0"/>
              <a:t>‹N°›</a:t>
            </a:fld>
            <a:endParaRPr lang="fr-FR"/>
          </a:p>
        </p:txBody>
      </p:sp>
    </p:spTree>
    <p:extLst>
      <p:ext uri="{BB962C8B-B14F-4D97-AF65-F5344CB8AC3E}">
        <p14:creationId xmlns:p14="http://schemas.microsoft.com/office/powerpoint/2010/main" val="384627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35A684-4570-417D-BB9C-9CFA024F56C4}" type="datetimeFigureOut">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61CD49-A97F-42C1-B57F-FB216E98CE99}" type="slidenum">
              <a:rPr lang="fr-FR" smtClean="0"/>
              <a:t>‹N°›</a:t>
            </a:fld>
            <a:endParaRPr lang="fr-FR"/>
          </a:p>
        </p:txBody>
      </p:sp>
    </p:spTree>
    <p:extLst>
      <p:ext uri="{BB962C8B-B14F-4D97-AF65-F5344CB8AC3E}">
        <p14:creationId xmlns:p14="http://schemas.microsoft.com/office/powerpoint/2010/main" val="156653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35A684-4570-417D-BB9C-9CFA024F56C4}" type="datetimeFigureOut">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61CD49-A97F-42C1-B57F-FB216E98CE99}" type="slidenum">
              <a:rPr lang="fr-FR" smtClean="0"/>
              <a:t>‹N°›</a:t>
            </a:fld>
            <a:endParaRPr lang="fr-FR"/>
          </a:p>
        </p:txBody>
      </p:sp>
    </p:spTree>
    <p:extLst>
      <p:ext uri="{BB962C8B-B14F-4D97-AF65-F5344CB8AC3E}">
        <p14:creationId xmlns:p14="http://schemas.microsoft.com/office/powerpoint/2010/main" val="317211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E35A684-4570-417D-BB9C-9CFA024F56C4}" type="datetimeFigureOut">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61CD49-A97F-42C1-B57F-FB216E98CE99}" type="slidenum">
              <a:rPr lang="fr-FR" smtClean="0"/>
              <a:t>‹N°›</a:t>
            </a:fld>
            <a:endParaRPr lang="fr-FR"/>
          </a:p>
        </p:txBody>
      </p:sp>
    </p:spTree>
    <p:extLst>
      <p:ext uri="{BB962C8B-B14F-4D97-AF65-F5344CB8AC3E}">
        <p14:creationId xmlns:p14="http://schemas.microsoft.com/office/powerpoint/2010/main" val="287029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E35A684-4570-417D-BB9C-9CFA024F56C4}" type="datetimeFigureOut">
              <a:rPr lang="fr-FR" smtClean="0"/>
              <a:t>17/01/2024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61CD49-A97F-42C1-B57F-FB216E98CE99}" type="slidenum">
              <a:rPr lang="fr-FR" smtClean="0"/>
              <a:t>‹N°›</a:t>
            </a:fld>
            <a:endParaRPr lang="fr-FR"/>
          </a:p>
        </p:txBody>
      </p:sp>
    </p:spTree>
    <p:extLst>
      <p:ext uri="{BB962C8B-B14F-4D97-AF65-F5344CB8AC3E}">
        <p14:creationId xmlns:p14="http://schemas.microsoft.com/office/powerpoint/2010/main" val="419655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E35A684-4570-417D-BB9C-9CFA024F56C4}" type="datetimeFigureOut">
              <a:rPr lang="fr-FR" smtClean="0"/>
              <a:t>17/01/2024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B61CD49-A97F-42C1-B57F-FB216E98CE99}" type="slidenum">
              <a:rPr lang="fr-FR" smtClean="0"/>
              <a:t>‹N°›</a:t>
            </a:fld>
            <a:endParaRPr lang="fr-FR"/>
          </a:p>
        </p:txBody>
      </p:sp>
    </p:spTree>
    <p:extLst>
      <p:ext uri="{BB962C8B-B14F-4D97-AF65-F5344CB8AC3E}">
        <p14:creationId xmlns:p14="http://schemas.microsoft.com/office/powerpoint/2010/main" val="187936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E35A684-4570-417D-BB9C-9CFA024F56C4}" type="datetimeFigureOut">
              <a:rPr lang="fr-FR" smtClean="0"/>
              <a:t>17/01/2024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B61CD49-A97F-42C1-B57F-FB216E98CE99}" type="slidenum">
              <a:rPr lang="fr-FR" smtClean="0"/>
              <a:t>‹N°›</a:t>
            </a:fld>
            <a:endParaRPr lang="fr-FR"/>
          </a:p>
        </p:txBody>
      </p:sp>
    </p:spTree>
    <p:extLst>
      <p:ext uri="{BB962C8B-B14F-4D97-AF65-F5344CB8AC3E}">
        <p14:creationId xmlns:p14="http://schemas.microsoft.com/office/powerpoint/2010/main" val="80083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35A684-4570-417D-BB9C-9CFA024F56C4}" type="datetimeFigureOut">
              <a:rPr lang="fr-FR" smtClean="0"/>
              <a:t>17/01/2024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B61CD49-A97F-42C1-B57F-FB216E98CE99}" type="slidenum">
              <a:rPr lang="fr-FR" smtClean="0"/>
              <a:t>‹N°›</a:t>
            </a:fld>
            <a:endParaRPr lang="fr-FR"/>
          </a:p>
        </p:txBody>
      </p:sp>
    </p:spTree>
    <p:extLst>
      <p:ext uri="{BB962C8B-B14F-4D97-AF65-F5344CB8AC3E}">
        <p14:creationId xmlns:p14="http://schemas.microsoft.com/office/powerpoint/2010/main" val="48338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E35A684-4570-417D-BB9C-9CFA024F56C4}" type="datetimeFigureOut">
              <a:rPr lang="fr-FR" smtClean="0"/>
              <a:t>17/01/2024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61CD49-A97F-42C1-B57F-FB216E98CE99}" type="slidenum">
              <a:rPr lang="fr-FR" smtClean="0"/>
              <a:t>‹N°›</a:t>
            </a:fld>
            <a:endParaRPr lang="fr-FR"/>
          </a:p>
        </p:txBody>
      </p:sp>
    </p:spTree>
    <p:extLst>
      <p:ext uri="{BB962C8B-B14F-4D97-AF65-F5344CB8AC3E}">
        <p14:creationId xmlns:p14="http://schemas.microsoft.com/office/powerpoint/2010/main" val="420095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E35A684-4570-417D-BB9C-9CFA024F56C4}" type="datetimeFigureOut">
              <a:rPr lang="fr-FR" smtClean="0"/>
              <a:t>17/01/2024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61CD49-A97F-42C1-B57F-FB216E98CE99}" type="slidenum">
              <a:rPr lang="fr-FR" smtClean="0"/>
              <a:t>‹N°›</a:t>
            </a:fld>
            <a:endParaRPr lang="fr-FR"/>
          </a:p>
        </p:txBody>
      </p:sp>
    </p:spTree>
    <p:extLst>
      <p:ext uri="{BB962C8B-B14F-4D97-AF65-F5344CB8AC3E}">
        <p14:creationId xmlns:p14="http://schemas.microsoft.com/office/powerpoint/2010/main" val="138180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5A684-4570-417D-BB9C-9CFA024F56C4}" type="datetimeFigureOut">
              <a:rPr lang="fr-FR" smtClean="0"/>
              <a:t>17/01/2024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1CD49-A97F-42C1-B57F-FB216E98CE99}" type="slidenum">
              <a:rPr lang="fr-FR" smtClean="0"/>
              <a:t>‹N°›</a:t>
            </a:fld>
            <a:endParaRPr lang="fr-FR"/>
          </a:p>
        </p:txBody>
      </p:sp>
    </p:spTree>
    <p:extLst>
      <p:ext uri="{BB962C8B-B14F-4D97-AF65-F5344CB8AC3E}">
        <p14:creationId xmlns:p14="http://schemas.microsoft.com/office/powerpoint/2010/main" val="3435519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mc/articles/PMC7122971/#CR1"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ZoneTexte 4"/>
          <p:cNvSpPr txBox="1"/>
          <p:nvPr/>
        </p:nvSpPr>
        <p:spPr>
          <a:xfrm>
            <a:off x="4822724" y="2393447"/>
            <a:ext cx="6904848" cy="1754326"/>
          </a:xfrm>
          <a:prstGeom prst="rect">
            <a:avLst/>
          </a:prstGeom>
          <a:solidFill>
            <a:schemeClr val="accent1">
              <a:lumMod val="40000"/>
              <a:lumOff val="60000"/>
            </a:schemeClr>
          </a:solidFill>
        </p:spPr>
        <p:txBody>
          <a:bodyPr wrap="square" rtlCol="0">
            <a:spAutoFit/>
          </a:bodyPr>
          <a:lstStyle/>
          <a:p>
            <a:pPr algn="ctr"/>
            <a:r>
              <a:rPr lang="en-US" sz="5400" b="1" dirty="0" smtClean="0">
                <a:solidFill>
                  <a:srgbClr val="FF0000"/>
                </a:solidFill>
              </a:rPr>
              <a:t>Chapter 2: </a:t>
            </a:r>
          </a:p>
          <a:p>
            <a:pPr algn="ctr"/>
            <a:r>
              <a:rPr lang="en-US" sz="5400" b="1" dirty="0" smtClean="0"/>
              <a:t>Structure of </a:t>
            </a:r>
            <a:r>
              <a:rPr lang="en-US" sz="5400" b="1" dirty="0"/>
              <a:t>Viruses</a:t>
            </a:r>
          </a:p>
        </p:txBody>
      </p:sp>
    </p:spTree>
    <p:extLst>
      <p:ext uri="{BB962C8B-B14F-4D97-AF65-F5344CB8AC3E}">
        <p14:creationId xmlns:p14="http://schemas.microsoft.com/office/powerpoint/2010/main" val="844202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232" y="0"/>
            <a:ext cx="12029768" cy="6683048"/>
          </a:xfrm>
          <a:prstGeom prst="rect">
            <a:avLst/>
          </a:prstGeom>
          <a:solidFill>
            <a:schemeClr val="bg2"/>
          </a:solidFill>
        </p:spPr>
        <p:txBody>
          <a:bodyPr wrap="square">
            <a:spAutoFit/>
          </a:bodyPr>
          <a:lstStyle/>
          <a:p>
            <a:pPr>
              <a:lnSpc>
                <a:spcPct val="150000"/>
              </a:lnSpc>
            </a:pPr>
            <a:r>
              <a:rPr lang="en-US" sz="2400" b="1" dirty="0"/>
              <a:t>4- </a:t>
            </a:r>
            <a:r>
              <a:rPr lang="en-US" sz="2400" b="1" i="1" dirty="0"/>
              <a:t>Prions </a:t>
            </a:r>
            <a:r>
              <a:rPr lang="en-US" sz="2400" b="1" dirty="0"/>
              <a:t>:- </a:t>
            </a:r>
            <a:r>
              <a:rPr lang="en-US" sz="2400" dirty="0"/>
              <a:t>A etiological agents of diseases like </a:t>
            </a:r>
            <a:r>
              <a:rPr lang="en-US" sz="2400" dirty="0" err="1"/>
              <a:t>Creutzfeld</a:t>
            </a:r>
            <a:r>
              <a:rPr lang="en-US" sz="2400" dirty="0"/>
              <a:t> </a:t>
            </a:r>
            <a:r>
              <a:rPr lang="en-US" sz="2400" dirty="0" err="1"/>
              <a:t>Jakob</a:t>
            </a:r>
            <a:r>
              <a:rPr lang="en-US" sz="2400" dirty="0"/>
              <a:t> syndrome in man and </a:t>
            </a:r>
            <a:r>
              <a:rPr lang="en-US" sz="2400" dirty="0" err="1"/>
              <a:t>scrapie</a:t>
            </a:r>
            <a:r>
              <a:rPr lang="en-US" sz="2400" dirty="0"/>
              <a:t> in sheep, are still largely unknown, except that they appear to be nucleic acid - free small protein of approximately 250 amino acids . It is though possible that these activate a latent gene of the host which codes for this protein and that this causes the illness . </a:t>
            </a:r>
          </a:p>
          <a:p>
            <a:pPr>
              <a:lnSpc>
                <a:spcPct val="150000"/>
              </a:lnSpc>
            </a:pPr>
            <a:r>
              <a:rPr lang="en-US" sz="2400" dirty="0"/>
              <a:t>Prions are clearly different from viruses (table 4) . Prions are remarkably resistant to formaldehyde and nuclease . However, they are inactivated by hypochlorite, </a:t>
            </a:r>
            <a:r>
              <a:rPr lang="en-US" sz="2400" dirty="0" err="1"/>
              <a:t>NaoH</a:t>
            </a:r>
            <a:r>
              <a:rPr lang="en-US" sz="2400" dirty="0"/>
              <a:t> and autoclaving . Hypochlorite is used to sterilize surgical instruments and other medical supplies that cannot be autoclaved . </a:t>
            </a:r>
            <a:endParaRPr lang="en-US" sz="2400" dirty="0" smtClean="0"/>
          </a:p>
          <a:p>
            <a:pPr>
              <a:lnSpc>
                <a:spcPct val="150000"/>
              </a:lnSpc>
            </a:pPr>
            <a:r>
              <a:rPr lang="en-US" sz="2400" dirty="0"/>
              <a:t>Prions are composed of a single glycoprotein with a molecular weight of 27.000 – 30.000.This protein is encoded by a single cellular gene . This gene is found in equal numbers in the cells of both infected and uninfected animals . Furthermore, the amount of prion protein m RNA is the same in uninfected as in infected cells </a:t>
            </a:r>
            <a:endParaRPr lang="fr-FR" sz="2400" dirty="0"/>
          </a:p>
        </p:txBody>
      </p:sp>
    </p:spTree>
    <p:extLst>
      <p:ext uri="{BB962C8B-B14F-4D97-AF65-F5344CB8AC3E}">
        <p14:creationId xmlns:p14="http://schemas.microsoft.com/office/powerpoint/2010/main" val="412307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b="1000"/>
          </a:stretch>
        </a:blipFill>
        <a:effectLst/>
      </p:bgPr>
    </p:bg>
    <p:spTree>
      <p:nvGrpSpPr>
        <p:cNvPr id="1" name=""/>
        <p:cNvGrpSpPr/>
        <p:nvPr/>
      </p:nvGrpSpPr>
      <p:grpSpPr>
        <a:xfrm>
          <a:off x="0" y="0"/>
          <a:ext cx="0" cy="0"/>
          <a:chOff x="0" y="0"/>
          <a:chExt cx="0" cy="0"/>
        </a:xfrm>
      </p:grpSpPr>
      <p:pic>
        <p:nvPicPr>
          <p:cNvPr id="6150" name="Picture 6" descr="j0119297[1]"/>
          <p:cNvPicPr>
            <a:picLocks noGrp="1" noChangeAspect="1" noChangeArrowheads="1"/>
          </p:cNvPicPr>
          <p:nvPr>
            <p:ph idx="1"/>
          </p:nvPr>
        </p:nvPicPr>
        <p:blipFill>
          <a:blip r:embed="rId4"/>
          <a:srcRect/>
          <a:stretch>
            <a:fillRect/>
          </a:stretch>
        </p:blipFill>
        <p:spPr>
          <a:xfrm>
            <a:off x="4810116" y="2428868"/>
            <a:ext cx="2357454" cy="3743332"/>
          </a:xfrm>
          <a:noFill/>
          <a:ln/>
        </p:spPr>
      </p:pic>
      <p:sp>
        <p:nvSpPr>
          <p:cNvPr id="6146" name="Rectangle 2"/>
          <p:cNvSpPr>
            <a:spLocks noGrp="1" noChangeArrowheads="1"/>
          </p:cNvSpPr>
          <p:nvPr>
            <p:ph type="title"/>
          </p:nvPr>
        </p:nvSpPr>
        <p:spPr>
          <a:xfrm>
            <a:off x="1981200" y="1219200"/>
            <a:ext cx="8229600" cy="1143000"/>
          </a:xfrm>
        </p:spPr>
        <p:txBody>
          <a:bodyPr/>
          <a:lstStyle/>
          <a:p>
            <a:pPr algn="ctr"/>
            <a:r>
              <a:rPr lang="en-US" dirty="0">
                <a:solidFill>
                  <a:schemeClr val="accent2">
                    <a:lumMod val="60000"/>
                    <a:lumOff val="40000"/>
                  </a:schemeClr>
                </a:solidFill>
                <a:latin typeface="Comic Sans MS" pitchFamily="66" charset="0"/>
              </a:rPr>
              <a:t>How small is a virus?</a:t>
            </a:r>
          </a:p>
        </p:txBody>
      </p:sp>
    </p:spTree>
    <p:extLst>
      <p:ext uri="{BB962C8B-B14F-4D97-AF65-F5344CB8AC3E}">
        <p14:creationId xmlns:p14="http://schemas.microsoft.com/office/powerpoint/2010/main" val="988345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b="1000"/>
          </a:stretch>
        </a:blip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6669741" y="1051390"/>
            <a:ext cx="5427849" cy="5201492"/>
          </a:xfrm>
          <a:prstGeom prst="rect">
            <a:avLst/>
          </a:prstGeom>
        </p:spPr>
      </p:pic>
      <p:pic>
        <p:nvPicPr>
          <p:cNvPr id="3" name="Image 2"/>
          <p:cNvPicPr>
            <a:picLocks noChangeAspect="1"/>
          </p:cNvPicPr>
          <p:nvPr/>
        </p:nvPicPr>
        <p:blipFill>
          <a:blip r:embed="rId4"/>
          <a:stretch>
            <a:fillRect/>
          </a:stretch>
        </p:blipFill>
        <p:spPr>
          <a:xfrm>
            <a:off x="0" y="927006"/>
            <a:ext cx="6306671" cy="5325876"/>
          </a:xfrm>
          <a:prstGeom prst="rect">
            <a:avLst/>
          </a:prstGeom>
        </p:spPr>
      </p:pic>
    </p:spTree>
    <p:extLst>
      <p:ext uri="{BB962C8B-B14F-4D97-AF65-F5344CB8AC3E}">
        <p14:creationId xmlns:p14="http://schemas.microsoft.com/office/powerpoint/2010/main" val="88805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006" y="212690"/>
            <a:ext cx="11007213" cy="6001643"/>
          </a:xfrm>
          <a:prstGeom prst="rect">
            <a:avLst/>
          </a:prstGeom>
          <a:solidFill>
            <a:schemeClr val="bg2"/>
          </a:solidFill>
        </p:spPr>
        <p:txBody>
          <a:bodyPr wrap="square">
            <a:spAutoFit/>
          </a:bodyPr>
          <a:lstStyle/>
          <a:p>
            <a:pPr algn="just">
              <a:lnSpc>
                <a:spcPct val="200000"/>
              </a:lnSpc>
              <a:spcAft>
                <a:spcPts val="800"/>
              </a:spcAft>
            </a:pPr>
            <a:r>
              <a:rPr lang="en-US" sz="2400" dirty="0">
                <a:latin typeface="Times New Roman" panose="02020603050405020304" pitchFamily="18" charset="0"/>
                <a:ea typeface="Calibri" panose="020F0502020204030204" pitchFamily="34" charset="0"/>
                <a:cs typeface="Arial" panose="020B0604020202020204" pitchFamily="34" charset="0"/>
              </a:rPr>
              <a:t>The smallest of viruses are about 20nm in diameter, although influenza and the human immunodeficiency virus have a more typical size, about 100nm in diameter. Average human cells are 10–30</a:t>
            </a:r>
            <a:r>
              <a:rPr lang="fr-FR" sz="2400" dirty="0">
                <a:latin typeface="Times New Roman" panose="02020603050405020304" pitchFamily="18" charset="0"/>
                <a:ea typeface="Calibri" panose="020F0502020204030204" pitchFamily="34" charset="0"/>
                <a:cs typeface="Arial" panose="020B0604020202020204" pitchFamily="34" charset="0"/>
              </a:rPr>
              <a:t>μ</a:t>
            </a:r>
            <a:r>
              <a:rPr lang="en-US" sz="2400" dirty="0">
                <a:latin typeface="Times New Roman" panose="02020603050405020304" pitchFamily="18" charset="0"/>
                <a:ea typeface="Calibri" panose="020F0502020204030204" pitchFamily="34" charset="0"/>
                <a:cs typeface="Arial" panose="020B0604020202020204" pitchFamily="34" charset="0"/>
              </a:rPr>
              <a:t>m (microns) in diameter, which means that they are generally 100 to 1000 times larger than the viruses that are infecting </a:t>
            </a:r>
            <a:r>
              <a:rPr lang="en-US" sz="2400" dirty="0" smtClean="0">
                <a:latin typeface="Times New Roman" panose="02020603050405020304" pitchFamily="18" charset="0"/>
                <a:ea typeface="Calibri" panose="020F0502020204030204" pitchFamily="34" charset="0"/>
                <a:cs typeface="Arial" panose="020B0604020202020204" pitchFamily="34" charset="0"/>
              </a:rPr>
              <a:t>them. </a:t>
            </a:r>
            <a:r>
              <a:rPr lang="en-US" sz="2400" dirty="0">
                <a:latin typeface="Times New Roman" panose="02020603050405020304" pitchFamily="18" charset="0"/>
                <a:ea typeface="Calibri" panose="020F0502020204030204" pitchFamily="34" charset="0"/>
                <a:cs typeface="Arial" panose="020B0604020202020204" pitchFamily="34" charset="0"/>
              </a:rPr>
              <a:t>However, some viruses are significantly larger than 100 nm. Poxviruses, such as the </a:t>
            </a:r>
            <a:r>
              <a:rPr lang="en-US" sz="2400" dirty="0" err="1">
                <a:latin typeface="Times New Roman" panose="02020603050405020304" pitchFamily="18" charset="0"/>
                <a:ea typeface="Calibri" panose="020F0502020204030204" pitchFamily="34" charset="0"/>
                <a:cs typeface="Arial" panose="020B0604020202020204" pitchFamily="34" charset="0"/>
              </a:rPr>
              <a:t>variola</a:t>
            </a:r>
            <a:r>
              <a:rPr lang="en-US" sz="2400" dirty="0">
                <a:latin typeface="Times New Roman" panose="02020603050405020304" pitchFamily="18" charset="0"/>
                <a:ea typeface="Calibri" panose="020F0502020204030204" pitchFamily="34" charset="0"/>
                <a:cs typeface="Arial" panose="020B0604020202020204" pitchFamily="34" charset="0"/>
              </a:rPr>
              <a:t> virus that causes smallpox, can approach 400nm in length, and </a:t>
            </a:r>
            <a:r>
              <a:rPr lang="en-US" sz="2400" dirty="0" err="1">
                <a:latin typeface="Times New Roman" panose="02020603050405020304" pitchFamily="18" charset="0"/>
                <a:ea typeface="Calibri" panose="020F0502020204030204" pitchFamily="34" charset="0"/>
                <a:cs typeface="Arial" panose="020B0604020202020204" pitchFamily="34" charset="0"/>
              </a:rPr>
              <a:t>filoviruses</a:t>
            </a:r>
            <a:r>
              <a:rPr lang="en-US" sz="2400" dirty="0">
                <a:latin typeface="Times New Roman" panose="02020603050405020304" pitchFamily="18" charset="0"/>
                <a:ea typeface="Calibri" panose="020F0502020204030204" pitchFamily="34" charset="0"/>
                <a:cs typeface="Arial" panose="020B0604020202020204" pitchFamily="34" charset="0"/>
              </a:rPr>
              <a:t>, such as the dangerous Ebola virus and Marburg virus, are only 80 nm in diameter but extend into long threads that can reach lengths of over 1000nm.</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3529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12258" y="692712"/>
            <a:ext cx="8495071" cy="5915025"/>
          </a:xfrm>
          <a:prstGeom prst="rect">
            <a:avLst/>
          </a:prstGeom>
        </p:spPr>
      </p:pic>
      <p:sp>
        <p:nvSpPr>
          <p:cNvPr id="3" name="Rectangle 2"/>
          <p:cNvSpPr/>
          <p:nvPr/>
        </p:nvSpPr>
        <p:spPr>
          <a:xfrm>
            <a:off x="1930567" y="169492"/>
            <a:ext cx="8776762" cy="523220"/>
          </a:xfrm>
          <a:prstGeom prst="rect">
            <a:avLst/>
          </a:prstGeom>
        </p:spPr>
        <p:txBody>
          <a:bodyPr wrap="none">
            <a:spAutoFit/>
          </a:bodyPr>
          <a:lstStyle/>
          <a:p>
            <a:r>
              <a:rPr lang="en-US" sz="2800" b="1" dirty="0">
                <a:solidFill>
                  <a:srgbClr val="FF0000"/>
                </a:solidFill>
                <a:latin typeface="Times New Roman" panose="02020603050405020304" pitchFamily="18" charset="0"/>
              </a:rPr>
              <a:t>Comparison between prions and Conventional viruses : </a:t>
            </a:r>
            <a:endParaRPr lang="fr-FR" sz="2800" dirty="0">
              <a:solidFill>
                <a:srgbClr val="FF0000"/>
              </a:solidFill>
            </a:endParaRPr>
          </a:p>
        </p:txBody>
      </p:sp>
    </p:spTree>
    <p:extLst>
      <p:ext uri="{BB962C8B-B14F-4D97-AF65-F5344CB8AC3E}">
        <p14:creationId xmlns:p14="http://schemas.microsoft.com/office/powerpoint/2010/main" val="168461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253614" y="1453965"/>
            <a:ext cx="9158748" cy="4415892"/>
          </a:xfrm>
          <a:prstGeom prst="rect">
            <a:avLst/>
          </a:prstGeom>
        </p:spPr>
      </p:pic>
      <p:sp>
        <p:nvSpPr>
          <p:cNvPr id="3" name="Rectangle 2"/>
          <p:cNvSpPr/>
          <p:nvPr/>
        </p:nvSpPr>
        <p:spPr>
          <a:xfrm>
            <a:off x="1998593" y="579369"/>
            <a:ext cx="6837962" cy="587148"/>
          </a:xfrm>
          <a:prstGeom prst="rect">
            <a:avLst/>
          </a:prstGeom>
        </p:spPr>
        <p:txBody>
          <a:bodyPr wrap="none">
            <a:spAutoFit/>
          </a:bodyPr>
          <a:lstStyle/>
          <a:p>
            <a:pPr algn="ctr">
              <a:lnSpc>
                <a:spcPct val="150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Comparative table between virus, viroid and prion</a:t>
            </a:r>
            <a:endParaRPr lang="fr-FR"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2932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6000" r="-16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52052" y="1815537"/>
            <a:ext cx="9144000" cy="2387600"/>
          </a:xfrm>
        </p:spPr>
        <p:txBody>
          <a:bodyPr/>
          <a:lstStyle/>
          <a:p>
            <a:r>
              <a:rPr lang="fr-FR" dirty="0" smtClean="0">
                <a:solidFill>
                  <a:srgbClr val="FF0000"/>
                </a:solidFill>
                <a:effectLst>
                  <a:outerShdw blurRad="38100" dist="38100" dir="2700000" algn="tl">
                    <a:srgbClr val="000000">
                      <a:alpha val="43137"/>
                    </a:srgbClr>
                  </a:outerShdw>
                </a:effectLst>
                <a:latin typeface="Calibri" pitchFamily="34" charset="0"/>
              </a:rPr>
              <a:t>3- </a:t>
            </a:r>
            <a:r>
              <a:rPr lang="en-US" b="1" dirty="0">
                <a:solidFill>
                  <a:srgbClr val="FF0000"/>
                </a:solidFill>
              </a:rPr>
              <a:t>. STRUCTURE OF VIRUSES</a:t>
            </a:r>
            <a:r>
              <a:rPr lang="fr-FR" dirty="0">
                <a:solidFill>
                  <a:srgbClr val="FF0000"/>
                </a:solidFill>
              </a:rPr>
              <a:t/>
            </a:r>
            <a:br>
              <a:rPr lang="fr-FR" dirty="0">
                <a:solidFill>
                  <a:srgbClr val="FF0000"/>
                </a:solidFill>
              </a:rPr>
            </a:br>
            <a:endParaRPr lang="fr-F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9343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5262" y="185939"/>
            <a:ext cx="10795241" cy="5429288"/>
          </a:xfrm>
        </p:spPr>
        <p:txBody>
          <a:bodyPr>
            <a:normAutofit fontScale="92500" lnSpcReduction="20000"/>
          </a:bodyPr>
          <a:lstStyle/>
          <a:p>
            <a:pPr>
              <a:lnSpc>
                <a:spcPct val="150000"/>
              </a:lnSpc>
            </a:pPr>
            <a:r>
              <a:rPr lang="en-US" dirty="0"/>
              <a:t>The infectious virus particle must be released from the host cell to infect other cells and individuals. Whether </a:t>
            </a:r>
            <a:r>
              <a:rPr lang="en-US" dirty="0" err="1"/>
              <a:t>dsDNA</a:t>
            </a:r>
            <a:r>
              <a:rPr lang="en-US" dirty="0"/>
              <a:t>, </a:t>
            </a:r>
            <a:r>
              <a:rPr lang="en-US" dirty="0" err="1"/>
              <a:t>ssDNA</a:t>
            </a:r>
            <a:r>
              <a:rPr lang="en-US" dirty="0"/>
              <a:t>, </a:t>
            </a:r>
            <a:r>
              <a:rPr lang="en-US" dirty="0" err="1"/>
              <a:t>dsRNA</a:t>
            </a:r>
            <a:r>
              <a:rPr lang="en-US" dirty="0"/>
              <a:t>, or </a:t>
            </a:r>
            <a:r>
              <a:rPr lang="en-US" dirty="0" err="1"/>
              <a:t>ssRNA</a:t>
            </a:r>
            <a:r>
              <a:rPr lang="en-US" dirty="0"/>
              <a:t>, the nucleic acid genome of the virus must be protected in the process. In the extracellular environment, the virus will be exposed to enzymes that could break down or degrade nucleic acid. Physical stresses, such as the flow of air or liquid, could also shear the nucleic acid strands into pieces. In addition, viral genomes are susceptible to damage by ultraviolet radiation or radioactivity, much in the same way that our DNA is. If the nucleic acid genome of the virus is damaged, then it will be unable to produce progeny </a:t>
            </a:r>
            <a:r>
              <a:rPr lang="en-US" dirty="0" err="1"/>
              <a:t>virions</a:t>
            </a:r>
            <a:r>
              <a:rPr lang="en-US" dirty="0"/>
              <a:t>.</a:t>
            </a:r>
            <a:endParaRPr lang="fr-FR" dirty="0"/>
          </a:p>
          <a:p>
            <a:pPr algn="just">
              <a:lnSpc>
                <a:spcPct val="150000"/>
              </a:lnSpc>
              <a:spcBef>
                <a:spcPts val="0"/>
              </a:spcBef>
              <a:spcAft>
                <a:spcPts val="0"/>
              </a:spcAft>
              <a:buNone/>
            </a:pPr>
            <a:endParaRPr lang="fr-FR" sz="2800" dirty="0">
              <a:latin typeface="Calibri" pitchFamily="34" charset="0"/>
              <a:cs typeface="Calibri" pitchFamily="34" charset="0"/>
            </a:endParaRPr>
          </a:p>
          <a:p>
            <a:pPr algn="just">
              <a:lnSpc>
                <a:spcPct val="150000"/>
              </a:lnSpc>
              <a:spcBef>
                <a:spcPts val="0"/>
              </a:spcBef>
              <a:spcAft>
                <a:spcPts val="0"/>
              </a:spcAft>
              <a:buNone/>
            </a:pPr>
            <a:endParaRPr lang="fr-FR" sz="2800"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08883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540773" y="328051"/>
            <a:ext cx="11021962" cy="3357137"/>
          </a:xfrm>
          <a:prstGeom prst="rect">
            <a:avLst/>
          </a:prstGeom>
        </p:spPr>
        <p:txBody>
          <a:bodyPr wrap="square">
            <a:spAutoFit/>
          </a:bodyPr>
          <a:lstStyle/>
          <a:p>
            <a:pPr algn="just">
              <a:lnSpc>
                <a:spcPct val="150000"/>
              </a:lnSpc>
            </a:pPr>
            <a:r>
              <a:rPr lang="en-US" sz="2400" dirty="0">
                <a:latin typeface="Times New Roman" panose="02020603050405020304" pitchFamily="18" charset="0"/>
                <a:ea typeface="Calibri" panose="020F0502020204030204" pitchFamily="34" charset="0"/>
              </a:rPr>
              <a:t> In order to protect the fragile nucleic acid from this harsh environment, the virus surrounds its nucleic acid with a protein shell, called the capsid, from the Latin </a:t>
            </a:r>
            <a:r>
              <a:rPr lang="en-US" sz="2400" dirty="0" err="1">
                <a:latin typeface="Times New Roman" panose="02020603050405020304" pitchFamily="18" charset="0"/>
                <a:ea typeface="Calibri" panose="020F0502020204030204" pitchFamily="34" charset="0"/>
              </a:rPr>
              <a:t>capsa</a:t>
            </a:r>
            <a:r>
              <a:rPr lang="en-US" sz="2400" dirty="0">
                <a:latin typeface="Times New Roman" panose="02020603050405020304" pitchFamily="18" charset="0"/>
                <a:ea typeface="Calibri" panose="020F0502020204030204" pitchFamily="34" charset="0"/>
              </a:rPr>
              <a:t>, meaning “box.” The capsid is composed of one or more different types of proteins that repeat over and over again to create the entire capsid, in the same way that many bricks fit together to form a wall. This repeating structure forms a strong but slightly flexible capsid. </a:t>
            </a:r>
            <a:endParaRPr lang="fr-FR" sz="2400" dirty="0"/>
          </a:p>
        </p:txBody>
      </p:sp>
      <p:sp>
        <p:nvSpPr>
          <p:cNvPr id="6" name="Rectangle 5"/>
          <p:cNvSpPr/>
          <p:nvPr/>
        </p:nvSpPr>
        <p:spPr>
          <a:xfrm>
            <a:off x="3003754" y="6195012"/>
            <a:ext cx="7364362"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Together, the nucleic acid and the capsid form the </a:t>
            </a:r>
            <a:r>
              <a:rPr lang="en-US" dirty="0" err="1">
                <a:latin typeface="Times New Roman" panose="02020603050405020304" pitchFamily="18" charset="0"/>
                <a:ea typeface="Calibri" panose="020F0502020204030204" pitchFamily="34" charset="0"/>
              </a:rPr>
              <a:t>nucleocapsid</a:t>
            </a:r>
            <a:r>
              <a:rPr lang="en-US" dirty="0">
                <a:latin typeface="Times New Roman" panose="02020603050405020304" pitchFamily="18" charset="0"/>
                <a:ea typeface="Calibri" panose="020F0502020204030204" pitchFamily="34" charset="0"/>
              </a:rPr>
              <a:t> of the </a:t>
            </a:r>
            <a:r>
              <a:rPr lang="en-US" dirty="0" err="1">
                <a:latin typeface="Times New Roman" panose="02020603050405020304" pitchFamily="18" charset="0"/>
                <a:ea typeface="Calibri" panose="020F0502020204030204" pitchFamily="34" charset="0"/>
              </a:rPr>
              <a:t>virion</a:t>
            </a:r>
            <a:endParaRPr lang="fr-FR" dirty="0"/>
          </a:p>
        </p:txBody>
      </p:sp>
      <p:pic>
        <p:nvPicPr>
          <p:cNvPr id="8" name="Image 7"/>
          <p:cNvPicPr/>
          <p:nvPr/>
        </p:nvPicPr>
        <p:blipFill>
          <a:blip r:embed="rId2"/>
          <a:stretch>
            <a:fillRect/>
          </a:stretch>
        </p:blipFill>
        <p:spPr>
          <a:xfrm>
            <a:off x="4110241" y="3415184"/>
            <a:ext cx="3883025" cy="2475865"/>
          </a:xfrm>
          <a:prstGeom prst="rect">
            <a:avLst/>
          </a:prstGeom>
        </p:spPr>
      </p:pic>
    </p:spTree>
    <p:extLst>
      <p:ext uri="{BB962C8B-B14F-4D97-AF65-F5344CB8AC3E}">
        <p14:creationId xmlns:p14="http://schemas.microsoft.com/office/powerpoint/2010/main" val="226659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661706"/>
            <a:ext cx="7288306" cy="4501963"/>
          </a:xfrm>
          <a:prstGeom prst="rect">
            <a:avLst/>
          </a:prstGeom>
        </p:spPr>
      </p:pic>
      <p:pic>
        <p:nvPicPr>
          <p:cNvPr id="3" name="Image 2"/>
          <p:cNvPicPr>
            <a:picLocks noChangeAspect="1"/>
          </p:cNvPicPr>
          <p:nvPr/>
        </p:nvPicPr>
        <p:blipFill>
          <a:blip r:embed="rId3"/>
          <a:stretch>
            <a:fillRect/>
          </a:stretch>
        </p:blipFill>
        <p:spPr>
          <a:xfrm>
            <a:off x="7705165" y="279586"/>
            <a:ext cx="4486835" cy="3149413"/>
          </a:xfrm>
          <a:prstGeom prst="rect">
            <a:avLst/>
          </a:prstGeom>
        </p:spPr>
      </p:pic>
      <p:pic>
        <p:nvPicPr>
          <p:cNvPr id="4" name="Image 3"/>
          <p:cNvPicPr>
            <a:picLocks noChangeAspect="1"/>
          </p:cNvPicPr>
          <p:nvPr/>
        </p:nvPicPr>
        <p:blipFill>
          <a:blip r:embed="rId4"/>
          <a:stretch>
            <a:fillRect/>
          </a:stretch>
        </p:blipFill>
        <p:spPr>
          <a:xfrm>
            <a:off x="7585822" y="3872191"/>
            <a:ext cx="4362450" cy="2515161"/>
          </a:xfrm>
          <a:prstGeom prst="rect">
            <a:avLst/>
          </a:prstGeom>
        </p:spPr>
      </p:pic>
    </p:spTree>
    <p:extLst>
      <p:ext uri="{BB962C8B-B14F-4D97-AF65-F5344CB8AC3E}">
        <p14:creationId xmlns:p14="http://schemas.microsoft.com/office/powerpoint/2010/main" val="3580966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b="1000"/>
          </a:stretch>
        </a:blipFill>
        <a:effectLst/>
      </p:bgPr>
    </p:bg>
    <p:spTree>
      <p:nvGrpSpPr>
        <p:cNvPr id="1" name=""/>
        <p:cNvGrpSpPr/>
        <p:nvPr/>
      </p:nvGrpSpPr>
      <p:grpSpPr>
        <a:xfrm>
          <a:off x="0" y="0"/>
          <a:ext cx="0" cy="0"/>
          <a:chOff x="0" y="0"/>
          <a:chExt cx="0" cy="0"/>
        </a:xfrm>
      </p:grpSpPr>
      <p:pic>
        <p:nvPicPr>
          <p:cNvPr id="3078" name="Picture 6" descr="j0078711[1]"/>
          <p:cNvPicPr>
            <a:picLocks noGrp="1" noChangeAspect="1" noChangeArrowheads="1"/>
          </p:cNvPicPr>
          <p:nvPr>
            <p:ph idx="1"/>
          </p:nvPr>
        </p:nvPicPr>
        <p:blipFill>
          <a:blip r:embed="rId3"/>
          <a:srcRect/>
          <a:stretch>
            <a:fillRect/>
          </a:stretch>
        </p:blipFill>
        <p:spPr>
          <a:xfrm>
            <a:off x="5591175" y="3429000"/>
            <a:ext cx="990600" cy="2400300"/>
          </a:xfrm>
          <a:noFill/>
          <a:ln/>
        </p:spPr>
      </p:pic>
      <p:sp>
        <p:nvSpPr>
          <p:cNvPr id="3076" name="Rectangle 4"/>
          <p:cNvSpPr>
            <a:spLocks noGrp="1" noChangeArrowheads="1"/>
          </p:cNvSpPr>
          <p:nvPr>
            <p:ph type="title"/>
          </p:nvPr>
        </p:nvSpPr>
        <p:spPr>
          <a:xfrm>
            <a:off x="1981200" y="1828800"/>
            <a:ext cx="8229600" cy="1143000"/>
          </a:xfrm>
        </p:spPr>
        <p:txBody>
          <a:bodyPr/>
          <a:lstStyle/>
          <a:p>
            <a:r>
              <a:rPr lang="en-US" sz="6000" dirty="0">
                <a:solidFill>
                  <a:schemeClr val="accent2"/>
                </a:solidFill>
                <a:latin typeface="Comic Sans MS" pitchFamily="66" charset="0"/>
              </a:rPr>
              <a:t>WHAT IS A VIRUS?</a:t>
            </a:r>
            <a:endParaRPr lang="en-US" sz="4000" dirty="0">
              <a:solidFill>
                <a:schemeClr val="accent2"/>
              </a:solidFill>
              <a:latin typeface="Comic Sans MS" pitchFamily="66" charset="0"/>
            </a:endParaRPr>
          </a:p>
        </p:txBody>
      </p:sp>
    </p:spTree>
    <p:extLst>
      <p:ext uri="{BB962C8B-B14F-4D97-AF65-F5344CB8AC3E}">
        <p14:creationId xmlns:p14="http://schemas.microsoft.com/office/powerpoint/2010/main" val="273483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 xmlns:a16="http://schemas.microsoft.com/office/drawing/2014/main" id="{2C04A478-F3BC-4A46-8837-0DC0C7C72D72}"/>
              </a:ext>
            </a:extLst>
          </p:cNvPr>
          <p:cNvGrpSpPr/>
          <p:nvPr/>
        </p:nvGrpSpPr>
        <p:grpSpPr>
          <a:xfrm>
            <a:off x="930715" y="519103"/>
            <a:ext cx="9907614" cy="5553456"/>
            <a:chOff x="298704" y="652272"/>
            <a:chExt cx="8546592" cy="5553456"/>
          </a:xfrm>
        </p:grpSpPr>
        <p:pic>
          <p:nvPicPr>
            <p:cNvPr id="3" name="Picture 46"/>
            <p:cNvPicPr>
              <a:picLocks noChangeAspect="1"/>
            </p:cNvPicPr>
            <p:nvPr/>
          </p:nvPicPr>
          <p:blipFill>
            <a:blip r:embed="rId2">
              <a:extLst>
                <a:ext uri="{28A0092B-C50C-407E-A947-70E740481C1C}">
                  <a14:useLocalDpi xmlns:a14="http://schemas.microsoft.com/office/drawing/2010/main" val="0"/>
                </a:ext>
              </a:extLst>
            </a:blip>
            <a:srcRect b="2671"/>
            <a:stretch>
              <a:fillRect/>
            </a:stretch>
          </p:blipFill>
          <p:spPr>
            <a:xfrm>
              <a:off x="298704" y="652272"/>
              <a:ext cx="8546592" cy="5553456"/>
            </a:xfrm>
            <a:prstGeom prst="rect">
              <a:avLst/>
            </a:prstGeom>
          </p:spPr>
        </p:pic>
        <p:sp>
          <p:nvSpPr>
            <p:cNvPr id="4" name="TextBox 2"/>
            <p:cNvSpPr txBox="1">
              <a:spLocks noChangeArrowheads="1"/>
            </p:cNvSpPr>
            <p:nvPr/>
          </p:nvSpPr>
          <p:spPr bwMode="auto">
            <a:xfrm>
              <a:off x="334963" y="656716"/>
              <a:ext cx="19202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200" b="1" dirty="0">
                  <a:solidFill>
                    <a:srgbClr val="000000"/>
                  </a:solidFill>
                  <a:effectLst>
                    <a:outerShdw blurRad="38100" dist="38100" dir="2700000" algn="tl">
                      <a:srgbClr val="000000">
                        <a:alpha val="43137"/>
                      </a:srgbClr>
                    </a:outerShdw>
                  </a:effectLst>
                  <a:latin typeface="Arial Black" pitchFamily="34" charset="0"/>
                </a:rPr>
                <a:t>(a) </a:t>
              </a:r>
              <a:r>
                <a:rPr lang="en-US" sz="1200" b="1" dirty="0">
                  <a:solidFill>
                    <a:srgbClr val="000000"/>
                  </a:solidFill>
                  <a:effectLst>
                    <a:outerShdw blurRad="38100" dist="38100" dir="2700000" algn="tl">
                      <a:srgbClr val="000000">
                        <a:alpha val="43137"/>
                      </a:srgbClr>
                    </a:outerShdw>
                  </a:effectLst>
                  <a:latin typeface="Arial"/>
                </a:rPr>
                <a:t>Tobacco mosaic virus</a:t>
              </a:r>
            </a:p>
          </p:txBody>
        </p:sp>
        <p:sp>
          <p:nvSpPr>
            <p:cNvPr id="5" name="TextBox 3"/>
            <p:cNvSpPr txBox="1">
              <a:spLocks noChangeArrowheads="1"/>
            </p:cNvSpPr>
            <p:nvPr/>
          </p:nvSpPr>
          <p:spPr bwMode="auto">
            <a:xfrm>
              <a:off x="2514601" y="652748"/>
              <a:ext cx="11188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200" b="1" dirty="0">
                  <a:solidFill>
                    <a:srgbClr val="000000"/>
                  </a:solidFill>
                  <a:effectLst>
                    <a:outerShdw blurRad="38100" dist="38100" dir="2700000" algn="tl">
                      <a:srgbClr val="000000">
                        <a:alpha val="43137"/>
                      </a:srgbClr>
                    </a:outerShdw>
                  </a:effectLst>
                  <a:latin typeface="Arial Black" pitchFamily="34" charset="0"/>
                </a:rPr>
                <a:t>(b) </a:t>
              </a:r>
              <a:r>
                <a:rPr lang="en-US" sz="1200" b="1" dirty="0">
                  <a:solidFill>
                    <a:srgbClr val="000000"/>
                  </a:solidFill>
                  <a:effectLst>
                    <a:outerShdw blurRad="38100" dist="38100" dir="2700000" algn="tl">
                      <a:srgbClr val="000000">
                        <a:alpha val="43137"/>
                      </a:srgbClr>
                    </a:outerShdw>
                  </a:effectLst>
                  <a:latin typeface="Arial"/>
                </a:rPr>
                <a:t>Adenovirus</a:t>
              </a:r>
            </a:p>
          </p:txBody>
        </p:sp>
        <p:sp>
          <p:nvSpPr>
            <p:cNvPr id="6" name="TextBox 4"/>
            <p:cNvSpPr txBox="1">
              <a:spLocks noChangeArrowheads="1"/>
            </p:cNvSpPr>
            <p:nvPr/>
          </p:nvSpPr>
          <p:spPr bwMode="auto">
            <a:xfrm>
              <a:off x="4687094" y="655131"/>
              <a:ext cx="15629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200" b="1" dirty="0">
                  <a:solidFill>
                    <a:srgbClr val="000000"/>
                  </a:solidFill>
                  <a:effectLst>
                    <a:outerShdw blurRad="38100" dist="38100" dir="2700000" algn="tl">
                      <a:srgbClr val="000000">
                        <a:alpha val="43137"/>
                      </a:srgbClr>
                    </a:outerShdw>
                  </a:effectLst>
                  <a:latin typeface="Arial Black" pitchFamily="34" charset="0"/>
                </a:rPr>
                <a:t>(c) </a:t>
              </a:r>
              <a:r>
                <a:rPr lang="en-US" sz="1200" b="1" dirty="0">
                  <a:solidFill>
                    <a:srgbClr val="000000"/>
                  </a:solidFill>
                  <a:effectLst>
                    <a:outerShdw blurRad="38100" dist="38100" dir="2700000" algn="tl">
                      <a:srgbClr val="000000">
                        <a:alpha val="43137"/>
                      </a:srgbClr>
                    </a:outerShdw>
                  </a:effectLst>
                  <a:latin typeface="Arial"/>
                </a:rPr>
                <a:t>Bacteriophage T4</a:t>
              </a:r>
            </a:p>
          </p:txBody>
        </p:sp>
        <p:sp>
          <p:nvSpPr>
            <p:cNvPr id="7" name="TextBox 5"/>
            <p:cNvSpPr txBox="1">
              <a:spLocks noChangeArrowheads="1"/>
            </p:cNvSpPr>
            <p:nvPr/>
          </p:nvSpPr>
          <p:spPr bwMode="auto">
            <a:xfrm>
              <a:off x="6888957" y="654335"/>
              <a:ext cx="1359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200" b="1" dirty="0">
                  <a:solidFill>
                    <a:srgbClr val="000000"/>
                  </a:solidFill>
                  <a:effectLst>
                    <a:outerShdw blurRad="38100" dist="38100" dir="2700000" algn="tl">
                      <a:srgbClr val="000000">
                        <a:alpha val="43137"/>
                      </a:srgbClr>
                    </a:outerShdw>
                  </a:effectLst>
                  <a:latin typeface="Arial Black" pitchFamily="34" charset="0"/>
                </a:rPr>
                <a:t>(d)</a:t>
              </a:r>
              <a:r>
                <a:rPr lang="en-US" sz="1200" b="1" dirty="0">
                  <a:solidFill>
                    <a:srgbClr val="000000"/>
                  </a:solidFill>
                  <a:effectLst>
                    <a:outerShdw blurRad="38100" dist="38100" dir="2700000" algn="tl">
                      <a:srgbClr val="000000">
                        <a:alpha val="43137"/>
                      </a:srgbClr>
                    </a:outerShdw>
                  </a:effectLst>
                  <a:latin typeface="Arial"/>
                </a:rPr>
                <a:t> Smallpox virus</a:t>
              </a:r>
            </a:p>
          </p:txBody>
        </p:sp>
        <p:sp>
          <p:nvSpPr>
            <p:cNvPr id="8" name="TextBox 6"/>
            <p:cNvSpPr txBox="1">
              <a:spLocks noChangeArrowheads="1"/>
            </p:cNvSpPr>
            <p:nvPr/>
          </p:nvSpPr>
          <p:spPr bwMode="auto">
            <a:xfrm>
              <a:off x="1775619" y="3465005"/>
              <a:ext cx="3686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50 nm</a:t>
              </a:r>
            </a:p>
          </p:txBody>
        </p:sp>
        <p:sp>
          <p:nvSpPr>
            <p:cNvPr id="9" name="TextBox 7"/>
            <p:cNvSpPr txBox="1">
              <a:spLocks noChangeArrowheads="1"/>
            </p:cNvSpPr>
            <p:nvPr/>
          </p:nvSpPr>
          <p:spPr bwMode="auto">
            <a:xfrm>
              <a:off x="3918744" y="3465005"/>
              <a:ext cx="4392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FFFFFF"/>
                  </a:solidFill>
                  <a:effectLst>
                    <a:outerShdw blurRad="38100" dist="38100" dir="2700000" algn="tl">
                      <a:srgbClr val="000000">
                        <a:alpha val="43137"/>
                      </a:srgbClr>
                    </a:outerShdw>
                  </a:effectLst>
                  <a:latin typeface="Arial"/>
                </a:rPr>
                <a:t>100 nm</a:t>
              </a:r>
            </a:p>
          </p:txBody>
        </p:sp>
        <p:sp>
          <p:nvSpPr>
            <p:cNvPr id="10" name="TextBox 9"/>
            <p:cNvSpPr txBox="1">
              <a:spLocks noChangeArrowheads="1"/>
            </p:cNvSpPr>
            <p:nvPr/>
          </p:nvSpPr>
          <p:spPr bwMode="auto">
            <a:xfrm>
              <a:off x="8298657" y="3472943"/>
              <a:ext cx="4392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FFFFFF"/>
                  </a:solidFill>
                  <a:effectLst>
                    <a:outerShdw blurRad="38100" dist="38100" dir="2700000" algn="tl">
                      <a:srgbClr val="000000">
                        <a:alpha val="43137"/>
                      </a:srgbClr>
                    </a:outerShdw>
                  </a:effectLst>
                  <a:latin typeface="Arial"/>
                </a:rPr>
                <a:t>100 nm</a:t>
              </a:r>
            </a:p>
          </p:txBody>
        </p:sp>
        <p:sp>
          <p:nvSpPr>
            <p:cNvPr id="11" name="TextBox 10"/>
            <p:cNvSpPr txBox="1">
              <a:spLocks noChangeArrowheads="1"/>
            </p:cNvSpPr>
            <p:nvPr/>
          </p:nvSpPr>
          <p:spPr bwMode="auto">
            <a:xfrm>
              <a:off x="1473994" y="3933318"/>
              <a:ext cx="5113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a:solidFill>
                    <a:srgbClr val="000000"/>
                  </a:solidFill>
                  <a:effectLst>
                    <a:outerShdw blurRad="38100" dist="38100" dir="2700000" algn="tl">
                      <a:srgbClr val="000000">
                        <a:alpha val="43137"/>
                      </a:srgbClr>
                    </a:outerShdw>
                  </a:effectLst>
                  <a:latin typeface="Arial"/>
                </a:rPr>
                <a:t>Genome</a:t>
              </a:r>
            </a:p>
          </p:txBody>
        </p:sp>
        <p:sp>
          <p:nvSpPr>
            <p:cNvPr id="12" name="TextBox 11"/>
            <p:cNvSpPr txBox="1">
              <a:spLocks noChangeArrowheads="1"/>
            </p:cNvSpPr>
            <p:nvPr/>
          </p:nvSpPr>
          <p:spPr bwMode="auto">
            <a:xfrm>
              <a:off x="1470819" y="4195255"/>
              <a:ext cx="8800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Protein capsid</a:t>
              </a:r>
            </a:p>
          </p:txBody>
        </p:sp>
        <p:sp>
          <p:nvSpPr>
            <p:cNvPr id="13" name="TextBox 12"/>
            <p:cNvSpPr txBox="1">
              <a:spLocks noChangeArrowheads="1"/>
            </p:cNvSpPr>
            <p:nvPr/>
          </p:nvSpPr>
          <p:spPr bwMode="auto">
            <a:xfrm>
              <a:off x="3456782" y="3930143"/>
              <a:ext cx="5113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a:solidFill>
                    <a:srgbClr val="000000"/>
                  </a:solidFill>
                  <a:effectLst>
                    <a:outerShdw blurRad="38100" dist="38100" dir="2700000" algn="tl">
                      <a:srgbClr val="000000">
                        <a:alpha val="43137"/>
                      </a:srgbClr>
                    </a:outerShdw>
                  </a:effectLst>
                  <a:latin typeface="Arial"/>
                </a:rPr>
                <a:t>Genome</a:t>
              </a:r>
            </a:p>
          </p:txBody>
        </p:sp>
        <p:sp>
          <p:nvSpPr>
            <p:cNvPr id="14" name="TextBox 13"/>
            <p:cNvSpPr txBox="1">
              <a:spLocks noChangeArrowheads="1"/>
            </p:cNvSpPr>
            <p:nvPr/>
          </p:nvSpPr>
          <p:spPr bwMode="auto">
            <a:xfrm>
              <a:off x="3801269" y="4195255"/>
              <a:ext cx="8800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Protein capsid</a:t>
              </a:r>
            </a:p>
          </p:txBody>
        </p:sp>
        <p:sp>
          <p:nvSpPr>
            <p:cNvPr id="15" name="TextBox 14"/>
            <p:cNvSpPr txBox="1">
              <a:spLocks noChangeArrowheads="1"/>
            </p:cNvSpPr>
            <p:nvPr/>
          </p:nvSpPr>
          <p:spPr bwMode="auto">
            <a:xfrm>
              <a:off x="5971382" y="3930143"/>
              <a:ext cx="5113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a:solidFill>
                    <a:srgbClr val="000000"/>
                  </a:solidFill>
                  <a:effectLst>
                    <a:outerShdw blurRad="38100" dist="38100" dir="2700000" algn="tl">
                      <a:srgbClr val="000000">
                        <a:alpha val="43137"/>
                      </a:srgbClr>
                    </a:outerShdw>
                  </a:effectLst>
                  <a:latin typeface="Arial"/>
                </a:rPr>
                <a:t>Genome</a:t>
              </a:r>
            </a:p>
          </p:txBody>
        </p:sp>
        <p:sp>
          <p:nvSpPr>
            <p:cNvPr id="16" name="TextBox 15"/>
            <p:cNvSpPr txBox="1">
              <a:spLocks noChangeArrowheads="1"/>
            </p:cNvSpPr>
            <p:nvPr/>
          </p:nvSpPr>
          <p:spPr bwMode="auto">
            <a:xfrm>
              <a:off x="7609682" y="3930143"/>
              <a:ext cx="5113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Genome</a:t>
              </a:r>
            </a:p>
          </p:txBody>
        </p:sp>
        <p:sp>
          <p:nvSpPr>
            <p:cNvPr id="17" name="TextBox 16"/>
            <p:cNvSpPr txBox="1">
              <a:spLocks noChangeArrowheads="1"/>
            </p:cNvSpPr>
            <p:nvPr/>
          </p:nvSpPr>
          <p:spPr bwMode="auto">
            <a:xfrm>
              <a:off x="7814469" y="4196843"/>
              <a:ext cx="8800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Protein capsid</a:t>
              </a:r>
            </a:p>
          </p:txBody>
        </p:sp>
        <p:sp>
          <p:nvSpPr>
            <p:cNvPr id="18" name="TextBox 17"/>
            <p:cNvSpPr txBox="1">
              <a:spLocks noChangeArrowheads="1"/>
            </p:cNvSpPr>
            <p:nvPr/>
          </p:nvSpPr>
          <p:spPr bwMode="auto">
            <a:xfrm>
              <a:off x="4591844" y="5003293"/>
              <a:ext cx="4408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Protein</a:t>
              </a:r>
            </a:p>
            <a:p>
              <a:pPr eaLnBrk="0" hangingPunct="0"/>
              <a:r>
                <a:rPr lang="en-US" sz="1000" b="1" dirty="0">
                  <a:solidFill>
                    <a:srgbClr val="000000"/>
                  </a:solidFill>
                  <a:effectLst>
                    <a:outerShdw blurRad="38100" dist="38100" dir="2700000" algn="tl">
                      <a:srgbClr val="000000">
                        <a:alpha val="43137"/>
                      </a:srgbClr>
                    </a:outerShdw>
                  </a:effectLst>
                  <a:latin typeface="Arial"/>
                </a:rPr>
                <a:t>capsid</a:t>
              </a:r>
            </a:p>
          </p:txBody>
        </p:sp>
        <p:sp>
          <p:nvSpPr>
            <p:cNvPr id="19" name="TextBox 19"/>
            <p:cNvSpPr txBox="1">
              <a:spLocks noChangeArrowheads="1"/>
            </p:cNvSpPr>
            <p:nvPr/>
          </p:nvSpPr>
          <p:spPr bwMode="auto">
            <a:xfrm>
              <a:off x="7320757" y="6016118"/>
              <a:ext cx="14555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Membranous envelopes</a:t>
              </a:r>
            </a:p>
          </p:txBody>
        </p:sp>
        <p:sp>
          <p:nvSpPr>
            <p:cNvPr id="20" name="Freeform 1"/>
            <p:cNvSpPr/>
            <p:nvPr/>
          </p:nvSpPr>
          <p:spPr>
            <a:xfrm>
              <a:off x="1743075" y="3648075"/>
              <a:ext cx="423863" cy="0"/>
            </a:xfrm>
            <a:custGeom>
              <a:avLst/>
              <a:gdLst>
                <a:gd name="connsiteX0" fmla="*/ 0 w 423863"/>
                <a:gd name="connsiteY0" fmla="*/ 0 h 0"/>
                <a:gd name="connsiteX1" fmla="*/ 423863 w 423863"/>
                <a:gd name="connsiteY1" fmla="*/ 0 h 0"/>
              </a:gdLst>
              <a:ahLst/>
              <a:cxnLst>
                <a:cxn ang="0">
                  <a:pos x="connsiteX0" y="connsiteY0"/>
                </a:cxn>
                <a:cxn ang="0">
                  <a:pos x="connsiteX1" y="connsiteY1"/>
                </a:cxn>
              </a:cxnLst>
              <a:rect l="l" t="t" r="r" b="b"/>
              <a:pathLst>
                <a:path w="423863">
                  <a:moveTo>
                    <a:pt x="0" y="0"/>
                  </a:moveTo>
                  <a:lnTo>
                    <a:pt x="423863" y="0"/>
                  </a:lnTo>
                </a:path>
              </a:pathLst>
            </a:custGeom>
            <a:noFill/>
            <a:ln w="508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21" name="Freeform 2"/>
            <p:cNvSpPr/>
            <p:nvPr/>
          </p:nvSpPr>
          <p:spPr>
            <a:xfrm>
              <a:off x="3933825" y="3648076"/>
              <a:ext cx="402431" cy="0"/>
            </a:xfrm>
            <a:custGeom>
              <a:avLst/>
              <a:gdLst>
                <a:gd name="connsiteX0" fmla="*/ 0 w 402431"/>
                <a:gd name="connsiteY0" fmla="*/ 0 h 0"/>
                <a:gd name="connsiteX1" fmla="*/ 402431 w 402431"/>
                <a:gd name="connsiteY1" fmla="*/ 0 h 0"/>
              </a:gdLst>
              <a:ahLst/>
              <a:cxnLst>
                <a:cxn ang="0">
                  <a:pos x="connsiteX0" y="connsiteY0"/>
                </a:cxn>
                <a:cxn ang="0">
                  <a:pos x="connsiteX1" y="connsiteY1"/>
                </a:cxn>
              </a:cxnLst>
              <a:rect l="l" t="t" r="r" b="b"/>
              <a:pathLst>
                <a:path w="402431">
                  <a:moveTo>
                    <a:pt x="0" y="0"/>
                  </a:moveTo>
                  <a:lnTo>
                    <a:pt x="402431" y="0"/>
                  </a:lnTo>
                </a:path>
              </a:pathLst>
            </a:custGeom>
            <a:noFill/>
            <a:ln w="508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22" name="Freeform 23"/>
            <p:cNvSpPr/>
            <p:nvPr/>
          </p:nvSpPr>
          <p:spPr>
            <a:xfrm>
              <a:off x="6110288" y="3650456"/>
              <a:ext cx="409575" cy="0"/>
            </a:xfrm>
            <a:custGeom>
              <a:avLst/>
              <a:gdLst>
                <a:gd name="connsiteX0" fmla="*/ 0 w 409575"/>
                <a:gd name="connsiteY0" fmla="*/ 0 h 0"/>
                <a:gd name="connsiteX1" fmla="*/ 409575 w 409575"/>
                <a:gd name="connsiteY1" fmla="*/ 0 h 0"/>
              </a:gdLst>
              <a:ahLst/>
              <a:cxnLst>
                <a:cxn ang="0">
                  <a:pos x="connsiteX0" y="connsiteY0"/>
                </a:cxn>
                <a:cxn ang="0">
                  <a:pos x="connsiteX1" y="connsiteY1"/>
                </a:cxn>
              </a:cxnLst>
              <a:rect l="l" t="t" r="r" b="b"/>
              <a:pathLst>
                <a:path w="409575">
                  <a:moveTo>
                    <a:pt x="0" y="0"/>
                  </a:moveTo>
                  <a:lnTo>
                    <a:pt x="409575" y="0"/>
                  </a:lnTo>
                </a:path>
              </a:pathLst>
            </a:custGeom>
            <a:noFill/>
            <a:ln w="508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23" name="Freeform 24"/>
            <p:cNvSpPr/>
            <p:nvPr/>
          </p:nvSpPr>
          <p:spPr>
            <a:xfrm>
              <a:off x="8343900" y="3657600"/>
              <a:ext cx="339725" cy="0"/>
            </a:xfrm>
            <a:custGeom>
              <a:avLst/>
              <a:gdLst>
                <a:gd name="connsiteX0" fmla="*/ 0 w 339725"/>
                <a:gd name="connsiteY0" fmla="*/ 0 h 0"/>
                <a:gd name="connsiteX1" fmla="*/ 339725 w 339725"/>
                <a:gd name="connsiteY1" fmla="*/ 0 h 0"/>
              </a:gdLst>
              <a:ahLst/>
              <a:cxnLst>
                <a:cxn ang="0">
                  <a:pos x="connsiteX0" y="connsiteY0"/>
                </a:cxn>
                <a:cxn ang="0">
                  <a:pos x="connsiteX1" y="connsiteY1"/>
                </a:cxn>
              </a:cxnLst>
              <a:rect l="l" t="t" r="r" b="b"/>
              <a:pathLst>
                <a:path w="339725">
                  <a:moveTo>
                    <a:pt x="0" y="0"/>
                  </a:moveTo>
                  <a:lnTo>
                    <a:pt x="339725" y="0"/>
                  </a:lnTo>
                </a:path>
              </a:pathLst>
            </a:custGeom>
            <a:noFill/>
            <a:ln w="508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24" name="Freeform 26"/>
            <p:cNvSpPr/>
            <p:nvPr/>
          </p:nvSpPr>
          <p:spPr>
            <a:xfrm>
              <a:off x="5768975" y="4117975"/>
              <a:ext cx="219075" cy="336550"/>
            </a:xfrm>
            <a:custGeom>
              <a:avLst/>
              <a:gdLst>
                <a:gd name="connsiteX0" fmla="*/ 0 w 219075"/>
                <a:gd name="connsiteY0" fmla="*/ 336550 h 336550"/>
                <a:gd name="connsiteX1" fmla="*/ 219075 w 219075"/>
                <a:gd name="connsiteY1" fmla="*/ 0 h 336550"/>
              </a:gdLst>
              <a:ahLst/>
              <a:cxnLst>
                <a:cxn ang="0">
                  <a:pos x="connsiteX0" y="connsiteY0"/>
                </a:cxn>
                <a:cxn ang="0">
                  <a:pos x="connsiteX1" y="connsiteY1"/>
                </a:cxn>
              </a:cxnLst>
              <a:rect l="l" t="t" r="r" b="b"/>
              <a:pathLst>
                <a:path w="219075" h="336550">
                  <a:moveTo>
                    <a:pt x="0" y="336550"/>
                  </a:moveTo>
                  <a:lnTo>
                    <a:pt x="219075" y="0"/>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25" name="Freeform 27"/>
            <p:cNvSpPr/>
            <p:nvPr/>
          </p:nvSpPr>
          <p:spPr>
            <a:xfrm>
              <a:off x="7454900" y="4108450"/>
              <a:ext cx="301625" cy="990600"/>
            </a:xfrm>
            <a:custGeom>
              <a:avLst/>
              <a:gdLst>
                <a:gd name="connsiteX0" fmla="*/ 0 w 301625"/>
                <a:gd name="connsiteY0" fmla="*/ 990600 h 990600"/>
                <a:gd name="connsiteX1" fmla="*/ 301625 w 301625"/>
                <a:gd name="connsiteY1" fmla="*/ 0 h 990600"/>
              </a:gdLst>
              <a:ahLst/>
              <a:cxnLst>
                <a:cxn ang="0">
                  <a:pos x="connsiteX0" y="connsiteY0"/>
                </a:cxn>
                <a:cxn ang="0">
                  <a:pos x="connsiteX1" y="connsiteY1"/>
                </a:cxn>
              </a:cxnLst>
              <a:rect l="l" t="t" r="r" b="b"/>
              <a:pathLst>
                <a:path w="301625" h="990600">
                  <a:moveTo>
                    <a:pt x="0" y="990600"/>
                  </a:moveTo>
                  <a:lnTo>
                    <a:pt x="301625" y="0"/>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26" name="Freeform 28"/>
            <p:cNvSpPr/>
            <p:nvPr/>
          </p:nvSpPr>
          <p:spPr>
            <a:xfrm>
              <a:off x="7651750" y="4371975"/>
              <a:ext cx="206375" cy="701675"/>
            </a:xfrm>
            <a:custGeom>
              <a:avLst/>
              <a:gdLst>
                <a:gd name="connsiteX0" fmla="*/ 0 w 206375"/>
                <a:gd name="connsiteY0" fmla="*/ 701675 h 701675"/>
                <a:gd name="connsiteX1" fmla="*/ 206375 w 206375"/>
                <a:gd name="connsiteY1" fmla="*/ 0 h 701675"/>
              </a:gdLst>
              <a:ahLst/>
              <a:cxnLst>
                <a:cxn ang="0">
                  <a:pos x="connsiteX0" y="connsiteY0"/>
                </a:cxn>
                <a:cxn ang="0">
                  <a:pos x="connsiteX1" y="connsiteY1"/>
                </a:cxn>
              </a:cxnLst>
              <a:rect l="l" t="t" r="r" b="b"/>
              <a:pathLst>
                <a:path w="206375" h="701675">
                  <a:moveTo>
                    <a:pt x="0" y="701675"/>
                  </a:moveTo>
                  <a:lnTo>
                    <a:pt x="206375" y="0"/>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grpSp>
          <p:nvGrpSpPr>
            <p:cNvPr id="27" name="Group 31"/>
            <p:cNvGrpSpPr/>
            <p:nvPr/>
          </p:nvGrpSpPr>
          <p:grpSpPr>
            <a:xfrm>
              <a:off x="7300913" y="5548313"/>
              <a:ext cx="438150" cy="435768"/>
              <a:chOff x="7300913" y="5548313"/>
              <a:chExt cx="438150" cy="435768"/>
            </a:xfrm>
          </p:grpSpPr>
          <p:sp>
            <p:nvSpPr>
              <p:cNvPr id="43" name="Freeform 29"/>
              <p:cNvSpPr/>
              <p:nvPr/>
            </p:nvSpPr>
            <p:spPr>
              <a:xfrm>
                <a:off x="7300913" y="5548313"/>
                <a:ext cx="438150" cy="435768"/>
              </a:xfrm>
              <a:custGeom>
                <a:avLst/>
                <a:gdLst>
                  <a:gd name="connsiteX0" fmla="*/ 0 w 438150"/>
                  <a:gd name="connsiteY0" fmla="*/ 214312 h 435768"/>
                  <a:gd name="connsiteX1" fmla="*/ 223837 w 438150"/>
                  <a:gd name="connsiteY1" fmla="*/ 435768 h 435768"/>
                  <a:gd name="connsiteX2" fmla="*/ 438150 w 438150"/>
                  <a:gd name="connsiteY2" fmla="*/ 0 h 435768"/>
                </a:gdLst>
                <a:ahLst/>
                <a:cxnLst>
                  <a:cxn ang="0">
                    <a:pos x="connsiteX0" y="connsiteY0"/>
                  </a:cxn>
                  <a:cxn ang="0">
                    <a:pos x="connsiteX1" y="connsiteY1"/>
                  </a:cxn>
                  <a:cxn ang="0">
                    <a:pos x="connsiteX2" y="connsiteY2"/>
                  </a:cxn>
                </a:cxnLst>
                <a:rect l="l" t="t" r="r" b="b"/>
                <a:pathLst>
                  <a:path w="438150" h="435768">
                    <a:moveTo>
                      <a:pt x="0" y="214312"/>
                    </a:moveTo>
                    <a:lnTo>
                      <a:pt x="223837" y="435768"/>
                    </a:lnTo>
                    <a:lnTo>
                      <a:pt x="438150" y="0"/>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44" name="Freeform 30"/>
              <p:cNvSpPr/>
              <p:nvPr/>
            </p:nvSpPr>
            <p:spPr>
              <a:xfrm>
                <a:off x="7524750" y="5626894"/>
                <a:ext cx="57150" cy="352425"/>
              </a:xfrm>
              <a:custGeom>
                <a:avLst/>
                <a:gdLst>
                  <a:gd name="connsiteX0" fmla="*/ 57150 w 57150"/>
                  <a:gd name="connsiteY0" fmla="*/ 0 h 352425"/>
                  <a:gd name="connsiteX1" fmla="*/ 0 w 57150"/>
                  <a:gd name="connsiteY1" fmla="*/ 352425 h 352425"/>
                </a:gdLst>
                <a:ahLst/>
                <a:cxnLst>
                  <a:cxn ang="0">
                    <a:pos x="connsiteX0" y="connsiteY0"/>
                  </a:cxn>
                  <a:cxn ang="0">
                    <a:pos x="connsiteX1" y="connsiteY1"/>
                  </a:cxn>
                </a:cxnLst>
                <a:rect l="l" t="t" r="r" b="b"/>
                <a:pathLst>
                  <a:path w="57150" h="352425">
                    <a:moveTo>
                      <a:pt x="57150" y="0"/>
                    </a:moveTo>
                    <a:lnTo>
                      <a:pt x="0" y="352425"/>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grpSp>
        <p:sp>
          <p:nvSpPr>
            <p:cNvPr id="28" name="Left Brace 32"/>
            <p:cNvSpPr/>
            <p:nvPr/>
          </p:nvSpPr>
          <p:spPr bwMode="auto">
            <a:xfrm>
              <a:off x="5031573" y="4052517"/>
              <a:ext cx="95250" cy="2068883"/>
            </a:xfrm>
            <a:prstGeom prst="leftBrace">
              <a:avLst>
                <a:gd name="adj1" fmla="val 25833"/>
                <a:gd name="adj2" fmla="val 51185"/>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29" name="Freeform 33"/>
            <p:cNvSpPr/>
            <p:nvPr/>
          </p:nvSpPr>
          <p:spPr>
            <a:xfrm>
              <a:off x="3595688" y="4281488"/>
              <a:ext cx="161925" cy="438150"/>
            </a:xfrm>
            <a:custGeom>
              <a:avLst/>
              <a:gdLst>
                <a:gd name="connsiteX0" fmla="*/ 0 w 161925"/>
                <a:gd name="connsiteY0" fmla="*/ 438150 h 438150"/>
                <a:gd name="connsiteX1" fmla="*/ 161925 w 161925"/>
                <a:gd name="connsiteY1" fmla="*/ 0 h 438150"/>
              </a:gdLst>
              <a:ahLst/>
              <a:cxnLst>
                <a:cxn ang="0">
                  <a:pos x="connsiteX0" y="connsiteY0"/>
                </a:cxn>
                <a:cxn ang="0">
                  <a:pos x="connsiteX1" y="connsiteY1"/>
                </a:cxn>
              </a:cxnLst>
              <a:rect l="l" t="t" r="r" b="b"/>
              <a:pathLst>
                <a:path w="161925" h="438150">
                  <a:moveTo>
                    <a:pt x="0" y="438150"/>
                  </a:moveTo>
                  <a:lnTo>
                    <a:pt x="161925" y="0"/>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0" name="Freeform 34"/>
            <p:cNvSpPr/>
            <p:nvPr/>
          </p:nvSpPr>
          <p:spPr>
            <a:xfrm>
              <a:off x="3276600" y="4110038"/>
              <a:ext cx="209550" cy="550068"/>
            </a:xfrm>
            <a:custGeom>
              <a:avLst/>
              <a:gdLst>
                <a:gd name="connsiteX0" fmla="*/ 0 w 209550"/>
                <a:gd name="connsiteY0" fmla="*/ 550068 h 550068"/>
                <a:gd name="connsiteX1" fmla="*/ 209550 w 209550"/>
                <a:gd name="connsiteY1" fmla="*/ 0 h 550068"/>
              </a:gdLst>
              <a:ahLst/>
              <a:cxnLst>
                <a:cxn ang="0">
                  <a:pos x="connsiteX0" y="connsiteY0"/>
                </a:cxn>
                <a:cxn ang="0">
                  <a:pos x="connsiteX1" y="connsiteY1"/>
                </a:cxn>
              </a:cxnLst>
              <a:rect l="l" t="t" r="r" b="b"/>
              <a:pathLst>
                <a:path w="209550" h="550068">
                  <a:moveTo>
                    <a:pt x="0" y="550068"/>
                  </a:moveTo>
                  <a:lnTo>
                    <a:pt x="209550" y="0"/>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1" name="Freeform 35"/>
            <p:cNvSpPr/>
            <p:nvPr/>
          </p:nvSpPr>
          <p:spPr>
            <a:xfrm>
              <a:off x="1281113" y="4288631"/>
              <a:ext cx="135731" cy="257175"/>
            </a:xfrm>
            <a:custGeom>
              <a:avLst/>
              <a:gdLst>
                <a:gd name="connsiteX0" fmla="*/ 0 w 135731"/>
                <a:gd name="connsiteY0" fmla="*/ 257175 h 257175"/>
                <a:gd name="connsiteX1" fmla="*/ 135731 w 135731"/>
                <a:gd name="connsiteY1" fmla="*/ 0 h 257175"/>
              </a:gdLst>
              <a:ahLst/>
              <a:cxnLst>
                <a:cxn ang="0">
                  <a:pos x="connsiteX0" y="connsiteY0"/>
                </a:cxn>
                <a:cxn ang="0">
                  <a:pos x="connsiteX1" y="connsiteY1"/>
                </a:cxn>
              </a:cxnLst>
              <a:rect l="l" t="t" r="r" b="b"/>
              <a:pathLst>
                <a:path w="135731" h="257175">
                  <a:moveTo>
                    <a:pt x="0" y="257175"/>
                  </a:moveTo>
                  <a:lnTo>
                    <a:pt x="135731" y="0"/>
                  </a:lnTo>
                </a:path>
              </a:pathLst>
            </a:custGeom>
            <a:noFill/>
            <a:ln w="25400">
              <a:solidFill>
                <a:schemeClr val="bg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2" name="Freeform 36"/>
            <p:cNvSpPr/>
            <p:nvPr/>
          </p:nvSpPr>
          <p:spPr>
            <a:xfrm>
              <a:off x="1150144" y="4017169"/>
              <a:ext cx="261937" cy="47625"/>
            </a:xfrm>
            <a:custGeom>
              <a:avLst/>
              <a:gdLst>
                <a:gd name="connsiteX0" fmla="*/ 0 w 261937"/>
                <a:gd name="connsiteY0" fmla="*/ 47625 h 47625"/>
                <a:gd name="connsiteX1" fmla="*/ 140494 w 261937"/>
                <a:gd name="connsiteY1" fmla="*/ 0 h 47625"/>
                <a:gd name="connsiteX2" fmla="*/ 261937 w 261937"/>
                <a:gd name="connsiteY2" fmla="*/ 0 h 47625"/>
              </a:gdLst>
              <a:ahLst/>
              <a:cxnLst>
                <a:cxn ang="0">
                  <a:pos x="connsiteX0" y="connsiteY0"/>
                </a:cxn>
                <a:cxn ang="0">
                  <a:pos x="connsiteX1" y="connsiteY1"/>
                </a:cxn>
                <a:cxn ang="0">
                  <a:pos x="connsiteX2" y="connsiteY2"/>
                </a:cxn>
              </a:cxnLst>
              <a:rect l="l" t="t" r="r" b="b"/>
              <a:pathLst>
                <a:path w="261937" h="47625">
                  <a:moveTo>
                    <a:pt x="0" y="47625"/>
                  </a:moveTo>
                  <a:lnTo>
                    <a:pt x="140494" y="0"/>
                  </a:lnTo>
                  <a:lnTo>
                    <a:pt x="261937"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3" name="Freeform 37"/>
            <p:cNvSpPr/>
            <p:nvPr/>
          </p:nvSpPr>
          <p:spPr>
            <a:xfrm>
              <a:off x="5766610" y="4122753"/>
              <a:ext cx="219075" cy="336550"/>
            </a:xfrm>
            <a:custGeom>
              <a:avLst/>
              <a:gdLst>
                <a:gd name="connsiteX0" fmla="*/ 0 w 219075"/>
                <a:gd name="connsiteY0" fmla="*/ 336550 h 336550"/>
                <a:gd name="connsiteX1" fmla="*/ 219075 w 219075"/>
                <a:gd name="connsiteY1" fmla="*/ 0 h 336550"/>
              </a:gdLst>
              <a:ahLst/>
              <a:cxnLst>
                <a:cxn ang="0">
                  <a:pos x="connsiteX0" y="connsiteY0"/>
                </a:cxn>
                <a:cxn ang="0">
                  <a:pos x="connsiteX1" y="connsiteY1"/>
                </a:cxn>
              </a:cxnLst>
              <a:rect l="l" t="t" r="r" b="b"/>
              <a:pathLst>
                <a:path w="219075" h="336550">
                  <a:moveTo>
                    <a:pt x="0" y="336550"/>
                  </a:moveTo>
                  <a:lnTo>
                    <a:pt x="219075"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4" name="Freeform 38"/>
            <p:cNvSpPr/>
            <p:nvPr/>
          </p:nvSpPr>
          <p:spPr>
            <a:xfrm>
              <a:off x="7452535" y="4113228"/>
              <a:ext cx="301625" cy="990600"/>
            </a:xfrm>
            <a:custGeom>
              <a:avLst/>
              <a:gdLst>
                <a:gd name="connsiteX0" fmla="*/ 0 w 301625"/>
                <a:gd name="connsiteY0" fmla="*/ 990600 h 990600"/>
                <a:gd name="connsiteX1" fmla="*/ 301625 w 301625"/>
                <a:gd name="connsiteY1" fmla="*/ 0 h 990600"/>
              </a:gdLst>
              <a:ahLst/>
              <a:cxnLst>
                <a:cxn ang="0">
                  <a:pos x="connsiteX0" y="connsiteY0"/>
                </a:cxn>
                <a:cxn ang="0">
                  <a:pos x="connsiteX1" y="connsiteY1"/>
                </a:cxn>
              </a:cxnLst>
              <a:rect l="l" t="t" r="r" b="b"/>
              <a:pathLst>
                <a:path w="301625" h="990600">
                  <a:moveTo>
                    <a:pt x="0" y="990600"/>
                  </a:moveTo>
                  <a:lnTo>
                    <a:pt x="301625"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5" name="Freeform 39"/>
            <p:cNvSpPr/>
            <p:nvPr/>
          </p:nvSpPr>
          <p:spPr>
            <a:xfrm>
              <a:off x="7649385" y="4376753"/>
              <a:ext cx="206375" cy="701675"/>
            </a:xfrm>
            <a:custGeom>
              <a:avLst/>
              <a:gdLst>
                <a:gd name="connsiteX0" fmla="*/ 0 w 206375"/>
                <a:gd name="connsiteY0" fmla="*/ 701675 h 701675"/>
                <a:gd name="connsiteX1" fmla="*/ 206375 w 206375"/>
                <a:gd name="connsiteY1" fmla="*/ 0 h 701675"/>
              </a:gdLst>
              <a:ahLst/>
              <a:cxnLst>
                <a:cxn ang="0">
                  <a:pos x="connsiteX0" y="connsiteY0"/>
                </a:cxn>
                <a:cxn ang="0">
                  <a:pos x="connsiteX1" y="connsiteY1"/>
                </a:cxn>
              </a:cxnLst>
              <a:rect l="l" t="t" r="r" b="b"/>
              <a:pathLst>
                <a:path w="206375" h="701675">
                  <a:moveTo>
                    <a:pt x="0" y="701675"/>
                  </a:moveTo>
                  <a:lnTo>
                    <a:pt x="206375"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grpSp>
          <p:nvGrpSpPr>
            <p:cNvPr id="36" name="Group 40"/>
            <p:cNvGrpSpPr/>
            <p:nvPr/>
          </p:nvGrpSpPr>
          <p:grpSpPr>
            <a:xfrm>
              <a:off x="7298548" y="5553091"/>
              <a:ext cx="438150" cy="435768"/>
              <a:chOff x="7300913" y="5548313"/>
              <a:chExt cx="438150" cy="435768"/>
            </a:xfrm>
          </p:grpSpPr>
          <p:sp>
            <p:nvSpPr>
              <p:cNvPr id="41" name="Freeform 41"/>
              <p:cNvSpPr/>
              <p:nvPr/>
            </p:nvSpPr>
            <p:spPr>
              <a:xfrm>
                <a:off x="7300913" y="5548313"/>
                <a:ext cx="438150" cy="435768"/>
              </a:xfrm>
              <a:custGeom>
                <a:avLst/>
                <a:gdLst>
                  <a:gd name="connsiteX0" fmla="*/ 0 w 438150"/>
                  <a:gd name="connsiteY0" fmla="*/ 214312 h 435768"/>
                  <a:gd name="connsiteX1" fmla="*/ 223837 w 438150"/>
                  <a:gd name="connsiteY1" fmla="*/ 435768 h 435768"/>
                  <a:gd name="connsiteX2" fmla="*/ 438150 w 438150"/>
                  <a:gd name="connsiteY2" fmla="*/ 0 h 435768"/>
                </a:gdLst>
                <a:ahLst/>
                <a:cxnLst>
                  <a:cxn ang="0">
                    <a:pos x="connsiteX0" y="connsiteY0"/>
                  </a:cxn>
                  <a:cxn ang="0">
                    <a:pos x="connsiteX1" y="connsiteY1"/>
                  </a:cxn>
                  <a:cxn ang="0">
                    <a:pos x="connsiteX2" y="connsiteY2"/>
                  </a:cxn>
                </a:cxnLst>
                <a:rect l="l" t="t" r="r" b="b"/>
                <a:pathLst>
                  <a:path w="438150" h="435768">
                    <a:moveTo>
                      <a:pt x="0" y="214312"/>
                    </a:moveTo>
                    <a:lnTo>
                      <a:pt x="223837" y="435768"/>
                    </a:lnTo>
                    <a:lnTo>
                      <a:pt x="438150"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42" name="Freeform 42"/>
              <p:cNvSpPr/>
              <p:nvPr/>
            </p:nvSpPr>
            <p:spPr>
              <a:xfrm>
                <a:off x="7524750" y="5626894"/>
                <a:ext cx="57150" cy="352425"/>
              </a:xfrm>
              <a:custGeom>
                <a:avLst/>
                <a:gdLst>
                  <a:gd name="connsiteX0" fmla="*/ 57150 w 57150"/>
                  <a:gd name="connsiteY0" fmla="*/ 0 h 352425"/>
                  <a:gd name="connsiteX1" fmla="*/ 0 w 57150"/>
                  <a:gd name="connsiteY1" fmla="*/ 352425 h 352425"/>
                </a:gdLst>
                <a:ahLst/>
                <a:cxnLst>
                  <a:cxn ang="0">
                    <a:pos x="connsiteX0" y="connsiteY0"/>
                  </a:cxn>
                  <a:cxn ang="0">
                    <a:pos x="connsiteX1" y="connsiteY1"/>
                  </a:cxn>
                </a:cxnLst>
                <a:rect l="l" t="t" r="r" b="b"/>
                <a:pathLst>
                  <a:path w="57150" h="352425">
                    <a:moveTo>
                      <a:pt x="57150" y="0"/>
                    </a:moveTo>
                    <a:lnTo>
                      <a:pt x="0" y="352425"/>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grpSp>
        <p:sp>
          <p:nvSpPr>
            <p:cNvPr id="37" name="Freeform 43"/>
            <p:cNvSpPr/>
            <p:nvPr/>
          </p:nvSpPr>
          <p:spPr>
            <a:xfrm>
              <a:off x="3593323" y="4286266"/>
              <a:ext cx="161925" cy="438150"/>
            </a:xfrm>
            <a:custGeom>
              <a:avLst/>
              <a:gdLst>
                <a:gd name="connsiteX0" fmla="*/ 0 w 161925"/>
                <a:gd name="connsiteY0" fmla="*/ 438150 h 438150"/>
                <a:gd name="connsiteX1" fmla="*/ 161925 w 161925"/>
                <a:gd name="connsiteY1" fmla="*/ 0 h 438150"/>
              </a:gdLst>
              <a:ahLst/>
              <a:cxnLst>
                <a:cxn ang="0">
                  <a:pos x="connsiteX0" y="connsiteY0"/>
                </a:cxn>
                <a:cxn ang="0">
                  <a:pos x="connsiteX1" y="connsiteY1"/>
                </a:cxn>
              </a:cxnLst>
              <a:rect l="l" t="t" r="r" b="b"/>
              <a:pathLst>
                <a:path w="161925" h="438150">
                  <a:moveTo>
                    <a:pt x="0" y="438150"/>
                  </a:moveTo>
                  <a:lnTo>
                    <a:pt x="161925"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8" name="Freeform 44"/>
            <p:cNvSpPr/>
            <p:nvPr/>
          </p:nvSpPr>
          <p:spPr>
            <a:xfrm>
              <a:off x="3274235" y="4114816"/>
              <a:ext cx="209550" cy="550068"/>
            </a:xfrm>
            <a:custGeom>
              <a:avLst/>
              <a:gdLst>
                <a:gd name="connsiteX0" fmla="*/ 0 w 209550"/>
                <a:gd name="connsiteY0" fmla="*/ 550068 h 550068"/>
                <a:gd name="connsiteX1" fmla="*/ 209550 w 209550"/>
                <a:gd name="connsiteY1" fmla="*/ 0 h 550068"/>
              </a:gdLst>
              <a:ahLst/>
              <a:cxnLst>
                <a:cxn ang="0">
                  <a:pos x="connsiteX0" y="connsiteY0"/>
                </a:cxn>
                <a:cxn ang="0">
                  <a:pos x="connsiteX1" y="connsiteY1"/>
                </a:cxn>
              </a:cxnLst>
              <a:rect l="l" t="t" r="r" b="b"/>
              <a:pathLst>
                <a:path w="209550" h="550068">
                  <a:moveTo>
                    <a:pt x="0" y="550068"/>
                  </a:moveTo>
                  <a:lnTo>
                    <a:pt x="209550"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39" name="Freeform 45"/>
            <p:cNvSpPr/>
            <p:nvPr/>
          </p:nvSpPr>
          <p:spPr>
            <a:xfrm>
              <a:off x="1278748" y="4293409"/>
              <a:ext cx="135731" cy="257175"/>
            </a:xfrm>
            <a:custGeom>
              <a:avLst/>
              <a:gdLst>
                <a:gd name="connsiteX0" fmla="*/ 0 w 135731"/>
                <a:gd name="connsiteY0" fmla="*/ 257175 h 257175"/>
                <a:gd name="connsiteX1" fmla="*/ 135731 w 135731"/>
                <a:gd name="connsiteY1" fmla="*/ 0 h 257175"/>
              </a:gdLst>
              <a:ahLst/>
              <a:cxnLst>
                <a:cxn ang="0">
                  <a:pos x="connsiteX0" y="connsiteY0"/>
                </a:cxn>
                <a:cxn ang="0">
                  <a:pos x="connsiteX1" y="connsiteY1"/>
                </a:cxn>
              </a:cxnLst>
              <a:rect l="l" t="t" r="r" b="b"/>
              <a:pathLst>
                <a:path w="135731" h="257175">
                  <a:moveTo>
                    <a:pt x="0" y="257175"/>
                  </a:moveTo>
                  <a:lnTo>
                    <a:pt x="135731"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ffectLst>
                  <a:outerShdw blurRad="38100" dist="38100" dir="2700000" algn="tl">
                    <a:srgbClr val="000000">
                      <a:alpha val="43137"/>
                    </a:srgbClr>
                  </a:outerShdw>
                </a:effectLst>
                <a:latin typeface="Times" pitchFamily="84" charset="0"/>
              </a:endParaRPr>
            </a:p>
          </p:txBody>
        </p:sp>
        <p:sp>
          <p:nvSpPr>
            <p:cNvPr id="40" name="TextBox 8"/>
            <p:cNvSpPr txBox="1">
              <a:spLocks noChangeArrowheads="1"/>
            </p:cNvSpPr>
            <p:nvPr/>
          </p:nvSpPr>
          <p:spPr bwMode="auto">
            <a:xfrm>
              <a:off x="6134910" y="3466609"/>
              <a:ext cx="3686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effectLst>
                    <a:outerShdw blurRad="38100" dist="38100" dir="2700000" algn="tl">
                      <a:srgbClr val="000000">
                        <a:alpha val="43137"/>
                      </a:srgbClr>
                    </a:outerShdw>
                  </a:effectLst>
                  <a:latin typeface="Arial"/>
                </a:rPr>
                <a:t>50 nm</a:t>
              </a:r>
            </a:p>
          </p:txBody>
        </p:sp>
      </p:grpSp>
    </p:spTree>
    <p:extLst>
      <p:ext uri="{BB962C8B-B14F-4D97-AF65-F5344CB8AC3E}">
        <p14:creationId xmlns:p14="http://schemas.microsoft.com/office/powerpoint/2010/main" val="4030827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7256" y="277045"/>
            <a:ext cx="11329219" cy="4351338"/>
          </a:xfrm>
        </p:spPr>
        <p:txBody>
          <a:bodyPr/>
          <a:lstStyle/>
          <a:p>
            <a:pPr algn="just"/>
            <a:r>
              <a:rPr lang="en-US" dirty="0"/>
              <a:t>Most viruses also have an envelope surrounding the capsid. The envelope is a lipid membrane that is derived from one of the cell’s membranes, most often the plasma membrane, although the envelope can also come from the cell’s endoplasmic reticulum, Golgi complex, or even the nuclear membrane, depending upon the virus. These viruses often have proteins, called matrix proteins, that function to connect the envelope to the capsid inside. A virus that lacks an envelope is known as a </a:t>
            </a:r>
            <a:r>
              <a:rPr lang="en-US" dirty="0" err="1"/>
              <a:t>nonenveloped</a:t>
            </a:r>
            <a:r>
              <a:rPr lang="en-US" dirty="0"/>
              <a:t> or naked virus </a:t>
            </a:r>
            <a:endParaRPr lang="fr-FR" dirty="0"/>
          </a:p>
        </p:txBody>
      </p:sp>
      <p:pic>
        <p:nvPicPr>
          <p:cNvPr id="4" name="Image 3"/>
          <p:cNvPicPr/>
          <p:nvPr/>
        </p:nvPicPr>
        <p:blipFill>
          <a:blip r:embed="rId2"/>
          <a:stretch>
            <a:fillRect/>
          </a:stretch>
        </p:blipFill>
        <p:spPr>
          <a:xfrm>
            <a:off x="2741969" y="3137259"/>
            <a:ext cx="6459792" cy="3720741"/>
          </a:xfrm>
          <a:prstGeom prst="rect">
            <a:avLst/>
          </a:prstGeom>
        </p:spPr>
      </p:pic>
    </p:spTree>
    <p:extLst>
      <p:ext uri="{BB962C8B-B14F-4D97-AF65-F5344CB8AC3E}">
        <p14:creationId xmlns:p14="http://schemas.microsoft.com/office/powerpoint/2010/main" val="277244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1430593" y="256949"/>
            <a:ext cx="9807677" cy="4300302"/>
          </a:xfrm>
          <a:prstGeom prst="rect">
            <a:avLst/>
          </a:prstGeom>
        </p:spPr>
      </p:pic>
      <p:sp>
        <p:nvSpPr>
          <p:cNvPr id="3" name="Rectangle 2"/>
          <p:cNvSpPr/>
          <p:nvPr/>
        </p:nvSpPr>
        <p:spPr>
          <a:xfrm>
            <a:off x="516193" y="4453186"/>
            <a:ext cx="11459497" cy="1574149"/>
          </a:xfrm>
          <a:prstGeom prst="rect">
            <a:avLst/>
          </a:prstGeom>
        </p:spPr>
        <p:txBody>
          <a:bodyPr wrap="square">
            <a:spAutoFit/>
          </a:bodyPr>
          <a:lstStyle/>
          <a:p>
            <a:pPr algn="just">
              <a:lnSpc>
                <a:spcPct val="107000"/>
              </a:lnSpc>
              <a:spcAft>
                <a:spcPts val="800"/>
              </a:spcAft>
            </a:pPr>
            <a:r>
              <a:rPr lang="en-US" b="1" dirty="0" smtClean="0">
                <a:latin typeface="Times New Roman" panose="02020603050405020304" pitchFamily="18" charset="0"/>
                <a:ea typeface="Calibri" panose="020F0502020204030204" pitchFamily="34" charset="0"/>
                <a:cs typeface="Arial" panose="020B0604020202020204" pitchFamily="34" charset="0"/>
              </a:rPr>
              <a:t>Schematic </a:t>
            </a:r>
            <a:r>
              <a:rPr lang="en-US" b="1" dirty="0">
                <a:latin typeface="Times New Roman" panose="02020603050405020304" pitchFamily="18" charset="0"/>
                <a:ea typeface="Calibri" panose="020F0502020204030204" pitchFamily="34" charset="0"/>
                <a:cs typeface="Arial" panose="020B0604020202020204" pitchFamily="34" charset="0"/>
              </a:rPr>
              <a:t>diagram of virus particles</a:t>
            </a:r>
            <a:r>
              <a:rPr lang="en-US" dirty="0">
                <a:latin typeface="Times New Roman" panose="02020603050405020304" pitchFamily="18" charset="0"/>
                <a:ea typeface="Calibri" panose="020F0502020204030204" pitchFamily="34" charset="0"/>
                <a:cs typeface="Arial" panose="020B0604020202020204" pitchFamily="34" charset="0"/>
              </a:rPr>
              <a:t>. (A) A typical envelope virus particle with a spherical capsid. The left side of the capsid is uncovered to show the viral genome inside (</a:t>
            </a:r>
            <a:r>
              <a:rPr lang="en-US" dirty="0" err="1">
                <a:latin typeface="Times New Roman" panose="02020603050405020304" pitchFamily="18" charset="0"/>
                <a:ea typeface="Calibri" panose="020F0502020204030204" pitchFamily="34" charset="0"/>
                <a:cs typeface="Arial" panose="020B0604020202020204" pitchFamily="34" charset="0"/>
              </a:rPr>
              <a:t>eg</a:t>
            </a:r>
            <a:r>
              <a:rPr lang="en-US" dirty="0">
                <a:latin typeface="Times New Roman" panose="02020603050405020304" pitchFamily="18" charset="0"/>
                <a:ea typeface="Calibri" panose="020F0502020204030204" pitchFamily="34" charset="0"/>
                <a:cs typeface="Arial" panose="020B0604020202020204" pitchFamily="34" charset="0"/>
              </a:rPr>
              <a:t>, DNA). (B) A typical envelope virus particle with a helical capsid. A part of the </a:t>
            </a:r>
            <a:r>
              <a:rPr lang="en-US" dirty="0" err="1">
                <a:latin typeface="Times New Roman" panose="02020603050405020304" pitchFamily="18" charset="0"/>
                <a:ea typeface="Calibri" panose="020F0502020204030204" pitchFamily="34" charset="0"/>
                <a:cs typeface="Arial" panose="020B0604020202020204" pitchFamily="34" charset="0"/>
              </a:rPr>
              <a:t>nucleocapsid</a:t>
            </a:r>
            <a:r>
              <a:rPr lang="en-US" dirty="0">
                <a:latin typeface="Times New Roman" panose="02020603050405020304" pitchFamily="18" charset="0"/>
                <a:ea typeface="Calibri" panose="020F0502020204030204" pitchFamily="34" charset="0"/>
                <a:cs typeface="Arial" panose="020B0604020202020204" pitchFamily="34" charset="0"/>
              </a:rPr>
              <a:t> is uncoated to show the viral genome inside (</a:t>
            </a:r>
            <a:r>
              <a:rPr lang="en-US" dirty="0" err="1">
                <a:latin typeface="Times New Roman" panose="02020603050405020304" pitchFamily="18" charset="0"/>
                <a:ea typeface="Calibri" panose="020F0502020204030204" pitchFamily="34" charset="0"/>
                <a:cs typeface="Arial" panose="020B0604020202020204" pitchFamily="34" charset="0"/>
              </a:rPr>
              <a:t>eg</a:t>
            </a:r>
            <a:r>
              <a:rPr lang="en-US" dirty="0">
                <a:latin typeface="Times New Roman" panose="02020603050405020304" pitchFamily="18" charset="0"/>
                <a:ea typeface="Calibri" panose="020F0502020204030204" pitchFamily="34" charset="0"/>
                <a:cs typeface="Arial" panose="020B0604020202020204" pitchFamily="34" charset="0"/>
              </a:rPr>
              <a:t>, RNA). Three kinds of virus structural proteins are denoted: envelope glycoproteins, capsid protein, and matrix protein. The viral structural protein that cover the inner leaf of viral envelope is often referred as matrix protein.</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1163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3717" y="428603"/>
            <a:ext cx="10935495" cy="5931855"/>
          </a:xfrm>
        </p:spPr>
        <p:txBody>
          <a:bodyPr>
            <a:normAutofit lnSpcReduction="10000"/>
          </a:bodyPr>
          <a:lstStyle/>
          <a:p>
            <a:pPr>
              <a:lnSpc>
                <a:spcPct val="150000"/>
              </a:lnSpc>
            </a:pPr>
            <a:r>
              <a:rPr lang="en-US" b="1" dirty="0">
                <a:solidFill>
                  <a:srgbClr val="FF0000"/>
                </a:solidFill>
              </a:rPr>
              <a:t>2.1. Helical Capsid Structure</a:t>
            </a:r>
            <a:endParaRPr lang="fr-FR" dirty="0">
              <a:solidFill>
                <a:srgbClr val="FF0000"/>
              </a:solidFill>
            </a:endParaRPr>
          </a:p>
          <a:p>
            <a:pPr>
              <a:lnSpc>
                <a:spcPct val="150000"/>
              </a:lnSpc>
            </a:pPr>
            <a:r>
              <a:rPr lang="en-US" dirty="0"/>
              <a:t>Virus capsids predominantly come in two shapes: helical and icosahedral. The helix (plural: helices) is a spiral shape that curves cylindrically around an axis. It is also a common biological structure: many proteins have sections that have a helical shape, and DNA is a double-helix of nucleotides. </a:t>
            </a:r>
            <a:endParaRPr lang="fr-FR" dirty="0"/>
          </a:p>
          <a:p>
            <a:pPr>
              <a:lnSpc>
                <a:spcPct val="150000"/>
              </a:lnSpc>
            </a:pPr>
            <a:r>
              <a:rPr lang="en-US" dirty="0"/>
              <a:t>In the case of a helical virus, the viral nucleic acid coils into a helical shape and the capsid proteins wind around the inside or outside of the nucleic acid, forming a long tube or rod-like </a:t>
            </a:r>
            <a:r>
              <a:rPr lang="en-US" dirty="0" smtClean="0"/>
              <a:t>structure</a:t>
            </a:r>
            <a:endParaRPr lang="fr-FR" sz="2800" dirty="0"/>
          </a:p>
        </p:txBody>
      </p:sp>
    </p:spTree>
    <p:extLst>
      <p:ext uri="{BB962C8B-B14F-4D97-AF65-F5344CB8AC3E}">
        <p14:creationId xmlns:p14="http://schemas.microsoft.com/office/powerpoint/2010/main" val="719692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899652" y="0"/>
            <a:ext cx="10382864" cy="5534127"/>
          </a:xfrm>
          <a:prstGeom prst="rect">
            <a:avLst/>
          </a:prstGeom>
        </p:spPr>
      </p:pic>
      <p:sp>
        <p:nvSpPr>
          <p:cNvPr id="3" name="Rectangle 2"/>
          <p:cNvSpPr/>
          <p:nvPr/>
        </p:nvSpPr>
        <p:spPr>
          <a:xfrm>
            <a:off x="1413387" y="5802246"/>
            <a:ext cx="9355394" cy="923330"/>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rPr>
              <a:t>Virus structures with helical symmetry. (A) </a:t>
            </a:r>
            <a:r>
              <a:rPr lang="en-US" dirty="0">
                <a:latin typeface="Times New Roman" panose="02020603050405020304" pitchFamily="18" charset="0"/>
                <a:ea typeface="Calibri" panose="020F0502020204030204" pitchFamily="34" charset="0"/>
              </a:rPr>
              <a:t>Schematic illustration of a helical particle, indicating the individual subunits, their interaction to form a helical turn, the helix, and the helical parameters _ (axial rise per subunit) and  (the number of subunits per turn). </a:t>
            </a:r>
            <a:r>
              <a:rPr lang="en-US" b="1" dirty="0">
                <a:latin typeface="Times New Roman" panose="02020603050405020304" pitchFamily="18" charset="0"/>
                <a:ea typeface="Calibri" panose="020F0502020204030204" pitchFamily="34" charset="0"/>
              </a:rPr>
              <a:t>(B) </a:t>
            </a:r>
            <a:r>
              <a:rPr lang="en-US" dirty="0">
                <a:latin typeface="Times New Roman" panose="02020603050405020304" pitchFamily="18" charset="0"/>
                <a:ea typeface="Calibri" panose="020F0502020204030204" pitchFamily="34" charset="0"/>
              </a:rPr>
              <a:t>Tobacco mosaic virus.</a:t>
            </a:r>
            <a:endParaRPr lang="fr-FR" dirty="0"/>
          </a:p>
        </p:txBody>
      </p:sp>
    </p:spTree>
    <p:extLst>
      <p:ext uri="{BB962C8B-B14F-4D97-AF65-F5344CB8AC3E}">
        <p14:creationId xmlns:p14="http://schemas.microsoft.com/office/powerpoint/2010/main" val="2345418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1799303" y="346127"/>
            <a:ext cx="9866671" cy="5243512"/>
          </a:xfrm>
          <a:prstGeom prst="rect">
            <a:avLst/>
          </a:prstGeom>
        </p:spPr>
      </p:pic>
      <p:sp>
        <p:nvSpPr>
          <p:cNvPr id="3" name="Rectangle 2"/>
          <p:cNvSpPr/>
          <p:nvPr/>
        </p:nvSpPr>
        <p:spPr>
          <a:xfrm>
            <a:off x="943897" y="5657671"/>
            <a:ext cx="11120283" cy="1200329"/>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rPr>
              <a:t>(C) </a:t>
            </a:r>
            <a:r>
              <a:rPr lang="en-US" dirty="0">
                <a:latin typeface="Times New Roman" panose="02020603050405020304" pitchFamily="18" charset="0"/>
                <a:ea typeface="Calibri" panose="020F0502020204030204" pitchFamily="34" charset="0"/>
              </a:rPr>
              <a:t>Vesicular stomatitis virus. Representative averages of </a:t>
            </a:r>
            <a:r>
              <a:rPr lang="en-US" dirty="0" err="1">
                <a:latin typeface="Times New Roman" panose="02020603050405020304" pitchFamily="18" charset="0"/>
                <a:ea typeface="Calibri" panose="020F0502020204030204" pitchFamily="34" charset="0"/>
              </a:rPr>
              <a:t>cryo</a:t>
            </a:r>
            <a:r>
              <a:rPr lang="en-US" dirty="0">
                <a:latin typeface="Times New Roman" panose="02020603050405020304" pitchFamily="18" charset="0"/>
                <a:ea typeface="Calibri" panose="020F0502020204030204" pitchFamily="34" charset="0"/>
              </a:rPr>
              <a:t>-EM images of the central trunk, conical tip, and flat base of this bullet-shaped virus particle are shown at the left. The trunk and tip were analyzed and reconstructed separately to form the montage model shown on the right, with N and M proteins in green and blue, respectively, and the membrane in purple and pink.</a:t>
            </a:r>
            <a:endParaRPr lang="fr-FR" dirty="0"/>
          </a:p>
        </p:txBody>
      </p:sp>
    </p:spTree>
    <p:extLst>
      <p:ext uri="{BB962C8B-B14F-4D97-AF65-F5344CB8AC3E}">
        <p14:creationId xmlns:p14="http://schemas.microsoft.com/office/powerpoint/2010/main" val="3422027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1445342" y="1"/>
            <a:ext cx="9109586" cy="5250426"/>
          </a:xfrm>
          <a:prstGeom prst="rect">
            <a:avLst/>
          </a:prstGeom>
        </p:spPr>
      </p:pic>
      <p:sp>
        <p:nvSpPr>
          <p:cNvPr id="3" name="Rectangle 2"/>
          <p:cNvSpPr/>
          <p:nvPr/>
        </p:nvSpPr>
        <p:spPr>
          <a:xfrm>
            <a:off x="147484" y="5250427"/>
            <a:ext cx="11503742" cy="1277786"/>
          </a:xfrm>
          <a:prstGeom prst="rect">
            <a:avLst/>
          </a:prstGeom>
        </p:spPr>
        <p:txBody>
          <a:bodyPr wrap="square">
            <a:spAutoFit/>
          </a:bodyPr>
          <a:lstStyle/>
          <a:p>
            <a:pPr algn="just">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Electron micrographs of helical viruses. (A) Vesicular stomatitis virus forms bullet-shaped helical </a:t>
            </a:r>
            <a:r>
              <a:rPr lang="en-US" dirty="0" err="1">
                <a:latin typeface="Times New Roman" panose="02020603050405020304" pitchFamily="18" charset="0"/>
                <a:ea typeface="Calibri" panose="020F0502020204030204" pitchFamily="34" charset="0"/>
                <a:cs typeface="Arial" panose="020B0604020202020204" pitchFamily="34" charset="0"/>
              </a:rPr>
              <a:t>nucleocapsids</a:t>
            </a:r>
            <a:r>
              <a:rPr lang="en-US" dirty="0">
                <a:latin typeface="Times New Roman" panose="02020603050405020304" pitchFamily="18" charset="0"/>
                <a:ea typeface="Calibri" panose="020F0502020204030204" pitchFamily="34" charset="0"/>
                <a:cs typeface="Arial" panose="020B0604020202020204" pitchFamily="34" charset="0"/>
              </a:rPr>
              <a:t>. (Image courtesy of CDC/Dr. Fred A. Murphy.) (B) Tobacco mosaic virus forms long helical tubes. (Image courtesy of the USDA Beltsville Electron Microscopy Unit.) (C) The helical Ebola virus forms long threads that can extend over 1000 nm in length. (Image courtesy of CDC/Cynthia Goldsmith.)</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3858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1723" y="0"/>
            <a:ext cx="10515600" cy="1325563"/>
          </a:xfrm>
        </p:spPr>
        <p:txBody>
          <a:bodyPr/>
          <a:lstStyle/>
          <a:p>
            <a:r>
              <a:rPr lang="en-US" b="1" dirty="0">
                <a:solidFill>
                  <a:srgbClr val="FF0000"/>
                </a:solidFill>
              </a:rPr>
              <a:t>2.2. Icosahedral Capsid Structure </a:t>
            </a:r>
            <a:r>
              <a:rPr lang="fr-FR" dirty="0">
                <a:solidFill>
                  <a:srgbClr val="FF0000"/>
                </a:solidFill>
              </a:rPr>
              <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631722" y="999715"/>
            <a:ext cx="11560277" cy="5297845"/>
          </a:xfrm>
        </p:spPr>
        <p:txBody>
          <a:bodyPr>
            <a:normAutofit fontScale="85000" lnSpcReduction="10000"/>
          </a:bodyPr>
          <a:lstStyle/>
          <a:p>
            <a:pPr>
              <a:lnSpc>
                <a:spcPct val="160000"/>
              </a:lnSpc>
            </a:pPr>
            <a:r>
              <a:rPr lang="en-US" dirty="0"/>
              <a:t>Of the two major capsid structures, the icosahedron is by far more prevalent than the helical architecture. In comparison to a helical virus where the capsid proteins wind around the nucleic acid, the genomes of icosahedral viruses are packaged completely within an icosahedral capsid that acts as a protein shell. Initially these viruses were thought to be spherical, but advances in electron microscopy and X-ray crystallography revealed these were actually icosahedral in structure. </a:t>
            </a:r>
            <a:endParaRPr lang="fr-FR" dirty="0"/>
          </a:p>
          <a:p>
            <a:pPr>
              <a:lnSpc>
                <a:spcPct val="160000"/>
              </a:lnSpc>
            </a:pPr>
            <a:r>
              <a:rPr lang="en-US" dirty="0"/>
              <a:t>An icosahedron is a geometric shape with 20 sides (or faces), each composed of an equilateral triangle. An icosahedron has what is referred to as 2–3–5 symmetry, which is used to describe the possible ways that an icosahedron can rotate around an axis </a:t>
            </a:r>
            <a:endParaRPr lang="fr-FR" dirty="0"/>
          </a:p>
        </p:txBody>
      </p:sp>
    </p:spTree>
    <p:extLst>
      <p:ext uri="{BB962C8B-B14F-4D97-AF65-F5344CB8AC3E}">
        <p14:creationId xmlns:p14="http://schemas.microsoft.com/office/powerpoint/2010/main" val="105901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5897368" y="184437"/>
            <a:ext cx="5647690" cy="6548120"/>
          </a:xfrm>
          <a:prstGeom prst="rect">
            <a:avLst/>
          </a:prstGeom>
        </p:spPr>
      </p:pic>
      <p:sp>
        <p:nvSpPr>
          <p:cNvPr id="3" name="Rectangle 2"/>
          <p:cNvSpPr/>
          <p:nvPr/>
        </p:nvSpPr>
        <p:spPr>
          <a:xfrm>
            <a:off x="-198632" y="147566"/>
            <a:ext cx="6096000" cy="965842"/>
          </a:xfrm>
          <a:prstGeom prst="rect">
            <a:avLst/>
          </a:prstGeom>
        </p:spPr>
        <p:txBody>
          <a:bodyPr>
            <a:spAutoFit/>
          </a:bodyPr>
          <a:lstStyle/>
          <a:p>
            <a:pPr algn="ctr">
              <a:lnSpc>
                <a:spcPct val="107000"/>
              </a:lnSpc>
              <a:spcAft>
                <a:spcPts val="800"/>
              </a:spcAft>
            </a:pP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principle of triangulation: formation </a:t>
            </a:r>
            <a:endParaRPr lang="en-US" sz="24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spcAft>
                <a:spcPts val="800"/>
              </a:spcAft>
            </a:pPr>
            <a:r>
              <a:rPr lang="en-US" sz="24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of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large capsids with </a:t>
            </a:r>
            <a:r>
              <a:rPr lang="en-US" sz="24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icosahedral </a:t>
            </a:r>
            <a:r>
              <a:rPr lang="en-US" sz="2400" dirty="0" smtClean="0">
                <a:solidFill>
                  <a:srgbClr val="FF0000"/>
                </a:solidFill>
                <a:latin typeface="Times New Roman" panose="02020603050405020304" pitchFamily="18" charset="0"/>
                <a:ea typeface="Calibri" panose="020F0502020204030204" pitchFamily="34" charset="0"/>
              </a:rPr>
              <a:t>Symmetry </a:t>
            </a:r>
            <a:endParaRPr lang="fr-FR" sz="2400" dirty="0">
              <a:solidFill>
                <a:srgbClr val="FF0000"/>
              </a:solidFill>
            </a:endParaRPr>
          </a:p>
        </p:txBody>
      </p:sp>
    </p:spTree>
    <p:extLst>
      <p:ext uri="{BB962C8B-B14F-4D97-AF65-F5344CB8AC3E}">
        <p14:creationId xmlns:p14="http://schemas.microsoft.com/office/powerpoint/2010/main" val="1805035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6251" y="0"/>
            <a:ext cx="10515600" cy="1325563"/>
          </a:xfrm>
        </p:spPr>
        <p:txBody>
          <a:bodyPr/>
          <a:lstStyle/>
          <a:p>
            <a:r>
              <a:rPr lang="en-US" dirty="0">
                <a:solidFill>
                  <a:srgbClr val="FF0000"/>
                </a:solidFill>
                <a:effectLst>
                  <a:outerShdw blurRad="38100" dist="38100" dir="2700000" algn="tl">
                    <a:srgbClr val="000000">
                      <a:alpha val="43137"/>
                    </a:srgbClr>
                  </a:outerShdw>
                </a:effectLst>
              </a:rPr>
              <a:t>2.3. Other Capsid Architectures</a:t>
            </a:r>
            <a:r>
              <a:rPr lang="fr-FR" dirty="0">
                <a:solidFill>
                  <a:srgbClr val="FF0000"/>
                </a:solidFill>
                <a:effectLst>
                  <a:outerShdw blurRad="38100" dist="38100" dir="2700000" algn="tl">
                    <a:srgbClr val="000000">
                      <a:alpha val="43137"/>
                    </a:srgbClr>
                  </a:outerShdw>
                </a:effectLst>
              </a:rPr>
              <a:t/>
            </a:r>
            <a:br>
              <a:rPr lang="fr-FR" dirty="0">
                <a:solidFill>
                  <a:srgbClr val="FF0000"/>
                </a:solidFill>
                <a:effectLst>
                  <a:outerShdw blurRad="38100" dist="38100" dir="2700000" algn="tl">
                    <a:srgbClr val="000000">
                      <a:alpha val="43137"/>
                    </a:srgbClr>
                  </a:outerShdw>
                </a:effectLst>
              </a:rPr>
            </a:br>
            <a:endParaRPr lang="fr-FR"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57980" y="1117701"/>
            <a:ext cx="11476703" cy="5415833"/>
          </a:xfrm>
        </p:spPr>
        <p:txBody>
          <a:bodyPr>
            <a:normAutofit fontScale="70000" lnSpcReduction="20000"/>
          </a:bodyPr>
          <a:lstStyle/>
          <a:p>
            <a:pPr>
              <a:lnSpc>
                <a:spcPct val="170000"/>
              </a:lnSpc>
            </a:pPr>
            <a:r>
              <a:rPr lang="en-US" dirty="0"/>
              <a:t>capsids with icosahedral or helical symmetry are characteristic of the great majority of virus particles described to date. Nevertheless, these architectures are not universal. As discussed subsequently, the composition and organization of internal structures that enclose the genome of some complex viruses, like the poxvirus </a:t>
            </a:r>
            <a:r>
              <a:rPr lang="en-US" dirty="0" err="1"/>
              <a:t>vaccinia</a:t>
            </a:r>
            <a:r>
              <a:rPr lang="en-US" dirty="0"/>
              <a:t> virus, are not well understood.</a:t>
            </a:r>
            <a:endParaRPr lang="fr-FR" dirty="0"/>
          </a:p>
          <a:p>
            <a:pPr>
              <a:lnSpc>
                <a:spcPct val="170000"/>
              </a:lnSpc>
            </a:pPr>
            <a:r>
              <a:rPr lang="en-US" dirty="0"/>
              <a:t>However, the capsids of even some relatively small viruses can be constructed according to an alternative design. This property is exemplified by the capsids of retroviruses. In the enveloped particles of all retroviruses, the capsid surrounds a nucleoprotein containing the diploid ( + ) strand RNA genome and is in turn encased by the viral matrix (M) protein. However, the capsid may be spherical, cylindrical, or conical, the shape exhibited by capsids of human immunodeficiency virus type 1 and other </a:t>
            </a:r>
            <a:r>
              <a:rPr lang="en-US" dirty="0" err="1" smtClean="0"/>
              <a:t>lentiviruses</a:t>
            </a:r>
            <a:r>
              <a:rPr lang="en-US" dirty="0" smtClean="0"/>
              <a:t>. These </a:t>
            </a:r>
            <a:r>
              <a:rPr lang="en-US" dirty="0"/>
              <a:t>capsids are built from a single capsid (CA) protein, which can form both </a:t>
            </a:r>
            <a:r>
              <a:rPr lang="en-US" dirty="0" err="1"/>
              <a:t>pentamers</a:t>
            </a:r>
            <a:r>
              <a:rPr lang="en-US" dirty="0"/>
              <a:t> and </a:t>
            </a:r>
            <a:r>
              <a:rPr lang="en-US" dirty="0" err="1" smtClean="0"/>
              <a:t>hexamers</a:t>
            </a:r>
            <a:endParaRPr lang="fr-FR" dirty="0"/>
          </a:p>
        </p:txBody>
      </p:sp>
    </p:spTree>
    <p:extLst>
      <p:ext uri="{BB962C8B-B14F-4D97-AF65-F5344CB8AC3E}">
        <p14:creationId xmlns:p14="http://schemas.microsoft.com/office/powerpoint/2010/main" val="49744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84000"/>
            <a:lum/>
          </a:blip>
          <a:srcRect/>
          <a:stretch>
            <a:fillRect b="1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646" y="207379"/>
            <a:ext cx="10278425" cy="4643470"/>
          </a:xfrm>
        </p:spPr>
        <p:txBody>
          <a:bodyPr>
            <a:noAutofit/>
          </a:bodyPr>
          <a:lstStyle/>
          <a:p>
            <a:pPr>
              <a:lnSpc>
                <a:spcPct val="170000"/>
              </a:lnSpc>
            </a:pPr>
            <a:r>
              <a:rPr lang="en-US" sz="2400" dirty="0">
                <a:solidFill>
                  <a:schemeClr val="bg1"/>
                </a:solidFill>
              </a:rPr>
              <a:t>André Lwoff, a French </a:t>
            </a:r>
            <a:r>
              <a:rPr lang="en-US" sz="2400" dirty="0" smtClean="0">
                <a:solidFill>
                  <a:schemeClr val="bg1"/>
                </a:solidFill>
              </a:rPr>
              <a:t>defined </a:t>
            </a:r>
            <a:r>
              <a:rPr lang="en-US" sz="2400" dirty="0">
                <a:solidFill>
                  <a:schemeClr val="bg1"/>
                </a:solidFill>
              </a:rPr>
              <a:t>a virus in negative terms, using the following characteristics [</a:t>
            </a:r>
            <a:r>
              <a:rPr lang="en-US" sz="2400" u="sng" dirty="0">
                <a:solidFill>
                  <a:schemeClr val="bg1"/>
                </a:solidFill>
                <a:hlinkClick r:id="rId3"/>
              </a:rPr>
              <a:t>1</a:t>
            </a:r>
            <a:r>
              <a:rPr lang="en-US" sz="2400" dirty="0">
                <a:solidFill>
                  <a:schemeClr val="bg1"/>
                </a:solidFill>
              </a:rPr>
              <a:t>]:</a:t>
            </a:r>
          </a:p>
          <a:p>
            <a:pPr>
              <a:lnSpc>
                <a:spcPct val="170000"/>
              </a:lnSpc>
            </a:pPr>
            <a:r>
              <a:rPr lang="en-US" sz="2400" dirty="0">
                <a:solidFill>
                  <a:schemeClr val="bg1"/>
                </a:solidFill>
              </a:rPr>
              <a:t>Possessing only one type of nucleic acid.</a:t>
            </a:r>
          </a:p>
          <a:p>
            <a:pPr>
              <a:lnSpc>
                <a:spcPct val="170000"/>
              </a:lnSpc>
            </a:pPr>
            <a:r>
              <a:rPr lang="en-US" sz="2400" dirty="0">
                <a:solidFill>
                  <a:schemeClr val="bg1"/>
                </a:solidFill>
              </a:rPr>
              <a:t>Multiplying in the form of their genetic material, i.e., either RNA or DNA. This is not strictly true, since hepatitis B virus is a DNA virus but replicates as an RNA intermediate. Retroviruses are RNA viruses but replicate through a DNA.</a:t>
            </a:r>
          </a:p>
          <a:p>
            <a:pPr>
              <a:lnSpc>
                <a:spcPct val="170000"/>
              </a:lnSpc>
            </a:pPr>
            <a:r>
              <a:rPr lang="en-US" sz="2400" dirty="0">
                <a:solidFill>
                  <a:schemeClr val="bg1"/>
                </a:solidFill>
              </a:rPr>
              <a:t>Unable to undergo binary fission and</a:t>
            </a:r>
          </a:p>
          <a:p>
            <a:pPr>
              <a:lnSpc>
                <a:spcPct val="170000"/>
              </a:lnSpc>
            </a:pPr>
            <a:r>
              <a:rPr lang="en-US" sz="2400" dirty="0">
                <a:solidFill>
                  <a:schemeClr val="bg1"/>
                </a:solidFill>
              </a:rPr>
              <a:t>Lacking an energy system, including mitochondria and ribosomes.</a:t>
            </a:r>
          </a:p>
        </p:txBody>
      </p:sp>
    </p:spTree>
    <p:extLst>
      <p:ext uri="{BB962C8B-B14F-4D97-AF65-F5344CB8AC3E}">
        <p14:creationId xmlns:p14="http://schemas.microsoft.com/office/powerpoint/2010/main" val="210829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6240411" y="1437640"/>
            <a:ext cx="5951589" cy="4579702"/>
          </a:xfrm>
          <a:prstGeom prst="rect">
            <a:avLst/>
          </a:prstGeom>
        </p:spPr>
      </p:pic>
      <p:sp>
        <p:nvSpPr>
          <p:cNvPr id="3" name="Rectangle 2"/>
          <p:cNvSpPr/>
          <p:nvPr/>
        </p:nvSpPr>
        <p:spPr>
          <a:xfrm>
            <a:off x="144411" y="1663649"/>
            <a:ext cx="6096000" cy="3648691"/>
          </a:xfrm>
          <a:prstGeom prst="rect">
            <a:avLst/>
          </a:prstGeom>
        </p:spPr>
        <p:txBody>
          <a:bodyPr>
            <a:spAutoFit/>
          </a:bodyPr>
          <a:lstStyle/>
          <a:p>
            <a:pPr algn="ctr">
              <a:lnSpc>
                <a:spcPct val="107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Asymmetric capsids of retroviruses </a:t>
            </a:r>
            <a:r>
              <a:rPr lang="en-US" dirty="0">
                <a:latin typeface="Times New Roman" panose="02020603050405020304" pitchFamily="18" charset="0"/>
                <a:ea typeface="Calibri" panose="020F0502020204030204" pitchFamily="34" charset="0"/>
                <a:cs typeface="Arial" panose="020B0604020202020204" pitchFamily="34" charset="0"/>
              </a:rPr>
              <a:t>(Flint, 2017). </a:t>
            </a:r>
            <a:r>
              <a:rPr lang="en-US" b="1" dirty="0">
                <a:latin typeface="Times New Roman" panose="02020603050405020304" pitchFamily="18" charset="0"/>
                <a:ea typeface="Calibri" panose="020F0502020204030204" pitchFamily="34" charset="0"/>
                <a:cs typeface="Arial" panose="020B0604020202020204" pitchFamily="34" charset="0"/>
              </a:rPr>
              <a:t>(A) </a:t>
            </a:r>
            <a:r>
              <a:rPr lang="en-US" dirty="0">
                <a:latin typeface="Times New Roman" panose="02020603050405020304" pitchFamily="18" charset="0"/>
                <a:ea typeface="Calibri" panose="020F0502020204030204" pitchFamily="34" charset="0"/>
                <a:cs typeface="Arial" panose="020B0604020202020204" pitchFamily="34" charset="0"/>
              </a:rPr>
              <a:t>Variation in the morphology of retroviruses shown schematically. Although all retrovirus particles are assembled from the same components (see the text), the cores are primarily spherical, cylindrical, or conical in the case of </a:t>
            </a:r>
            <a:r>
              <a:rPr lang="en-US" dirty="0" err="1">
                <a:latin typeface="Times New Roman" panose="02020603050405020304" pitchFamily="18" charset="0"/>
                <a:ea typeface="Calibri" panose="020F0502020204030204" pitchFamily="34" charset="0"/>
                <a:cs typeface="Arial" panose="020B0604020202020204" pitchFamily="34" charset="0"/>
              </a:rPr>
              <a:t>gammaretroviruses</a:t>
            </a:r>
            <a:r>
              <a:rPr lang="en-US" dirty="0">
                <a:latin typeface="Times New Roman" panose="02020603050405020304" pitchFamily="18" charset="0"/>
                <a:ea typeface="Calibri" panose="020F0502020204030204" pitchFamily="34" charset="0"/>
                <a:cs typeface="Arial" panose="020B0604020202020204" pitchFamily="34" charset="0"/>
              </a:rPr>
              <a:t> (e.g., </a:t>
            </a:r>
            <a:r>
              <a:rPr lang="en-US" dirty="0" err="1">
                <a:latin typeface="Times New Roman" panose="02020603050405020304" pitchFamily="18" charset="0"/>
                <a:ea typeface="Calibri" panose="020F0502020204030204" pitchFamily="34" charset="0"/>
                <a:cs typeface="Arial" panose="020B0604020202020204" pitchFamily="34" charset="0"/>
              </a:rPr>
              <a:t>Moloney</a:t>
            </a:r>
            <a:r>
              <a:rPr lang="en-US" dirty="0">
                <a:latin typeface="Times New Roman" panose="02020603050405020304" pitchFamily="18" charset="0"/>
                <a:ea typeface="Calibri" panose="020F0502020204030204" pitchFamily="34" charset="0"/>
                <a:cs typeface="Arial" panose="020B0604020202020204" pitchFamily="34" charset="0"/>
              </a:rPr>
              <a:t> murine leukemia viruses), </a:t>
            </a:r>
            <a:r>
              <a:rPr lang="en-US" dirty="0" err="1">
                <a:latin typeface="Times New Roman" panose="02020603050405020304" pitchFamily="18" charset="0"/>
                <a:ea typeface="Calibri" panose="020F0502020204030204" pitchFamily="34" charset="0"/>
                <a:cs typeface="Arial" panose="020B0604020202020204" pitchFamily="34" charset="0"/>
              </a:rPr>
              <a:t>betaretroviruses</a:t>
            </a:r>
            <a:r>
              <a:rPr lang="en-US" dirty="0">
                <a:latin typeface="Times New Roman" panose="02020603050405020304" pitchFamily="18" charset="0"/>
                <a:ea typeface="Calibri" panose="020F0502020204030204" pitchFamily="34" charset="0"/>
                <a:cs typeface="Arial" panose="020B0604020202020204" pitchFamily="34" charset="0"/>
              </a:rPr>
              <a:t> (e.g., Mason-Pfizer monkey virus), and </a:t>
            </a:r>
            <a:r>
              <a:rPr lang="en-US" dirty="0" err="1">
                <a:latin typeface="Times New Roman" panose="02020603050405020304" pitchFamily="18" charset="0"/>
                <a:ea typeface="Calibri" panose="020F0502020204030204" pitchFamily="34" charset="0"/>
                <a:cs typeface="Arial" panose="020B0604020202020204" pitchFamily="34" charset="0"/>
              </a:rPr>
              <a:t>lentiviruses</a:t>
            </a:r>
            <a:r>
              <a:rPr lang="en-US" dirty="0">
                <a:latin typeface="Times New Roman" panose="02020603050405020304" pitchFamily="18" charset="0"/>
                <a:ea typeface="Calibri" panose="020F0502020204030204" pitchFamily="34" charset="0"/>
                <a:cs typeface="Arial" panose="020B0604020202020204" pitchFamily="34" charset="0"/>
              </a:rPr>
              <a:t> (e.g., human immunodeficiency virus type 1), respectively. </a:t>
            </a:r>
            <a:r>
              <a:rPr lang="en-US" b="1" dirty="0">
                <a:latin typeface="Times New Roman" panose="02020603050405020304" pitchFamily="18" charset="0"/>
                <a:ea typeface="Calibri" panose="020F0502020204030204" pitchFamily="34" charset="0"/>
                <a:cs typeface="Arial" panose="020B0604020202020204" pitchFamily="34" charset="0"/>
              </a:rPr>
              <a:t>(B) </a:t>
            </a:r>
            <a:r>
              <a:rPr lang="en-US" dirty="0" err="1">
                <a:latin typeface="Times New Roman" panose="02020603050405020304" pitchFamily="18" charset="0"/>
                <a:ea typeface="Calibri" panose="020F0502020204030204" pitchFamily="34" charset="0"/>
                <a:cs typeface="Arial" panose="020B0604020202020204" pitchFamily="34" charset="0"/>
              </a:rPr>
              <a:t>Cryo</a:t>
            </a:r>
            <a:r>
              <a:rPr lang="en-US" dirty="0">
                <a:latin typeface="Times New Roman" panose="02020603050405020304" pitchFamily="18" charset="0"/>
                <a:ea typeface="Calibri" panose="020F0502020204030204" pitchFamily="34" charset="0"/>
                <a:cs typeface="Arial" panose="020B0604020202020204" pitchFamily="34" charset="0"/>
              </a:rPr>
              <a:t>-electron tomographic reconstruction of human immunodeficiency virus type 1 showing the conical core and the glycoprotein spikes projecting from the surface of the particle.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5315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439"/>
            <a:ext cx="10515600" cy="1325563"/>
          </a:xfrm>
        </p:spPr>
        <p:txBody>
          <a:bodyPr>
            <a:normAutofit/>
          </a:bodyPr>
          <a:lstStyle/>
          <a:p>
            <a:pPr lvl="0"/>
            <a:r>
              <a:rPr lang="en-US" sz="3200" b="1" i="1" dirty="0">
                <a:solidFill>
                  <a:srgbClr val="FF0000"/>
                </a:solidFill>
                <a:effectLst>
                  <a:outerShdw blurRad="38100" dist="38100" dir="2700000" algn="tl">
                    <a:srgbClr val="000000">
                      <a:alpha val="43137"/>
                    </a:srgbClr>
                  </a:outerShdw>
                </a:effectLst>
              </a:rPr>
              <a:t>Large Viruses with Multiple Structural Elements</a:t>
            </a:r>
            <a:r>
              <a:rPr lang="fr-FR" sz="3200" b="1" dirty="0">
                <a:solidFill>
                  <a:srgbClr val="FF0000"/>
                </a:solidFill>
                <a:effectLst>
                  <a:outerShdw blurRad="38100" dist="38100" dir="2700000" algn="tl">
                    <a:srgbClr val="000000">
                      <a:alpha val="43137"/>
                    </a:srgbClr>
                  </a:outerShdw>
                </a:effectLst>
              </a:rPr>
              <a:t/>
            </a:r>
            <a:br>
              <a:rPr lang="fr-FR" sz="3200" b="1" dirty="0">
                <a:solidFill>
                  <a:srgbClr val="FF0000"/>
                </a:solidFill>
                <a:effectLst>
                  <a:outerShdw blurRad="38100" dist="38100" dir="2700000" algn="tl">
                    <a:srgbClr val="000000">
                      <a:alpha val="43137"/>
                    </a:srgbClr>
                  </a:outerShdw>
                </a:effectLst>
              </a:rPr>
            </a:br>
            <a:endParaRPr lang="fr-FR" sz="3200" b="1"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28560" y="814950"/>
            <a:ext cx="5297128" cy="4351338"/>
          </a:xfrm>
        </p:spPr>
        <p:txBody>
          <a:bodyPr>
            <a:normAutofit lnSpcReduction="10000"/>
          </a:bodyPr>
          <a:lstStyle/>
          <a:p>
            <a:r>
              <a:rPr lang="en-US" dirty="0" smtClean="0"/>
              <a:t>Virus </a:t>
            </a:r>
            <a:r>
              <a:rPr lang="en-US" dirty="0"/>
              <a:t>particles that house large DNA genomes are structurally far more complex than any considered in previous sections. Such particles comprise obviously distinct components with  </a:t>
            </a:r>
            <a:r>
              <a:rPr lang="en-US" sz="2400" dirty="0"/>
              <a:t>different</a:t>
            </a:r>
            <a:r>
              <a:rPr lang="en-US" dirty="0"/>
              <a:t> symmetries and/or multiple layers. For examples bacteriophage T4, herpes simplex virus type 1, the poxvirus </a:t>
            </a:r>
            <a:r>
              <a:rPr lang="en-US" dirty="0" err="1"/>
              <a:t>vaccinia</a:t>
            </a:r>
            <a:r>
              <a:rPr lang="en-US" dirty="0"/>
              <a:t> virus, and  giant viruses such as </a:t>
            </a:r>
            <a:r>
              <a:rPr lang="en-US" dirty="0" err="1"/>
              <a:t>mimivirus</a:t>
            </a:r>
            <a:r>
              <a:rPr lang="en-US" dirty="0"/>
              <a:t>. </a:t>
            </a:r>
            <a:endParaRPr lang="fr-FR" dirty="0"/>
          </a:p>
          <a:p>
            <a:endParaRPr lang="fr-FR" dirty="0"/>
          </a:p>
        </p:txBody>
      </p:sp>
      <p:pic>
        <p:nvPicPr>
          <p:cNvPr id="4" name="Image 3"/>
          <p:cNvPicPr/>
          <p:nvPr/>
        </p:nvPicPr>
        <p:blipFill>
          <a:blip r:embed="rId2"/>
          <a:stretch>
            <a:fillRect/>
          </a:stretch>
        </p:blipFill>
        <p:spPr>
          <a:xfrm>
            <a:off x="5754247" y="546342"/>
            <a:ext cx="6437753" cy="4225772"/>
          </a:xfrm>
          <a:prstGeom prst="rect">
            <a:avLst/>
          </a:prstGeom>
        </p:spPr>
      </p:pic>
      <p:sp>
        <p:nvSpPr>
          <p:cNvPr id="5" name="Rectangle 4"/>
          <p:cNvSpPr/>
          <p:nvPr/>
        </p:nvSpPr>
        <p:spPr>
          <a:xfrm>
            <a:off x="6725265" y="4587448"/>
            <a:ext cx="4854855" cy="369332"/>
          </a:xfrm>
          <a:prstGeom prst="rect">
            <a:avLst/>
          </a:prstGeom>
        </p:spPr>
        <p:txBody>
          <a:bodyPr wrap="none">
            <a:spAutoFit/>
          </a:bodyPr>
          <a:lstStyle/>
          <a:p>
            <a:r>
              <a:rPr lang="en-US" b="1" dirty="0">
                <a:latin typeface="Times New Roman" panose="02020603050405020304" pitchFamily="18" charset="0"/>
                <a:ea typeface="Calibri" panose="020F0502020204030204" pitchFamily="34" charset="0"/>
              </a:rPr>
              <a:t>Morphological complexity of bacteriophage T4 </a:t>
            </a:r>
            <a:endParaRPr lang="fr-FR" dirty="0"/>
          </a:p>
        </p:txBody>
      </p:sp>
      <p:sp>
        <p:nvSpPr>
          <p:cNvPr id="6" name="Rectangle 5"/>
          <p:cNvSpPr/>
          <p:nvPr/>
        </p:nvSpPr>
        <p:spPr>
          <a:xfrm>
            <a:off x="228560" y="5636012"/>
            <a:ext cx="11835621" cy="923330"/>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rPr>
              <a:t>(A) </a:t>
            </a:r>
            <a:r>
              <a:rPr lang="en-US" dirty="0">
                <a:latin typeface="Times New Roman" panose="02020603050405020304" pitchFamily="18" charset="0"/>
                <a:ea typeface="Calibri" panose="020F0502020204030204" pitchFamily="34" charset="0"/>
              </a:rPr>
              <a:t>A model of the virus particle. </a:t>
            </a:r>
            <a:r>
              <a:rPr lang="en-US" b="1" dirty="0">
                <a:latin typeface="Times New Roman" panose="02020603050405020304" pitchFamily="18" charset="0"/>
                <a:ea typeface="Calibri" panose="020F0502020204030204" pitchFamily="34" charset="0"/>
              </a:rPr>
              <a:t>(B) </a:t>
            </a:r>
            <a:r>
              <a:rPr lang="en-US" dirty="0">
                <a:latin typeface="Times New Roman" panose="02020603050405020304" pitchFamily="18" charset="0"/>
                <a:ea typeface="Calibri" panose="020F0502020204030204" pitchFamily="34" charset="0"/>
              </a:rPr>
              <a:t>Structure of the head (22-Å resolution) determined by </a:t>
            </a:r>
            <a:r>
              <a:rPr lang="en-US" dirty="0" err="1">
                <a:latin typeface="Times New Roman" panose="02020603050405020304" pitchFamily="18" charset="0"/>
                <a:ea typeface="Calibri" panose="020F0502020204030204" pitchFamily="34" charset="0"/>
              </a:rPr>
              <a:t>cryo</a:t>
            </a:r>
            <a:r>
              <a:rPr lang="en-US" dirty="0">
                <a:latin typeface="Times New Roman" panose="02020603050405020304" pitchFamily="18" charset="0"/>
                <a:ea typeface="Calibri" panose="020F0502020204030204" pitchFamily="34" charset="0"/>
              </a:rPr>
              <a:t>-EM, with the major capsid proteins shown in blue (gp23*) and magenta (gp24*), the protein that protrudes from the capsid surface in yellow, the protein that binds between gp23* subunits in white, and the beginning of the tail in green</a:t>
            </a:r>
            <a:endParaRPr lang="fr-FR" dirty="0"/>
          </a:p>
        </p:txBody>
      </p:sp>
    </p:spTree>
    <p:extLst>
      <p:ext uri="{BB962C8B-B14F-4D97-AF65-F5344CB8AC3E}">
        <p14:creationId xmlns:p14="http://schemas.microsoft.com/office/powerpoint/2010/main" val="252774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b="1000"/>
          </a:stretch>
        </a:blipFill>
        <a:effectLst/>
      </p:bgPr>
    </p:bg>
    <p:spTree>
      <p:nvGrpSpPr>
        <p:cNvPr id="1" name=""/>
        <p:cNvGrpSpPr/>
        <p:nvPr/>
      </p:nvGrpSpPr>
      <p:grpSpPr>
        <a:xfrm>
          <a:off x="0" y="0"/>
          <a:ext cx="0" cy="0"/>
          <a:chOff x="0" y="0"/>
          <a:chExt cx="0" cy="0"/>
        </a:xfrm>
      </p:grpSpPr>
      <p:sp>
        <p:nvSpPr>
          <p:cNvPr id="11" name="Espace réservé du contenu 10"/>
          <p:cNvSpPr>
            <a:spLocks noGrp="1"/>
          </p:cNvSpPr>
          <p:nvPr>
            <p:ph idx="1"/>
          </p:nvPr>
        </p:nvSpPr>
        <p:spPr>
          <a:xfrm>
            <a:off x="516194" y="214314"/>
            <a:ext cx="11046541" cy="6143625"/>
          </a:xfrm>
        </p:spPr>
        <p:txBody>
          <a:bodyPr>
            <a:noAutofit/>
          </a:bodyPr>
          <a:lstStyle/>
          <a:p>
            <a:pPr>
              <a:buFontTx/>
              <a:buNone/>
            </a:pPr>
            <a:endParaRPr lang="fr-FR" dirty="0">
              <a:solidFill>
                <a:schemeClr val="bg1"/>
              </a:solidFill>
              <a:latin typeface="Aharoni" panose="02010803020104030203" pitchFamily="2" charset="-79"/>
              <a:ea typeface="ＭＳ Ｐゴシック" pitchFamily="-9" charset="-128"/>
              <a:cs typeface="Aharoni" panose="02010803020104030203" pitchFamily="2" charset="-79"/>
            </a:endParaRPr>
          </a:p>
          <a:p>
            <a:pPr>
              <a:buFontTx/>
              <a:buNone/>
            </a:pPr>
            <a:r>
              <a:rPr lang="fr-FR" b="1" dirty="0">
                <a:solidFill>
                  <a:srgbClr val="FFFF00"/>
                </a:solidFill>
              </a:rPr>
              <a:t>NATURE OF THE VIRUS </a:t>
            </a:r>
            <a:endParaRPr lang="fr-FR" b="1" dirty="0" smtClean="0">
              <a:solidFill>
                <a:srgbClr val="FFFF00"/>
              </a:solidFill>
            </a:endParaRPr>
          </a:p>
          <a:p>
            <a:r>
              <a:rPr lang="fr-FR" b="1" dirty="0" smtClean="0">
                <a:solidFill>
                  <a:srgbClr val="FFFF00"/>
                </a:solidFill>
              </a:rPr>
              <a:t>1. </a:t>
            </a:r>
            <a:r>
              <a:rPr lang="fr-FR" b="1" dirty="0" err="1" smtClean="0">
                <a:solidFill>
                  <a:srgbClr val="FFFF00"/>
                </a:solidFill>
              </a:rPr>
              <a:t>Definition</a:t>
            </a:r>
            <a:r>
              <a:rPr lang="fr-FR" b="1" dirty="0" smtClean="0">
                <a:solidFill>
                  <a:srgbClr val="FFFF00"/>
                </a:solidFill>
              </a:rPr>
              <a:t> </a:t>
            </a:r>
            <a:r>
              <a:rPr lang="fr-FR" b="1" dirty="0">
                <a:solidFill>
                  <a:srgbClr val="FFFF00"/>
                </a:solidFill>
              </a:rPr>
              <a:t>of Virus : </a:t>
            </a:r>
          </a:p>
          <a:p>
            <a:pPr marL="0" indent="0">
              <a:buNone/>
            </a:pPr>
            <a:r>
              <a:rPr lang="en-US" dirty="0">
                <a:solidFill>
                  <a:schemeClr val="bg1"/>
                </a:solidFill>
              </a:rPr>
              <a:t>Viruses are small, obligate intracellular parasites which replicates only in living susceptible host cells . </a:t>
            </a:r>
            <a:endParaRPr lang="fr-FR" dirty="0">
              <a:solidFill>
                <a:schemeClr val="bg1"/>
              </a:solidFill>
              <a:latin typeface="Aharoni" panose="02010803020104030203" pitchFamily="2" charset="-79"/>
              <a:ea typeface="ＭＳ Ｐゴシック" pitchFamily="-9" charset="-128"/>
              <a:cs typeface="Aharoni" panose="02010803020104030203" pitchFamily="2" charset="-79"/>
            </a:endParaRPr>
          </a:p>
          <a:p>
            <a:r>
              <a:rPr lang="fr-FR" b="1" dirty="0">
                <a:solidFill>
                  <a:schemeClr val="bg1"/>
                </a:solidFill>
              </a:rPr>
              <a:t>Alternative </a:t>
            </a:r>
            <a:r>
              <a:rPr lang="fr-FR" b="1" dirty="0" err="1">
                <a:solidFill>
                  <a:schemeClr val="bg1"/>
                </a:solidFill>
              </a:rPr>
              <a:t>definitions</a:t>
            </a:r>
            <a:r>
              <a:rPr lang="fr-FR" b="1" dirty="0">
                <a:solidFill>
                  <a:schemeClr val="bg1"/>
                </a:solidFill>
              </a:rPr>
              <a:t>: </a:t>
            </a:r>
            <a:endParaRPr lang="fr-FR" dirty="0">
              <a:solidFill>
                <a:schemeClr val="bg1"/>
              </a:solidFill>
            </a:endParaRPr>
          </a:p>
          <a:p>
            <a:r>
              <a:rPr lang="en-US" dirty="0">
                <a:solidFill>
                  <a:schemeClr val="bg1"/>
                </a:solidFill>
              </a:rPr>
              <a:t>1-Viruses are strictly intracellular and potentially pathogenic entities with an infectious phase, possessing only one type of nucleic acid and multiply in living cells. </a:t>
            </a:r>
          </a:p>
          <a:p>
            <a:r>
              <a:rPr lang="en-US" dirty="0">
                <a:solidFill>
                  <a:schemeClr val="bg1"/>
                </a:solidFill>
              </a:rPr>
              <a:t>2-Viruses are entities whose genomes are elements of nucleic acid that replicate inside living cells using the cellular synthetic machinery and causing the synthesis of specialized elements that can transfer the viral genome to other cells. </a:t>
            </a:r>
          </a:p>
          <a:p>
            <a:pPr>
              <a:buFontTx/>
              <a:buNone/>
            </a:pPr>
            <a:endParaRPr lang="fr-FR" dirty="0">
              <a:solidFill>
                <a:schemeClr val="bg1"/>
              </a:solidFill>
              <a:latin typeface="Aharoni" panose="02010803020104030203" pitchFamily="2" charset="-79"/>
              <a:ea typeface="ＭＳ Ｐゴシック" pitchFamily="-9" charset="-128"/>
              <a:cs typeface="Aharoni" panose="02010803020104030203" pitchFamily="2" charset="-79"/>
            </a:endParaRPr>
          </a:p>
        </p:txBody>
      </p:sp>
      <p:sp>
        <p:nvSpPr>
          <p:cNvPr id="10245" name="Espace réservé du numéro de diapositive 3"/>
          <p:cNvSpPr>
            <a:spLocks noGrp="1"/>
          </p:cNvSpPr>
          <p:nvPr>
            <p:ph type="sldNum" sz="quarter" idx="12"/>
          </p:nvPr>
        </p:nvSpPr>
        <p:spPr>
          <a:noFill/>
        </p:spPr>
        <p:txBody>
          <a:bodyPr/>
          <a:lstStyle/>
          <a:p>
            <a:fld id="{79F8A8D2-9AEB-426C-AE49-BED5F83C423E}" type="slidenum">
              <a:rPr lang="fr-FR" smtClean="0">
                <a:ea typeface="ＭＳ Ｐゴシック" pitchFamily="-9" charset="-128"/>
              </a:rPr>
              <a:pPr/>
              <a:t>4</a:t>
            </a:fld>
            <a:endParaRPr lang="fr-FR" smtClean="0">
              <a:ea typeface="ＭＳ Ｐゴシック" pitchFamily="-9" charset="-128"/>
            </a:endParaRPr>
          </a:p>
        </p:txBody>
      </p:sp>
    </p:spTree>
    <p:extLst>
      <p:ext uri="{BB962C8B-B14F-4D97-AF65-F5344CB8AC3E}">
        <p14:creationId xmlns:p14="http://schemas.microsoft.com/office/powerpoint/2010/main" val="2040524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b="1000"/>
          </a:stretch>
        </a:blipFill>
        <a:effectLst/>
      </p:bgPr>
    </p:bg>
    <p:spTree>
      <p:nvGrpSpPr>
        <p:cNvPr id="1" name=""/>
        <p:cNvGrpSpPr/>
        <p:nvPr/>
      </p:nvGrpSpPr>
      <p:grpSpPr>
        <a:xfrm>
          <a:off x="0" y="0"/>
          <a:ext cx="0" cy="0"/>
          <a:chOff x="0" y="0"/>
          <a:chExt cx="0" cy="0"/>
        </a:xfrm>
      </p:grpSpPr>
      <p:sp>
        <p:nvSpPr>
          <p:cNvPr id="3" name="Rectangle 2"/>
          <p:cNvSpPr/>
          <p:nvPr/>
        </p:nvSpPr>
        <p:spPr>
          <a:xfrm>
            <a:off x="481779" y="741006"/>
            <a:ext cx="11390673" cy="4524315"/>
          </a:xfrm>
          <a:prstGeom prst="rect">
            <a:avLst/>
          </a:prstGeom>
        </p:spPr>
        <p:txBody>
          <a:bodyPr wrap="square">
            <a:spAutoFit/>
          </a:bodyPr>
          <a:lstStyle/>
          <a:p>
            <a:pPr>
              <a:lnSpc>
                <a:spcPct val="200000"/>
              </a:lnSpc>
            </a:pPr>
            <a:r>
              <a:rPr lang="en-US" sz="2400" dirty="0">
                <a:solidFill>
                  <a:schemeClr val="bg1"/>
                </a:solidFill>
                <a:latin typeface="Times New Roman" panose="02020603050405020304" pitchFamily="18" charset="0"/>
              </a:rPr>
              <a:t>3-Viruses are minute infectious agents obligatory intracellular parasite, need for susceptible living cells for it's replication. </a:t>
            </a:r>
          </a:p>
          <a:p>
            <a:pPr>
              <a:lnSpc>
                <a:spcPct val="200000"/>
              </a:lnSpc>
            </a:pPr>
            <a:r>
              <a:rPr lang="en-US" sz="2400" dirty="0">
                <a:solidFill>
                  <a:schemeClr val="bg1"/>
                </a:solidFill>
                <a:latin typeface="Times New Roman" panose="02020603050405020304" pitchFamily="18" charset="0"/>
              </a:rPr>
              <a:t>4- Viruses are sub-cellular agents with a parasitic intracellular life cycle. </a:t>
            </a:r>
          </a:p>
          <a:p>
            <a:pPr>
              <a:lnSpc>
                <a:spcPct val="200000"/>
              </a:lnSpc>
            </a:pPr>
            <a:r>
              <a:rPr lang="en-US" sz="2400" dirty="0">
                <a:solidFill>
                  <a:schemeClr val="bg1"/>
                </a:solidFill>
                <a:latin typeface="Times New Roman" panose="02020603050405020304" pitchFamily="18" charset="0"/>
              </a:rPr>
              <a:t>5-Viruses are sub-cellular agents, not cells, not capable of reproducing independently (have an absolute dependence on living cells for replication), do not have a nucleus and do not have organelles such as ribosome, mitochondria and lysosomes. </a:t>
            </a:r>
            <a:endParaRPr lang="fr-FR" sz="2400" dirty="0">
              <a:solidFill>
                <a:schemeClr val="bg1"/>
              </a:solidFill>
            </a:endParaRPr>
          </a:p>
        </p:txBody>
      </p:sp>
    </p:spTree>
    <p:extLst>
      <p:ext uri="{BB962C8B-B14F-4D97-AF65-F5344CB8AC3E}">
        <p14:creationId xmlns:p14="http://schemas.microsoft.com/office/powerpoint/2010/main" val="119033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84000"/>
            <a:lum/>
          </a:blip>
          <a:srcRect/>
          <a:stretch>
            <a:fillRect b="1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5187" y="265624"/>
            <a:ext cx="11046542" cy="6253163"/>
          </a:xfrm>
          <a:solidFill>
            <a:schemeClr val="bg2"/>
          </a:solidFill>
        </p:spPr>
        <p:txBody>
          <a:bodyPr>
            <a:normAutofit fontScale="70000" lnSpcReduction="20000"/>
          </a:bodyPr>
          <a:lstStyle/>
          <a:p>
            <a:pPr>
              <a:lnSpc>
                <a:spcPct val="160000"/>
              </a:lnSpc>
            </a:pPr>
            <a:r>
              <a:rPr lang="en-US" b="1" dirty="0"/>
              <a:t>Viruses can be distinguished from other unicellular microorganisms as described by Lwoff and </a:t>
            </a:r>
            <a:r>
              <a:rPr lang="en-US" b="1" dirty="0" err="1"/>
              <a:t>Tournier</a:t>
            </a:r>
            <a:r>
              <a:rPr lang="en-US" b="1" dirty="0"/>
              <a:t> (1967) in the following five characters : - </a:t>
            </a:r>
          </a:p>
          <a:p>
            <a:pPr>
              <a:lnSpc>
                <a:spcPct val="160000"/>
              </a:lnSpc>
            </a:pPr>
            <a:r>
              <a:rPr lang="en-US" b="1" dirty="0"/>
              <a:t>(</a:t>
            </a:r>
            <a:r>
              <a:rPr lang="en-US" b="1" dirty="0" err="1"/>
              <a:t>i</a:t>
            </a:r>
            <a:r>
              <a:rPr lang="en-US" b="1" dirty="0"/>
              <a:t>) Possession of only one type of nucleic acid, either DNA or RNA not </a:t>
            </a:r>
            <a:r>
              <a:rPr lang="en-US" b="1" dirty="0" smtClean="0"/>
              <a:t>both </a:t>
            </a:r>
          </a:p>
          <a:p>
            <a:pPr>
              <a:lnSpc>
                <a:spcPct val="160000"/>
              </a:lnSpc>
            </a:pPr>
            <a:r>
              <a:rPr lang="en-US" b="1" dirty="0" smtClean="0"/>
              <a:t>(</a:t>
            </a:r>
            <a:r>
              <a:rPr lang="en-US" b="1" dirty="0"/>
              <a:t>ii) Reproduction solely from nucleic acid, whereas other microorganisms grow from the sum of their constituents and reproduce by division . </a:t>
            </a:r>
          </a:p>
          <a:p>
            <a:pPr>
              <a:lnSpc>
                <a:spcPct val="160000"/>
              </a:lnSpc>
            </a:pPr>
            <a:r>
              <a:rPr lang="en-US" b="1" dirty="0"/>
              <a:t>(iii) Do not undergo binary fission .. </a:t>
            </a:r>
          </a:p>
          <a:p>
            <a:pPr>
              <a:lnSpc>
                <a:spcPct val="160000"/>
              </a:lnSpc>
            </a:pPr>
            <a:r>
              <a:rPr lang="en-US" b="1" dirty="0"/>
              <a:t>(iv) Lack of genetic information for the synthesis of essential cellular systems ( devoid of a </a:t>
            </a:r>
            <a:r>
              <a:rPr lang="en-US" b="1" dirty="0" err="1"/>
              <a:t>lipmann</a:t>
            </a:r>
            <a:r>
              <a:rPr lang="en-US" b="1" dirty="0"/>
              <a:t> system, a series of enzymes responsible for the production of energy with high potential ) . </a:t>
            </a:r>
          </a:p>
          <a:p>
            <a:pPr>
              <a:lnSpc>
                <a:spcPct val="160000"/>
              </a:lnSpc>
            </a:pPr>
            <a:r>
              <a:rPr lang="en-US" b="1" dirty="0"/>
              <a:t>(v) Use of ribosome, transfer RNA. and enzymes of their host cell for synthesis of nucleic acid and proteins and assembly of new progeny virus . </a:t>
            </a:r>
          </a:p>
          <a:p>
            <a:pPr>
              <a:lnSpc>
                <a:spcPct val="160000"/>
              </a:lnSpc>
            </a:pPr>
            <a:r>
              <a:rPr lang="en-US" b="1" dirty="0"/>
              <a:t>In addition, the viruses are metabolically inert and </a:t>
            </a:r>
            <a:r>
              <a:rPr lang="en-US" b="1" dirty="0" smtClean="0"/>
              <a:t> </a:t>
            </a:r>
            <a:r>
              <a:rPr lang="en-US" b="1" dirty="0"/>
              <a:t>. </a:t>
            </a:r>
            <a:endParaRPr lang="fr-FR" sz="2400" b="1" dirty="0"/>
          </a:p>
        </p:txBody>
      </p:sp>
    </p:spTree>
    <p:extLst>
      <p:ext uri="{BB962C8B-B14F-4D97-AF65-F5344CB8AC3E}">
        <p14:creationId xmlns:p14="http://schemas.microsoft.com/office/powerpoint/2010/main" val="262366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458" y="0"/>
            <a:ext cx="11518490" cy="6636881"/>
          </a:xfrm>
          <a:prstGeom prst="rect">
            <a:avLst/>
          </a:prstGeom>
          <a:solidFill>
            <a:schemeClr val="bg2"/>
          </a:solidFill>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200000"/>
              </a:lnSpc>
            </a:pPr>
            <a:r>
              <a:rPr lang="en-US" sz="2400" b="1" dirty="0">
                <a:solidFill>
                  <a:srgbClr val="000000"/>
                </a:solidFill>
                <a:latin typeface="Times New Roman" panose="02020603050405020304" pitchFamily="18" charset="0"/>
              </a:rPr>
              <a:t>Later you must differentiate between the following </a:t>
            </a:r>
            <a:r>
              <a:rPr lang="en-US" sz="2400" b="1" dirty="0" smtClean="0">
                <a:solidFill>
                  <a:srgbClr val="000000"/>
                </a:solidFill>
                <a:latin typeface="Times New Roman" panose="02020603050405020304" pitchFamily="18" charset="0"/>
              </a:rPr>
              <a:t>agents </a:t>
            </a:r>
            <a:r>
              <a:rPr lang="fr-FR" sz="2400" b="1" dirty="0" smtClean="0">
                <a:solidFill>
                  <a:srgbClr val="000000"/>
                </a:solidFill>
                <a:latin typeface="Times New Roman" panose="02020603050405020304" pitchFamily="18" charset="0"/>
              </a:rPr>
              <a:t>(</a:t>
            </a:r>
            <a:r>
              <a:rPr lang="fr-FR" sz="2400" b="1" dirty="0" err="1">
                <a:solidFill>
                  <a:srgbClr val="000000"/>
                </a:solidFill>
                <a:latin typeface="Times New Roman" panose="02020603050405020304" pitchFamily="18" charset="0"/>
              </a:rPr>
              <a:t>Atypical</a:t>
            </a:r>
            <a:r>
              <a:rPr lang="fr-FR" sz="2400" b="1" dirty="0">
                <a:solidFill>
                  <a:srgbClr val="000000"/>
                </a:solidFill>
                <a:latin typeface="Times New Roman" panose="02020603050405020304" pitchFamily="18" charset="0"/>
              </a:rPr>
              <a:t> virus </a:t>
            </a:r>
            <a:r>
              <a:rPr lang="fr-FR" sz="2400" b="1" dirty="0" err="1">
                <a:solidFill>
                  <a:srgbClr val="000000"/>
                </a:solidFill>
                <a:latin typeface="Times New Roman" panose="02020603050405020304" pitchFamily="18" charset="0"/>
              </a:rPr>
              <a:t>like</a:t>
            </a:r>
            <a:r>
              <a:rPr lang="fr-FR" sz="2400" b="1" dirty="0">
                <a:solidFill>
                  <a:srgbClr val="000000"/>
                </a:solidFill>
                <a:latin typeface="Times New Roman" panose="02020603050405020304" pitchFamily="18" charset="0"/>
              </a:rPr>
              <a:t> agents</a:t>
            </a:r>
            <a:r>
              <a:rPr lang="fr-FR" sz="2400" b="1" dirty="0" smtClean="0">
                <a:solidFill>
                  <a:srgbClr val="000000"/>
                </a:solidFill>
                <a:latin typeface="Times New Roman" panose="02020603050405020304" pitchFamily="18" charset="0"/>
              </a:rPr>
              <a:t>)</a:t>
            </a:r>
          </a:p>
          <a:p>
            <a:pPr>
              <a:lnSpc>
                <a:spcPct val="200000"/>
              </a:lnSpc>
            </a:pPr>
            <a:r>
              <a:rPr lang="en-US" sz="2400" b="1" dirty="0"/>
              <a:t>1- </a:t>
            </a:r>
            <a:r>
              <a:rPr lang="en-US" sz="2400" b="1" i="1" dirty="0" err="1"/>
              <a:t>Virion</a:t>
            </a:r>
            <a:r>
              <a:rPr lang="en-US" sz="2400" b="1" i="1" dirty="0"/>
              <a:t> </a:t>
            </a:r>
            <a:r>
              <a:rPr lang="en-US" sz="2400" dirty="0"/>
              <a:t>: A completely assembled and infective virus is called </a:t>
            </a:r>
            <a:r>
              <a:rPr lang="en-US" sz="2400" b="1" i="1" dirty="0" err="1"/>
              <a:t>virion</a:t>
            </a:r>
            <a:r>
              <a:rPr lang="en-US" sz="2400" dirty="0"/>
              <a:t>. Defective or incompletely infective viruses are usually non infective, i.e. enveloped viruses without their envelope are non infective. A virus whose infective status is not known is referred to as </a:t>
            </a:r>
            <a:r>
              <a:rPr lang="en-US" sz="2400" b="1" i="1" dirty="0"/>
              <a:t>a viral particle</a:t>
            </a:r>
            <a:r>
              <a:rPr lang="en-US" sz="2400" dirty="0"/>
              <a:t>. </a:t>
            </a:r>
          </a:p>
          <a:p>
            <a:pPr>
              <a:lnSpc>
                <a:spcPct val="200000"/>
              </a:lnSpc>
            </a:pPr>
            <a:r>
              <a:rPr lang="en-US" sz="2400" b="1" dirty="0"/>
              <a:t>2- </a:t>
            </a:r>
            <a:r>
              <a:rPr lang="en-US" sz="2400" b="1" i="1" dirty="0" err="1"/>
              <a:t>Viroids</a:t>
            </a:r>
            <a:r>
              <a:rPr lang="en-US" sz="2400" b="1" i="1" dirty="0"/>
              <a:t> </a:t>
            </a:r>
            <a:r>
              <a:rPr lang="en-US" sz="2400" b="1" dirty="0"/>
              <a:t>: </a:t>
            </a:r>
            <a:r>
              <a:rPr lang="en-US" sz="2400" dirty="0" err="1"/>
              <a:t>Aetiological</a:t>
            </a:r>
            <a:r>
              <a:rPr lang="en-US" sz="2400" dirty="0"/>
              <a:t> agents of some plant diseases have been demonstrated recently in the form of small, naked RNA molecules without protein coat. These have been called </a:t>
            </a:r>
            <a:r>
              <a:rPr lang="en-US" sz="2400" dirty="0" err="1"/>
              <a:t>viroids</a:t>
            </a:r>
            <a:r>
              <a:rPr lang="en-US" sz="2400" dirty="0"/>
              <a:t>, they are circular closed single stranded RNA with a chain length of about 360 nucleotides ( relatively particle mass of 12 x 104 ) . They cause diseases in plants . </a:t>
            </a:r>
            <a:endParaRPr lang="en-US" sz="2400" dirty="0" smtClean="0"/>
          </a:p>
        </p:txBody>
      </p:sp>
    </p:spTree>
    <p:extLst>
      <p:ext uri="{BB962C8B-B14F-4D97-AF65-F5344CB8AC3E}">
        <p14:creationId xmlns:p14="http://schemas.microsoft.com/office/powerpoint/2010/main" val="115362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232" y="328133"/>
            <a:ext cx="12029768" cy="6127127"/>
          </a:xfrm>
          <a:prstGeom prst="rect">
            <a:avLst/>
          </a:prstGeom>
          <a:solidFill>
            <a:schemeClr val="bg2"/>
          </a:solidFill>
        </p:spPr>
        <p:txBody>
          <a:bodyPr wrap="square">
            <a:spAutoFit/>
          </a:bodyPr>
          <a:lstStyle/>
          <a:p>
            <a:pPr>
              <a:lnSpc>
                <a:spcPct val="150000"/>
              </a:lnSpc>
            </a:pPr>
            <a:r>
              <a:rPr lang="en-US" sz="2400" b="1" dirty="0"/>
              <a:t>3- </a:t>
            </a:r>
            <a:r>
              <a:rPr lang="en-US" sz="2400" b="1" i="1" dirty="0"/>
              <a:t>Satellites </a:t>
            </a:r>
            <a:r>
              <a:rPr lang="en-US" sz="2400" b="1" dirty="0"/>
              <a:t>: </a:t>
            </a:r>
            <a:r>
              <a:rPr lang="en-US" sz="2400" dirty="0"/>
              <a:t>Small RNA molecules ( 500 - 2000 nucleotide ) which are dependent on the presence of a helper virus for their replication, show no sequence homology to the helper virus genome . They are associated with plant viruses , few with bacteriophages or animal viruses, e.g. </a:t>
            </a:r>
            <a:r>
              <a:rPr lang="en-US" sz="2400" dirty="0" err="1"/>
              <a:t>Dependoviruses</a:t>
            </a:r>
            <a:r>
              <a:rPr lang="en-US" sz="2400" dirty="0"/>
              <a:t> </a:t>
            </a:r>
          </a:p>
          <a:p>
            <a:pPr>
              <a:lnSpc>
                <a:spcPct val="150000"/>
              </a:lnSpc>
            </a:pPr>
            <a:r>
              <a:rPr lang="en-US" sz="2400" dirty="0"/>
              <a:t>(</a:t>
            </a:r>
            <a:r>
              <a:rPr lang="en-US" sz="2400" dirty="0" err="1"/>
              <a:t>Parvoviridae</a:t>
            </a:r>
            <a:r>
              <a:rPr lang="en-US" sz="2400" dirty="0"/>
              <a:t>) which are satellites of adenoviruses . Two classes of satellites molecules can be distinguished </a:t>
            </a:r>
            <a:r>
              <a:rPr lang="en-US" sz="2400" b="1" dirty="0"/>
              <a:t>Satellite viruses </a:t>
            </a:r>
            <a:r>
              <a:rPr lang="en-US" sz="2400" dirty="0"/>
              <a:t>, which encode their own coat proteins and Satellite RNA ( </a:t>
            </a:r>
            <a:r>
              <a:rPr lang="en-US" sz="2400" b="1" dirty="0"/>
              <a:t>or </a:t>
            </a:r>
            <a:r>
              <a:rPr lang="en-US" sz="2400" b="1" dirty="0" err="1"/>
              <a:t>Virusoids</a:t>
            </a:r>
            <a:r>
              <a:rPr lang="en-US" sz="2400" b="1" dirty="0"/>
              <a:t> </a:t>
            </a:r>
            <a:r>
              <a:rPr lang="en-US" sz="2400" dirty="0"/>
              <a:t>) Which use the coat protein of the helper virus or from other viruses previously found in the cell. </a:t>
            </a:r>
          </a:p>
          <a:p>
            <a:pPr>
              <a:lnSpc>
                <a:spcPct val="150000"/>
              </a:lnSpc>
            </a:pPr>
            <a:r>
              <a:rPr lang="en-US" sz="2400" dirty="0"/>
              <a:t>Replication of satellites usually interferes with the replication of helper virus . They cause diseases in plants which are not seen with the helper virus alone. Satellite differ from </a:t>
            </a:r>
            <a:r>
              <a:rPr lang="en-US" sz="2400" dirty="0" err="1"/>
              <a:t>viroids</a:t>
            </a:r>
            <a:r>
              <a:rPr lang="en-US" sz="2400" dirty="0"/>
              <a:t>, as in </a:t>
            </a:r>
            <a:r>
              <a:rPr lang="fr-FR" sz="2400" b="1" dirty="0">
                <a:solidFill>
                  <a:srgbClr val="000000"/>
                </a:solidFill>
                <a:latin typeface="Times New Roman" panose="02020603050405020304" pitchFamily="18" charset="0"/>
              </a:rPr>
              <a:t> </a:t>
            </a:r>
            <a:r>
              <a:rPr lang="fr-FR" sz="2400" dirty="0"/>
              <a:t>as in (Table </a:t>
            </a:r>
            <a:r>
              <a:rPr lang="fr-FR" sz="2400" dirty="0" smtClean="0"/>
              <a:t>1) </a:t>
            </a:r>
            <a:endParaRPr lang="fr-FR" sz="2400" dirty="0"/>
          </a:p>
        </p:txBody>
      </p:sp>
    </p:spTree>
    <p:extLst>
      <p:ext uri="{BB962C8B-B14F-4D97-AF65-F5344CB8AC3E}">
        <p14:creationId xmlns:p14="http://schemas.microsoft.com/office/powerpoint/2010/main" val="141770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80219" y="769388"/>
            <a:ext cx="11518491" cy="5846148"/>
          </a:xfrm>
          <a:prstGeom prst="rect">
            <a:avLst/>
          </a:prstGeom>
        </p:spPr>
      </p:pic>
      <p:sp>
        <p:nvSpPr>
          <p:cNvPr id="3" name="Rectangle 2"/>
          <p:cNvSpPr/>
          <p:nvPr/>
        </p:nvSpPr>
        <p:spPr>
          <a:xfrm>
            <a:off x="1203685" y="61502"/>
            <a:ext cx="9671558" cy="707886"/>
          </a:xfrm>
          <a:prstGeom prst="rect">
            <a:avLst/>
          </a:prstGeom>
        </p:spPr>
        <p:txBody>
          <a:bodyPr wrap="none">
            <a:spAutoFit/>
          </a:bodyPr>
          <a:lstStyle/>
          <a:p>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rPr>
              <a:t>Comparison between satellites and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rPr>
              <a:t>viroids</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rPr>
              <a:t>. </a:t>
            </a:r>
            <a:endParaRPr lang="fr-FR"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53711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1816</TotalTime>
  <Words>2370</Words>
  <Application>Microsoft Office PowerPoint</Application>
  <PresentationFormat>Grand écran</PresentationFormat>
  <Paragraphs>86</Paragraphs>
  <Slides>31</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31</vt:i4>
      </vt:variant>
    </vt:vector>
  </HeadingPairs>
  <TitlesOfParts>
    <vt:vector size="41" baseType="lpstr">
      <vt:lpstr>MS PGothic</vt:lpstr>
      <vt:lpstr>Aharoni</vt:lpstr>
      <vt:lpstr>Arial</vt:lpstr>
      <vt:lpstr>Arial Black</vt:lpstr>
      <vt:lpstr>Calibri</vt:lpstr>
      <vt:lpstr>Calibri Light</vt:lpstr>
      <vt:lpstr>Comic Sans MS</vt:lpstr>
      <vt:lpstr>Times</vt:lpstr>
      <vt:lpstr>Times New Roman</vt:lpstr>
      <vt:lpstr>Thème Office</vt:lpstr>
      <vt:lpstr>Présentation PowerPoint</vt:lpstr>
      <vt:lpstr>WHAT IS A VIRUS?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How small is a virus?</vt:lpstr>
      <vt:lpstr>Présentation PowerPoint</vt:lpstr>
      <vt:lpstr>Présentation PowerPoint</vt:lpstr>
      <vt:lpstr>Présentation PowerPoint</vt:lpstr>
      <vt:lpstr>Présentation PowerPoint</vt:lpstr>
      <vt:lpstr>3- . STRUCTURE OF VIRUSES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2.2. Icosahedral Capsid Structure  </vt:lpstr>
      <vt:lpstr>Présentation PowerPoint</vt:lpstr>
      <vt:lpstr>2.3. Other Capsid Architectures </vt:lpstr>
      <vt:lpstr>Présentation PowerPoint</vt:lpstr>
      <vt:lpstr>Large Viruses with Multiple Structural Elements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250 G4</dc:creator>
  <cp:lastModifiedBy>250 G4</cp:lastModifiedBy>
  <cp:revision>101</cp:revision>
  <dcterms:created xsi:type="dcterms:W3CDTF">2022-10-21T09:11:16Z</dcterms:created>
  <dcterms:modified xsi:type="dcterms:W3CDTF">2024-01-17T21:16:08Z</dcterms:modified>
</cp:coreProperties>
</file>