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7" r:id="rId2"/>
    <p:sldId id="326" r:id="rId3"/>
    <p:sldId id="393" r:id="rId4"/>
    <p:sldId id="395" r:id="rId5"/>
    <p:sldId id="260" r:id="rId6"/>
    <p:sldId id="304" r:id="rId7"/>
    <p:sldId id="327" r:id="rId8"/>
    <p:sldId id="328" r:id="rId9"/>
    <p:sldId id="329" r:id="rId10"/>
    <p:sldId id="446" r:id="rId11"/>
    <p:sldId id="447" r:id="rId12"/>
    <p:sldId id="396" r:id="rId13"/>
    <p:sldId id="337" r:id="rId14"/>
    <p:sldId id="306" r:id="rId15"/>
    <p:sldId id="332" r:id="rId16"/>
    <p:sldId id="333" r:id="rId17"/>
    <p:sldId id="334" r:id="rId18"/>
    <p:sldId id="338" r:id="rId19"/>
    <p:sldId id="339" r:id="rId20"/>
    <p:sldId id="340"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AED298-A401-4AEC-A342-289C3E93A219}" type="datetimeFigureOut">
              <a:rPr lang="fr-FR" smtClean="0"/>
              <a:pPr/>
              <a:t>18/01/2024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581F1-F752-42AA-A353-4628C685A06D}" type="slidenum">
              <a:rPr lang="fr-FR" smtClean="0"/>
              <a:pPr/>
              <a:t>‹N°›</a:t>
            </a:fld>
            <a:endParaRPr lang="fr-FR"/>
          </a:p>
        </p:txBody>
      </p:sp>
    </p:spTree>
    <p:extLst>
      <p:ext uri="{BB962C8B-B14F-4D97-AF65-F5344CB8AC3E}">
        <p14:creationId xmlns:p14="http://schemas.microsoft.com/office/powerpoint/2010/main" xmlns="" val="212352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2A065C9-8302-426A-B442-0A9522F6508F}" type="datetimeFigureOut">
              <a:rPr lang="fr-FR" smtClean="0"/>
              <a:pPr/>
              <a:t>18/01/2024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16400DFC-C11E-4983-8CD6-18019638ED8C}"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2A065C9-8302-426A-B442-0A9522F6508F}"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2A065C9-8302-426A-B442-0A9522F6508F}"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2A065C9-8302-426A-B442-0A9522F6508F}"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2A065C9-8302-426A-B442-0A9522F6508F}"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400DFC-C11E-4983-8CD6-18019638ED8C}"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2A065C9-8302-426A-B442-0A9522F6508F}" type="datetimeFigureOut">
              <a:rPr lang="fr-FR" smtClean="0"/>
              <a:pPr/>
              <a:t>18/01/2024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2A065C9-8302-426A-B442-0A9522F6508F}" type="datetimeFigureOut">
              <a:rPr lang="fr-FR" smtClean="0"/>
              <a:pPr/>
              <a:t>18/01/2024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2A065C9-8302-426A-B442-0A9522F6508F}" type="datetimeFigureOut">
              <a:rPr lang="fr-FR" smtClean="0"/>
              <a:pPr/>
              <a:t>18/01/2024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A065C9-8302-426A-B442-0A9522F6508F}" type="datetimeFigureOut">
              <a:rPr lang="fr-FR" smtClean="0"/>
              <a:pPr/>
              <a:t>18/01/2024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2A065C9-8302-426A-B442-0A9522F6508F}" type="datetimeFigureOut">
              <a:rPr lang="fr-FR" smtClean="0"/>
              <a:pPr/>
              <a:t>18/01/2024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6400DFC-C11E-4983-8CD6-18019638ED8C}" type="slidenum">
              <a:rPr lang="fr-FR" smtClean="0"/>
              <a:pPr/>
              <a:t>‹N°›</a:t>
            </a:fld>
            <a:endParaRPr lang="fr-FR"/>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2A065C9-8302-426A-B442-0A9522F6508F}" type="datetimeFigureOut">
              <a:rPr lang="fr-FR" smtClean="0"/>
              <a:pPr/>
              <a:t>18/01/2024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16400DFC-C11E-4983-8CD6-18019638ED8C}"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A065C9-8302-426A-B442-0A9522F6508F}" type="datetimeFigureOut">
              <a:rPr lang="fr-FR" smtClean="0"/>
              <a:pPr/>
              <a:t>18/01/2024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400DFC-C11E-4983-8CD6-18019638ED8C}"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newsflash/>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a:spLocks noGrp="1"/>
          </p:cNvSpPr>
          <p:nvPr>
            <p:ph type="ctrTitle"/>
          </p:nvPr>
        </p:nvSpPr>
        <p:spPr>
          <a:xfrm>
            <a:off x="500034" y="4214818"/>
            <a:ext cx="7851648" cy="1828800"/>
          </a:xfrm>
        </p:spPr>
        <p:txBody>
          <a:bodyPr>
            <a:noAutofit/>
          </a:bodyPr>
          <a:lstStyle/>
          <a:p>
            <a:pPr algn="ctr"/>
            <a:endParaRPr lang="fr-FR" sz="3200" dirty="0" smtClean="0">
              <a:ln w="1905"/>
              <a:solidFill>
                <a:schemeClr val="tx1"/>
              </a:solidFill>
              <a:effectLst>
                <a:outerShdw blurRad="38100" dist="38100" dir="2700000" algn="tl">
                  <a:srgbClr val="000000">
                    <a:alpha val="43137"/>
                  </a:srgbClr>
                </a:outerShdw>
              </a:effectLst>
            </a:endParaRPr>
          </a:p>
          <a:p>
            <a:pPr algn="ctr"/>
            <a:r>
              <a:rPr lang="fr-FR" sz="5400" dirty="0" smtClean="0">
                <a:ln w="1905"/>
                <a:solidFill>
                  <a:schemeClr val="tx1"/>
                </a:solidFill>
                <a:effectLst>
                  <a:outerShdw blurRad="38100" dist="38100" dir="2700000" algn="tl">
                    <a:srgbClr val="000000">
                      <a:alpha val="43137"/>
                    </a:srgbClr>
                  </a:outerShdw>
                </a:effectLst>
              </a:rPr>
              <a:t>Chapitre 5</a:t>
            </a:r>
            <a:br>
              <a:rPr lang="fr-FR" sz="5400" dirty="0" smtClean="0">
                <a:ln w="1905"/>
                <a:solidFill>
                  <a:schemeClr val="tx1"/>
                </a:solidFill>
                <a:effectLst>
                  <a:outerShdw blurRad="38100" dist="38100" dir="2700000" algn="tl">
                    <a:srgbClr val="000000">
                      <a:alpha val="43137"/>
                    </a:srgbClr>
                  </a:outerShdw>
                </a:effectLst>
              </a:rPr>
            </a:br>
            <a:r>
              <a:rPr lang="fr-FR" sz="5400" dirty="0" smtClean="0">
                <a:ln w="1905"/>
                <a:solidFill>
                  <a:schemeClr val="tx1"/>
                </a:solidFill>
                <a:effectLst>
                  <a:outerShdw blurRad="38100" dist="38100" dir="2700000" algn="tl">
                    <a:srgbClr val="000000">
                      <a:alpha val="43137"/>
                    </a:srgbClr>
                  </a:outerShdw>
                </a:effectLst>
              </a:rPr>
              <a:t> </a:t>
            </a:r>
            <a:r>
              <a:rPr lang="fr-FR" sz="5400" dirty="0" smtClean="0">
                <a:ln w="1905"/>
                <a:solidFill>
                  <a:srgbClr val="FFFF00"/>
                </a:solidFill>
                <a:effectLst>
                  <a:outerShdw blurRad="38100" dist="38100" dir="2700000" algn="tl">
                    <a:srgbClr val="000000">
                      <a:alpha val="43137"/>
                    </a:srgbClr>
                  </a:outerShdw>
                </a:effectLst>
              </a:rPr>
              <a:t>La croissance bactérienne</a:t>
            </a:r>
          </a:p>
          <a:p>
            <a:pPr algn="ctr"/>
            <a:endParaRPr lang="fr-FR" sz="3200" dirty="0" smtClean="0">
              <a:ln w="1905"/>
              <a:solidFill>
                <a:schemeClr val="tx1"/>
              </a:solidFill>
              <a:effectLst>
                <a:outerShdw blurRad="38100" dist="38100" dir="2700000" algn="tl">
                  <a:srgbClr val="000000">
                    <a:alpha val="43137"/>
                  </a:srgbClr>
                </a:outerShdw>
              </a:effectLst>
            </a:endParaRPr>
          </a:p>
          <a:p>
            <a:pPr algn="ctr"/>
            <a:r>
              <a:rPr lang="fr-FR" sz="3200" dirty="0" smtClean="0">
                <a:ln w="1905"/>
                <a:solidFill>
                  <a:schemeClr val="tx1"/>
                </a:solidFill>
                <a:effectLst>
                  <a:outerShdw blurRad="38100" dist="38100" dir="2700000" algn="tl">
                    <a:srgbClr val="000000">
                      <a:alpha val="43137"/>
                    </a:srgbClr>
                  </a:outerShdw>
                </a:effectLst>
              </a:rPr>
              <a:t>Préparé par</a:t>
            </a:r>
          </a:p>
          <a:p>
            <a:pPr algn="ctr"/>
            <a:r>
              <a:rPr lang="fr-FR" sz="3200" dirty="0" smtClean="0">
                <a:ln w="1905"/>
                <a:solidFill>
                  <a:schemeClr val="tx1"/>
                </a:solidFill>
                <a:effectLst>
                  <a:outerShdw blurRad="38100" dist="38100" dir="2700000" algn="tl">
                    <a:srgbClr val="000000">
                      <a:alpha val="43137"/>
                    </a:srgbClr>
                  </a:outerShdw>
                </a:effectLst>
              </a:rPr>
              <a:t>Dr DEBIB Aicha</a:t>
            </a:r>
          </a:p>
          <a:p>
            <a:endParaRPr lang="fr-FR" sz="3200" dirty="0">
              <a:ln w="1905"/>
              <a:solidFill>
                <a:schemeClr val="tx1"/>
              </a:solidFill>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rmAutofit fontScale="90000"/>
          </a:bodyPr>
          <a:lstStyle/>
          <a:p>
            <a:r>
              <a:rPr lang="fr-FR" b="1" u="sng" dirty="0"/>
              <a:t>PRINCIPE DE COMPTAGE</a:t>
            </a:r>
            <a:r>
              <a:rPr lang="fr-FR" b="1" dirty="0"/>
              <a:t> :</a:t>
            </a:r>
            <a:r>
              <a:rPr lang="fr-FR" dirty="0"/>
              <a:t/>
            </a:r>
            <a:br>
              <a:rPr lang="fr-FR" dirty="0"/>
            </a:br>
            <a:endParaRPr lang="fr-FR" dirty="0"/>
          </a:p>
        </p:txBody>
      </p:sp>
      <p:sp>
        <p:nvSpPr>
          <p:cNvPr id="3" name="Espace réservé du contenu 2"/>
          <p:cNvSpPr>
            <a:spLocks noGrp="1"/>
          </p:cNvSpPr>
          <p:nvPr>
            <p:ph idx="1"/>
          </p:nvPr>
        </p:nvSpPr>
        <p:spPr>
          <a:xfrm>
            <a:off x="457200" y="1234440"/>
            <a:ext cx="8229600" cy="5623560"/>
          </a:xfrm>
        </p:spPr>
        <p:txBody>
          <a:bodyPr>
            <a:normAutofit/>
          </a:bodyPr>
          <a:lstStyle/>
          <a:p>
            <a:r>
              <a:rPr lang="fr-FR" sz="1800" dirty="0"/>
              <a:t>Le quadrillage est donc constitué de 10 bandes verticales de 0,25 mm de large et de 10 bandes horizontales de 0,20 mm de large formant ainsi 100 rectangles, on ne comptera les cellules que dans 10 des 25 rectangles non contigus pris au hasard dans la cellule</a:t>
            </a:r>
            <a:r>
              <a:rPr lang="fr-FR" sz="1800" dirty="0" smtClean="0"/>
              <a:t>.</a:t>
            </a:r>
          </a:p>
          <a:p>
            <a:pPr marL="0" indent="0">
              <a:buNone/>
            </a:pPr>
            <a:endParaRPr lang="fr-FR" sz="1800" dirty="0"/>
          </a:p>
          <a:p>
            <a:r>
              <a:rPr lang="fr-FR" sz="1800" dirty="0" smtClean="0"/>
              <a:t>il </a:t>
            </a:r>
            <a:r>
              <a:rPr lang="fr-FR" sz="1800" dirty="0"/>
              <a:t>est convenu de ne tenir compte que des cellules positionnées sur les côtés droits et inférieurs</a:t>
            </a:r>
            <a:r>
              <a:rPr lang="fr-FR" sz="1800" dirty="0" smtClean="0"/>
              <a:t>.</a:t>
            </a:r>
          </a:p>
          <a:p>
            <a:endParaRPr lang="fr-FR" sz="1800" dirty="0" smtClean="0"/>
          </a:p>
          <a:p>
            <a:pPr marL="0" indent="0">
              <a:buNone/>
            </a:pPr>
            <a:endParaRPr lang="fr-FR" sz="1800" dirty="0" smtClean="0"/>
          </a:p>
          <a:p>
            <a:pPr marL="0" indent="0">
              <a:buNone/>
            </a:pPr>
            <a:endParaRPr lang="fr-FR" sz="1800" dirty="0"/>
          </a:p>
          <a:p>
            <a:pPr marL="0" indent="0">
              <a:buNone/>
            </a:pPr>
            <a:endParaRPr lang="fr-FR" sz="1800" dirty="0" smtClean="0"/>
          </a:p>
          <a:p>
            <a:pPr marL="0" indent="0">
              <a:buNone/>
            </a:pPr>
            <a:endParaRPr lang="fr-FR" sz="1800" dirty="0" smtClean="0"/>
          </a:p>
          <a:p>
            <a:r>
              <a:rPr lang="fr-FR" sz="1800" dirty="0"/>
              <a:t>On fait ensuite la somme des cellules observées dans chaque rectangle, on divise ce nombre par 10 (nombre de rectangles comptés), on obtient ainsi le nombre de cellules par rectangle, il suffit de multiplier le nombre obtenu par 100 pour connaître le nombre d'entités cellulaires par mm</a:t>
            </a:r>
            <a:r>
              <a:rPr lang="fr-FR" sz="1800" baseline="30000" dirty="0"/>
              <a:t>3</a:t>
            </a:r>
            <a:endParaRPr lang="fr-FR" sz="1800" dirty="0"/>
          </a:p>
          <a:p>
            <a:endParaRPr lang="fr-FR" sz="1800" dirty="0"/>
          </a:p>
          <a:p>
            <a:endParaRPr lang="fr-FR" sz="1800" dirty="0"/>
          </a:p>
        </p:txBody>
      </p:sp>
      <p:pic>
        <p:nvPicPr>
          <p:cNvPr id="4" name="Image 3"/>
          <p:cNvPicPr>
            <a:picLocks noChangeAspect="1"/>
          </p:cNvPicPr>
          <p:nvPr/>
        </p:nvPicPr>
        <p:blipFill>
          <a:blip r:embed="rId2"/>
          <a:stretch>
            <a:fillRect/>
          </a:stretch>
        </p:blipFill>
        <p:spPr>
          <a:xfrm>
            <a:off x="3851920" y="3303270"/>
            <a:ext cx="2676525" cy="1485900"/>
          </a:xfrm>
          <a:prstGeom prst="rect">
            <a:avLst/>
          </a:prstGeom>
        </p:spPr>
      </p:pic>
    </p:spTree>
    <p:extLst>
      <p:ext uri="{BB962C8B-B14F-4D97-AF65-F5344CB8AC3E}">
        <p14:creationId xmlns:p14="http://schemas.microsoft.com/office/powerpoint/2010/main" xmlns="" val="92370328"/>
      </p:ext>
    </p:extLst>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xmlns="" val="1731952172"/>
              </p:ext>
            </p:extLst>
          </p:nvPr>
        </p:nvGraphicFramePr>
        <p:xfrm>
          <a:off x="683568" y="1988840"/>
          <a:ext cx="8100392" cy="3438017"/>
        </p:xfrm>
        <a:graphic>
          <a:graphicData uri="http://schemas.openxmlformats.org/drawingml/2006/table">
            <a:tbl>
              <a:tblPr>
                <a:tableStyleId>{5C22544A-7EE6-4342-B048-85BDC9FD1C3A}</a:tableStyleId>
              </a:tblPr>
              <a:tblGrid>
                <a:gridCol w="2570450"/>
                <a:gridCol w="2764971"/>
                <a:gridCol w="2764971"/>
              </a:tblGrid>
              <a:tr h="0">
                <a:tc>
                  <a:txBody>
                    <a:bodyPr/>
                    <a:lstStyle/>
                    <a:p>
                      <a:pPr algn="ctr">
                        <a:lnSpc>
                          <a:spcPct val="107000"/>
                        </a:lnSpc>
                      </a:pPr>
                      <a:r>
                        <a:rPr lang="fr-FR" sz="1800" dirty="0">
                          <a:effectLst/>
                        </a:rPr>
                        <a:t>Rectangle numéroté</a:t>
                      </a:r>
                      <a:endParaRPr lang="fr-FR" sz="18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07000"/>
                        </a:lnSpc>
                      </a:pPr>
                      <a:r>
                        <a:rPr lang="fr-FR" sz="1800">
                          <a:effectLst/>
                        </a:rPr>
                        <a:t>Nombre de cellules</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a:effectLst/>
                        </a:rPr>
                        <a:t>Calculs</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fr-FR" sz="1800">
                          <a:effectLst/>
                        </a:rPr>
                        <a:t>Rectangle 1</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a:effectLst/>
                        </a:rPr>
                        <a:t>20 cellules</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rowSpan="10">
                  <a:txBody>
                    <a:bodyPr/>
                    <a:lstStyle/>
                    <a:p>
                      <a:pPr algn="ctr">
                        <a:lnSpc>
                          <a:spcPct val="107000"/>
                        </a:lnSpc>
                        <a:spcAft>
                          <a:spcPts val="0"/>
                        </a:spcAft>
                      </a:pPr>
                      <a:r>
                        <a:rPr lang="fr-FR" sz="1800">
                          <a:effectLst/>
                        </a:rPr>
                        <a:t>Moyenne par rectangle : 16 cellules </a:t>
                      </a:r>
                    </a:p>
                    <a:p>
                      <a:pPr algn="ctr">
                        <a:lnSpc>
                          <a:spcPct val="107000"/>
                        </a:lnSpc>
                      </a:pPr>
                      <a:r>
                        <a:rPr lang="fr-FR" sz="1800">
                          <a:effectLst/>
                        </a:rPr>
                        <a:t> </a:t>
                      </a:r>
                    </a:p>
                    <a:p>
                      <a:pPr algn="ctr">
                        <a:lnSpc>
                          <a:spcPct val="107000"/>
                        </a:lnSpc>
                        <a:spcAft>
                          <a:spcPts val="0"/>
                        </a:spcAft>
                      </a:pPr>
                      <a:r>
                        <a:rPr lang="fr-FR" sz="1800">
                          <a:effectLst/>
                        </a:rPr>
                        <a:t>Nombre de cellules :</a:t>
                      </a:r>
                    </a:p>
                    <a:p>
                      <a:pPr algn="ctr">
                        <a:lnSpc>
                          <a:spcPct val="107000"/>
                        </a:lnSpc>
                        <a:spcAft>
                          <a:spcPts val="0"/>
                        </a:spcAft>
                      </a:pPr>
                      <a:r>
                        <a:rPr lang="fr-FR" sz="1800">
                          <a:effectLst/>
                        </a:rPr>
                        <a:t>1,6 . 10</a:t>
                      </a:r>
                      <a:r>
                        <a:rPr lang="fr-FR" sz="1800" baseline="30000">
                          <a:effectLst/>
                        </a:rPr>
                        <a:t>3 </a:t>
                      </a:r>
                      <a:r>
                        <a:rPr lang="fr-FR" sz="1800">
                          <a:effectLst/>
                        </a:rPr>
                        <a:t>/mm</a:t>
                      </a:r>
                      <a:r>
                        <a:rPr lang="fr-FR" sz="1800" baseline="30000">
                          <a:effectLst/>
                        </a:rPr>
                        <a:t>3</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r>
              <a:tr h="0">
                <a:tc>
                  <a:txBody>
                    <a:bodyPr/>
                    <a:lstStyle/>
                    <a:p>
                      <a:pPr algn="ctr">
                        <a:lnSpc>
                          <a:spcPct val="107000"/>
                        </a:lnSpc>
                        <a:spcAft>
                          <a:spcPts val="0"/>
                        </a:spcAft>
                      </a:pPr>
                      <a:r>
                        <a:rPr lang="fr-FR" sz="1800">
                          <a:effectLst/>
                        </a:rPr>
                        <a:t>Rectangle 2</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dirty="0">
                          <a:effectLst/>
                        </a:rPr>
                        <a:t>14 cellules</a:t>
                      </a:r>
                      <a:endParaRPr lang="fr-FR" sz="1800" dirty="0">
                        <a:effectLst/>
                        <a:latin typeface="Times New Roman" panose="02020603050405020304" pitchFamily="18" charset="0"/>
                        <a:ea typeface="Times New Roman" panose="02020603050405020304" pitchFamily="18" charset="0"/>
                      </a:endParaRPr>
                    </a:p>
                  </a:txBody>
                  <a:tcPr marL="9525" marR="9525" marT="9525" marB="9525" anchor="ctr"/>
                </a:tc>
                <a:tc vMerge="1">
                  <a:txBody>
                    <a:bodyPr/>
                    <a:lstStyle/>
                    <a:p>
                      <a:endParaRPr lang="fr-FR"/>
                    </a:p>
                  </a:txBody>
                  <a:tcPr/>
                </a:tc>
              </a:tr>
              <a:tr h="0">
                <a:tc>
                  <a:txBody>
                    <a:bodyPr/>
                    <a:lstStyle/>
                    <a:p>
                      <a:pPr algn="ctr">
                        <a:lnSpc>
                          <a:spcPct val="107000"/>
                        </a:lnSpc>
                        <a:spcAft>
                          <a:spcPts val="0"/>
                        </a:spcAft>
                      </a:pPr>
                      <a:r>
                        <a:rPr lang="fr-FR" sz="1800">
                          <a:effectLst/>
                        </a:rPr>
                        <a:t>Rectangle 3</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a:effectLst/>
                        </a:rPr>
                        <a:t>10 cellules</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vMerge="1">
                  <a:txBody>
                    <a:bodyPr/>
                    <a:lstStyle/>
                    <a:p>
                      <a:endParaRPr lang="fr-FR"/>
                    </a:p>
                  </a:txBody>
                  <a:tcPr/>
                </a:tc>
              </a:tr>
              <a:tr h="0">
                <a:tc>
                  <a:txBody>
                    <a:bodyPr/>
                    <a:lstStyle/>
                    <a:p>
                      <a:pPr algn="ctr">
                        <a:lnSpc>
                          <a:spcPct val="107000"/>
                        </a:lnSpc>
                        <a:spcAft>
                          <a:spcPts val="0"/>
                        </a:spcAft>
                      </a:pPr>
                      <a:r>
                        <a:rPr lang="fr-FR" sz="1800">
                          <a:effectLst/>
                        </a:rPr>
                        <a:t>Rectangle 4</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a:effectLst/>
                        </a:rPr>
                        <a:t>23 cellules</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vMerge="1">
                  <a:txBody>
                    <a:bodyPr/>
                    <a:lstStyle/>
                    <a:p>
                      <a:endParaRPr lang="fr-FR"/>
                    </a:p>
                  </a:txBody>
                  <a:tcPr/>
                </a:tc>
              </a:tr>
              <a:tr h="0">
                <a:tc>
                  <a:txBody>
                    <a:bodyPr/>
                    <a:lstStyle/>
                    <a:p>
                      <a:pPr algn="ctr">
                        <a:lnSpc>
                          <a:spcPct val="107000"/>
                        </a:lnSpc>
                        <a:spcAft>
                          <a:spcPts val="0"/>
                        </a:spcAft>
                      </a:pPr>
                      <a:r>
                        <a:rPr lang="fr-FR" sz="1800">
                          <a:effectLst/>
                        </a:rPr>
                        <a:t>Rectangle 5</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a:effectLst/>
                        </a:rPr>
                        <a:t>16 cellules</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vMerge="1">
                  <a:txBody>
                    <a:bodyPr/>
                    <a:lstStyle/>
                    <a:p>
                      <a:endParaRPr lang="fr-FR"/>
                    </a:p>
                  </a:txBody>
                  <a:tcPr/>
                </a:tc>
              </a:tr>
              <a:tr h="0">
                <a:tc>
                  <a:txBody>
                    <a:bodyPr/>
                    <a:lstStyle/>
                    <a:p>
                      <a:pPr algn="ctr">
                        <a:lnSpc>
                          <a:spcPct val="107000"/>
                        </a:lnSpc>
                        <a:spcAft>
                          <a:spcPts val="0"/>
                        </a:spcAft>
                      </a:pPr>
                      <a:r>
                        <a:rPr lang="fr-FR" sz="1800">
                          <a:effectLst/>
                        </a:rPr>
                        <a:t>Rectangle 6</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a:effectLst/>
                        </a:rPr>
                        <a:t>8 cellules</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vMerge="1">
                  <a:txBody>
                    <a:bodyPr/>
                    <a:lstStyle/>
                    <a:p>
                      <a:endParaRPr lang="fr-FR"/>
                    </a:p>
                  </a:txBody>
                  <a:tcPr/>
                </a:tc>
              </a:tr>
              <a:tr h="0">
                <a:tc>
                  <a:txBody>
                    <a:bodyPr/>
                    <a:lstStyle/>
                    <a:p>
                      <a:pPr algn="ctr">
                        <a:lnSpc>
                          <a:spcPct val="107000"/>
                        </a:lnSpc>
                        <a:spcAft>
                          <a:spcPts val="0"/>
                        </a:spcAft>
                      </a:pPr>
                      <a:r>
                        <a:rPr lang="fr-FR" sz="1800">
                          <a:effectLst/>
                        </a:rPr>
                        <a:t>Rectangle 7</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a:effectLst/>
                        </a:rPr>
                        <a:t>19 cellules</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vMerge="1">
                  <a:txBody>
                    <a:bodyPr/>
                    <a:lstStyle/>
                    <a:p>
                      <a:endParaRPr lang="fr-FR"/>
                    </a:p>
                  </a:txBody>
                  <a:tcPr/>
                </a:tc>
              </a:tr>
              <a:tr h="0">
                <a:tc>
                  <a:txBody>
                    <a:bodyPr/>
                    <a:lstStyle/>
                    <a:p>
                      <a:pPr algn="ctr">
                        <a:lnSpc>
                          <a:spcPct val="107000"/>
                        </a:lnSpc>
                        <a:spcAft>
                          <a:spcPts val="0"/>
                        </a:spcAft>
                      </a:pPr>
                      <a:r>
                        <a:rPr lang="fr-FR" sz="1800">
                          <a:effectLst/>
                        </a:rPr>
                        <a:t>Rectangle 8</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a:effectLst/>
                        </a:rPr>
                        <a:t>14 cellules</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vMerge="1">
                  <a:txBody>
                    <a:bodyPr/>
                    <a:lstStyle/>
                    <a:p>
                      <a:endParaRPr lang="fr-FR"/>
                    </a:p>
                  </a:txBody>
                  <a:tcPr/>
                </a:tc>
              </a:tr>
              <a:tr h="0">
                <a:tc>
                  <a:txBody>
                    <a:bodyPr/>
                    <a:lstStyle/>
                    <a:p>
                      <a:pPr algn="ctr">
                        <a:lnSpc>
                          <a:spcPct val="107000"/>
                        </a:lnSpc>
                        <a:spcAft>
                          <a:spcPts val="0"/>
                        </a:spcAft>
                      </a:pPr>
                      <a:r>
                        <a:rPr lang="fr-FR" sz="1800">
                          <a:effectLst/>
                        </a:rPr>
                        <a:t>Rectangle 9</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a:effectLst/>
                        </a:rPr>
                        <a:t>21 cellules</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vMerge="1">
                  <a:txBody>
                    <a:bodyPr/>
                    <a:lstStyle/>
                    <a:p>
                      <a:endParaRPr lang="fr-FR"/>
                    </a:p>
                  </a:txBody>
                  <a:tcPr/>
                </a:tc>
              </a:tr>
              <a:tr h="0">
                <a:tc>
                  <a:txBody>
                    <a:bodyPr/>
                    <a:lstStyle/>
                    <a:p>
                      <a:pPr algn="ctr">
                        <a:lnSpc>
                          <a:spcPct val="107000"/>
                        </a:lnSpc>
                        <a:spcAft>
                          <a:spcPts val="0"/>
                        </a:spcAft>
                      </a:pPr>
                      <a:r>
                        <a:rPr lang="fr-FR" sz="1800">
                          <a:effectLst/>
                        </a:rPr>
                        <a:t>Rectangle 10</a:t>
                      </a:r>
                      <a:endParaRPr lang="fr-FR" sz="18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lnSpc>
                          <a:spcPct val="107000"/>
                        </a:lnSpc>
                        <a:spcAft>
                          <a:spcPts val="0"/>
                        </a:spcAft>
                      </a:pPr>
                      <a:r>
                        <a:rPr lang="fr-FR" sz="1800" dirty="0">
                          <a:effectLst/>
                        </a:rPr>
                        <a:t>15 cellules</a:t>
                      </a:r>
                      <a:endParaRPr lang="fr-FR" sz="1800" dirty="0">
                        <a:effectLst/>
                        <a:latin typeface="Times New Roman" panose="02020603050405020304" pitchFamily="18" charset="0"/>
                        <a:ea typeface="Times New Roman" panose="02020603050405020304" pitchFamily="18" charset="0"/>
                      </a:endParaRPr>
                    </a:p>
                  </a:txBody>
                  <a:tcPr marL="9525" marR="9525" marT="9525" marB="9525" anchor="ctr"/>
                </a:tc>
                <a:tc vMerge="1">
                  <a:txBody>
                    <a:bodyPr/>
                    <a:lstStyle/>
                    <a:p>
                      <a:endParaRPr lang="fr-FR"/>
                    </a:p>
                  </a:txBody>
                  <a:tcPr/>
                </a:tc>
              </a:tr>
            </a:tbl>
          </a:graphicData>
        </a:graphic>
      </p:graphicFrame>
      <p:sp>
        <p:nvSpPr>
          <p:cNvPr id="3" name="Rectangle 1"/>
          <p:cNvSpPr>
            <a:spLocks noChangeArrowheads="1"/>
          </p:cNvSpPr>
          <p:nvPr/>
        </p:nvSpPr>
        <p:spPr bwMode="auto">
          <a:xfrm>
            <a:off x="3563888" y="764704"/>
            <a:ext cx="282641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Exemple de comptage </a:t>
            </a:r>
            <a:r>
              <a:rPr kumimoji="0" lang="fr-FR"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fr-FR"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520251820"/>
      </p:ext>
    </p:extLst>
  </p:cSld>
  <p:clrMapOvr>
    <a:masterClrMapping/>
  </p:clrMapOvr>
  <p:transition>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571744"/>
            <a:ext cx="8229600" cy="1143000"/>
          </a:xfrm>
        </p:spPr>
        <p:txBody>
          <a:bodyPr>
            <a:normAutofit fontScale="90000"/>
          </a:bodyPr>
          <a:lstStyle/>
          <a:p>
            <a:r>
              <a:rPr lang="fr-FR" sz="5400" b="1" dirty="0" smtClean="0">
                <a:solidFill>
                  <a:srgbClr val="FF0000"/>
                </a:solidFill>
              </a:rPr>
              <a:t>1.2. Dénombrement après culture (numération viable) </a:t>
            </a:r>
            <a:r>
              <a:rPr lang="fr-FR" sz="5400" dirty="0" smtClean="0">
                <a:solidFill>
                  <a:srgbClr val="FF0000"/>
                </a:solidFill>
              </a:rPr>
              <a:t/>
            </a:r>
            <a:br>
              <a:rPr lang="fr-FR" sz="5400" dirty="0" smtClean="0">
                <a:solidFill>
                  <a:srgbClr val="FF0000"/>
                </a:solidFill>
              </a:rPr>
            </a:br>
            <a:endParaRPr lang="fr-FR" dirty="0"/>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r>
              <a:rPr lang="fr-FR" dirty="0" smtClean="0"/>
              <a:t>le dénombrement des bactéries viables est une méthode communément utilisée. Un volume fixe (0,1 à 1 ml) de la culture mère ou des dilutions décimales (préparées à partir de la solution mère) est étalé à la surface d’un milieu gélosé ou incorporé au milieu avant sa solidification. Après incubation à une température convenable, le nombre de colonies apparues correspond au nombre d’unités formant une colonie (UFC) présentes dans le volume analysé de la suspension. </a:t>
            </a:r>
          </a:p>
          <a:p>
            <a:pPr algn="just"/>
            <a:endParaRPr lang="fr-FR" dirty="0"/>
          </a:p>
        </p:txBody>
      </p:sp>
      <p:sp>
        <p:nvSpPr>
          <p:cNvPr id="4" name="Titre 3"/>
          <p:cNvSpPr>
            <a:spLocks noGrp="1"/>
          </p:cNvSpPr>
          <p:nvPr>
            <p:ph type="title"/>
          </p:nvPr>
        </p:nvSpPr>
        <p:spPr/>
        <p:txBody>
          <a:bodyPr>
            <a:normAutofit fontScale="90000"/>
          </a:bodyPr>
          <a:lstStyle/>
          <a:p>
            <a:r>
              <a:rPr lang="fr-FR" b="1" dirty="0" smtClean="0">
                <a:solidFill>
                  <a:srgbClr val="FF0000"/>
                </a:solidFill>
              </a:rPr>
              <a:t>1.2.1.Dénombrement en milieu solide </a:t>
            </a:r>
            <a:endParaRPr lang="fr-FR"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1414"/>
            <a:ext cx="8786842" cy="523220"/>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1.2. Dénombrement après culture (numération viable)</a:t>
            </a:r>
            <a:endParaRPr lang="fr-FR" sz="2800" dirty="0">
              <a:solidFill>
                <a:srgbClr val="FF0000"/>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srcRect/>
          <a:stretch>
            <a:fillRect/>
          </a:stretch>
        </p:blipFill>
        <p:spPr bwMode="auto">
          <a:xfrm>
            <a:off x="285720" y="642918"/>
            <a:ext cx="8699250" cy="5648328"/>
          </a:xfrm>
          <a:prstGeom prst="rect">
            <a:avLst/>
          </a:prstGeom>
          <a:noFill/>
          <a:ln w="9525">
            <a:noFill/>
            <a:miter lim="800000"/>
            <a:headEnd/>
            <a:tailEnd/>
          </a:ln>
          <a:effectLst/>
        </p:spPr>
      </p:pic>
      <p:sp>
        <p:nvSpPr>
          <p:cNvPr id="4" name="Rectangle 3"/>
          <p:cNvSpPr/>
          <p:nvPr/>
        </p:nvSpPr>
        <p:spPr>
          <a:xfrm>
            <a:off x="285720" y="6357958"/>
            <a:ext cx="9144000" cy="369332"/>
          </a:xfrm>
          <a:prstGeom prst="rect">
            <a:avLst/>
          </a:prstGeom>
        </p:spPr>
        <p:txBody>
          <a:bodyPr wrap="square">
            <a:spAutoFit/>
          </a:bodyPr>
          <a:lstStyle/>
          <a:p>
            <a:r>
              <a:rPr lang="fr-FR" dirty="0" smtClean="0">
                <a:solidFill>
                  <a:srgbClr val="C00000"/>
                </a:solidFill>
                <a:latin typeface="Times New Roman" pitchFamily="18" charset="0"/>
                <a:cs typeface="Times New Roman" pitchFamily="18" charset="0"/>
              </a:rPr>
              <a:t>Le nombre de colonies retenu après lecture des boîtes devra être compris entre 30 et 300</a:t>
            </a:r>
            <a:endParaRPr lang="fr-FR" dirty="0">
              <a:solidFill>
                <a:srgbClr val="C00000"/>
              </a:solidFill>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566738"/>
            <a:ext cx="9144000" cy="5724525"/>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noChangeArrowheads="1"/>
          </p:cNvPicPr>
          <p:nvPr/>
        </p:nvPicPr>
        <p:blipFill>
          <a:blip r:embed="rId2" cstate="print"/>
          <a:srcRect/>
          <a:stretch>
            <a:fillRect/>
          </a:stretch>
        </p:blipFill>
        <p:spPr bwMode="auto">
          <a:xfrm>
            <a:off x="0" y="1643050"/>
            <a:ext cx="8786842" cy="4114808"/>
          </a:xfrm>
          <a:prstGeom prst="rect">
            <a:avLst/>
          </a:prstGeom>
          <a:noFill/>
        </p:spPr>
      </p:pic>
      <p:sp>
        <p:nvSpPr>
          <p:cNvPr id="3" name="ZoneTexte 2"/>
          <p:cNvSpPr txBox="1"/>
          <p:nvPr/>
        </p:nvSpPr>
        <p:spPr>
          <a:xfrm>
            <a:off x="785786" y="357166"/>
            <a:ext cx="6286544" cy="769441"/>
          </a:xfrm>
          <a:prstGeom prst="rect">
            <a:avLst/>
          </a:prstGeom>
          <a:noFill/>
        </p:spPr>
        <p:txBody>
          <a:bodyPr wrap="square" rtlCol="0">
            <a:spAutoFit/>
          </a:bodyPr>
          <a:lstStyle/>
          <a:p>
            <a:r>
              <a:rPr lang="fr-FR" sz="4400" dirty="0" smtClean="0">
                <a:solidFill>
                  <a:srgbClr val="FF0000"/>
                </a:solidFill>
              </a:rPr>
              <a:t>Expression des résultats </a:t>
            </a:r>
            <a:endParaRPr lang="fr-FR" sz="4400"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857231"/>
            <a:ext cx="9144000" cy="6000769"/>
          </a:xfrm>
          <a:prstGeom prst="rect">
            <a:avLst/>
          </a:prstGeom>
          <a:noFill/>
          <a:ln w="9525">
            <a:noFill/>
            <a:miter lim="800000"/>
            <a:headEnd/>
            <a:tailEnd/>
          </a:ln>
          <a:effectLst/>
        </p:spPr>
      </p:pic>
      <p:sp>
        <p:nvSpPr>
          <p:cNvPr id="3" name="ZoneTexte 2"/>
          <p:cNvSpPr txBox="1"/>
          <p:nvPr/>
        </p:nvSpPr>
        <p:spPr>
          <a:xfrm>
            <a:off x="0" y="0"/>
            <a:ext cx="5500726" cy="707886"/>
          </a:xfrm>
          <a:prstGeom prst="rect">
            <a:avLst/>
          </a:prstGeom>
          <a:noFill/>
        </p:spPr>
        <p:txBody>
          <a:bodyPr wrap="square" rtlCol="0">
            <a:spAutoFit/>
          </a:bodyPr>
          <a:lstStyle/>
          <a:p>
            <a:r>
              <a:rPr lang="fr-FR" sz="4000" dirty="0" smtClean="0">
                <a:solidFill>
                  <a:srgbClr val="FF0000"/>
                </a:solidFill>
              </a:rPr>
              <a:t>Exemple </a:t>
            </a:r>
            <a:endParaRPr lang="fr-FR" sz="4000"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solidFill>
                  <a:srgbClr val="FF0000"/>
                </a:solidFill>
              </a:rPr>
              <a:t>1.2.2. Dénombrement en milieu liquide (Méthode du nombre le plus probable (NPP ou </a:t>
            </a:r>
            <a:r>
              <a:rPr lang="fr-FR" sz="3200" dirty="0" smtClean="0">
                <a:solidFill>
                  <a:srgbClr val="FF0000"/>
                </a:solidFill>
              </a:rPr>
              <a:t>MPN Most Probable </a:t>
            </a:r>
            <a:r>
              <a:rPr lang="fr-FR" sz="3200" dirty="0" err="1" smtClean="0">
                <a:solidFill>
                  <a:srgbClr val="FF0000"/>
                </a:solidFill>
              </a:rPr>
              <a:t>Number</a:t>
            </a:r>
            <a:r>
              <a:rPr lang="fr-FR" sz="3200" dirty="0" smtClean="0">
                <a:solidFill>
                  <a:srgbClr val="FF0000"/>
                </a:solidFill>
              </a:rPr>
              <a:t> en anglais),</a:t>
            </a:r>
            <a:endParaRPr lang="fr-FR" sz="3200" dirty="0">
              <a:solidFill>
                <a:srgbClr val="FF0000"/>
              </a:solidFill>
            </a:endParaRPr>
          </a:p>
        </p:txBody>
      </p:sp>
      <p:sp>
        <p:nvSpPr>
          <p:cNvPr id="3" name="Espace réservé du contenu 2"/>
          <p:cNvSpPr>
            <a:spLocks noGrp="1"/>
          </p:cNvSpPr>
          <p:nvPr>
            <p:ph idx="1"/>
          </p:nvPr>
        </p:nvSpPr>
        <p:spPr>
          <a:xfrm>
            <a:off x="428596" y="2714620"/>
            <a:ext cx="5500726" cy="4389120"/>
          </a:xfrm>
        </p:spPr>
        <p:txBody>
          <a:bodyPr>
            <a:normAutofit/>
          </a:bodyPr>
          <a:lstStyle/>
          <a:p>
            <a:r>
              <a:rPr lang="fr-FR" dirty="0" smtClean="0"/>
              <a:t>méthode statistique utilisée pour le dénombrement de microorganismes en milieu liquide. </a:t>
            </a:r>
          </a:p>
          <a:p>
            <a:r>
              <a:rPr lang="fr-FR" dirty="0" smtClean="0"/>
              <a:t>Si les conditions optimales de croissance sont réunies, un seul micro-organisme présent dans l’inoculum introduit dans un milieu liquide se développe en y créant un trouble. </a:t>
            </a:r>
            <a:endParaRPr lang="fr-FR" dirty="0"/>
          </a:p>
        </p:txBody>
      </p:sp>
      <p:pic>
        <p:nvPicPr>
          <p:cNvPr id="1026" name="Picture 2" descr="http://www.lyc-lacroix-narbonne.ac-montpellier.fr/bibliotheque/Stephane%20ALBANO/Influence%20pH.jpg"/>
          <p:cNvPicPr>
            <a:picLocks noChangeAspect="1" noChangeArrowheads="1"/>
          </p:cNvPicPr>
          <p:nvPr/>
        </p:nvPicPr>
        <p:blipFill>
          <a:blip r:embed="rId2"/>
          <a:srcRect/>
          <a:stretch>
            <a:fillRect/>
          </a:stretch>
        </p:blipFill>
        <p:spPr bwMode="auto">
          <a:xfrm>
            <a:off x="6143636" y="2643182"/>
            <a:ext cx="2738443" cy="4214818"/>
          </a:xfrm>
          <a:prstGeom prst="rect">
            <a:avLst/>
          </a:prstGeom>
          <a:noFill/>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8229600" cy="1143000"/>
          </a:xfrm>
        </p:spPr>
        <p:txBody>
          <a:bodyPr/>
          <a:lstStyle/>
          <a:p>
            <a:r>
              <a:rPr lang="fr-FR" dirty="0" smtClean="0">
                <a:solidFill>
                  <a:srgbClr val="FF0000"/>
                </a:solidFill>
              </a:rPr>
              <a:t>Lecture </a:t>
            </a:r>
            <a:endParaRPr lang="fr-FR" dirty="0">
              <a:solidFill>
                <a:srgbClr val="FF0000"/>
              </a:solidFill>
            </a:endParaRPr>
          </a:p>
        </p:txBody>
      </p:sp>
      <p:sp>
        <p:nvSpPr>
          <p:cNvPr id="3" name="Espace réservé du contenu 2"/>
          <p:cNvSpPr>
            <a:spLocks noGrp="1"/>
          </p:cNvSpPr>
          <p:nvPr>
            <p:ph idx="1"/>
          </p:nvPr>
        </p:nvSpPr>
        <p:spPr>
          <a:xfrm>
            <a:off x="457200" y="1935480"/>
            <a:ext cx="8686800" cy="4389120"/>
          </a:xfrm>
        </p:spPr>
        <p:txBody>
          <a:bodyPr>
            <a:noAutofit/>
          </a:bodyPr>
          <a:lstStyle/>
          <a:p>
            <a:r>
              <a:rPr lang="fr-FR" sz="2400" dirty="0" smtClean="0"/>
              <a:t>La lecture des tubes contenant le milieu liquide et ensemencés avec l’inoculum est donc de type binaire : </a:t>
            </a:r>
          </a:p>
          <a:p>
            <a:endParaRPr lang="fr-FR" sz="2400" dirty="0" smtClean="0"/>
          </a:p>
          <a:p>
            <a:pPr lvl="0"/>
            <a:r>
              <a:rPr lang="fr-FR" sz="2400" dirty="0" smtClean="0">
                <a:solidFill>
                  <a:srgbClr val="FF0000"/>
                </a:solidFill>
              </a:rPr>
              <a:t>résultat négatif  </a:t>
            </a:r>
            <a:r>
              <a:rPr lang="fr-FR" sz="2400" dirty="0" smtClean="0">
                <a:solidFill>
                  <a:srgbClr val="FF0000"/>
                </a:solidFill>
                <a:latin typeface="Times New Roman"/>
                <a:cs typeface="Times New Roman"/>
              </a:rPr>
              <a:t>→</a:t>
            </a:r>
            <a:r>
              <a:rPr lang="fr-FR" sz="2400" dirty="0" smtClean="0">
                <a:solidFill>
                  <a:srgbClr val="FF0000"/>
                </a:solidFill>
              </a:rPr>
              <a:t>     </a:t>
            </a:r>
            <a:r>
              <a:rPr lang="fr-FR" sz="2400" dirty="0" smtClean="0"/>
              <a:t>absence de trouble</a:t>
            </a:r>
          </a:p>
          <a:p>
            <a:pPr lvl="0"/>
            <a:r>
              <a:rPr lang="fr-FR" sz="2400" dirty="0" smtClean="0">
                <a:solidFill>
                  <a:srgbClr val="FF0000"/>
                </a:solidFill>
              </a:rPr>
              <a:t> résultat positif  </a:t>
            </a:r>
            <a:r>
              <a:rPr lang="fr-FR" sz="2400" dirty="0" smtClean="0">
                <a:solidFill>
                  <a:srgbClr val="FF0000"/>
                </a:solidFill>
                <a:latin typeface="Times New Roman"/>
                <a:cs typeface="Times New Roman"/>
              </a:rPr>
              <a:t>→</a:t>
            </a:r>
            <a:r>
              <a:rPr lang="fr-FR" sz="2400" dirty="0" smtClean="0">
                <a:solidFill>
                  <a:srgbClr val="FF0000"/>
                </a:solidFill>
              </a:rPr>
              <a:t>    </a:t>
            </a:r>
            <a:r>
              <a:rPr lang="fr-FR" sz="2400" dirty="0" smtClean="0"/>
              <a:t>présence de trouble</a:t>
            </a:r>
          </a:p>
          <a:p>
            <a:r>
              <a:rPr lang="fr-FR" sz="2400" dirty="0" smtClean="0"/>
              <a:t>On ensemence donc une série de tubes avec un volume donné du produit à analyser ou ses dilutions, à raison de 1, 2, 3, 5 tubes par dilution testée. Connaissant le nombre de résultats positifs obtenus dans la série de tubes, on peut déterminer le nombre caractéristique </a:t>
            </a:r>
          </a:p>
          <a:p>
            <a:endParaRPr lang="fr-FR" sz="2400" dirty="0"/>
          </a:p>
        </p:txBody>
      </p:sp>
      <p:pic>
        <p:nvPicPr>
          <p:cNvPr id="4" name="Picture 2" descr="http://streams.univ-lyon1.fr/videoStream/streams/lyon1/modules/53614/files/19a55a_139a7888dd0.jpg"/>
          <p:cNvPicPr>
            <a:picLocks noChangeAspect="1" noChangeArrowheads="1"/>
          </p:cNvPicPr>
          <p:nvPr/>
        </p:nvPicPr>
        <p:blipFill>
          <a:blip r:embed="rId2"/>
          <a:srcRect/>
          <a:stretch>
            <a:fillRect/>
          </a:stretch>
        </p:blipFill>
        <p:spPr bwMode="auto">
          <a:xfrm>
            <a:off x="5429256" y="0"/>
            <a:ext cx="3714744" cy="1857364"/>
          </a:xfrm>
          <a:prstGeom prst="rect">
            <a:avLst/>
          </a:prstGeom>
          <a:noFill/>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Définition de la Croissance</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457200" y="1285860"/>
            <a:ext cx="6043626" cy="3571900"/>
          </a:xfrm>
        </p:spPr>
        <p:txBody>
          <a:bodyPr>
            <a:normAutofit/>
          </a:bodyPr>
          <a:lstStyle/>
          <a:p>
            <a:r>
              <a:rPr lang="fr-FR" dirty="0" smtClean="0"/>
              <a:t>Généralement c’est l’accroissement de tous les composants d'un organisme.</a:t>
            </a:r>
          </a:p>
          <a:p>
            <a:r>
              <a:rPr lang="fr-FR" dirty="0" smtClean="0"/>
              <a:t>Chez les organismes </a:t>
            </a:r>
            <a:r>
              <a:rPr lang="fr-FR" dirty="0" smtClean="0">
                <a:solidFill>
                  <a:srgbClr val="FF0000"/>
                </a:solidFill>
              </a:rPr>
              <a:t>pluricellulaires,</a:t>
            </a:r>
            <a:r>
              <a:rPr lang="fr-FR" dirty="0" smtClean="0"/>
              <a:t> il y a </a:t>
            </a:r>
            <a:r>
              <a:rPr lang="fr-FR" dirty="0" smtClean="0">
                <a:solidFill>
                  <a:srgbClr val="FF0000"/>
                </a:solidFill>
              </a:rPr>
              <a:t>augmentation de taille</a:t>
            </a:r>
            <a:r>
              <a:rPr lang="fr-FR" dirty="0" smtClean="0"/>
              <a:t>.</a:t>
            </a:r>
          </a:p>
          <a:p>
            <a:r>
              <a:rPr lang="fr-FR" dirty="0" smtClean="0"/>
              <a:t>Chez les bactéries </a:t>
            </a:r>
            <a:r>
              <a:rPr lang="fr-FR" dirty="0" smtClean="0">
                <a:solidFill>
                  <a:srgbClr val="FF0000"/>
                </a:solidFill>
              </a:rPr>
              <a:t>augmentation du nombre de cellules</a:t>
            </a:r>
            <a:r>
              <a:rPr lang="fr-FR" dirty="0" smtClean="0"/>
              <a:t>. Cet accroissement est donc synonyme d'une multiplication </a:t>
            </a:r>
            <a:r>
              <a:rPr lang="fr-FR" dirty="0" err="1" smtClean="0"/>
              <a:t>bacterienne</a:t>
            </a:r>
            <a:endParaRPr lang="fr-FR" dirty="0" smtClean="0"/>
          </a:p>
        </p:txBody>
      </p:sp>
      <p:pic>
        <p:nvPicPr>
          <p:cNvPr id="4" name="Picture 2"/>
          <p:cNvPicPr>
            <a:picLocks noChangeAspect="1" noChangeArrowheads="1"/>
          </p:cNvPicPr>
          <p:nvPr/>
        </p:nvPicPr>
        <p:blipFill>
          <a:blip r:embed="rId2"/>
          <a:srcRect/>
          <a:stretch>
            <a:fillRect/>
          </a:stretch>
        </p:blipFill>
        <p:spPr bwMode="auto">
          <a:xfrm>
            <a:off x="6929454" y="642918"/>
            <a:ext cx="2214546" cy="5448300"/>
          </a:xfrm>
          <a:prstGeom prst="rect">
            <a:avLst/>
          </a:prstGeom>
          <a:noFill/>
          <a:ln w="9525">
            <a:noFill/>
            <a:miter lim="800000"/>
            <a:headEnd/>
            <a:tailEnd/>
          </a:ln>
          <a:effectLst/>
        </p:spPr>
      </p:pic>
      <p:pic>
        <p:nvPicPr>
          <p:cNvPr id="82946" name="Picture 2" descr="http://www.cps.ca/uploads/tools/WHO.gif"/>
          <p:cNvPicPr>
            <a:picLocks noChangeAspect="1" noChangeArrowheads="1"/>
          </p:cNvPicPr>
          <p:nvPr/>
        </p:nvPicPr>
        <p:blipFill>
          <a:blip r:embed="rId3"/>
          <a:srcRect/>
          <a:stretch>
            <a:fillRect/>
          </a:stretch>
        </p:blipFill>
        <p:spPr bwMode="auto">
          <a:xfrm>
            <a:off x="0" y="5000636"/>
            <a:ext cx="2857520" cy="1857364"/>
          </a:xfrm>
          <a:prstGeom prst="rect">
            <a:avLst/>
          </a:prstGeom>
          <a:noFill/>
        </p:spPr>
      </p:pic>
      <p:pic>
        <p:nvPicPr>
          <p:cNvPr id="82948" name="Picture 4" descr="http://www.inextenso.fr/PublishingImages/Offre-In-Extenso/innovation/croissance.jpg"/>
          <p:cNvPicPr>
            <a:picLocks noChangeAspect="1" noChangeArrowheads="1"/>
          </p:cNvPicPr>
          <p:nvPr/>
        </p:nvPicPr>
        <p:blipFill>
          <a:blip r:embed="rId4"/>
          <a:srcRect/>
          <a:stretch>
            <a:fillRect/>
          </a:stretch>
        </p:blipFill>
        <p:spPr bwMode="auto">
          <a:xfrm>
            <a:off x="3357554" y="4714884"/>
            <a:ext cx="3362317" cy="1857364"/>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FF0000"/>
                </a:solidFill>
              </a:rPr>
              <a:t>Mise en place du nombre caractéristique </a:t>
            </a:r>
            <a:r>
              <a:rPr lang="fr-FR" sz="3600" dirty="0" smtClean="0">
                <a:solidFill>
                  <a:srgbClr val="FF0000"/>
                </a:solidFill>
              </a:rPr>
              <a:t/>
            </a:r>
            <a:br>
              <a:rPr lang="fr-FR" sz="3600" dirty="0" smtClean="0">
                <a:solidFill>
                  <a:srgbClr val="FF0000"/>
                </a:solidFill>
              </a:rPr>
            </a:br>
            <a:endParaRPr lang="fr-FR" sz="3600"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solidFill>
                  <a:srgbClr val="FF0000"/>
                </a:solidFill>
              </a:rPr>
              <a:t>Le nombre caractéristique </a:t>
            </a:r>
            <a:r>
              <a:rPr lang="fr-FR" dirty="0" smtClean="0"/>
              <a:t>de la série réalisée est une combinaison de trois chiffres : </a:t>
            </a:r>
          </a:p>
          <a:p>
            <a:pPr>
              <a:buFont typeface="Wingdings" pitchFamily="2" charset="2"/>
              <a:buChar char="Ø"/>
            </a:pPr>
            <a:r>
              <a:rPr lang="fr-FR" dirty="0" smtClean="0"/>
              <a:t>chaque chiffre correspond au nombre de tubes « positifs » pour une dilution donnée ; </a:t>
            </a:r>
          </a:p>
          <a:p>
            <a:pPr>
              <a:buFont typeface="Wingdings" pitchFamily="2" charset="2"/>
              <a:buChar char="Ø"/>
            </a:pPr>
            <a:r>
              <a:rPr lang="fr-FR" dirty="0" smtClean="0"/>
              <a:t> les trois chiffres correspondent à trois dernières dilutions successives ; </a:t>
            </a:r>
          </a:p>
          <a:p>
            <a:pPr>
              <a:buFont typeface="Wingdings" pitchFamily="2" charset="2"/>
              <a:buChar char="Ø"/>
            </a:pPr>
            <a:r>
              <a:rPr lang="fr-FR" dirty="0" smtClean="0"/>
              <a:t>le chiffre des centaines correspond à la plus faible dilution (donc à la plus forte concentration en microorganismes), celui des dizaines à la dilution intermédiaire et celui des unités à la plus grande dilution.</a:t>
            </a:r>
          </a:p>
          <a:p>
            <a:r>
              <a:rPr lang="fr-FR" dirty="0" smtClean="0"/>
              <a:t>On reporte le nombre caractéristique de la série dans la table statistique de Mac </a:t>
            </a:r>
            <a:r>
              <a:rPr lang="fr-FR" dirty="0" err="1" smtClean="0"/>
              <a:t>Grady</a:t>
            </a:r>
            <a:r>
              <a:rPr lang="fr-FR" dirty="0" smtClean="0"/>
              <a:t> </a:t>
            </a:r>
          </a:p>
          <a:p>
            <a:endParaRPr lang="fr-FR" dirty="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pire\Desktop\micro\divsion cytosquelete.jpg"/>
          <p:cNvPicPr>
            <a:picLocks noChangeAspect="1" noChangeArrowheads="1"/>
          </p:cNvPicPr>
          <p:nvPr/>
        </p:nvPicPr>
        <p:blipFill>
          <a:blip r:embed="rId2"/>
          <a:srcRect/>
          <a:stretch>
            <a:fillRect/>
          </a:stretch>
        </p:blipFill>
        <p:spPr bwMode="auto">
          <a:xfrm>
            <a:off x="4598515" y="0"/>
            <a:ext cx="4545485" cy="6858000"/>
          </a:xfrm>
          <a:prstGeom prst="rect">
            <a:avLst/>
          </a:prstGeom>
          <a:noFill/>
        </p:spPr>
      </p:pic>
      <p:pic>
        <p:nvPicPr>
          <p:cNvPr id="3" name="Picture 2"/>
          <p:cNvPicPr>
            <a:picLocks noChangeAspect="1" noChangeArrowheads="1"/>
          </p:cNvPicPr>
          <p:nvPr/>
        </p:nvPicPr>
        <p:blipFill>
          <a:blip r:embed="rId3"/>
          <a:srcRect/>
          <a:stretch>
            <a:fillRect/>
          </a:stretch>
        </p:blipFill>
        <p:spPr bwMode="auto">
          <a:xfrm>
            <a:off x="0" y="214290"/>
            <a:ext cx="4500562" cy="6643710"/>
          </a:xfrm>
          <a:prstGeom prst="rect">
            <a:avLst/>
          </a:prstGeom>
          <a:noFill/>
          <a:ln w="9525">
            <a:noFill/>
            <a:miter lim="800000"/>
            <a:headEnd/>
            <a:tailEnd/>
          </a:ln>
          <a:effectLst/>
        </p:spPr>
      </p:pic>
      <p:sp>
        <p:nvSpPr>
          <p:cNvPr id="4" name="Rectangle 3"/>
          <p:cNvSpPr txBox="1">
            <a:spLocks noChangeArrowheads="1"/>
          </p:cNvSpPr>
          <p:nvPr/>
        </p:nvSpPr>
        <p:spPr>
          <a:xfrm>
            <a:off x="4214810" y="0"/>
            <a:ext cx="4929190" cy="6858000"/>
          </a:xfrm>
          <a:prstGeom prst="rect">
            <a:avLst/>
          </a:prstGeom>
          <a:solidFill>
            <a:schemeClr val="bg1"/>
          </a:solidFill>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fr-FR" sz="2000" b="1" i="0" u="sng" strike="noStrike" kern="1200" cap="none" spc="0" normalizeH="0" baseline="0" noProof="0" dirty="0" smtClean="0">
                <a:ln>
                  <a:noFill/>
                </a:ln>
                <a:solidFill>
                  <a:srgbClr val="C00000"/>
                </a:solidFill>
                <a:effectLst/>
                <a:uLnTx/>
                <a:uFillTx/>
                <a:latin typeface="Comic Sans MS" pitchFamily="66" charset="0"/>
                <a:ea typeface="ＭＳ Ｐゴシック" pitchFamily="34" charset="-128"/>
                <a:cs typeface="+mn-cs"/>
              </a:rPr>
              <a:t>Mécanisme :</a:t>
            </a:r>
          </a:p>
          <a:p>
            <a:pPr marL="274320" lvl="0" indent="-274320">
              <a:spcBef>
                <a:spcPct val="20000"/>
              </a:spcBef>
              <a:buClr>
                <a:schemeClr val="accent3"/>
              </a:buClr>
              <a:buSzPct val="95000"/>
              <a:defRPr/>
            </a:pPr>
            <a:r>
              <a:rPr kumimoji="0" lang="fr-FR" sz="2000" b="1" i="0" u="none" strike="noStrike" kern="1200" cap="none" spc="0" normalizeH="0" baseline="0" noProof="0" dirty="0" smtClean="0">
                <a:ln>
                  <a:noFill/>
                </a:ln>
                <a:solidFill>
                  <a:schemeClr val="tx1"/>
                </a:solidFill>
                <a:effectLst/>
                <a:uLnTx/>
                <a:uFillTx/>
                <a:latin typeface="Comic Sans MS" pitchFamily="66" charset="0"/>
                <a:ea typeface="ＭＳ Ｐゴシック" pitchFamily="34" charset="-128"/>
                <a:cs typeface="+mn-cs"/>
              </a:rPr>
              <a:t>	L'unique  molécule d’ADN circulaire </a:t>
            </a:r>
            <a:r>
              <a:rPr kumimoji="0" lang="fr-FR" sz="2000" b="1" i="0" u="none" strike="noStrike" kern="1200" cap="none" spc="0" normalizeH="0" baseline="0" noProof="0" dirty="0" smtClean="0">
                <a:ln>
                  <a:noFill/>
                </a:ln>
                <a:effectLst/>
                <a:uLnTx/>
                <a:uFillTx/>
                <a:latin typeface="Comic Sans MS" pitchFamily="66" charset="0"/>
                <a:ea typeface="ＭＳ Ｐゴシック" pitchFamily="34" charset="-128"/>
                <a:cs typeface="+mn-cs"/>
              </a:rPr>
              <a:t>se réplique (se double), de nouvelles molécules de la paroi et </a:t>
            </a:r>
            <a:r>
              <a:rPr kumimoji="0" lang="fr-FR" sz="2000" b="1" i="0" u="none" strike="noStrike" kern="1200" cap="none" spc="0" normalizeH="0" baseline="0" noProof="0" dirty="0" smtClean="0">
                <a:ln>
                  <a:noFill/>
                </a:ln>
                <a:solidFill>
                  <a:schemeClr val="tx1"/>
                </a:solidFill>
                <a:effectLst/>
                <a:uLnTx/>
                <a:uFillTx/>
                <a:latin typeface="Comic Sans MS" pitchFamily="66" charset="0"/>
                <a:ea typeface="ＭＳ Ｐゴシック" pitchFamily="34" charset="-128"/>
                <a:cs typeface="+mn-cs"/>
              </a:rPr>
              <a:t>de la membrane plasmique sont synthétisées  et les constituants cytoplasmiques voient leur stock doublé.</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r-FR" sz="2000" b="1" i="0" u="none" strike="noStrike" kern="1200" cap="none" spc="0" normalizeH="0" baseline="0" noProof="0" dirty="0" smtClean="0">
                <a:ln>
                  <a:noFill/>
                </a:ln>
                <a:effectLst/>
                <a:uLnTx/>
                <a:uFillTx/>
                <a:latin typeface="Comic Sans MS" pitchFamily="66" charset="0"/>
                <a:ea typeface="ＭＳ Ｐゴシック" pitchFamily="34" charset="-128"/>
                <a:cs typeface="+mn-cs"/>
              </a:rPr>
              <a:t>La bactérie s'allonge et se divise en deux par suite d’une invagination de la  membrane plasmique et de la paroi formant un septum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fr-FR" sz="2000" b="1" i="0" u="none" strike="noStrike" kern="1200" cap="none" spc="0" normalizeH="0" baseline="0" noProof="0" dirty="0" smtClean="0">
                <a:ln>
                  <a:noFill/>
                </a:ln>
                <a:effectLst/>
                <a:uLnTx/>
                <a:uFillTx/>
                <a:latin typeface="Comic Sans MS" pitchFamily="66" charset="0"/>
                <a:ea typeface="ＭＳ Ｐゴシック" pitchFamily="34" charset="-128"/>
                <a:cs typeface="+mn-cs"/>
              </a:rPr>
              <a:t>Séparation des 2 bactéries filles</a:t>
            </a:r>
          </a:p>
          <a:p>
            <a:pPr lvl="0">
              <a:defRPr/>
            </a:pPr>
            <a:r>
              <a:rPr lang="fr-FR" sz="2000" b="1" dirty="0" smtClean="0">
                <a:latin typeface="Comic Sans MS" pitchFamily="66" charset="0"/>
                <a:ea typeface="ＭＳ Ｐゴシック" pitchFamily="34" charset="-128"/>
              </a:rPr>
              <a:t>Mode de reproduction qui n'introduit pas de variabilité génétique chez les bactéries filles qui sont identiques entre elles et identiques à la bactérie initiale</a:t>
            </a:r>
          </a:p>
          <a:p>
            <a:pPr lvl="0">
              <a:defRPr/>
            </a:pPr>
            <a:r>
              <a:rPr lang="fr-FR" sz="2000" b="1" dirty="0" smtClean="0">
                <a:latin typeface="Comic Sans MS" pitchFamily="66" charset="0"/>
                <a:ea typeface="ＭＳ Ｐゴシック" pitchFamily="34" charset="-128"/>
              </a:rPr>
              <a:t>Celles-ci forment des « clones » : des bactéries génétiquement identiques entre elles et identiques à la bactérie mère</a:t>
            </a:r>
          </a:p>
          <a:p>
            <a:pPr lvl="0">
              <a:defRPr/>
            </a:pPr>
            <a:endParaRPr lang="fr-FR" sz="2000" b="1" dirty="0" smtClean="0">
              <a:latin typeface="Comic Sans MS" pitchFamily="66" charset="0"/>
              <a:ea typeface="ＭＳ Ｐゴシック" pitchFamily="34" charset="-128"/>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fr-FR" sz="2000" b="1" i="0" u="none" strike="noStrike" kern="1200" cap="none" spc="0" normalizeH="0" baseline="0" noProof="0" dirty="0" smtClean="0">
              <a:ln>
                <a:noFill/>
              </a:ln>
              <a:effectLst/>
              <a:uLnTx/>
              <a:uFillTx/>
              <a:latin typeface="Comic Sans MS" pitchFamily="66" charset="0"/>
              <a:ea typeface="ＭＳ Ｐゴシック" pitchFamily="34" charset="-128"/>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endParaRPr kumimoji="0" lang="fr-CA" sz="2000" b="1" i="0" u="none" strike="noStrike" kern="1200" cap="none" spc="0" normalizeH="0" baseline="0" noProof="0" dirty="0" smtClean="0">
              <a:ln>
                <a:noFill/>
              </a:ln>
              <a:effectLst/>
              <a:uLnTx/>
              <a:uFillTx/>
              <a:latin typeface="Comic Sans MS" pitchFamily="66" charset="0"/>
              <a:ea typeface="ＭＳ Ｐゴシック" pitchFamily="34" charset="-128"/>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8662" y="2071678"/>
            <a:ext cx="7858180" cy="1446550"/>
          </a:xfrm>
          <a:prstGeom prst="rect">
            <a:avLst/>
          </a:prstGeom>
          <a:noFill/>
        </p:spPr>
        <p:txBody>
          <a:bodyPr wrap="square" rtlCol="0">
            <a:spAutoFit/>
          </a:bodyPr>
          <a:lstStyle/>
          <a:p>
            <a:pPr algn="ctr"/>
            <a:r>
              <a:rPr lang="fr-FR" sz="4400" b="1" dirty="0" smtClean="0">
                <a:solidFill>
                  <a:srgbClr val="FF0000"/>
                </a:solidFill>
              </a:rPr>
              <a:t>Méthodes de mesure de croissance bactérienne </a:t>
            </a:r>
            <a:endParaRPr lang="fr-FR" sz="4400" b="1"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609600" y="485775"/>
            <a:ext cx="7924800" cy="5886450"/>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ppt_x"/>
                                          </p:val>
                                        </p:tav>
                                        <p:tav tm="100000">
                                          <p:val>
                                            <p:strVal val="#ppt_x"/>
                                          </p:val>
                                        </p:tav>
                                      </p:tavLst>
                                    </p:anim>
                                    <p:anim calcmode="lin" valueType="num">
                                      <p:cBhvr additive="base">
                                        <p:cTn id="8" dur="500" fill="hold"/>
                                        <p:tgtEl>
                                          <p:spTgt spid="58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00298" y="1571612"/>
            <a:ext cx="328614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a:r>
              <a:rPr lang="fr-FR" b="1" dirty="0" smtClean="0"/>
              <a:t>Méthodes de mesure de la croissance bactérienne</a:t>
            </a:r>
            <a:endParaRPr lang="fr-FR" dirty="0" smtClean="0"/>
          </a:p>
          <a:p>
            <a:pPr algn="ctr"/>
            <a:endParaRPr lang="fr-FR" dirty="0"/>
          </a:p>
        </p:txBody>
      </p:sp>
      <p:sp>
        <p:nvSpPr>
          <p:cNvPr id="7169" name="Rectangle 1"/>
          <p:cNvSpPr>
            <a:spLocks noChangeArrowheads="1"/>
          </p:cNvSpPr>
          <p:nvPr/>
        </p:nvSpPr>
        <p:spPr bwMode="auto">
          <a:xfrm>
            <a:off x="357158" y="2714620"/>
            <a:ext cx="2357454" cy="923330"/>
          </a:xfrm>
          <a:prstGeom prst="rect">
            <a:avLst/>
          </a:prstGeom>
          <a:blipFill>
            <a:blip r:embed="rId2"/>
            <a:tile tx="0" ty="0" sx="100000" sy="100000" flip="none" algn="tl"/>
          </a:blip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 Mesure du nombre de cellules / volume</a:t>
            </a:r>
            <a:r>
              <a:rPr kumimoji="0" lang="fr-FR" b="1"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ou poids du milieu</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5929322" y="2643182"/>
            <a:ext cx="2143140" cy="1200329"/>
          </a:xfrm>
          <a:prstGeom prst="rect">
            <a:avLst/>
          </a:prstGeom>
          <a:blipFill>
            <a:blip r:embed="rId2"/>
            <a:tile tx="0" ty="0" sx="100000" sy="100000" flip="none" algn="tl"/>
          </a:blip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 Mesure de la masse / </a:t>
            </a:r>
            <a:r>
              <a:rPr lang="fr-FR" b="1" dirty="0" smtClean="0">
                <a:solidFill>
                  <a:srgbClr val="000000"/>
                </a:solidFill>
                <a:latin typeface="Times New Roman" pitchFamily="18" charset="0"/>
                <a:ea typeface="Calibri" pitchFamily="34" charset="0"/>
                <a:cs typeface="Times New Roman" pitchFamily="18" charset="0"/>
              </a:rPr>
              <a:t>volume ou poids du milieu</a:t>
            </a:r>
            <a:endParaRPr lang="fr-FR"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928926" y="4572008"/>
            <a:ext cx="3429023" cy="1200329"/>
          </a:xfrm>
          <a:prstGeom prst="rect">
            <a:avLst/>
          </a:prstGeom>
          <a:blipFill>
            <a:blip r:embed="rId2"/>
            <a:tile tx="0" ty="0" sx="100000" sy="100000" flip="none" algn="tl"/>
          </a:blipFill>
          <a:ln>
            <a:solidFill>
              <a:schemeClr val="tx1"/>
            </a:solidFill>
          </a:ln>
        </p:spPr>
        <p:txBody>
          <a:bodyPr wrap="square">
            <a:spAutoFit/>
          </a:bodyPr>
          <a:lstStyle/>
          <a:p>
            <a:pPr lvl="0" algn="ctr" fontAlgn="base">
              <a:spcBef>
                <a:spcPct val="0"/>
              </a:spcBef>
              <a:spcAft>
                <a:spcPct val="0"/>
              </a:spcAft>
            </a:pPr>
            <a:r>
              <a:rPr lang="fr-FR" b="1" dirty="0" smtClean="0">
                <a:solidFill>
                  <a:srgbClr val="000000"/>
                </a:solidFill>
                <a:latin typeface="Times New Roman" pitchFamily="18" charset="0"/>
                <a:ea typeface="Calibri" pitchFamily="34" charset="0"/>
                <a:cs typeface="Times New Roman" pitchFamily="18" charset="0"/>
              </a:rPr>
              <a:t>3. Mesure d’un paramètre lié  au métabolisme: consommation d’un substrat ou sécrétion d’une molécule </a:t>
            </a:r>
            <a:endParaRPr lang="fr-FR" dirty="0" smtClean="0">
              <a:latin typeface="Arial" pitchFamily="34" charset="0"/>
              <a:cs typeface="Arial" pitchFamily="34" charset="0"/>
            </a:endParaRPr>
          </a:p>
        </p:txBody>
      </p:sp>
      <p:cxnSp>
        <p:nvCxnSpPr>
          <p:cNvPr id="8" name="Connecteur droit avec flèche 7"/>
          <p:cNvCxnSpPr/>
          <p:nvPr/>
        </p:nvCxnSpPr>
        <p:spPr>
          <a:xfrm rot="10800000" flipV="1">
            <a:off x="1428728" y="1857364"/>
            <a:ext cx="928694" cy="71438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786446" y="1857364"/>
            <a:ext cx="1071570" cy="64294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a:off x="3108315" y="3606801"/>
            <a:ext cx="2214578"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9"/>
                                        </p:tgtEl>
                                        <p:attrNameLst>
                                          <p:attrName>style.visibility</p:attrName>
                                        </p:attrNameLst>
                                      </p:cBhvr>
                                      <p:to>
                                        <p:strVal val="visible"/>
                                      </p:to>
                                    </p:set>
                                    <p:anim calcmode="lin" valueType="num">
                                      <p:cBhvr additive="base">
                                        <p:cTn id="19" dur="500" fill="hold"/>
                                        <p:tgtEl>
                                          <p:spTgt spid="7169"/>
                                        </p:tgtEl>
                                        <p:attrNameLst>
                                          <p:attrName>ppt_x</p:attrName>
                                        </p:attrNameLst>
                                      </p:cBhvr>
                                      <p:tavLst>
                                        <p:tav tm="0">
                                          <p:val>
                                            <p:strVal val="0-#ppt_w/2"/>
                                          </p:val>
                                        </p:tav>
                                        <p:tav tm="100000">
                                          <p:val>
                                            <p:strVal val="#ppt_x"/>
                                          </p:val>
                                        </p:tav>
                                      </p:tavLst>
                                    </p:anim>
                                    <p:anim calcmode="lin" valueType="num">
                                      <p:cBhvr additive="base">
                                        <p:cTn id="20" dur="500" fill="hold"/>
                                        <p:tgtEl>
                                          <p:spTgt spid="716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69"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Times New Roman" pitchFamily="18" charset="0"/>
                <a:cs typeface="Times New Roman" pitchFamily="18" charset="0"/>
              </a:rPr>
              <a:t>1.1. Lecture au microscope </a:t>
            </a:r>
            <a:endParaRPr lang="fr-FR" dirty="0"/>
          </a:p>
        </p:txBody>
      </p:sp>
      <p:sp>
        <p:nvSpPr>
          <p:cNvPr id="5" name="Rectangle 6"/>
          <p:cNvSpPr>
            <a:spLocks noChangeArrowheads="1"/>
          </p:cNvSpPr>
          <p:nvPr/>
        </p:nvSpPr>
        <p:spPr bwMode="auto">
          <a:xfrm>
            <a:off x="294333" y="2357430"/>
            <a:ext cx="8849667" cy="3416320"/>
          </a:xfrm>
          <a:prstGeom prst="rect">
            <a:avLst/>
          </a:prstGeom>
          <a:noFill/>
          <a:ln w="9525">
            <a:noFill/>
            <a:miter lim="800000"/>
            <a:headEnd/>
            <a:tailEnd/>
          </a:ln>
        </p:spPr>
        <p:txBody>
          <a:bodyPr wrap="none" anchor="ctr">
            <a:spAutoFit/>
          </a:bodyPr>
          <a:lstStyle/>
          <a:p>
            <a:pPr>
              <a:buFont typeface="Arial" pitchFamily="34" charset="0"/>
              <a:buChar char="•"/>
            </a:pPr>
            <a:r>
              <a:rPr lang="fr-FR" sz="2400" dirty="0"/>
              <a:t> Le microscope permet u</a:t>
            </a:r>
            <a:r>
              <a:rPr lang="en-US" sz="2400" dirty="0"/>
              <a:t>ne </a:t>
            </a:r>
            <a:r>
              <a:rPr lang="en-US" sz="2400" dirty="0" err="1"/>
              <a:t>numération</a:t>
            </a:r>
            <a:r>
              <a:rPr lang="en-US" sz="2400" dirty="0"/>
              <a:t> </a:t>
            </a:r>
            <a:r>
              <a:rPr lang="en-US" sz="2400" dirty="0" err="1"/>
              <a:t>totale</a:t>
            </a:r>
            <a:r>
              <a:rPr lang="en-US" sz="2400" dirty="0"/>
              <a:t> des cellules</a:t>
            </a:r>
          </a:p>
          <a:p>
            <a:pPr>
              <a:buFontTx/>
              <a:buChar char="•"/>
            </a:pPr>
            <a:endParaRPr lang="en-US" sz="2400" dirty="0"/>
          </a:p>
          <a:p>
            <a:pPr>
              <a:buFontTx/>
              <a:buChar char="•"/>
            </a:pPr>
            <a:r>
              <a:rPr lang="ar-SA" sz="2400" dirty="0"/>
              <a:t> </a:t>
            </a:r>
            <a:r>
              <a:rPr lang="fr-FR" sz="2400" dirty="0"/>
              <a:t> Elle </a:t>
            </a:r>
            <a:r>
              <a:rPr lang="en-US" sz="2400" dirty="0"/>
              <a:t>ne </a:t>
            </a:r>
            <a:r>
              <a:rPr lang="en-US" sz="2400" dirty="0" err="1"/>
              <a:t>permet</a:t>
            </a:r>
            <a:r>
              <a:rPr lang="en-US" sz="2400" dirty="0"/>
              <a:t> pas de </a:t>
            </a:r>
            <a:r>
              <a:rPr lang="en-US" sz="2400" dirty="0" err="1" smtClean="0"/>
              <a:t>distinguer</a:t>
            </a:r>
            <a:r>
              <a:rPr lang="en-US" sz="2400" dirty="0" smtClean="0"/>
              <a:t>  </a:t>
            </a:r>
            <a:r>
              <a:rPr lang="en-US" sz="2400" dirty="0" err="1"/>
              <a:t>facilement</a:t>
            </a:r>
            <a:r>
              <a:rPr lang="en-US" sz="2400" dirty="0"/>
              <a:t> les cellules </a:t>
            </a:r>
            <a:r>
              <a:rPr lang="en-US" sz="2400" dirty="0" err="1"/>
              <a:t>vivantes</a:t>
            </a:r>
            <a:r>
              <a:rPr lang="en-US" sz="2400" dirty="0"/>
              <a:t> </a:t>
            </a:r>
          </a:p>
          <a:p>
            <a:r>
              <a:rPr lang="en-US" sz="2400" dirty="0" smtClean="0"/>
              <a:t> </a:t>
            </a:r>
            <a:endParaRPr lang="en-US" sz="2400" dirty="0"/>
          </a:p>
          <a:p>
            <a:r>
              <a:rPr lang="en-US" sz="2400" dirty="0"/>
              <a:t>des cellules </a:t>
            </a:r>
            <a:r>
              <a:rPr lang="en-US" sz="2400" dirty="0" err="1"/>
              <a:t>mortes</a:t>
            </a:r>
            <a:r>
              <a:rPr lang="en-US" sz="2400" dirty="0"/>
              <a:t>.</a:t>
            </a:r>
            <a:r>
              <a:rPr lang="fr-FR" sz="2400" dirty="0"/>
              <a:t> </a:t>
            </a:r>
          </a:p>
          <a:p>
            <a:endParaRPr lang="fr-FR" sz="2400" dirty="0"/>
          </a:p>
          <a:p>
            <a:pPr>
              <a:buFontTx/>
              <a:buChar char="•"/>
            </a:pPr>
            <a:r>
              <a:rPr lang="fr-FR" sz="2400" dirty="0"/>
              <a:t> Le comptage des cellules se fait en utilisant un hématimètre </a:t>
            </a:r>
          </a:p>
          <a:p>
            <a:endParaRPr lang="fr-FR" sz="2400" dirty="0"/>
          </a:p>
          <a:p>
            <a:r>
              <a:rPr lang="fr-FR" sz="2400" dirty="0"/>
              <a:t>(cellules de </a:t>
            </a:r>
            <a:r>
              <a:rPr lang="fr-FR" sz="2400" dirty="0" err="1"/>
              <a:t>Thoma</a:t>
            </a:r>
            <a:r>
              <a:rPr lang="fr-FR" sz="2400" dirty="0"/>
              <a:t>, de </a:t>
            </a:r>
            <a:r>
              <a:rPr lang="fr-FR" sz="2400" dirty="0" err="1"/>
              <a:t>Malassez</a:t>
            </a:r>
            <a:r>
              <a:rPr lang="fr-FR" sz="2400" dirty="0"/>
              <a:t>…)</a:t>
            </a:r>
            <a:endParaRPr lang="ar-SA" sz="2400" dirty="0"/>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mage003"/>
          <p:cNvPicPr>
            <a:picLocks noChangeAspect="1" noChangeArrowheads="1"/>
          </p:cNvPicPr>
          <p:nvPr/>
        </p:nvPicPr>
        <p:blipFill>
          <a:blip r:embed="rId2"/>
          <a:srcRect/>
          <a:stretch>
            <a:fillRect/>
          </a:stretch>
        </p:blipFill>
        <p:spPr bwMode="auto">
          <a:xfrm>
            <a:off x="1042988" y="2636838"/>
            <a:ext cx="3708400" cy="4221162"/>
          </a:xfrm>
          <a:prstGeom prst="rect">
            <a:avLst/>
          </a:prstGeom>
          <a:noFill/>
          <a:ln w="9525">
            <a:noFill/>
            <a:miter lim="800000"/>
            <a:headEnd/>
            <a:tailEnd/>
          </a:ln>
        </p:spPr>
      </p:pic>
      <p:pic>
        <p:nvPicPr>
          <p:cNvPr id="3" name="Picture 7" descr="image006"/>
          <p:cNvPicPr>
            <a:picLocks noChangeAspect="1" noChangeArrowheads="1"/>
          </p:cNvPicPr>
          <p:nvPr/>
        </p:nvPicPr>
        <p:blipFill>
          <a:blip r:embed="rId3"/>
          <a:srcRect/>
          <a:stretch>
            <a:fillRect/>
          </a:stretch>
        </p:blipFill>
        <p:spPr bwMode="auto">
          <a:xfrm>
            <a:off x="5364163" y="2565400"/>
            <a:ext cx="2663825" cy="4292600"/>
          </a:xfrm>
          <a:prstGeom prst="rect">
            <a:avLst/>
          </a:prstGeom>
          <a:noFill/>
          <a:ln w="9525">
            <a:noFill/>
            <a:miter lim="800000"/>
            <a:headEnd/>
            <a:tailEnd/>
          </a:ln>
        </p:spPr>
      </p:pic>
      <p:pic>
        <p:nvPicPr>
          <p:cNvPr id="4" name="Picture 9" descr="thoma"/>
          <p:cNvPicPr>
            <a:picLocks noChangeAspect="1" noChangeArrowheads="1"/>
          </p:cNvPicPr>
          <p:nvPr/>
        </p:nvPicPr>
        <p:blipFill>
          <a:blip r:embed="rId4"/>
          <a:srcRect/>
          <a:stretch>
            <a:fillRect/>
          </a:stretch>
        </p:blipFill>
        <p:spPr bwMode="auto">
          <a:xfrm>
            <a:off x="250825" y="549275"/>
            <a:ext cx="4248150" cy="1600200"/>
          </a:xfrm>
          <a:prstGeom prst="rect">
            <a:avLst/>
          </a:prstGeom>
          <a:noFill/>
          <a:ln w="9525">
            <a:noFill/>
            <a:miter lim="800000"/>
            <a:headEnd/>
            <a:tailEnd/>
          </a:ln>
        </p:spPr>
      </p:pic>
      <p:pic>
        <p:nvPicPr>
          <p:cNvPr id="5" name="Picture 11" descr="cellule"/>
          <p:cNvPicPr>
            <a:picLocks noChangeAspect="1" noChangeArrowheads="1"/>
          </p:cNvPicPr>
          <p:nvPr/>
        </p:nvPicPr>
        <p:blipFill>
          <a:blip r:embed="rId5"/>
          <a:srcRect/>
          <a:stretch>
            <a:fillRect/>
          </a:stretch>
        </p:blipFill>
        <p:spPr bwMode="auto">
          <a:xfrm>
            <a:off x="4932363" y="404813"/>
            <a:ext cx="3762375" cy="1571625"/>
          </a:xfrm>
          <a:prstGeom prst="rect">
            <a:avLst/>
          </a:prstGeom>
          <a:noFill/>
          <a:ln w="9525">
            <a:noFill/>
            <a:miter lim="800000"/>
            <a:headEnd/>
            <a:tailEnd/>
          </a:ln>
        </p:spPr>
      </p:pic>
      <p:sp>
        <p:nvSpPr>
          <p:cNvPr id="6" name="Text Box 12"/>
          <p:cNvSpPr txBox="1">
            <a:spLocks noChangeArrowheads="1"/>
          </p:cNvSpPr>
          <p:nvPr/>
        </p:nvSpPr>
        <p:spPr bwMode="auto">
          <a:xfrm>
            <a:off x="912813" y="0"/>
            <a:ext cx="3046412" cy="457200"/>
          </a:xfrm>
          <a:prstGeom prst="rect">
            <a:avLst/>
          </a:prstGeom>
          <a:noFill/>
          <a:ln w="9525">
            <a:noFill/>
            <a:miter lim="800000"/>
            <a:headEnd/>
            <a:tailEnd/>
          </a:ln>
        </p:spPr>
        <p:txBody>
          <a:bodyPr wrap="none">
            <a:spAutoFit/>
          </a:bodyPr>
          <a:lstStyle/>
          <a:p>
            <a:pPr algn="r" rtl="1"/>
            <a:r>
              <a:rPr lang="fr-FR" b="1">
                <a:solidFill>
                  <a:srgbClr val="FFFF66"/>
                </a:solidFill>
              </a:rPr>
              <a:t>Cellule de Malassez</a:t>
            </a:r>
            <a:endParaRPr lang="en-US" b="1">
              <a:solidFill>
                <a:srgbClr val="FFFF66"/>
              </a:solidFill>
            </a:endParaRPr>
          </a:p>
        </p:txBody>
      </p:sp>
      <p:sp>
        <p:nvSpPr>
          <p:cNvPr id="7" name="Text Box 13"/>
          <p:cNvSpPr txBox="1">
            <a:spLocks noChangeArrowheads="1"/>
          </p:cNvSpPr>
          <p:nvPr/>
        </p:nvSpPr>
        <p:spPr bwMode="auto">
          <a:xfrm>
            <a:off x="1473200" y="2206625"/>
            <a:ext cx="1454150" cy="366713"/>
          </a:xfrm>
          <a:prstGeom prst="rect">
            <a:avLst/>
          </a:prstGeom>
          <a:noFill/>
          <a:ln w="9525">
            <a:noFill/>
            <a:miter lim="800000"/>
            <a:headEnd/>
            <a:tailEnd/>
          </a:ln>
        </p:spPr>
        <p:txBody>
          <a:bodyPr wrap="none">
            <a:spAutoFit/>
          </a:bodyPr>
          <a:lstStyle/>
          <a:p>
            <a:pPr algn="r" rtl="1"/>
            <a:r>
              <a:rPr lang="fr-FR" sz="1800" b="1"/>
              <a:t>Vue de face</a:t>
            </a:r>
            <a:endParaRPr lang="en-US" sz="1800" b="1"/>
          </a:p>
        </p:txBody>
      </p:sp>
      <p:sp>
        <p:nvSpPr>
          <p:cNvPr id="8" name="Text Box 14"/>
          <p:cNvSpPr txBox="1">
            <a:spLocks noChangeArrowheads="1"/>
          </p:cNvSpPr>
          <p:nvPr/>
        </p:nvSpPr>
        <p:spPr bwMode="auto">
          <a:xfrm>
            <a:off x="6700838" y="2062163"/>
            <a:ext cx="1568450" cy="366712"/>
          </a:xfrm>
          <a:prstGeom prst="rect">
            <a:avLst/>
          </a:prstGeom>
          <a:noFill/>
          <a:ln w="9525">
            <a:noFill/>
            <a:miter lim="800000"/>
            <a:headEnd/>
            <a:tailEnd/>
          </a:ln>
        </p:spPr>
        <p:txBody>
          <a:bodyPr wrap="none">
            <a:spAutoFit/>
          </a:bodyPr>
          <a:lstStyle/>
          <a:p>
            <a:pPr algn="r" rtl="1"/>
            <a:r>
              <a:rPr lang="fr-FR" sz="1800" b="1"/>
              <a:t>Vue de profil</a:t>
            </a:r>
            <a:endParaRPr lang="en-US" sz="1800" b="1"/>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umériser002"/>
          <p:cNvPicPr>
            <a:picLocks noChangeAspect="1" noChangeArrowheads="1"/>
          </p:cNvPicPr>
          <p:nvPr/>
        </p:nvPicPr>
        <p:blipFill>
          <a:blip r:embed="rId2"/>
          <a:srcRect/>
          <a:stretch>
            <a:fillRect/>
          </a:stretch>
        </p:blipFill>
        <p:spPr>
          <a:xfrm>
            <a:off x="4067943" y="1623732"/>
            <a:ext cx="5084613" cy="4757596"/>
          </a:xfrm>
          <a:prstGeom prst="rect">
            <a:avLst/>
          </a:prstGeom>
          <a:noFill/>
        </p:spPr>
      </p:pic>
      <p:sp>
        <p:nvSpPr>
          <p:cNvPr id="2" name="Rectangle 1"/>
          <p:cNvSpPr>
            <a:spLocks noChangeArrowheads="1"/>
          </p:cNvSpPr>
          <p:nvPr/>
        </p:nvSpPr>
        <p:spPr bwMode="auto">
          <a:xfrm>
            <a:off x="0" y="0"/>
            <a:ext cx="9144000" cy="92869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 Mesure du nombre de cellules </a:t>
            </a:r>
            <a:r>
              <a:rPr lang="fr-FR" dirty="0" smtClean="0"/>
              <a:t>C’est la détermination de la concentration cellulaire exprimée en nombre de bactéries par unité de volume</a:t>
            </a:r>
          </a:p>
          <a:p>
            <a:pPr marL="0" marR="0" lvl="0" indent="0" algn="justLow" defTabSz="914400" rtl="0" eaLnBrk="1" fontAlgn="base" latinLnBrk="0" hangingPunct="1">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0" y="785794"/>
            <a:ext cx="91440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b="1" dirty="0" smtClean="0">
                <a:latin typeface="Times New Roman" pitchFamily="18" charset="0"/>
                <a:cs typeface="Times New Roman" pitchFamily="18" charset="0"/>
              </a:rPr>
              <a:t>1.1. Lecture au microscope : </a:t>
            </a:r>
            <a:r>
              <a:rPr lang="fr-FR" dirty="0" smtClean="0"/>
              <a:t>(numération totale) : technique couramment utilisée pour les bactéries, les levures et les spores de mycètes.</a:t>
            </a:r>
            <a:r>
              <a:rPr lang="fr-FR" i="1"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5" name="Rectangle 1"/>
          <p:cNvSpPr>
            <a:spLocks noChangeArrowheads="1"/>
          </p:cNvSpPr>
          <p:nvPr/>
        </p:nvSpPr>
        <p:spPr bwMode="auto">
          <a:xfrm>
            <a:off x="571472" y="6488668"/>
            <a:ext cx="764824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cette méthode prend en compte toutes les cellules aussi bien mortes ou vivantes.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ZoneTexte 5"/>
          <p:cNvSpPr txBox="1"/>
          <p:nvPr/>
        </p:nvSpPr>
        <p:spPr>
          <a:xfrm>
            <a:off x="75498" y="2127163"/>
            <a:ext cx="4320098" cy="2585323"/>
          </a:xfrm>
          <a:prstGeom prst="rect">
            <a:avLst/>
          </a:prstGeom>
          <a:noFill/>
        </p:spPr>
        <p:txBody>
          <a:bodyPr wrap="square" rtlCol="0">
            <a:spAutoFit/>
          </a:bodyPr>
          <a:lstStyle/>
          <a:p>
            <a:r>
              <a:rPr lang="fr-FR" dirty="0"/>
              <a:t>La totalité de la cellule est composée de 100 rectangles dont les dimensions sont : </a:t>
            </a:r>
          </a:p>
          <a:p>
            <a:pPr lvl="0"/>
            <a:r>
              <a:rPr lang="fr-FR" dirty="0" smtClean="0"/>
              <a:t>Longueur </a:t>
            </a:r>
            <a:r>
              <a:rPr lang="fr-FR" dirty="0"/>
              <a:t>= 0,25 mm</a:t>
            </a:r>
          </a:p>
          <a:p>
            <a:pPr lvl="0"/>
            <a:r>
              <a:rPr lang="fr-FR" dirty="0"/>
              <a:t>Largeur = 0,20 mm</a:t>
            </a:r>
          </a:p>
          <a:p>
            <a:pPr lvl="0"/>
            <a:r>
              <a:rPr lang="fr-FR" dirty="0"/>
              <a:t>Profondeur = 0,20 mm</a:t>
            </a:r>
          </a:p>
          <a:p>
            <a:r>
              <a:rPr lang="fr-FR" dirty="0"/>
              <a:t>Le volume total de la cellule est de 1 mm</a:t>
            </a:r>
            <a:r>
              <a:rPr lang="fr-FR" baseline="30000" dirty="0"/>
              <a:t>3</a:t>
            </a:r>
            <a:r>
              <a:rPr lang="fr-FR" dirty="0"/>
              <a:t> (2,5 x 2 x 0,20)</a:t>
            </a:r>
            <a:endParaRPr lang="fr-FR"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3529</TotalTime>
  <Words>801</Words>
  <Application>Microsoft Office PowerPoint</Application>
  <PresentationFormat>Affichage à l'écran (4:3)</PresentationFormat>
  <Paragraphs>103</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Débit</vt:lpstr>
      <vt:lpstr> Chapitre 5  La croissance bactérienne  Préparé par Dr DEBIB Aicha </vt:lpstr>
      <vt:lpstr>Définition de la Croissance </vt:lpstr>
      <vt:lpstr>Diapositive 3</vt:lpstr>
      <vt:lpstr>Diapositive 4</vt:lpstr>
      <vt:lpstr>Diapositive 5</vt:lpstr>
      <vt:lpstr>Diapositive 6</vt:lpstr>
      <vt:lpstr>1.1. Lecture au microscope </vt:lpstr>
      <vt:lpstr>Diapositive 8</vt:lpstr>
      <vt:lpstr>Diapositive 9</vt:lpstr>
      <vt:lpstr>PRINCIPE DE COMPTAGE : </vt:lpstr>
      <vt:lpstr>Diapositive 11</vt:lpstr>
      <vt:lpstr>1.2. Dénombrement après culture (numération viable)  </vt:lpstr>
      <vt:lpstr>1.2.1.Dénombrement en milieu solide </vt:lpstr>
      <vt:lpstr>Diapositive 14</vt:lpstr>
      <vt:lpstr>Diapositive 15</vt:lpstr>
      <vt:lpstr>Diapositive 16</vt:lpstr>
      <vt:lpstr>Diapositive 17</vt:lpstr>
      <vt:lpstr>1.2.2. Dénombrement en milieu liquide (Méthode du nombre le plus probable (NPP ou MPN Most Probable Number en anglais),</vt:lpstr>
      <vt:lpstr>Lecture </vt:lpstr>
      <vt:lpstr>Mise en place du nombre caractéristique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5 de Microbiologie Générale La croissance bacterienne</dc:title>
  <dc:creator>Acer</dc:creator>
  <cp:lastModifiedBy>pc</cp:lastModifiedBy>
  <cp:revision>120</cp:revision>
  <dcterms:created xsi:type="dcterms:W3CDTF">2013-04-11T07:05:25Z</dcterms:created>
  <dcterms:modified xsi:type="dcterms:W3CDTF">2024-01-18T14:09:28Z</dcterms:modified>
</cp:coreProperties>
</file>