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3" r:id="rId8"/>
    <p:sldId id="264" r:id="rId9"/>
    <p:sldId id="266" r:id="rId10"/>
    <p:sldId id="267" r:id="rId11"/>
    <p:sldId id="270" r:id="rId12"/>
    <p:sldId id="271" r:id="rId13"/>
    <p:sldId id="272" r:id="rId14"/>
    <p:sldId id="273" r:id="rId15"/>
    <p:sldId id="275" r:id="rId16"/>
    <p:sldId id="276" r:id="rId17"/>
    <p:sldId id="277" r:id="rId18"/>
    <p:sldId id="278" r:id="rId19"/>
    <p:sldId id="279" r:id="rId20"/>
    <p:sldId id="280" r:id="rId21"/>
    <p:sldId id="281" r:id="rId22"/>
    <p:sldId id="282" r:id="rId23"/>
    <p:sldId id="284"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showGuides="1">
      <p:cViewPr>
        <p:scale>
          <a:sx n="83" d="100"/>
          <a:sy n="83" d="100"/>
        </p:scale>
        <p:origin x="-222"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6EEA2CF-771D-41E2-9821-DA5E43FCAEC2}"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4E40A6-3CBC-4AB2-93CD-8C68FAC5DEDA}"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6EEA2CF-771D-41E2-9821-DA5E43FCAEC2}"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4E40A6-3CBC-4AB2-93CD-8C68FAC5DEDA}"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a:xfrm>
            <a:off x="838200" y="365125"/>
            <a:ext cx="7734300" cy="5811838"/>
          </a:xfrm>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6EEA2CF-771D-41E2-9821-DA5E43FCAEC2}"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4E40A6-3CBC-4AB2-93CD-8C68FAC5DEDA}"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hasCustomPrompt="1"/>
          </p:nvPr>
        </p:nvSpPr>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6EEA2CF-771D-41E2-9821-DA5E43FCAEC2}"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4E40A6-3CBC-4AB2-93CD-8C68FAC5DEDA}"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endParaRPr lang="fr-FR" smtClean="0"/>
          </a:p>
        </p:txBody>
      </p:sp>
      <p:sp>
        <p:nvSpPr>
          <p:cNvPr id="4" name="Espace réservé de la date 3"/>
          <p:cNvSpPr>
            <a:spLocks noGrp="1"/>
          </p:cNvSpPr>
          <p:nvPr>
            <p:ph type="dt" sz="half" idx="10"/>
          </p:nvPr>
        </p:nvSpPr>
        <p:spPr/>
        <p:txBody>
          <a:bodyPr/>
          <a:lstStyle/>
          <a:p>
            <a:fld id="{76EEA2CF-771D-41E2-9821-DA5E43FCAEC2}"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4E40A6-3CBC-4AB2-93CD-8C68FAC5DEDA}"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hasCustomPrompt="1"/>
          </p:nvPr>
        </p:nvSpPr>
        <p:spPr>
          <a:xfrm>
            <a:off x="838200" y="1825625"/>
            <a:ext cx="5181600" cy="435133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6172200" y="1825625"/>
            <a:ext cx="5181600" cy="435133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6EEA2CF-771D-41E2-9821-DA5E43FCAEC2}"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4E40A6-3CBC-4AB2-93CD-8C68FAC5DEDA}"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4" name="Espace réservé du contenu 3"/>
          <p:cNvSpPr>
            <a:spLocks noGrp="1"/>
          </p:cNvSpPr>
          <p:nvPr>
            <p:ph sz="half" idx="2" hasCustomPrompt="1"/>
          </p:nvPr>
        </p:nvSpPr>
        <p:spPr>
          <a:xfrm>
            <a:off x="839788" y="2505075"/>
            <a:ext cx="5157787" cy="368458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6" name="Espace réservé du contenu 5"/>
          <p:cNvSpPr>
            <a:spLocks noGrp="1"/>
          </p:cNvSpPr>
          <p:nvPr>
            <p:ph sz="quarter" idx="4" hasCustomPrompt="1"/>
          </p:nvPr>
        </p:nvSpPr>
        <p:spPr>
          <a:xfrm>
            <a:off x="6172200" y="2505075"/>
            <a:ext cx="5183188" cy="3684588"/>
          </a:xfrm>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6EEA2CF-771D-41E2-9821-DA5E43FCAEC2}" type="datetimeFigureOut">
              <a:rPr lang="fr-FR" smtClean="0"/>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B4E40A6-3CBC-4AB2-93CD-8C68FAC5DEDA}"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6EEA2CF-771D-41E2-9821-DA5E43FCAEC2}"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B4E40A6-3CBC-4AB2-93CD-8C68FAC5DEDA}"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EEA2CF-771D-41E2-9821-DA5E43FCAEC2}" type="datetimeFigureOut">
              <a:rPr lang="fr-FR" smtClean="0"/>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B4E40A6-3CBC-4AB2-93CD-8C68FAC5DEDA}"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76EEA2CF-771D-41E2-9821-DA5E43FCAEC2}"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4E40A6-3CBC-4AB2-93CD-8C68FAC5DEDA}"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76EEA2CF-771D-41E2-9821-DA5E43FCAEC2}"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4E40A6-3CBC-4AB2-93CD-8C68FAC5DEDA}"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EA2CF-771D-41E2-9821-DA5E43FCAEC2}" type="datetimeFigureOut">
              <a:rPr lang="fr-FR" smtClean="0"/>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E40A6-3CBC-4AB2-93CD-8C68FAC5DEDA}"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emf"/><Relationship Id="rId6" Type="http://schemas.openxmlformats.org/officeDocument/2006/relationships/hyperlink" Target="https://fr.wikipedia.org/wiki/1881" TargetMode="External"/><Relationship Id="rId5" Type="http://schemas.openxmlformats.org/officeDocument/2006/relationships/hyperlink" Target="https://fr.wikipedia.org/wiki/Juin_1881" TargetMode="External"/><Relationship Id="rId4" Type="http://schemas.openxmlformats.org/officeDocument/2006/relationships/hyperlink" Target="https://fr.wikipedia.org/wiki/23_juin" TargetMode="External"/><Relationship Id="rId3" Type="http://schemas.openxmlformats.org/officeDocument/2006/relationships/hyperlink" Target="https://fr.wikipedia.org/wiki/1804" TargetMode="External"/><Relationship Id="rId2" Type="http://schemas.openxmlformats.org/officeDocument/2006/relationships/hyperlink" Target="https://fr.wikipedia.org/wiki/Avril_1804" TargetMode="External"/><Relationship Id="rId11" Type="http://schemas.openxmlformats.org/officeDocument/2006/relationships/slideLayout" Target="../slideLayouts/slideLayout2.xml"/><Relationship Id="rId10" Type="http://schemas.openxmlformats.org/officeDocument/2006/relationships/image" Target="../media/image16.png"/><Relationship Id="rId1" Type="http://schemas.openxmlformats.org/officeDocument/2006/relationships/hyperlink" Target="https://fr.wikipedia.org/wiki/5_avril"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3.wdp"/><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smtClean="0"/>
              <a:t>I. Le 17ème siècle: Epoque de description des observations microscopiques </a:t>
            </a:r>
            <a:endParaRPr lang="fr-FR" b="1" dirty="0"/>
          </a:p>
        </p:txBody>
      </p:sp>
      <p:pic>
        <p:nvPicPr>
          <p:cNvPr id="1026" name="Picture 2" descr="Résultat de recherche d'images pour &quot;Antoni Van Leeuwenhoek&quo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24375" y="3907972"/>
            <a:ext cx="3552825"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solidFill>
                  <a:srgbClr val="FF0000"/>
                </a:solidFill>
              </a:rPr>
              <a:t>- Aucune avancée significative </a:t>
            </a:r>
            <a:r>
              <a:rPr lang="fr-FR" sz="3600" dirty="0" smtClean="0">
                <a:solidFill>
                  <a:srgbClr val="FF0000"/>
                </a:solidFill>
              </a:rPr>
              <a:t>au </a:t>
            </a:r>
            <a:r>
              <a:rPr lang="fr-FR" sz="3600" b="1" dirty="0" smtClean="0">
                <a:solidFill>
                  <a:srgbClr val="FF0000"/>
                </a:solidFill>
              </a:rPr>
              <a:t>18ème siècle</a:t>
            </a:r>
            <a:r>
              <a:rPr lang="fr-FR" sz="3600" dirty="0" smtClean="0">
                <a:solidFill>
                  <a:srgbClr val="FF0000"/>
                </a:solidFill>
              </a:rPr>
              <a:t>: </a:t>
            </a:r>
            <a:endParaRPr lang="fr-FR" sz="3600" dirty="0">
              <a:solidFill>
                <a:srgbClr val="FF0000"/>
              </a:solidFill>
            </a:endParaRPr>
          </a:p>
        </p:txBody>
      </p:sp>
      <p:sp>
        <p:nvSpPr>
          <p:cNvPr id="3" name="Espace réservé du contenu 2"/>
          <p:cNvSpPr>
            <a:spLocks noGrp="1"/>
          </p:cNvSpPr>
          <p:nvPr>
            <p:ph idx="1"/>
          </p:nvPr>
        </p:nvSpPr>
        <p:spPr/>
        <p:txBody>
          <a:bodyPr/>
          <a:lstStyle/>
          <a:p>
            <a:pPr marL="0" indent="0">
              <a:buNone/>
            </a:pPr>
            <a:endParaRPr lang="fr-FR" dirty="0" smtClean="0"/>
          </a:p>
          <a:p>
            <a:r>
              <a:rPr lang="fr-FR" dirty="0" smtClean="0"/>
              <a:t>dans </a:t>
            </a:r>
            <a:r>
              <a:rPr lang="fr-FR" dirty="0"/>
              <a:t>la conception de microscopes à meilleure résolution</a:t>
            </a:r>
            <a:r>
              <a:rPr lang="fr-FR" dirty="0" smtClean="0"/>
              <a:t>,</a:t>
            </a:r>
            <a:endParaRPr lang="fr-FR" dirty="0" smtClean="0"/>
          </a:p>
          <a:p>
            <a:r>
              <a:rPr lang="fr-FR" dirty="0" smtClean="0"/>
              <a:t> </a:t>
            </a:r>
            <a:r>
              <a:rPr lang="fr-FR" dirty="0"/>
              <a:t>dans </a:t>
            </a:r>
            <a:r>
              <a:rPr lang="fr-FR" dirty="0" smtClean="0"/>
              <a:t>les techniques </a:t>
            </a:r>
            <a:r>
              <a:rPr lang="fr-FR" dirty="0"/>
              <a:t>de la microscopie, </a:t>
            </a:r>
            <a:endParaRPr lang="fr-FR" dirty="0" smtClean="0"/>
          </a:p>
          <a:p>
            <a:r>
              <a:rPr lang="fr-FR" dirty="0" smtClean="0"/>
              <a:t>altération </a:t>
            </a:r>
            <a:r>
              <a:rPr lang="fr-FR" dirty="0"/>
              <a:t>rapide des préparations de tissus qui a conduit à une absence </a:t>
            </a:r>
            <a:r>
              <a:rPr lang="fr-FR" dirty="0" smtClean="0"/>
              <a:t>de reproductibilité</a:t>
            </a:r>
            <a:r>
              <a:rPr lang="fr-FR" dirty="0"/>
              <a:t>.</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rgbClr val="FF0000"/>
                </a:solidFill>
              </a:rPr>
              <a:t>III. Le 19</a:t>
            </a:r>
            <a:r>
              <a:rPr lang="fr-FR" b="1" baseline="30000" dirty="0">
                <a:solidFill>
                  <a:srgbClr val="FF0000"/>
                </a:solidFill>
              </a:rPr>
              <a:t>ème</a:t>
            </a:r>
            <a:r>
              <a:rPr lang="fr-FR" b="1" dirty="0">
                <a:solidFill>
                  <a:srgbClr val="FF0000"/>
                </a:solidFill>
              </a:rPr>
              <a:t> siècle: l’âge d’or de la Biologie Cellulaire</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La théorie du protoplasme </a:t>
            </a:r>
            <a:r>
              <a:rPr lang="fr-FR" dirty="0" smtClean="0">
                <a:solidFill>
                  <a:srgbClr val="FF0000"/>
                </a:solidFill>
              </a:rPr>
              <a:t>:</a:t>
            </a:r>
            <a:endParaRPr lang="fr-FR" dirty="0">
              <a:solidFill>
                <a:srgbClr val="FF0000"/>
              </a:solidFill>
            </a:endParaRPr>
          </a:p>
        </p:txBody>
      </p:sp>
      <p:sp>
        <p:nvSpPr>
          <p:cNvPr id="3" name="Espace réservé du contenu 2"/>
          <p:cNvSpPr>
            <a:spLocks noGrp="1"/>
          </p:cNvSpPr>
          <p:nvPr>
            <p:ph idx="1"/>
          </p:nvPr>
        </p:nvSpPr>
        <p:spPr>
          <a:xfrm>
            <a:off x="838200" y="1825624"/>
            <a:ext cx="9002486" cy="5032375"/>
          </a:xfrm>
        </p:spPr>
        <p:txBody>
          <a:bodyPr>
            <a:normAutofit/>
          </a:bodyPr>
          <a:lstStyle/>
          <a:p>
            <a:r>
              <a:rPr lang="fr-FR" dirty="0">
                <a:solidFill>
                  <a:srgbClr val="FF0000"/>
                </a:solidFill>
              </a:rPr>
              <a:t>Charles François </a:t>
            </a:r>
            <a:r>
              <a:rPr lang="fr-FR" dirty="0" err="1">
                <a:solidFill>
                  <a:srgbClr val="FF0000"/>
                </a:solidFill>
              </a:rPr>
              <a:t>Brisseau</a:t>
            </a:r>
            <a:r>
              <a:rPr lang="fr-FR" dirty="0">
                <a:solidFill>
                  <a:srgbClr val="FF0000"/>
                </a:solidFill>
              </a:rPr>
              <a:t> de Mirbel,</a:t>
            </a:r>
            <a:r>
              <a:rPr lang="fr-FR" dirty="0"/>
              <a:t> botaniste Français, ses publications </a:t>
            </a:r>
            <a:r>
              <a:rPr lang="fr-FR" dirty="0" smtClean="0"/>
              <a:t>lui permettent </a:t>
            </a:r>
            <a:r>
              <a:rPr lang="fr-FR" dirty="0"/>
              <a:t>d’être </a:t>
            </a:r>
            <a:r>
              <a:rPr lang="fr-FR" dirty="0" smtClean="0"/>
              <a:t>considéré </a:t>
            </a:r>
            <a:r>
              <a:rPr lang="fr-FR" dirty="0"/>
              <a:t>comme le père de la Cytologie et de la Physiologie végétale. Il travaille sur des </a:t>
            </a:r>
            <a:r>
              <a:rPr lang="fr-FR" dirty="0" smtClean="0"/>
              <a:t>tissus végétaux </a:t>
            </a:r>
            <a:r>
              <a:rPr lang="fr-FR" dirty="0"/>
              <a:t>et en conclut en 1809 que le contenu cellulaire est une </a:t>
            </a:r>
            <a:r>
              <a:rPr lang="fr-FR" i="1" dirty="0"/>
              <a:t>gelée</a:t>
            </a:r>
            <a:r>
              <a:rPr lang="fr-FR" dirty="0"/>
              <a:t>. </a:t>
            </a:r>
            <a:endParaRPr lang="fr-FR" dirty="0" smtClean="0"/>
          </a:p>
          <a:p>
            <a:pPr marL="0" indent="0">
              <a:buNone/>
            </a:pPr>
            <a:endParaRPr lang="fr-FR" dirty="0" smtClean="0"/>
          </a:p>
          <a:p>
            <a:r>
              <a:rPr lang="fr-FR" dirty="0" smtClean="0">
                <a:solidFill>
                  <a:srgbClr val="FF0000"/>
                </a:solidFill>
              </a:rPr>
              <a:t>Félix </a:t>
            </a:r>
            <a:r>
              <a:rPr lang="fr-FR" dirty="0">
                <a:solidFill>
                  <a:srgbClr val="FF0000"/>
                </a:solidFill>
              </a:rPr>
              <a:t>Dujardin, </a:t>
            </a:r>
            <a:r>
              <a:rPr lang="fr-FR" dirty="0"/>
              <a:t>biologiste Français, </a:t>
            </a:r>
            <a:r>
              <a:rPr lang="fr-FR" dirty="0" smtClean="0"/>
              <a:t>devient célèbre </a:t>
            </a:r>
            <a:r>
              <a:rPr lang="fr-FR" dirty="0"/>
              <a:t>grâce à ses travaux sur les protozoaires, qui formeront plus tard la base de la </a:t>
            </a:r>
            <a:r>
              <a:rPr lang="fr-FR" dirty="0" smtClean="0"/>
              <a:t>parasitologie</a:t>
            </a:r>
            <a:r>
              <a:rPr lang="fr-FR" dirty="0"/>
              <a:t>. Il observe </a:t>
            </a:r>
            <a:r>
              <a:rPr lang="fr-FR" dirty="0" smtClean="0"/>
              <a:t>la gelée </a:t>
            </a:r>
            <a:r>
              <a:rPr lang="fr-FR" dirty="0"/>
              <a:t>et lui donne le nom de </a:t>
            </a:r>
            <a:r>
              <a:rPr lang="fr-FR" i="1" dirty="0" err="1">
                <a:solidFill>
                  <a:srgbClr val="FF0000"/>
                </a:solidFill>
              </a:rPr>
              <a:t>sarcode</a:t>
            </a:r>
            <a:r>
              <a:rPr lang="fr-FR" dirty="0">
                <a:solidFill>
                  <a:srgbClr val="FF0000"/>
                </a:solidFill>
              </a:rPr>
              <a:t>,</a:t>
            </a:r>
            <a:r>
              <a:rPr lang="fr-FR" dirty="0"/>
              <a:t> qu’il remplaça en 1846 par le terme de </a:t>
            </a:r>
            <a:r>
              <a:rPr lang="fr-FR" i="1" dirty="0">
                <a:solidFill>
                  <a:srgbClr val="FF0000"/>
                </a:solidFill>
              </a:rPr>
              <a:t>protoplasme</a:t>
            </a:r>
            <a:r>
              <a:rPr lang="fr-FR" dirty="0">
                <a:solidFill>
                  <a:srgbClr val="FF0000"/>
                </a:solidFill>
              </a:rPr>
              <a:t>.</a:t>
            </a:r>
            <a:endParaRPr lang="fr-FR" dirty="0">
              <a:solidFill>
                <a:srgbClr val="FF0000"/>
              </a:solidFill>
            </a:endParaRPr>
          </a:p>
        </p:txBody>
      </p:sp>
      <p:sp>
        <p:nvSpPr>
          <p:cNvPr id="4" name="AutoShape 4" descr="Résultat de recherche d'images pour &quot;Félix Dujardi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1- </a:t>
            </a:r>
            <a:r>
              <a:rPr lang="fr-FR" b="1" dirty="0">
                <a:solidFill>
                  <a:srgbClr val="FF0000"/>
                </a:solidFill>
              </a:rPr>
              <a:t>Du protoplasme au Cytoplasme</a:t>
            </a:r>
            <a:endParaRPr lang="fr-FR" dirty="0">
              <a:solidFill>
                <a:srgbClr val="FF0000"/>
              </a:solidFill>
            </a:endParaRPr>
          </a:p>
        </p:txBody>
      </p:sp>
      <p:sp>
        <p:nvSpPr>
          <p:cNvPr id="3" name="Espace réservé du contenu 2"/>
          <p:cNvSpPr>
            <a:spLocks noGrp="1"/>
          </p:cNvSpPr>
          <p:nvPr>
            <p:ph idx="1"/>
          </p:nvPr>
        </p:nvSpPr>
        <p:spPr>
          <a:xfrm>
            <a:off x="838200" y="1825625"/>
            <a:ext cx="7057571" cy="4351338"/>
          </a:xfrm>
        </p:spPr>
        <p:txBody>
          <a:bodyPr/>
          <a:lstStyle/>
          <a:p>
            <a:r>
              <a:rPr lang="fr-FR" dirty="0">
                <a:solidFill>
                  <a:srgbClr val="FF0000"/>
                </a:solidFill>
              </a:rPr>
              <a:t>Rudolph Albert Von </a:t>
            </a:r>
            <a:r>
              <a:rPr lang="fr-FR" dirty="0" err="1">
                <a:solidFill>
                  <a:srgbClr val="FF0000"/>
                </a:solidFill>
              </a:rPr>
              <a:t>Kölliker</a:t>
            </a:r>
            <a:r>
              <a:rPr lang="fr-FR" dirty="0">
                <a:solidFill>
                  <a:srgbClr val="FF0000"/>
                </a:solidFill>
              </a:rPr>
              <a:t>,</a:t>
            </a:r>
            <a:r>
              <a:rPr lang="fr-FR" dirty="0"/>
              <a:t> médecin, cytologiste, anatomiste, histologiste</a:t>
            </a:r>
            <a:r>
              <a:rPr lang="fr-FR" dirty="0" smtClean="0"/>
              <a:t>, physiologiste</a:t>
            </a:r>
            <a:r>
              <a:rPr lang="fr-FR" dirty="0"/>
              <a:t>, neuroscientifique et zoologiste Suisse, fut l'un des premiers à introduire en des </a:t>
            </a:r>
            <a:r>
              <a:rPr lang="fr-FR" dirty="0" smtClean="0"/>
              <a:t>techniques microscopiques </a:t>
            </a:r>
            <a:r>
              <a:rPr lang="fr-FR" dirty="0"/>
              <a:t>comme la </a:t>
            </a:r>
            <a:r>
              <a:rPr lang="fr-FR" i="1" dirty="0"/>
              <a:t>fixation</a:t>
            </a:r>
            <a:r>
              <a:rPr lang="fr-FR" dirty="0"/>
              <a:t>, le </a:t>
            </a:r>
            <a:r>
              <a:rPr lang="fr-FR" i="1" dirty="0"/>
              <a:t>découpage </a:t>
            </a:r>
            <a:r>
              <a:rPr lang="fr-FR" dirty="0"/>
              <a:t>et la </a:t>
            </a:r>
            <a:r>
              <a:rPr lang="fr-FR" i="1" dirty="0"/>
              <a:t>coloration</a:t>
            </a:r>
            <a:r>
              <a:rPr lang="fr-FR" dirty="0"/>
              <a:t>). </a:t>
            </a:r>
            <a:r>
              <a:rPr lang="fr-FR" dirty="0" err="1"/>
              <a:t>Kölliker</a:t>
            </a:r>
            <a:r>
              <a:rPr lang="fr-FR" dirty="0"/>
              <a:t> introduit le terme </a:t>
            </a:r>
            <a:r>
              <a:rPr lang="fr-FR" i="1" dirty="0">
                <a:solidFill>
                  <a:srgbClr val="FF0000"/>
                </a:solidFill>
              </a:rPr>
              <a:t>Cytoplasme </a:t>
            </a:r>
            <a:r>
              <a:rPr lang="fr-FR" dirty="0">
                <a:solidFill>
                  <a:srgbClr val="FF0000"/>
                </a:solidFill>
              </a:rPr>
              <a:t>en 1860 </a:t>
            </a:r>
            <a:r>
              <a:rPr lang="fr-FR" dirty="0" smtClean="0"/>
              <a:t>à la </a:t>
            </a:r>
            <a:r>
              <a:rPr lang="fr-FR" dirty="0"/>
              <a:t>place de protoplasme, il appelle </a:t>
            </a:r>
            <a:r>
              <a:rPr lang="fr-FR" i="1" dirty="0">
                <a:solidFill>
                  <a:srgbClr val="FF0000"/>
                </a:solidFill>
              </a:rPr>
              <a:t>Nucléoplasme </a:t>
            </a:r>
            <a:r>
              <a:rPr lang="fr-FR" dirty="0">
                <a:solidFill>
                  <a:srgbClr val="FF0000"/>
                </a:solidFill>
              </a:rPr>
              <a:t>l</a:t>
            </a:r>
            <a:r>
              <a:rPr lang="fr-FR" dirty="0"/>
              <a:t>e contenu du noyau</a:t>
            </a:r>
            <a:r>
              <a:rPr lang="fr-FR" dirty="0" smtClean="0"/>
              <a:t>.</a:t>
            </a:r>
            <a:endParaRPr lang="fr-FR" dirty="0"/>
          </a:p>
        </p:txBody>
      </p:sp>
      <p:pic>
        <p:nvPicPr>
          <p:cNvPr id="5" name="Image 4"/>
          <p:cNvPicPr>
            <a:picLocks noChangeAspect="1"/>
          </p:cNvPicPr>
          <p:nvPr/>
        </p:nvPicPr>
        <p:blipFill>
          <a:blip r:embed="rId1"/>
          <a:stretch>
            <a:fillRect/>
          </a:stretch>
        </p:blipFill>
        <p:spPr>
          <a:xfrm>
            <a:off x="8793384" y="2132240"/>
            <a:ext cx="2357131" cy="232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rgbClr val="FF0000"/>
                </a:solidFill>
              </a:rPr>
              <a:t>2. Du globule animal ou sphérique au noyau cellulaire!</a:t>
            </a:r>
            <a:endParaRPr lang="fr-FR" sz="3600" dirty="0">
              <a:solidFill>
                <a:srgbClr val="FF0000"/>
              </a:solidFill>
            </a:endParaRPr>
          </a:p>
        </p:txBody>
      </p:sp>
      <p:sp>
        <p:nvSpPr>
          <p:cNvPr id="3" name="Espace réservé du contenu 2"/>
          <p:cNvSpPr>
            <a:spLocks noGrp="1"/>
          </p:cNvSpPr>
          <p:nvPr>
            <p:ph idx="1"/>
          </p:nvPr>
        </p:nvSpPr>
        <p:spPr>
          <a:xfrm>
            <a:off x="838200" y="1825625"/>
            <a:ext cx="6012543" cy="4351338"/>
          </a:xfrm>
        </p:spPr>
        <p:txBody>
          <a:bodyPr>
            <a:normAutofit lnSpcReduction="10000"/>
          </a:bodyPr>
          <a:lstStyle/>
          <a:p>
            <a:pPr algn="just"/>
            <a:r>
              <a:rPr lang="fr-FR" b="1" dirty="0"/>
              <a:t>- Le noyau est une constante cellulaire </a:t>
            </a:r>
            <a:r>
              <a:rPr lang="fr-FR" dirty="0"/>
              <a:t>: </a:t>
            </a:r>
            <a:r>
              <a:rPr lang="fr-FR" dirty="0">
                <a:solidFill>
                  <a:srgbClr val="FF0000"/>
                </a:solidFill>
              </a:rPr>
              <a:t>Robert Brown</a:t>
            </a:r>
            <a:r>
              <a:rPr lang="fr-FR" dirty="0"/>
              <a:t>, botaniste Écossais, décrit pour la première fois en 1831</a:t>
            </a:r>
            <a:r>
              <a:rPr lang="fr-FR" dirty="0" smtClean="0"/>
              <a:t>, le </a:t>
            </a:r>
            <a:r>
              <a:rPr lang="fr-FR" i="1" dirty="0">
                <a:solidFill>
                  <a:srgbClr val="FF0000"/>
                </a:solidFill>
              </a:rPr>
              <a:t>noyau</a:t>
            </a:r>
            <a:r>
              <a:rPr lang="fr-FR" i="1" dirty="0"/>
              <a:t> </a:t>
            </a:r>
            <a:r>
              <a:rPr lang="fr-FR" dirty="0"/>
              <a:t>comme étant </a:t>
            </a:r>
            <a:r>
              <a:rPr lang="fr-FR" dirty="0">
                <a:solidFill>
                  <a:srgbClr val="FF0000"/>
                </a:solidFill>
              </a:rPr>
              <a:t>une </a:t>
            </a:r>
            <a:r>
              <a:rPr lang="fr-FR" i="1" dirty="0">
                <a:solidFill>
                  <a:srgbClr val="FF0000"/>
                </a:solidFill>
              </a:rPr>
              <a:t>constante cellulaire</a:t>
            </a:r>
            <a:r>
              <a:rPr lang="fr-FR" dirty="0"/>
              <a:t>. Celui-ci correspond au globule sphérique sombre ou </a:t>
            </a:r>
            <a:r>
              <a:rPr lang="fr-FR" i="1" dirty="0">
                <a:solidFill>
                  <a:srgbClr val="FF0000"/>
                </a:solidFill>
              </a:rPr>
              <a:t>globule </a:t>
            </a:r>
            <a:r>
              <a:rPr lang="fr-FR" i="1" dirty="0" smtClean="0">
                <a:solidFill>
                  <a:srgbClr val="FF0000"/>
                </a:solidFill>
              </a:rPr>
              <a:t>animal </a:t>
            </a:r>
            <a:r>
              <a:rPr lang="fr-FR" dirty="0" smtClean="0"/>
              <a:t>décrit </a:t>
            </a:r>
            <a:r>
              <a:rPr lang="fr-FR" dirty="0"/>
              <a:t>par Felice Fontana en 1751. Robert Brown lui donne à la fin le nom de </a:t>
            </a:r>
            <a:r>
              <a:rPr lang="fr-FR" dirty="0">
                <a:solidFill>
                  <a:srgbClr val="FF0000"/>
                </a:solidFill>
              </a:rPr>
              <a:t>« nucleus » ou « noyau </a:t>
            </a:r>
            <a:r>
              <a:rPr lang="fr-FR" dirty="0"/>
              <a:t>». «Le </a:t>
            </a:r>
            <a:r>
              <a:rPr lang="fr-FR" dirty="0" smtClean="0"/>
              <a:t>noyau est </a:t>
            </a:r>
            <a:r>
              <a:rPr lang="fr-FR" dirty="0"/>
              <a:t>un constituant fondamental et constant et non un phénomène occasionnel ».</a:t>
            </a:r>
            <a:endParaRPr lang="fr-FR" dirty="0"/>
          </a:p>
        </p:txBody>
      </p:sp>
      <p:pic>
        <p:nvPicPr>
          <p:cNvPr id="4" name="Image 3"/>
          <p:cNvPicPr>
            <a:picLocks noChangeAspect="1"/>
          </p:cNvPicPr>
          <p:nvPr/>
        </p:nvPicPr>
        <p:blipFill>
          <a:blip r:embed="rId1"/>
          <a:stretch>
            <a:fillRect/>
          </a:stretch>
        </p:blipFill>
        <p:spPr>
          <a:xfrm>
            <a:off x="7004627" y="2077966"/>
            <a:ext cx="4859315" cy="384665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rgbClr val="FF0000"/>
                </a:solidFill>
              </a:rPr>
              <a:t>IV. La théorie cellulaire ?</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la théorie cellulaire</a:t>
            </a:r>
            <a:endParaRPr lang="fr-FR" dirty="0">
              <a:solidFill>
                <a:srgbClr val="FF0000"/>
              </a:solidFill>
            </a:endParaRPr>
          </a:p>
        </p:txBody>
      </p:sp>
      <p:sp>
        <p:nvSpPr>
          <p:cNvPr id="3" name="Espace réservé du contenu 2"/>
          <p:cNvSpPr>
            <a:spLocks noGrp="1"/>
          </p:cNvSpPr>
          <p:nvPr>
            <p:ph sz="half" idx="1"/>
          </p:nvPr>
        </p:nvSpPr>
        <p:spPr/>
        <p:txBody>
          <a:bodyPr/>
          <a:lstStyle/>
          <a:p>
            <a:pPr>
              <a:lnSpc>
                <a:spcPct val="150000"/>
              </a:lnSpc>
            </a:pPr>
            <a:r>
              <a:rPr lang="fr-FR" dirty="0"/>
              <a:t>Les scientifiques à l’origine de la théorie cellulaire : Lorenz Oken, Robert Remak, Matthias Jacob Schleiden</a:t>
            </a:r>
            <a:r>
              <a:rPr lang="fr-FR" dirty="0" smtClean="0"/>
              <a:t>, Théodore </a:t>
            </a:r>
            <a:r>
              <a:rPr lang="fr-FR" dirty="0"/>
              <a:t>Schwann et Robert Virchow.</a:t>
            </a:r>
            <a:endParaRPr lang="fr-FR" dirty="0"/>
          </a:p>
        </p:txBody>
      </p:sp>
      <p:pic>
        <p:nvPicPr>
          <p:cNvPr id="5" name="Espace réservé du contenu 4"/>
          <p:cNvPicPr>
            <a:picLocks noGrp="1" noChangeAspect="1"/>
          </p:cNvPicPr>
          <p:nvPr>
            <p:ph sz="half" idx="2"/>
          </p:nvPr>
        </p:nvPicPr>
        <p:blipFill>
          <a:blip r:embed="rId1"/>
          <a:stretch>
            <a:fillRect/>
          </a:stretch>
        </p:blipFill>
        <p:spPr>
          <a:xfrm>
            <a:off x="6587187" y="2146169"/>
            <a:ext cx="4351626" cy="37102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5664200" cy="1325563"/>
          </a:xfrm>
        </p:spPr>
        <p:txBody>
          <a:bodyPr>
            <a:normAutofit/>
          </a:bodyPr>
          <a:lstStyle/>
          <a:p>
            <a:r>
              <a:rPr lang="fr-FR" sz="3600" b="1" dirty="0" smtClean="0">
                <a:solidFill>
                  <a:srgbClr val="FF0000"/>
                </a:solidFill>
              </a:rPr>
              <a:t>Lorenz Oken </a:t>
            </a:r>
            <a:r>
              <a:rPr lang="fr-FR" sz="3600" b="1" dirty="0">
                <a:solidFill>
                  <a:srgbClr val="FF0000"/>
                </a:solidFill>
              </a:rPr>
              <a:t>( 1 août 1779 - 11 août 1851 ),</a:t>
            </a:r>
            <a:endParaRPr lang="fr-FR" sz="3600" b="1" dirty="0">
              <a:solidFill>
                <a:srgbClr val="FF0000"/>
              </a:solidFill>
            </a:endParaRPr>
          </a:p>
        </p:txBody>
      </p:sp>
      <p:sp>
        <p:nvSpPr>
          <p:cNvPr id="3" name="Espace réservé du contenu 2"/>
          <p:cNvSpPr>
            <a:spLocks noGrp="1"/>
          </p:cNvSpPr>
          <p:nvPr>
            <p:ph sz="half" idx="1"/>
          </p:nvPr>
        </p:nvSpPr>
        <p:spPr>
          <a:xfrm>
            <a:off x="838200" y="1825624"/>
            <a:ext cx="5881913" cy="5032375"/>
          </a:xfrm>
        </p:spPr>
        <p:txBody>
          <a:bodyPr>
            <a:normAutofit lnSpcReduction="10000"/>
          </a:bodyPr>
          <a:lstStyle/>
          <a:p>
            <a:pPr algn="just">
              <a:lnSpc>
                <a:spcPct val="110000"/>
              </a:lnSpc>
            </a:pPr>
            <a:r>
              <a:rPr lang="fr-FR" dirty="0"/>
              <a:t>selon Lorenz Oken, entomologiste Allemand, l’organisme animal est un ensemble d’unités </a:t>
            </a:r>
            <a:r>
              <a:rPr lang="fr-FR" dirty="0" smtClean="0"/>
              <a:t>microscopiques indépendantes</a:t>
            </a:r>
            <a:r>
              <a:rPr lang="fr-FR" dirty="0"/>
              <a:t>. Il publie dans son livre </a:t>
            </a:r>
            <a:r>
              <a:rPr lang="fr-FR" i="1" dirty="0"/>
              <a:t>La </a:t>
            </a:r>
            <a:r>
              <a:rPr lang="fr-FR" i="1" dirty="0">
                <a:solidFill>
                  <a:srgbClr val="FF0000"/>
                </a:solidFill>
              </a:rPr>
              <a:t>Génération </a:t>
            </a:r>
            <a:r>
              <a:rPr lang="fr-FR" dirty="0">
                <a:solidFill>
                  <a:srgbClr val="FF0000"/>
                </a:solidFill>
              </a:rPr>
              <a:t>(1805) </a:t>
            </a:r>
            <a:r>
              <a:rPr lang="fr-FR" dirty="0"/>
              <a:t>que </a:t>
            </a:r>
            <a:r>
              <a:rPr lang="fr-FR" dirty="0">
                <a:solidFill>
                  <a:srgbClr val="FF0000"/>
                </a:solidFill>
              </a:rPr>
              <a:t>«</a:t>
            </a:r>
            <a:r>
              <a:rPr lang="fr-FR" i="1" dirty="0">
                <a:solidFill>
                  <a:srgbClr val="FF0000"/>
                </a:solidFill>
              </a:rPr>
              <a:t>Tous les organismes naissent de cellules et </a:t>
            </a:r>
            <a:r>
              <a:rPr lang="fr-FR" i="1" dirty="0" smtClean="0">
                <a:solidFill>
                  <a:srgbClr val="FF0000"/>
                </a:solidFill>
              </a:rPr>
              <a:t>sont formés </a:t>
            </a:r>
            <a:r>
              <a:rPr lang="fr-FR" i="1" dirty="0">
                <a:solidFill>
                  <a:srgbClr val="FF0000"/>
                </a:solidFill>
              </a:rPr>
              <a:t>de cellules </a:t>
            </a:r>
            <a:r>
              <a:rPr lang="fr-FR" dirty="0" smtClean="0">
                <a:solidFill>
                  <a:srgbClr val="FF0000"/>
                </a:solidFill>
              </a:rPr>
              <a:t>».</a:t>
            </a:r>
            <a:endParaRPr lang="fr-FR" dirty="0" smtClean="0">
              <a:solidFill>
                <a:srgbClr val="FF0000"/>
              </a:solidFill>
            </a:endParaRPr>
          </a:p>
          <a:p>
            <a:pPr algn="just"/>
            <a:r>
              <a:rPr lang="fr-FR" dirty="0"/>
              <a:t>- Citation de Lorenz Oken scientifique Allemand </a:t>
            </a:r>
            <a:r>
              <a:rPr lang="fr-FR" i="1" dirty="0">
                <a:solidFill>
                  <a:srgbClr val="FF0000"/>
                </a:solidFill>
              </a:rPr>
              <a:t>« Omni </a:t>
            </a:r>
            <a:r>
              <a:rPr lang="fr-FR" i="1" dirty="0" err="1">
                <a:solidFill>
                  <a:srgbClr val="FF0000"/>
                </a:solidFill>
              </a:rPr>
              <a:t>vivum</a:t>
            </a:r>
            <a:r>
              <a:rPr lang="fr-FR" i="1" dirty="0">
                <a:solidFill>
                  <a:srgbClr val="FF0000"/>
                </a:solidFill>
              </a:rPr>
              <a:t> e vivo » </a:t>
            </a:r>
            <a:r>
              <a:rPr lang="fr-FR" dirty="0"/>
              <a:t>qui veut dire que </a:t>
            </a:r>
            <a:r>
              <a:rPr lang="fr-FR" dirty="0">
                <a:solidFill>
                  <a:srgbClr val="FF0000"/>
                </a:solidFill>
              </a:rPr>
              <a:t>« </a:t>
            </a:r>
            <a:r>
              <a:rPr lang="fr-FR" i="1" dirty="0">
                <a:solidFill>
                  <a:srgbClr val="FF0000"/>
                </a:solidFill>
              </a:rPr>
              <a:t>Tout ce qui est vivant</a:t>
            </a:r>
            <a:endParaRPr lang="fr-FR" i="1" dirty="0">
              <a:solidFill>
                <a:srgbClr val="FF0000"/>
              </a:solidFill>
            </a:endParaRPr>
          </a:p>
          <a:p>
            <a:pPr marL="0" indent="0" algn="just">
              <a:buNone/>
            </a:pPr>
            <a:r>
              <a:rPr lang="fr-FR" i="1" dirty="0">
                <a:solidFill>
                  <a:srgbClr val="FF0000"/>
                </a:solidFill>
              </a:rPr>
              <a:t>vient du vivant </a:t>
            </a:r>
            <a:r>
              <a:rPr lang="fr-FR" dirty="0">
                <a:solidFill>
                  <a:srgbClr val="FF0000"/>
                </a:solidFill>
              </a:rPr>
              <a:t>».</a:t>
            </a:r>
            <a:endParaRPr lang="fr-FR" dirty="0">
              <a:solidFill>
                <a:srgbClr val="FF0000"/>
              </a:solidFill>
            </a:endParaRPr>
          </a:p>
        </p:txBody>
      </p:sp>
      <p:pic>
        <p:nvPicPr>
          <p:cNvPr id="10244" name="Picture 4" descr="Résultat de recherche d'images pour &quot;Lorenz Oken&quo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20113" y="517753"/>
            <a:ext cx="3179064" cy="554921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2"/>
          <a:stretch>
            <a:fillRect/>
          </a:stretch>
        </p:blipFill>
        <p:spPr>
          <a:xfrm>
            <a:off x="9020846" y="2719672"/>
            <a:ext cx="3176881" cy="399358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7788"/>
            <a:ext cx="8958943" cy="1325563"/>
          </a:xfrm>
        </p:spPr>
        <p:txBody>
          <a:bodyPr>
            <a:normAutofit/>
          </a:bodyPr>
          <a:lstStyle/>
          <a:p>
            <a:r>
              <a:rPr lang="fr-FR"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Matthias Jacob Schleiden (</a:t>
            </a:r>
            <a:r>
              <a:rPr lang="fr-FR"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fr-FR"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hlinkClick r:id="rId1" tooltip="5 avril"/>
              </a:rPr>
              <a:t>5</a:t>
            </a:r>
            <a:r>
              <a:rPr lang="fr-FR"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fr-FR"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hlinkClick r:id="rId2" tooltip="Avril 1804"/>
              </a:rPr>
              <a:t>avril</a:t>
            </a:r>
            <a:r>
              <a:rPr lang="fr-FR"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fr-FR"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hlinkClick r:id="rId3" tooltip="1804"/>
              </a:rPr>
              <a:t>1804</a:t>
            </a:r>
            <a:r>
              <a:rPr lang="fr-FR"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fr-FR"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t>
            </a:r>
            <a:r>
              <a:rPr lang="fr-FR"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fr-FR"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hlinkClick r:id="rId4" tooltip="23 juin"/>
              </a:rPr>
              <a:t>23</a:t>
            </a:r>
            <a:r>
              <a:rPr lang="fr-FR"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fr-FR"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hlinkClick r:id="rId5" tooltip="Juin 1881"/>
              </a:rPr>
              <a:t>juin</a:t>
            </a:r>
            <a:r>
              <a:rPr lang="fr-FR"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fr-FR"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hlinkClick r:id="rId6"/>
              </a:rPr>
              <a:t>1881</a:t>
            </a:r>
            <a:r>
              <a:rPr lang="fr-FR"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t>
            </a:r>
            <a:endParaRPr lang="fr-FR"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3" name="Espace réservé du contenu 2"/>
          <p:cNvSpPr>
            <a:spLocks noGrp="1"/>
          </p:cNvSpPr>
          <p:nvPr>
            <p:ph idx="1"/>
          </p:nvPr>
        </p:nvSpPr>
        <p:spPr>
          <a:xfrm>
            <a:off x="2802732" y="4073418"/>
            <a:ext cx="5446486" cy="2456089"/>
          </a:xfrm>
        </p:spPr>
        <p:txBody>
          <a:bodyPr>
            <a:normAutofit fontScale="92500"/>
          </a:bodyPr>
          <a:lstStyle/>
          <a:p>
            <a:r>
              <a:rPr lang="fr-FR" dirty="0">
                <a:solidFill>
                  <a:srgbClr val="FF0000"/>
                </a:solidFill>
              </a:rPr>
              <a:t>Matthias Jacob Schleiden</a:t>
            </a:r>
            <a:r>
              <a:rPr lang="fr-FR" dirty="0"/>
              <a:t>, botaniste Allemand, publie en 1838 un article sur la </a:t>
            </a:r>
            <a:r>
              <a:rPr lang="fr-FR" dirty="0" err="1"/>
              <a:t>phytogénèse</a:t>
            </a:r>
            <a:r>
              <a:rPr lang="fr-FR" dirty="0"/>
              <a:t> où il décrit chez </a:t>
            </a:r>
            <a:r>
              <a:rPr lang="fr-FR" dirty="0" smtClean="0"/>
              <a:t>les plantes </a:t>
            </a:r>
            <a:r>
              <a:rPr lang="fr-FR" dirty="0">
                <a:solidFill>
                  <a:srgbClr val="FF0000"/>
                </a:solidFill>
              </a:rPr>
              <a:t>« </a:t>
            </a:r>
            <a:r>
              <a:rPr lang="fr-FR" i="1" dirty="0">
                <a:solidFill>
                  <a:srgbClr val="FF0000"/>
                </a:solidFill>
              </a:rPr>
              <a:t>les cellules comme étant des ensembles d’êtres individualisés et indépendants </a:t>
            </a:r>
            <a:r>
              <a:rPr lang="fr-FR" dirty="0">
                <a:solidFill>
                  <a:srgbClr val="FF0000"/>
                </a:solidFill>
              </a:rPr>
              <a:t>».</a:t>
            </a:r>
            <a:endParaRPr lang="fr-FR" dirty="0">
              <a:solidFill>
                <a:srgbClr val="FF0000"/>
              </a:solidFill>
            </a:endParaRPr>
          </a:p>
        </p:txBody>
      </p:sp>
      <p:pic>
        <p:nvPicPr>
          <p:cNvPr id="6" name="Image 5"/>
          <p:cNvPicPr>
            <a:picLocks noChangeAspect="1"/>
          </p:cNvPicPr>
          <p:nvPr/>
        </p:nvPicPr>
        <p:blipFill>
          <a:blip r:embed="rId7"/>
          <a:stretch>
            <a:fillRect/>
          </a:stretch>
        </p:blipFill>
        <p:spPr>
          <a:xfrm>
            <a:off x="543206" y="1247775"/>
            <a:ext cx="3772301" cy="2728125"/>
          </a:xfrm>
          <a:prstGeom prst="rect">
            <a:avLst/>
          </a:prstGeom>
        </p:spPr>
      </p:pic>
      <p:pic>
        <p:nvPicPr>
          <p:cNvPr id="7" name="Image 6"/>
          <p:cNvPicPr>
            <a:picLocks noChangeAspect="1"/>
          </p:cNvPicPr>
          <p:nvPr/>
        </p:nvPicPr>
        <p:blipFill>
          <a:blip r:embed="rId8"/>
          <a:stretch>
            <a:fillRect/>
          </a:stretch>
        </p:blipFill>
        <p:spPr>
          <a:xfrm>
            <a:off x="4713514" y="1265408"/>
            <a:ext cx="4250194" cy="2467428"/>
          </a:xfrm>
          <a:prstGeom prst="rect">
            <a:avLst/>
          </a:prstGeom>
        </p:spPr>
      </p:pic>
      <p:pic>
        <p:nvPicPr>
          <p:cNvPr id="8" name="Image 7"/>
          <p:cNvPicPr>
            <a:picLocks noChangeAspect="1"/>
          </p:cNvPicPr>
          <p:nvPr/>
        </p:nvPicPr>
        <p:blipFill>
          <a:blip r:embed="rId9"/>
          <a:stretch>
            <a:fillRect/>
          </a:stretch>
        </p:blipFill>
        <p:spPr>
          <a:xfrm>
            <a:off x="0" y="3866250"/>
            <a:ext cx="2858407" cy="2991750"/>
          </a:xfrm>
          <a:prstGeom prst="rect">
            <a:avLst/>
          </a:prstGeom>
        </p:spPr>
      </p:pic>
      <p:pic>
        <p:nvPicPr>
          <p:cNvPr id="9"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49218" y="3171586"/>
            <a:ext cx="3837800" cy="406471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325563"/>
          </a:xfrm>
        </p:spPr>
        <p:txBody>
          <a:bodyPr/>
          <a:lstStyle/>
          <a:p>
            <a:r>
              <a:rPr lang="fr-FR" b="1" dirty="0">
                <a:solidFill>
                  <a:srgbClr val="FF0000"/>
                </a:solidFill>
              </a:rPr>
              <a:t>- Théodore </a:t>
            </a:r>
            <a:r>
              <a:rPr lang="fr-FR" b="1" dirty="0" smtClean="0">
                <a:solidFill>
                  <a:srgbClr val="FF0000"/>
                </a:solidFill>
              </a:rPr>
              <a:t>Schwann (1810-1882),</a:t>
            </a:r>
            <a:endParaRPr lang="fr-FR" b="1" dirty="0">
              <a:solidFill>
                <a:srgbClr val="FF0000"/>
              </a:solidFill>
            </a:endParaRPr>
          </a:p>
        </p:txBody>
      </p:sp>
      <p:pic>
        <p:nvPicPr>
          <p:cNvPr id="12290" name="Picture 2" descr="Résultat de recherche d'images pour &quot;Théodore Schwann&quot;"/>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305142" y="1"/>
            <a:ext cx="1886857" cy="226108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d3527cc-a-6549d455-s-sites.googlegroups.com/a/brvgs.k12.va.us/cell-theory-schwann/home/Screen%20shot%202012-09-26%20at%208.36.23%20PM.png?attachauth=ANoY7cqiuTAIHNRR-HIp1R5eLhhsnSBvO8V4jkOHPM7RwsR0-bhGRi00OooymVM-sbXiGf5yEDNUALsfyIhj4HzxecdCxJEXiNQBtXHyc8tWGowHPYUURLgIuBdCvimVNif8QmHi-ANTMfq5nEf01_GvQ_2IifaVfMF6pxXxYUhNTesR3LCbKTm0mLtFhms0CFqwHC3kej-GcUBwCWAWSy1U2scto1XG0ZQcdw-O-uIhDK6NYTLPuriVXKYViwJ0gAdLa1EkB01DmdbpKTq3M9_GLfh4vcD99Q%3D%3D&amp;attredirect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998" y="3846287"/>
            <a:ext cx="9738802" cy="301171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317500" y="1130543"/>
            <a:ext cx="10365014" cy="4351338"/>
          </a:xfrm>
        </p:spPr>
        <p:txBody>
          <a:bodyPr/>
          <a:lstStyle/>
          <a:p>
            <a:r>
              <a:rPr lang="fr-FR" dirty="0"/>
              <a:t>- Théodore Schwann, cytologiste et physiologiste Allemand, conçoit la notion de cellule pour le règne animal. </a:t>
            </a:r>
            <a:r>
              <a:rPr lang="fr-FR" dirty="0" smtClean="0"/>
              <a:t>Il montre </a:t>
            </a:r>
            <a:r>
              <a:rPr lang="fr-FR" dirty="0"/>
              <a:t>que les cellules nerveuses sont recouvertes d’une gaine à structure cellulaire (gaine de Schwann</a:t>
            </a:r>
            <a:r>
              <a:rPr lang="fr-FR" dirty="0" smtClean="0"/>
              <a:t>).</a:t>
            </a:r>
            <a:endParaRPr lang="fr-FR" dirty="0" smtClean="0"/>
          </a:p>
          <a:p>
            <a:r>
              <a:rPr lang="fr-FR" dirty="0" smtClean="0"/>
              <a:t> </a:t>
            </a:r>
            <a:r>
              <a:rPr lang="fr-FR" dirty="0"/>
              <a:t>Il </a:t>
            </a:r>
            <a:r>
              <a:rPr lang="fr-FR" dirty="0" smtClean="0"/>
              <a:t>étudie le </a:t>
            </a:r>
            <a:r>
              <a:rPr lang="fr-FR" dirty="0"/>
              <a:t>cartilage animal et montre qu’il est cloisonné en compartiments qui contiennent des noyaux porteurs </a:t>
            </a:r>
            <a:r>
              <a:rPr lang="fr-FR" dirty="0" smtClean="0"/>
              <a:t>de nucléoles.</a:t>
            </a:r>
            <a:endParaRPr lang="fr-FR" dirty="0" smtClean="0"/>
          </a:p>
          <a:p>
            <a:r>
              <a:rPr lang="fr-FR" dirty="0" smtClean="0"/>
              <a:t> </a:t>
            </a:r>
            <a:r>
              <a:rPr lang="fr-FR" dirty="0"/>
              <a:t>Il déduit que </a:t>
            </a:r>
            <a:r>
              <a:rPr lang="fr-FR" dirty="0">
                <a:solidFill>
                  <a:srgbClr val="FF0000"/>
                </a:solidFill>
              </a:rPr>
              <a:t>« </a:t>
            </a:r>
            <a:r>
              <a:rPr lang="fr-FR" i="1" dirty="0">
                <a:solidFill>
                  <a:srgbClr val="FF0000"/>
                </a:solidFill>
              </a:rPr>
              <a:t>la cellule est bien l’unité ultime des tissus animaux et végétaux </a:t>
            </a:r>
            <a:r>
              <a:rPr lang="fr-FR" dirty="0">
                <a:solidFill>
                  <a:srgbClr val="FF0000"/>
                </a:solidFill>
              </a:rPr>
              <a:t>».</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 Fin du 16 siècle :</a:t>
            </a:r>
            <a:endParaRPr lang="fr-FR" b="1" dirty="0">
              <a:solidFill>
                <a:srgbClr val="FF0000"/>
              </a:solidFill>
            </a:endParaRPr>
          </a:p>
        </p:txBody>
      </p:sp>
      <p:sp>
        <p:nvSpPr>
          <p:cNvPr id="3" name="Espace réservé du contenu 2"/>
          <p:cNvSpPr>
            <a:spLocks noGrp="1"/>
          </p:cNvSpPr>
          <p:nvPr>
            <p:ph idx="1"/>
          </p:nvPr>
        </p:nvSpPr>
        <p:spPr>
          <a:xfrm>
            <a:off x="697140" y="1407886"/>
            <a:ext cx="10515600" cy="4634140"/>
          </a:xfrm>
        </p:spPr>
        <p:txBody>
          <a:bodyPr/>
          <a:lstStyle/>
          <a:p>
            <a:pPr algn="just">
              <a:lnSpc>
                <a:spcPct val="150000"/>
              </a:lnSpc>
            </a:pPr>
            <a:r>
              <a:rPr lang="fr-FR" dirty="0" smtClean="0">
                <a:solidFill>
                  <a:srgbClr val="FF0000"/>
                </a:solidFill>
              </a:rPr>
              <a:t>invention du microscope composé (1590), </a:t>
            </a:r>
            <a:r>
              <a:rPr lang="fr-FR" dirty="0" smtClean="0"/>
              <a:t>formé de trois tubes coulissants par les Hollandais Hans Janssen et son fils Zacarias (fabricants de lunettes). L’idée est venue en associant plusieurs lentilles pour observer le paysage à travers les vitres des fenêtres de leur atelier</a:t>
            </a:r>
            <a:endParaRPr lang="fr-FR" dirty="0" smtClean="0"/>
          </a:p>
          <a:p>
            <a:pPr algn="just">
              <a:lnSpc>
                <a:spcPct val="150000"/>
              </a:lnSpc>
            </a:pPr>
            <a:endParaRPr lang="fr-FR" dirty="0"/>
          </a:p>
        </p:txBody>
      </p:sp>
      <p:pic>
        <p:nvPicPr>
          <p:cNvPr id="2050" name="Picture 2" descr="https://www.researchgate.net/profile/Ahmed_Adeel/publication/317086271/figure/fig2/AS:507654742253568@1498045730508/The-first-microscope-designed-by-Hans-and-Zacharias-Janssen.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0" b="100000" l="0" r="100000">
                        <a14:foregroundMark x1="80198" y1="58640" x2="99151" y2="57790"/>
                        <a14:foregroundMark x1="91655" y1="58640" x2="97454" y2="62040"/>
                        <a14:foregroundMark x1="96605" y1="62040" x2="94908" y2="31728"/>
                        <a14:foregroundMark x1="14286" y1="35977" x2="15134" y2="12465"/>
                        <a14:foregroundMark x1="6789" y1="13314" x2="22207" y2="18414"/>
                        <a14:foregroundMark x1="22207" y1="13314" x2="10042" y2="9065"/>
                        <a14:foregroundMark x1="5941" y1="11615" x2="1697" y2="12465"/>
                        <a14:foregroundMark x1="4668" y1="15864" x2="10891" y2="15014"/>
                        <a14:foregroundMark x1="4668" y1="9915" x2="22207" y2="12465"/>
                        <a14:foregroundMark x1="79774" y1="56091" x2="99576" y2="57790"/>
                      </a14:backgroundRemoval>
                    </a14:imgEffect>
                  </a14:imgLayer>
                </a14:imgProps>
              </a:ext>
              <a:ext uri="{28A0092B-C50C-407E-A947-70E740481C1C}">
                <a14:useLocalDpi xmlns:a14="http://schemas.microsoft.com/office/drawing/2010/main" val="0"/>
              </a:ext>
            </a:extLst>
          </a:blip>
          <a:srcRect/>
          <a:stretch>
            <a:fillRect/>
          </a:stretch>
        </p:blipFill>
        <p:spPr bwMode="auto">
          <a:xfrm>
            <a:off x="3323772" y="4725482"/>
            <a:ext cx="3453946" cy="1724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2896"/>
            <a:ext cx="10515600" cy="1325563"/>
          </a:xfrm>
        </p:spPr>
        <p:txBody>
          <a:bodyPr/>
          <a:lstStyle/>
          <a:p>
            <a:r>
              <a:rPr lang="fr-FR" dirty="0" smtClean="0">
                <a:solidFill>
                  <a:srgbClr val="FF0000"/>
                </a:solidFill>
              </a:rPr>
              <a:t>Robert Remak (1815-1865)</a:t>
            </a:r>
            <a:endParaRPr lang="fr-FR" dirty="0">
              <a:solidFill>
                <a:srgbClr val="FF0000"/>
              </a:solidFill>
            </a:endParaRPr>
          </a:p>
        </p:txBody>
      </p:sp>
      <p:sp>
        <p:nvSpPr>
          <p:cNvPr id="3" name="Espace réservé du contenu 2"/>
          <p:cNvSpPr>
            <a:spLocks noGrp="1"/>
          </p:cNvSpPr>
          <p:nvPr>
            <p:ph idx="1"/>
          </p:nvPr>
        </p:nvSpPr>
        <p:spPr>
          <a:xfrm>
            <a:off x="838200" y="1825625"/>
            <a:ext cx="8621032" cy="4351338"/>
          </a:xfrm>
        </p:spPr>
        <p:txBody>
          <a:bodyPr>
            <a:normAutofit lnSpcReduction="10000"/>
          </a:bodyPr>
          <a:lstStyle/>
          <a:p>
            <a:r>
              <a:rPr lang="fr-FR" dirty="0"/>
              <a:t>Robert Remak, embryologiste, physiologiste et neurologiste Allemand, a travaillé sur la pathologie des </a:t>
            </a:r>
            <a:r>
              <a:rPr lang="fr-FR" dirty="0" smtClean="0"/>
              <a:t>tumeurs cancéreuses</a:t>
            </a:r>
            <a:r>
              <a:rPr lang="fr-FR" dirty="0"/>
              <a:t>. Il constitue les premières démonstrations irréfutables de la division cellulaire, publiées en 1855 :</a:t>
            </a:r>
            <a:endParaRPr lang="fr-FR" dirty="0"/>
          </a:p>
          <a:p>
            <a:r>
              <a:rPr lang="fr-FR" i="1" dirty="0">
                <a:solidFill>
                  <a:srgbClr val="FF0000"/>
                </a:solidFill>
              </a:rPr>
              <a:t>« tout se passe comme s’il se produisait au milieu de la cellule une ligature qui coupe la cellule en deux… ».</a:t>
            </a:r>
            <a:endParaRPr lang="fr-FR" i="1" dirty="0">
              <a:solidFill>
                <a:srgbClr val="FF0000"/>
              </a:solidFill>
            </a:endParaRPr>
          </a:p>
          <a:p>
            <a:r>
              <a:rPr lang="fr-FR" dirty="0"/>
              <a:t>Il explique la division cellulaire simplement par: la division en deux du noyau, la séparation des deux noyaux, </a:t>
            </a:r>
            <a:r>
              <a:rPr lang="fr-FR" dirty="0" smtClean="0"/>
              <a:t>la segmentation </a:t>
            </a:r>
            <a:r>
              <a:rPr lang="fr-FR" dirty="0"/>
              <a:t>de la cellule et la localisation des noyaux dans les cellules filles.</a:t>
            </a:r>
            <a:endParaRPr lang="fr-FR" dirty="0"/>
          </a:p>
        </p:txBody>
      </p:sp>
      <p:pic>
        <p:nvPicPr>
          <p:cNvPr id="13314" name="Picture 2" descr="Robert Remak.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55199" y="1690630"/>
            <a:ext cx="1727200" cy="20784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316" name="Picture 4" descr="Résultat de recherche d'images pour &quot;robert remak&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9385" y="4001294"/>
            <a:ext cx="2476500" cy="1876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Il rédige le 1er énoncé de la théorie cellulaire : </a:t>
            </a:r>
            <a:r>
              <a:rPr lang="fr-FR" dirty="0">
                <a:solidFill>
                  <a:srgbClr val="FF0000"/>
                </a:solidFill>
              </a:rPr>
              <a:t>« </a:t>
            </a:r>
            <a:r>
              <a:rPr lang="fr-FR" i="1" dirty="0">
                <a:solidFill>
                  <a:srgbClr val="FF0000"/>
                </a:solidFill>
              </a:rPr>
              <a:t>Toutes les cellules de l’organisme proviennent de la division </a:t>
            </a:r>
            <a:r>
              <a:rPr lang="fr-FR" i="1" dirty="0" smtClean="0">
                <a:solidFill>
                  <a:srgbClr val="FF0000"/>
                </a:solidFill>
              </a:rPr>
              <a:t>de cellules </a:t>
            </a:r>
            <a:r>
              <a:rPr lang="fr-FR" i="1" dirty="0">
                <a:solidFill>
                  <a:srgbClr val="FF0000"/>
                </a:solidFill>
              </a:rPr>
              <a:t>préexistantes </a:t>
            </a:r>
            <a:r>
              <a:rPr lang="fr-FR" dirty="0">
                <a:solidFill>
                  <a:srgbClr val="FF0000"/>
                </a:solidFill>
              </a:rPr>
              <a:t>».</a:t>
            </a:r>
            <a:endParaRPr lang="fr-FR" dirty="0">
              <a:solidFill>
                <a:srgbClr val="FF0000"/>
              </a:solidFill>
            </a:endParaRPr>
          </a:p>
        </p:txBody>
      </p:sp>
      <p:pic>
        <p:nvPicPr>
          <p:cNvPr id="4" name="Picture 4" descr="Résultat de recherche d'images pour &quot;robert remak&quo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43200" y="3236685"/>
            <a:ext cx="5602514" cy="2728119"/>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a:spLocks noGrp="1"/>
          </p:cNvSpPr>
          <p:nvPr>
            <p:ph type="title"/>
          </p:nvPr>
        </p:nvSpPr>
        <p:spPr>
          <a:xfrm>
            <a:off x="838200" y="132896"/>
            <a:ext cx="10515600" cy="1325563"/>
          </a:xfrm>
        </p:spPr>
        <p:txBody>
          <a:bodyPr/>
          <a:lstStyle/>
          <a:p>
            <a:r>
              <a:rPr lang="fr-FR" dirty="0" smtClean="0">
                <a:solidFill>
                  <a:srgbClr val="FF0000"/>
                </a:solidFill>
              </a:rPr>
              <a:t>Robert Remak (1815-1865)</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0400" y="0"/>
            <a:ext cx="10515600" cy="1325563"/>
          </a:xfrm>
        </p:spPr>
        <p:txBody>
          <a:bodyPr/>
          <a:lstStyle/>
          <a:p>
            <a:r>
              <a:rPr lang="fr-FR" b="1" dirty="0" smtClean="0">
                <a:solidFill>
                  <a:srgbClr val="FF0000"/>
                </a:solidFill>
              </a:rPr>
              <a:t>Rudolf Virchow (1821-1902)</a:t>
            </a:r>
            <a:endParaRPr lang="fr-FR" b="1" dirty="0">
              <a:solidFill>
                <a:srgbClr val="FF0000"/>
              </a:solidFill>
            </a:endParaRPr>
          </a:p>
        </p:txBody>
      </p:sp>
      <p:sp>
        <p:nvSpPr>
          <p:cNvPr id="3" name="Espace réservé du contenu 2"/>
          <p:cNvSpPr>
            <a:spLocks noGrp="1"/>
          </p:cNvSpPr>
          <p:nvPr>
            <p:ph idx="1"/>
          </p:nvPr>
        </p:nvSpPr>
        <p:spPr>
          <a:xfrm>
            <a:off x="96961" y="2265817"/>
            <a:ext cx="7697208" cy="4351338"/>
          </a:xfrm>
        </p:spPr>
        <p:txBody>
          <a:bodyPr>
            <a:noAutofit/>
          </a:bodyPr>
          <a:lstStyle/>
          <a:p>
            <a:pPr>
              <a:lnSpc>
                <a:spcPct val="170000"/>
              </a:lnSpc>
            </a:pPr>
            <a:r>
              <a:rPr lang="fr-FR" sz="2400" dirty="0" smtClean="0"/>
              <a:t>Rudolf </a:t>
            </a:r>
            <a:r>
              <a:rPr lang="fr-FR" sz="2400" dirty="0"/>
              <a:t>Virchow, médecin et pathologiste Allemand, il apporte la dernière touche à la théorie cellulaire et rédige</a:t>
            </a:r>
            <a:endParaRPr lang="fr-FR" sz="2400" dirty="0"/>
          </a:p>
          <a:p>
            <a:pPr>
              <a:lnSpc>
                <a:spcPct val="170000"/>
              </a:lnSpc>
            </a:pPr>
            <a:r>
              <a:rPr lang="fr-FR" sz="2400" dirty="0"/>
              <a:t>l’énoncé final de la théorie cellulaire: </a:t>
            </a:r>
            <a:r>
              <a:rPr lang="fr-FR" sz="2400" dirty="0">
                <a:solidFill>
                  <a:srgbClr val="FF0000"/>
                </a:solidFill>
              </a:rPr>
              <a:t>« </a:t>
            </a:r>
            <a:r>
              <a:rPr lang="fr-FR" sz="2400" i="1" dirty="0">
                <a:solidFill>
                  <a:srgbClr val="FF0000"/>
                </a:solidFill>
              </a:rPr>
              <a:t>La cellule est l’unité structurale et fonctionnelle de tous les tissus vivants </a:t>
            </a:r>
            <a:r>
              <a:rPr lang="fr-FR" sz="2400" dirty="0" smtClean="0">
                <a:solidFill>
                  <a:srgbClr val="FF0000"/>
                </a:solidFill>
              </a:rPr>
              <a:t>».</a:t>
            </a:r>
            <a:endParaRPr lang="fr-FR" sz="2400" dirty="0" smtClean="0">
              <a:solidFill>
                <a:srgbClr val="FF0000"/>
              </a:solidFill>
            </a:endParaRPr>
          </a:p>
          <a:p>
            <a:pPr>
              <a:lnSpc>
                <a:spcPct val="170000"/>
              </a:lnSpc>
            </a:pPr>
            <a:r>
              <a:rPr lang="fr-FR" sz="2400" dirty="0"/>
              <a:t>L’axiome de Robert Virchow : </a:t>
            </a:r>
            <a:r>
              <a:rPr lang="fr-FR" sz="2400" dirty="0">
                <a:solidFill>
                  <a:srgbClr val="FF0000"/>
                </a:solidFill>
              </a:rPr>
              <a:t>« </a:t>
            </a:r>
            <a:r>
              <a:rPr lang="fr-FR" sz="2400" i="1" dirty="0" err="1">
                <a:solidFill>
                  <a:srgbClr val="FF0000"/>
                </a:solidFill>
              </a:rPr>
              <a:t>Omne</a:t>
            </a:r>
            <a:r>
              <a:rPr lang="fr-FR" sz="2400" i="1" dirty="0">
                <a:solidFill>
                  <a:srgbClr val="FF0000"/>
                </a:solidFill>
              </a:rPr>
              <a:t> </a:t>
            </a:r>
            <a:r>
              <a:rPr lang="fr-FR" sz="2400" i="1" dirty="0" err="1">
                <a:solidFill>
                  <a:srgbClr val="FF0000"/>
                </a:solidFill>
              </a:rPr>
              <a:t>cellula</a:t>
            </a:r>
            <a:r>
              <a:rPr lang="fr-FR" sz="2400" i="1" dirty="0">
                <a:solidFill>
                  <a:srgbClr val="FF0000"/>
                </a:solidFill>
              </a:rPr>
              <a:t> e </a:t>
            </a:r>
            <a:r>
              <a:rPr lang="fr-FR" sz="2400" i="1" dirty="0" err="1">
                <a:solidFill>
                  <a:srgbClr val="FF0000"/>
                </a:solidFill>
              </a:rPr>
              <a:t>cellula</a:t>
            </a:r>
            <a:r>
              <a:rPr lang="fr-FR" sz="2400" i="1" dirty="0">
                <a:solidFill>
                  <a:srgbClr val="FF0000"/>
                </a:solidFill>
              </a:rPr>
              <a:t> » </a:t>
            </a:r>
            <a:r>
              <a:rPr lang="fr-FR" sz="2400" dirty="0"/>
              <a:t>qui veut dire </a:t>
            </a:r>
            <a:r>
              <a:rPr lang="fr-FR" sz="2400" dirty="0">
                <a:solidFill>
                  <a:srgbClr val="FF0000"/>
                </a:solidFill>
              </a:rPr>
              <a:t>« </a:t>
            </a:r>
            <a:r>
              <a:rPr lang="fr-FR" sz="2400" i="1" dirty="0">
                <a:solidFill>
                  <a:srgbClr val="FF0000"/>
                </a:solidFill>
              </a:rPr>
              <a:t>chaque cellule provient d’une </a:t>
            </a:r>
            <a:r>
              <a:rPr lang="fr-FR" sz="2400" i="1" dirty="0" smtClean="0">
                <a:solidFill>
                  <a:srgbClr val="FF0000"/>
                </a:solidFill>
              </a:rPr>
              <a:t>autre cellule </a:t>
            </a:r>
            <a:r>
              <a:rPr lang="fr-FR" sz="2400" dirty="0">
                <a:solidFill>
                  <a:srgbClr val="FF0000"/>
                </a:solidFill>
              </a:rPr>
              <a:t>».</a:t>
            </a:r>
            <a:endParaRPr lang="fr-FR" sz="2400" dirty="0">
              <a:solidFill>
                <a:srgbClr val="FF0000"/>
              </a:solidFill>
            </a:endParaRPr>
          </a:p>
        </p:txBody>
      </p:sp>
      <p:pic>
        <p:nvPicPr>
          <p:cNvPr id="5" name="Image 4"/>
          <p:cNvPicPr>
            <a:picLocks noChangeAspect="1"/>
          </p:cNvPicPr>
          <p:nvPr/>
        </p:nvPicPr>
        <p:blipFill>
          <a:blip r:embed="rId1"/>
          <a:stretch>
            <a:fillRect/>
          </a:stretch>
        </p:blipFill>
        <p:spPr>
          <a:xfrm>
            <a:off x="10160000" y="134471"/>
            <a:ext cx="2032000" cy="21846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 5"/>
          <p:cNvPicPr>
            <a:picLocks noChangeAspect="1"/>
          </p:cNvPicPr>
          <p:nvPr/>
        </p:nvPicPr>
        <p:blipFill>
          <a:blip r:embed="rId2"/>
          <a:stretch>
            <a:fillRect/>
          </a:stretch>
        </p:blipFill>
        <p:spPr>
          <a:xfrm>
            <a:off x="7794169" y="2453582"/>
            <a:ext cx="4190999" cy="38583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3867"/>
            <a:ext cx="10515600" cy="1325563"/>
          </a:xfrm>
        </p:spPr>
        <p:txBody>
          <a:bodyPr/>
          <a:lstStyle/>
          <a:p>
            <a:r>
              <a:rPr lang="fr-FR" b="1" dirty="0" smtClean="0">
                <a:solidFill>
                  <a:srgbClr val="FF0000"/>
                </a:solidFill>
              </a:rPr>
              <a:t>Invention du microscope optique:</a:t>
            </a:r>
            <a:endParaRPr lang="fr-FR" b="1" dirty="0">
              <a:solidFill>
                <a:srgbClr val="FF0000"/>
              </a:solidFill>
            </a:endParaRPr>
          </a:p>
        </p:txBody>
      </p:sp>
      <p:sp>
        <p:nvSpPr>
          <p:cNvPr id="3" name="Espace réservé du contenu 2"/>
          <p:cNvSpPr>
            <a:spLocks noGrp="1"/>
          </p:cNvSpPr>
          <p:nvPr>
            <p:ph idx="1"/>
          </p:nvPr>
        </p:nvSpPr>
        <p:spPr>
          <a:xfrm>
            <a:off x="635000" y="1284288"/>
            <a:ext cx="6027057" cy="5573712"/>
          </a:xfrm>
        </p:spPr>
        <p:txBody>
          <a:bodyPr>
            <a:normAutofit/>
          </a:bodyPr>
          <a:lstStyle/>
          <a:p>
            <a:pPr algn="just"/>
            <a:r>
              <a:rPr lang="fr-FR" dirty="0" smtClean="0">
                <a:solidFill>
                  <a:srgbClr val="FF0000"/>
                </a:solidFill>
              </a:rPr>
              <a:t>Antoni Van Leeuwenhoek</a:t>
            </a:r>
            <a:r>
              <a:rPr lang="fr-FR" dirty="0" smtClean="0"/>
              <a:t>, naturaliste Hollandais et marchand d’étoffes, inventa (1632) et développa la conception du microscope optique. Il est connu comme étant le père du microscope optique. Il fabriqua ses propres microscopes, constitués chacun d’une petite plaque de métal portant une lentille simple extrêmement convexe qui permettait d’observer l’objet monté sur une pointe très fine (figure 2). Avec un grossissement de x 266 et une résolution de1.35µm</a:t>
            </a:r>
            <a:endParaRPr lang="fr-FR" dirty="0"/>
          </a:p>
        </p:txBody>
      </p:sp>
      <p:pic>
        <p:nvPicPr>
          <p:cNvPr id="4" name="Image 3"/>
          <p:cNvPicPr>
            <a:picLocks noChangeAspect="1"/>
          </p:cNvPicPr>
          <p:nvPr/>
        </p:nvPicPr>
        <p:blipFill>
          <a:blip r:embed="rId1"/>
          <a:stretch>
            <a:fillRect/>
          </a:stretch>
        </p:blipFill>
        <p:spPr>
          <a:xfrm>
            <a:off x="7223578" y="1284289"/>
            <a:ext cx="4968421" cy="52761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2429" y="417739"/>
            <a:ext cx="10515600" cy="4351338"/>
          </a:xfrm>
        </p:spPr>
        <p:txBody>
          <a:bodyPr/>
          <a:lstStyle/>
          <a:p>
            <a:pPr algn="just"/>
            <a:r>
              <a:rPr lang="fr-FR" dirty="0" smtClean="0"/>
              <a:t>Il fabriqua 247 modèles de microscopes optiques et 419 types de lentilles. L’objet est fixé sur une pointe pouvant être déplacée dans son plan en translation et rotation et le long de l’axe pour faire la mise au point. En 1680 Leeuwenhoek a fait les premières observations en microscopie optique avec un grossissement de 300 fois environ. Il publie ses lettres et ses dessins de bactéries, protozoaires, spermatozoïdes, globules rouges et autres dans la revue </a:t>
            </a:r>
            <a:r>
              <a:rPr lang="fr-FR" dirty="0" err="1" smtClean="0"/>
              <a:t>Philosophical</a:t>
            </a:r>
            <a:r>
              <a:rPr lang="fr-FR" dirty="0" smtClean="0"/>
              <a:t> Transactions of Royal Society.</a:t>
            </a:r>
            <a:endParaRPr lang="fr-FR" dirty="0"/>
          </a:p>
        </p:txBody>
      </p:sp>
      <p:pic>
        <p:nvPicPr>
          <p:cNvPr id="4" name="Picture 2" descr="Résultat de recherche d'images pour &quot;Antoni Van Leeuwenhoek&quo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04115" y="3410857"/>
            <a:ext cx="6255657" cy="3316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- 1ères observations de cellules vivantes : </a:t>
            </a:r>
            <a:endParaRPr lang="fr-FR" b="1" dirty="0">
              <a:solidFill>
                <a:srgbClr val="FF0000"/>
              </a:solidFill>
            </a:endParaRPr>
          </a:p>
        </p:txBody>
      </p:sp>
      <p:sp>
        <p:nvSpPr>
          <p:cNvPr id="3" name="Espace réservé du contenu 2"/>
          <p:cNvSpPr>
            <a:spLocks noGrp="1"/>
          </p:cNvSpPr>
          <p:nvPr>
            <p:ph idx="1"/>
          </p:nvPr>
        </p:nvSpPr>
        <p:spPr>
          <a:xfrm>
            <a:off x="838200" y="1690688"/>
            <a:ext cx="5896429" cy="4351338"/>
          </a:xfrm>
        </p:spPr>
        <p:txBody>
          <a:bodyPr>
            <a:normAutofit/>
          </a:bodyPr>
          <a:lstStyle/>
          <a:p>
            <a:r>
              <a:rPr lang="fr-FR" dirty="0" smtClean="0">
                <a:solidFill>
                  <a:srgbClr val="FF0000"/>
                </a:solidFill>
              </a:rPr>
              <a:t>Robert Hooke</a:t>
            </a:r>
            <a:r>
              <a:rPr lang="fr-FR" dirty="0" smtClean="0"/>
              <a:t>, peintre et physicien Anglais, s’intéresse en 1663 à la microscopie photonique en décrivant l’aiguillon de l’abeille. On lui doit l’invention des coupes pour l’observation en microscopie photonique. </a:t>
            </a:r>
            <a:endParaRPr lang="fr-FR" dirty="0"/>
          </a:p>
        </p:txBody>
      </p:sp>
      <p:pic>
        <p:nvPicPr>
          <p:cNvPr id="5122" name="Picture 2" descr="Résultat de recherche d'images pour &quot;robert hooke microscope&quo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5103" y="1462881"/>
            <a:ext cx="5236897" cy="4806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lstStyle/>
          <a:p>
            <a:pPr algn="just"/>
            <a:r>
              <a:rPr lang="fr-FR" dirty="0" smtClean="0">
                <a:solidFill>
                  <a:srgbClr val="FF0000"/>
                </a:solidFill>
              </a:rPr>
              <a:t>Robert Hooke </a:t>
            </a:r>
            <a:r>
              <a:rPr lang="fr-FR" dirty="0" smtClean="0"/>
              <a:t>développa le microscope photonique et inventa pour la 1ère fois en 1665 le terme « cellule », qui veut dire petite chambre; suite à ses observations de fragments de liège</a:t>
            </a:r>
            <a:endParaRPr lang="fr-FR" dirty="0"/>
          </a:p>
        </p:txBody>
      </p:sp>
      <p:pic>
        <p:nvPicPr>
          <p:cNvPr id="6146" name="Picture 2" descr="Résultat de recherche d'images pour &quot;robert hooke microscope&quot;"/>
          <p:cNvPicPr>
            <a:picLocks noGrp="1" noChangeAspect="1" noChangeArrowheads="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nvPr>
        </p:nvSpPr>
        <p:spPr>
          <a:xfrm>
            <a:off x="838200" y="365125"/>
            <a:ext cx="10515600" cy="1325563"/>
          </a:xfrm>
        </p:spPr>
        <p:txBody>
          <a:bodyPr/>
          <a:lstStyle/>
          <a:p>
            <a:r>
              <a:rPr lang="fr-FR" b="1" dirty="0" smtClean="0">
                <a:solidFill>
                  <a:srgbClr val="FF0000"/>
                </a:solidFill>
              </a:rPr>
              <a:t>- 1ères observations de cellules vivantes : </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5000" y="461282"/>
            <a:ext cx="10515600" cy="4351338"/>
          </a:xfrm>
        </p:spPr>
        <p:txBody>
          <a:bodyPr/>
          <a:lstStyle/>
          <a:p>
            <a:r>
              <a:rPr lang="fr-FR" dirty="0" smtClean="0"/>
              <a:t>Sa contribution la plus importante fut la publication </a:t>
            </a:r>
            <a:r>
              <a:rPr lang="fr-FR" dirty="0" smtClean="0">
                <a:solidFill>
                  <a:srgbClr val="FF0000"/>
                </a:solidFill>
              </a:rPr>
              <a:t>en 1664 </a:t>
            </a:r>
            <a:r>
              <a:rPr lang="fr-FR" dirty="0" smtClean="0"/>
              <a:t>de son </a:t>
            </a:r>
            <a:r>
              <a:rPr lang="fr-FR" dirty="0" smtClean="0">
                <a:solidFill>
                  <a:srgbClr val="FF0000"/>
                </a:solidFill>
              </a:rPr>
              <a:t>livre </a:t>
            </a:r>
            <a:r>
              <a:rPr lang="fr-FR" dirty="0" err="1" smtClean="0">
                <a:solidFill>
                  <a:srgbClr val="FF0000"/>
                </a:solidFill>
              </a:rPr>
              <a:t>Micrographia</a:t>
            </a:r>
            <a:r>
              <a:rPr lang="fr-FR" dirty="0" smtClean="0">
                <a:solidFill>
                  <a:srgbClr val="FF0000"/>
                </a:solidFill>
              </a:rPr>
              <a:t>.</a:t>
            </a:r>
            <a:r>
              <a:rPr lang="fr-FR" dirty="0" smtClean="0"/>
              <a:t> C’est une collection de dessins d’objets observés au microscope photonique, c’est ce qui a rendu le microscope photonique populaire. </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0000"/>
                </a:solidFill>
              </a:rPr>
              <a:t>II. Le 18ème siècle: Epoque de transition</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Les globules animaux :</a:t>
            </a:r>
            <a:endParaRPr lang="fr-FR" dirty="0">
              <a:solidFill>
                <a:srgbClr val="FF0000"/>
              </a:solidFill>
            </a:endParaRPr>
          </a:p>
        </p:txBody>
      </p:sp>
      <p:sp>
        <p:nvSpPr>
          <p:cNvPr id="3" name="Espace réservé du contenu 2"/>
          <p:cNvSpPr>
            <a:spLocks noGrp="1"/>
          </p:cNvSpPr>
          <p:nvPr>
            <p:ph sz="half" idx="1"/>
          </p:nvPr>
        </p:nvSpPr>
        <p:spPr>
          <a:xfrm>
            <a:off x="838200" y="1825625"/>
            <a:ext cx="6229494" cy="4351338"/>
          </a:xfrm>
        </p:spPr>
        <p:txBody>
          <a:bodyPr>
            <a:normAutofit/>
          </a:bodyPr>
          <a:lstStyle/>
          <a:p>
            <a:r>
              <a:rPr lang="fr-FR" dirty="0" smtClean="0"/>
              <a:t>Felice Fontana, biologiste et physiologiste Italien, a travaillé sur le venin de vipère et le mucus des poissons et des batraciens. 1751, Fontana a fait les premières observations du noyau dans le mucus d’une anguille. Qu’il a appelé globule animal ou globule sphérique (figure 5). Felice Fontana « voit le noyau sans y attacher d’importance ». </a:t>
            </a:r>
            <a:endParaRPr lang="fr-FR" dirty="0"/>
          </a:p>
        </p:txBody>
      </p:sp>
      <p:pic>
        <p:nvPicPr>
          <p:cNvPr id="6" name="Image 5"/>
          <p:cNvPicPr>
            <a:picLocks noChangeAspect="1"/>
          </p:cNvPicPr>
          <p:nvPr/>
        </p:nvPicPr>
        <p:blipFill>
          <a:blip r:embed="rId1"/>
          <a:stretch>
            <a:fillRect/>
          </a:stretch>
        </p:blipFill>
        <p:spPr>
          <a:xfrm>
            <a:off x="8032969" y="1482960"/>
            <a:ext cx="2629951" cy="3259757"/>
          </a:xfrm>
          <a:prstGeom prst="rect">
            <a:avLst/>
          </a:prstGeom>
        </p:spPr>
      </p:pic>
      <p:sp>
        <p:nvSpPr>
          <p:cNvPr id="7" name="Rectangle 6"/>
          <p:cNvSpPr/>
          <p:nvPr/>
        </p:nvSpPr>
        <p:spPr>
          <a:xfrm>
            <a:off x="7514007" y="4742082"/>
            <a:ext cx="6096000" cy="584775"/>
          </a:xfrm>
          <a:prstGeom prst="rect">
            <a:avLst/>
          </a:prstGeom>
        </p:spPr>
        <p:txBody>
          <a:bodyPr>
            <a:spAutoFit/>
          </a:bodyPr>
          <a:lstStyle/>
          <a:p>
            <a:r>
              <a:rPr lang="fr-FR" sz="1400" b="1" i="0" u="none" strike="noStrike" baseline="0" dirty="0" smtClean="0">
                <a:solidFill>
                  <a:srgbClr val="000000"/>
                </a:solidFill>
                <a:latin typeface="Times New Roman" panose="02020603050405020304" pitchFamily="18" charset="0"/>
              </a:rPr>
              <a:t>Figure 5</a:t>
            </a:r>
            <a:r>
              <a:rPr lang="fr-FR" sz="1400" b="0" i="0" u="none" strike="noStrike" baseline="0" dirty="0" smtClean="0">
                <a:solidFill>
                  <a:srgbClr val="000000"/>
                </a:solidFill>
                <a:latin typeface="Times New Roman" panose="02020603050405020304" pitchFamily="18" charset="0"/>
              </a:rPr>
              <a:t>: Noyau (globule animal) observé</a:t>
            </a:r>
            <a:endParaRPr lang="fr-FR" sz="1400" b="0" i="0" u="none" strike="noStrike" baseline="0" dirty="0" smtClean="0">
              <a:solidFill>
                <a:srgbClr val="000000"/>
              </a:solidFill>
              <a:latin typeface="Times New Roman" panose="02020603050405020304" pitchFamily="18" charset="0"/>
            </a:endParaRPr>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6655</Words>
  <Application>WPS Presentation</Application>
  <PresentationFormat>Personnalisé</PresentationFormat>
  <Paragraphs>92</Paragraphs>
  <Slides>22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SimSun</vt:lpstr>
      <vt:lpstr>Wingdings</vt:lpstr>
      <vt:lpstr>Times New Roman</vt:lpstr>
      <vt:lpstr>Calibri Light</vt:lpstr>
      <vt:lpstr>Microsoft YaHei</vt:lpstr>
      <vt:lpstr>Arial Unicode MS</vt:lpstr>
      <vt:lpstr>Calibri</vt:lpstr>
      <vt:lpstr>Thème Office</vt:lpstr>
      <vt:lpstr>I. Le 17ème siècle: Epoque de description des observations microscopiques </vt:lpstr>
      <vt:lpstr>- Fin du 16 siècle :</vt:lpstr>
      <vt:lpstr>Invention du microscope optique:</vt:lpstr>
      <vt:lpstr>PowerPoint 演示文稿</vt:lpstr>
      <vt:lpstr>- 1ères observations de cellules vivantes : </vt:lpstr>
      <vt:lpstr>- 1ères observations de cellules vivantes : </vt:lpstr>
      <vt:lpstr>PowerPoint 演示文稿</vt:lpstr>
      <vt:lpstr>II. Le 18ème siècle: Epoque de transition</vt:lpstr>
      <vt:lpstr>Les globules animaux :</vt:lpstr>
      <vt:lpstr>- Aucune avancée significative au 18ème siècle: </vt:lpstr>
      <vt:lpstr>III. Le 19ème siècle: l’âge d’or de la Biologie Cellulaire</vt:lpstr>
      <vt:lpstr>La théorie du protoplasme :</vt:lpstr>
      <vt:lpstr>1- Du protoplasme au Cytoplasme</vt:lpstr>
      <vt:lpstr>2. Du globule animal ou sphérique au noyau cellulaire!</vt:lpstr>
      <vt:lpstr>IV. La théorie cellulaire ?</vt:lpstr>
      <vt:lpstr>la théorie cellulaire</vt:lpstr>
      <vt:lpstr>Lorenz Oken ( 1 août 1779 - 11 août 1851 ),</vt:lpstr>
      <vt:lpstr>Matthias Jacob Schleiden ( 5 avril 1804 - 23 juin 1881)</vt:lpstr>
      <vt:lpstr>- Théodore Schwann (1810-1882),</vt:lpstr>
      <vt:lpstr>Robert Remak (1815-1865)</vt:lpstr>
      <vt:lpstr>Robert Remak (1815-1865)</vt:lpstr>
      <vt:lpstr>Rudolf Virchow (1821-1902)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250 G4</dc:creator>
  <cp:lastModifiedBy>seven</cp:lastModifiedBy>
  <cp:revision>71</cp:revision>
  <dcterms:created xsi:type="dcterms:W3CDTF">2019-11-23T08:46:00Z</dcterms:created>
  <dcterms:modified xsi:type="dcterms:W3CDTF">2021-12-09T17:44:06Z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EDE06B0D22A441558A325445921A2670</vt:lpwstr>
  </property>
  <property fmtid="{D5CDD505-2E9C-101B-9397-08002B2CF9AE}" pid="3" name="KSOProductBuildVer">
    <vt:lpwstr>1036-11.2.0.10382</vt:lpwstr>
  </property>
</Properties>
</file>