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0" r:id="rId2"/>
    <p:sldId id="256" r:id="rId3"/>
    <p:sldId id="257" r:id="rId4"/>
    <p:sldId id="334" r:id="rId5"/>
    <p:sldId id="307" r:id="rId6"/>
    <p:sldId id="308" r:id="rId7"/>
    <p:sldId id="361" r:id="rId8"/>
    <p:sldId id="309" r:id="rId9"/>
    <p:sldId id="310" r:id="rId10"/>
    <p:sldId id="362" r:id="rId11"/>
    <p:sldId id="311" r:id="rId12"/>
    <p:sldId id="312" r:id="rId13"/>
    <p:sldId id="313" r:id="rId14"/>
    <p:sldId id="314" r:id="rId15"/>
    <p:sldId id="315" r:id="rId16"/>
    <p:sldId id="316" r:id="rId17"/>
    <p:sldId id="317" r:id="rId18"/>
    <p:sldId id="318" r:id="rId19"/>
    <p:sldId id="321" r:id="rId20"/>
    <p:sldId id="329" r:id="rId21"/>
    <p:sldId id="322" r:id="rId22"/>
    <p:sldId id="323" r:id="rId23"/>
    <p:sldId id="326" r:id="rId24"/>
    <p:sldId id="328" r:id="rId25"/>
    <p:sldId id="259"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FAECB-E8BD-40F3-9C64-08DB3423C1CC}" type="datetimeFigureOut">
              <a:rPr lang="fr-FR" smtClean="0"/>
              <a:pPr/>
              <a:t>18/01/2024</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2643C-E3B6-4606-B224-814AF0220D1B}" type="slidenum">
              <a:rPr lang="fr-FR" smtClean="0"/>
              <a:pPr/>
              <a:t>‹N°›</a:t>
            </a:fld>
            <a:endParaRPr lang="fr-FR"/>
          </a:p>
        </p:txBody>
      </p:sp>
    </p:spTree>
    <p:extLst>
      <p:ext uri="{BB962C8B-B14F-4D97-AF65-F5344CB8AC3E}">
        <p14:creationId xmlns="" xmlns:p14="http://schemas.microsoft.com/office/powerpoint/2010/main" val="227029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563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60DF06-C8EE-4405-94B2-8025AEAAE355}" type="slidenum">
              <a:rPr lang="ar-DZ" smtClean="0"/>
              <a:pPr/>
              <a:t>5</a:t>
            </a:fld>
            <a:endParaRPr lang="ar-DZ" smtClean="0"/>
          </a:p>
        </p:txBody>
      </p:sp>
    </p:spTree>
    <p:extLst>
      <p:ext uri="{BB962C8B-B14F-4D97-AF65-F5344CB8AC3E}">
        <p14:creationId xmlns="" xmlns:p14="http://schemas.microsoft.com/office/powerpoint/2010/main" val="201533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655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03DDA4-5C96-464B-8D30-830750A50E96}" type="slidenum">
              <a:rPr lang="ar-DZ" smtClean="0"/>
              <a:pPr/>
              <a:t>16</a:t>
            </a:fld>
            <a:endParaRPr lang="ar-DZ" smtClean="0"/>
          </a:p>
        </p:txBody>
      </p:sp>
    </p:spTree>
    <p:extLst>
      <p:ext uri="{BB962C8B-B14F-4D97-AF65-F5344CB8AC3E}">
        <p14:creationId xmlns="" xmlns:p14="http://schemas.microsoft.com/office/powerpoint/2010/main" val="235979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3"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665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97F9AC-4EE5-4579-91F8-AAA7E9EFDE39}" type="slidenum">
              <a:rPr lang="ar-DZ" smtClean="0"/>
              <a:pPr/>
              <a:t>17</a:t>
            </a:fld>
            <a:endParaRPr lang="ar-DZ" smtClean="0"/>
          </a:p>
        </p:txBody>
      </p:sp>
    </p:spTree>
    <p:extLst>
      <p:ext uri="{BB962C8B-B14F-4D97-AF65-F5344CB8AC3E}">
        <p14:creationId xmlns="" xmlns:p14="http://schemas.microsoft.com/office/powerpoint/2010/main" val="290628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675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AF2F3E-92BD-446E-A777-26591449D7F1}" type="slidenum">
              <a:rPr lang="ar-DZ" smtClean="0"/>
              <a:pPr/>
              <a:t>18</a:t>
            </a:fld>
            <a:endParaRPr lang="ar-DZ" smtClean="0"/>
          </a:p>
        </p:txBody>
      </p:sp>
    </p:spTree>
    <p:extLst>
      <p:ext uri="{BB962C8B-B14F-4D97-AF65-F5344CB8AC3E}">
        <p14:creationId xmlns="" xmlns:p14="http://schemas.microsoft.com/office/powerpoint/2010/main" val="387865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706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CCEDFB-4ABC-4722-8AE7-5ABFD8D73908}" type="slidenum">
              <a:rPr lang="ar-DZ" smtClean="0"/>
              <a:pPr/>
              <a:t>19</a:t>
            </a:fld>
            <a:endParaRPr lang="ar-DZ" smtClean="0"/>
          </a:p>
        </p:txBody>
      </p:sp>
    </p:spTree>
    <p:extLst>
      <p:ext uri="{BB962C8B-B14F-4D97-AF65-F5344CB8AC3E}">
        <p14:creationId xmlns="" xmlns:p14="http://schemas.microsoft.com/office/powerpoint/2010/main" val="306395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3"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716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886A23-337A-4385-8055-B3328E5A62B2}" type="slidenum">
              <a:rPr lang="ar-DZ" smtClean="0"/>
              <a:pPr/>
              <a:t>21</a:t>
            </a:fld>
            <a:endParaRPr lang="ar-DZ" smtClean="0"/>
          </a:p>
        </p:txBody>
      </p:sp>
    </p:spTree>
    <p:extLst>
      <p:ext uri="{BB962C8B-B14F-4D97-AF65-F5344CB8AC3E}">
        <p14:creationId xmlns="" xmlns:p14="http://schemas.microsoft.com/office/powerpoint/2010/main" val="121256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2707"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727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031E44-855A-4217-B33A-4A4F4DE54FDE}" type="slidenum">
              <a:rPr lang="ar-DZ" smtClean="0"/>
              <a:pPr/>
              <a:t>22</a:t>
            </a:fld>
            <a:endParaRPr lang="ar-DZ" smtClean="0"/>
          </a:p>
        </p:txBody>
      </p:sp>
    </p:spTree>
    <p:extLst>
      <p:ext uri="{BB962C8B-B14F-4D97-AF65-F5344CB8AC3E}">
        <p14:creationId xmlns="" xmlns:p14="http://schemas.microsoft.com/office/powerpoint/2010/main" val="57122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757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726D88-3369-493C-B4F9-7CD42EDCF0A0}" type="slidenum">
              <a:rPr lang="ar-DZ" smtClean="0"/>
              <a:pPr/>
              <a:t>23</a:t>
            </a:fld>
            <a:endParaRPr lang="ar-DZ" smtClean="0"/>
          </a:p>
        </p:txBody>
      </p:sp>
    </p:spTree>
    <p:extLst>
      <p:ext uri="{BB962C8B-B14F-4D97-AF65-F5344CB8AC3E}">
        <p14:creationId xmlns="" xmlns:p14="http://schemas.microsoft.com/office/powerpoint/2010/main" val="3246709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7"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778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7A0B6C-2920-40A4-8D58-D6A2EB61F0FE}" type="slidenum">
              <a:rPr lang="ar-DZ" smtClean="0"/>
              <a:pPr/>
              <a:t>24</a:t>
            </a:fld>
            <a:endParaRPr lang="ar-DZ" smtClean="0"/>
          </a:p>
        </p:txBody>
      </p:sp>
    </p:spTree>
    <p:extLst>
      <p:ext uri="{BB962C8B-B14F-4D97-AF65-F5344CB8AC3E}">
        <p14:creationId xmlns="" xmlns:p14="http://schemas.microsoft.com/office/powerpoint/2010/main" val="9898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573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F2D86E-5BE6-4AB4-AF5C-81B884E8C666}" type="slidenum">
              <a:rPr lang="ar-DZ" smtClean="0"/>
              <a:pPr/>
              <a:t>6</a:t>
            </a:fld>
            <a:endParaRPr lang="ar-DZ" smtClean="0"/>
          </a:p>
        </p:txBody>
      </p:sp>
    </p:spTree>
    <p:extLst>
      <p:ext uri="{BB962C8B-B14F-4D97-AF65-F5344CB8AC3E}">
        <p14:creationId xmlns="" xmlns:p14="http://schemas.microsoft.com/office/powerpoint/2010/main" val="386276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583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545C0C-0452-48F5-9AA4-4FC8054E38DD}" type="slidenum">
              <a:rPr lang="ar-DZ" smtClean="0"/>
              <a:pPr/>
              <a:t>8</a:t>
            </a:fld>
            <a:endParaRPr lang="ar-DZ" smtClean="0"/>
          </a:p>
        </p:txBody>
      </p:sp>
    </p:spTree>
    <p:extLst>
      <p:ext uri="{BB962C8B-B14F-4D97-AF65-F5344CB8AC3E}">
        <p14:creationId xmlns="" xmlns:p14="http://schemas.microsoft.com/office/powerpoint/2010/main" val="380939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a:lstStyle/>
          <a:p>
            <a:endParaRPr lang="ar-SA" smtClean="0"/>
          </a:p>
        </p:txBody>
      </p:sp>
      <p:sp>
        <p:nvSpPr>
          <p:cNvPr id="593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B16CFE-6FA8-45D6-B00B-DCAF770F8D43}" type="slidenum">
              <a:rPr lang="ar-DZ" smtClean="0"/>
              <a:pPr/>
              <a:t>9</a:t>
            </a:fld>
            <a:endParaRPr lang="ar-DZ" smtClean="0"/>
          </a:p>
        </p:txBody>
      </p:sp>
    </p:spTree>
    <p:extLst>
      <p:ext uri="{BB962C8B-B14F-4D97-AF65-F5344CB8AC3E}">
        <p14:creationId xmlns="" xmlns:p14="http://schemas.microsoft.com/office/powerpoint/2010/main" val="269871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604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D3B34D-8D7A-4520-8858-FBC0456FF34D}" type="slidenum">
              <a:rPr lang="ar-DZ" smtClean="0"/>
              <a:pPr/>
              <a:t>11</a:t>
            </a:fld>
            <a:endParaRPr lang="ar-DZ" smtClean="0"/>
          </a:p>
        </p:txBody>
      </p:sp>
    </p:spTree>
    <p:extLst>
      <p:ext uri="{BB962C8B-B14F-4D97-AF65-F5344CB8AC3E}">
        <p14:creationId xmlns="" xmlns:p14="http://schemas.microsoft.com/office/powerpoint/2010/main" val="215421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614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914887-165E-4E50-8348-B7BB9F6754EA}" type="slidenum">
              <a:rPr lang="ar-DZ" smtClean="0"/>
              <a:pPr/>
              <a:t>12</a:t>
            </a:fld>
            <a:endParaRPr lang="ar-DZ" smtClean="0"/>
          </a:p>
        </p:txBody>
      </p:sp>
    </p:spTree>
    <p:extLst>
      <p:ext uri="{BB962C8B-B14F-4D97-AF65-F5344CB8AC3E}">
        <p14:creationId xmlns="" xmlns:p14="http://schemas.microsoft.com/office/powerpoint/2010/main" val="383335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624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3B4EE9-84B2-4465-940D-6401A3858CFA}" type="slidenum">
              <a:rPr lang="ar-DZ" smtClean="0"/>
              <a:pPr/>
              <a:t>13</a:t>
            </a:fld>
            <a:endParaRPr lang="ar-DZ" smtClean="0"/>
          </a:p>
        </p:txBody>
      </p:sp>
    </p:spTree>
    <p:extLst>
      <p:ext uri="{BB962C8B-B14F-4D97-AF65-F5344CB8AC3E}">
        <p14:creationId xmlns="" xmlns:p14="http://schemas.microsoft.com/office/powerpoint/2010/main" val="55495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634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AE2247-3BCD-49EE-AE1B-28ADAD673511}" type="slidenum">
              <a:rPr lang="ar-DZ" smtClean="0"/>
              <a:pPr/>
              <a:t>14</a:t>
            </a:fld>
            <a:endParaRPr lang="ar-DZ" smtClean="0"/>
          </a:p>
        </p:txBody>
      </p:sp>
    </p:spTree>
    <p:extLst>
      <p:ext uri="{BB962C8B-B14F-4D97-AF65-F5344CB8AC3E}">
        <p14:creationId xmlns="" xmlns:p14="http://schemas.microsoft.com/office/powerpoint/2010/main" val="367124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5" name="Espace réservé des commentaires 2"/>
          <p:cNvSpPr>
            <a:spLocks noGrp="1"/>
          </p:cNvSpPr>
          <p:nvPr>
            <p:ph type="body" idx="1"/>
          </p:nvPr>
        </p:nvSpPr>
        <p:spPr bwMode="auto">
          <a:noFill/>
        </p:spPr>
        <p:txBody>
          <a:bodyPr/>
          <a:lstStyle/>
          <a:p>
            <a:endParaRPr lang="fr-FR" smtClean="0">
              <a:cs typeface="Arial" pitchFamily="34" charset="0"/>
            </a:endParaRPr>
          </a:p>
        </p:txBody>
      </p:sp>
      <p:sp>
        <p:nvSpPr>
          <p:cNvPr id="645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B3E2DA-9B59-41DB-A19A-FAEC62D7051E}" type="slidenum">
              <a:rPr lang="ar-DZ" smtClean="0"/>
              <a:pPr/>
              <a:t>15</a:t>
            </a:fld>
            <a:endParaRPr lang="ar-DZ" smtClean="0"/>
          </a:p>
        </p:txBody>
      </p:sp>
    </p:spTree>
    <p:extLst>
      <p:ext uri="{BB962C8B-B14F-4D97-AF65-F5344CB8AC3E}">
        <p14:creationId xmlns="" xmlns:p14="http://schemas.microsoft.com/office/powerpoint/2010/main" val="410867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12B8E84-E4B5-4BD8-95EA-E5FB92239BFB}" type="datetime1">
              <a:rPr lang="fr-FR" smtClean="0"/>
              <a:pPr/>
              <a:t>18/01/2024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B41BDB8-1C36-4C1D-B6FF-6E2CAF01A380}" type="datetime1">
              <a:rPr lang="fr-FR" smtClean="0"/>
              <a:pPr/>
              <a:t>18/01/2024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668CB3B-2C83-43F8-9E88-242A195152BA}" type="datetime1">
              <a:rPr lang="fr-FR" smtClean="0"/>
              <a:pPr/>
              <a:t>18/01/2024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70C4F15-BCD5-491E-9CA9-1CD7EDBABAB4}" type="datetime1">
              <a:rPr lang="fr-FR" smtClean="0"/>
              <a:pPr/>
              <a:t>18/01/2024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C3B66-1475-4F00-9E32-D39338C828DA}" type="datetime1">
              <a:rPr lang="fr-FR" smtClean="0"/>
              <a:pPr/>
              <a:t>18/01/2024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BDCE068E-3CBE-4143-BF53-C541BAE0AB9A}" type="datetime1">
              <a:rPr lang="fr-FR" smtClean="0"/>
              <a:pPr/>
              <a:t>18/01/2024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68B4FCD0-6D8E-49F2-A619-34DD6227F534}" type="datetime1">
              <a:rPr lang="fr-FR" smtClean="0"/>
              <a:pPr/>
              <a:t>18/01/2024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32F8833-3B04-4765-BB28-65CEEEF7C91E}" type="datetime1">
              <a:rPr lang="fr-FR" smtClean="0"/>
              <a:pPr/>
              <a:t>18/01/2024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7D4E5-B633-48B7-AAFC-A682253B2E07}" type="datetime1">
              <a:rPr lang="fr-FR" smtClean="0"/>
              <a:pPr/>
              <a:t>18/01/2024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41C26-0C7A-4305-9981-E777E948FC35}" type="datetime1">
              <a:rPr lang="fr-FR" smtClean="0"/>
              <a:pPr/>
              <a:t>18/01/2024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FB8CF-0B24-4DB1-8290-822A80D25C8C}" type="datetime1">
              <a:rPr lang="fr-FR" smtClean="0"/>
              <a:pPr/>
              <a:t>18/01/2024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64FFFA-A9A7-41E2-B9A4-1546151DEC6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B8652-6E85-4CDD-9C41-15660A502792}" type="datetime1">
              <a:rPr lang="fr-FR" smtClean="0"/>
              <a:pPr/>
              <a:t>18/01/2024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4FFFA-A9A7-41E2-B9A4-1546151DEC6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500042"/>
            <a:ext cx="7772400" cy="1470025"/>
          </a:xfrm>
        </p:spPr>
        <p:txBody>
          <a:bodyPr>
            <a:normAutofit/>
          </a:bodyPr>
          <a:lstStyle/>
          <a:p>
            <a:r>
              <a:rPr lang="fr-FR" sz="6000" dirty="0" smtClean="0">
                <a:solidFill>
                  <a:schemeClr val="bg1"/>
                </a:solidFill>
              </a:rPr>
              <a:t>Chapitre II</a:t>
            </a:r>
            <a:endParaRPr lang="fr-FR" sz="6000" dirty="0">
              <a:solidFill>
                <a:schemeClr val="bg1"/>
              </a:solidFill>
            </a:endParaRPr>
          </a:p>
        </p:txBody>
      </p:sp>
      <p:sp>
        <p:nvSpPr>
          <p:cNvPr id="3" name="Sous-titre 2"/>
          <p:cNvSpPr>
            <a:spLocks noGrp="1"/>
          </p:cNvSpPr>
          <p:nvPr>
            <p:ph type="subTitle" idx="1"/>
          </p:nvPr>
        </p:nvSpPr>
        <p:spPr>
          <a:xfrm>
            <a:off x="1214414" y="2285992"/>
            <a:ext cx="6400800" cy="1752600"/>
          </a:xfrm>
        </p:spPr>
        <p:style>
          <a:lnRef idx="1">
            <a:schemeClr val="accent3"/>
          </a:lnRef>
          <a:fillRef idx="2">
            <a:schemeClr val="accent3"/>
          </a:fillRef>
          <a:effectRef idx="1">
            <a:schemeClr val="accent3"/>
          </a:effectRef>
          <a:fontRef idx="minor">
            <a:schemeClr val="dk1"/>
          </a:fontRef>
        </p:style>
        <p:txBody>
          <a:bodyPr/>
          <a:lstStyle/>
          <a:p>
            <a:r>
              <a:rPr lang="fr-FR" b="1" dirty="0" smtClean="0">
                <a:solidFill>
                  <a:schemeClr val="tx1"/>
                </a:solidFill>
              </a:rPr>
              <a:t>I- TECHNIQUES D’OBSERVATION DE LA CELLULE BACTERIENNE</a:t>
            </a:r>
          </a:p>
          <a:p>
            <a:r>
              <a:rPr lang="fr-FR" b="1" dirty="0" smtClean="0">
                <a:solidFill>
                  <a:schemeClr val="tx1"/>
                </a:solidFill>
              </a:rPr>
              <a:t>Dr DEBIB Aicha </a:t>
            </a:r>
            <a:endParaRPr lang="fr-FR" dirty="0">
              <a:solidFill>
                <a:schemeClr val="tx1"/>
              </a:solidFill>
            </a:endParaRPr>
          </a:p>
        </p:txBody>
      </p:sp>
      <p:sp>
        <p:nvSpPr>
          <p:cNvPr id="4" name="Espace réservé du numéro de diapositive 3"/>
          <p:cNvSpPr>
            <a:spLocks noGrp="1"/>
          </p:cNvSpPr>
          <p:nvPr>
            <p:ph type="sldNum" sz="quarter" idx="12"/>
          </p:nvPr>
        </p:nvSpPr>
        <p:spPr/>
        <p:txBody>
          <a:bodyPr/>
          <a:lstStyle/>
          <a:p>
            <a:fld id="{F064FFFA-A9A7-41E2-B9A4-1546151DEC6A}" type="slidenum">
              <a:rPr lang="fr-FR" smtClean="0"/>
              <a:pPr/>
              <a:t>1</a:t>
            </a:fld>
            <a:endParaRPr lang="fr-FR"/>
          </a:p>
        </p:txBody>
      </p:sp>
      <p:pic>
        <p:nvPicPr>
          <p:cNvPr id="5" name="Image 4" descr="images.jpg"/>
          <p:cNvPicPr>
            <a:picLocks noChangeAspect="1"/>
          </p:cNvPicPr>
          <p:nvPr/>
        </p:nvPicPr>
        <p:blipFill>
          <a:blip r:embed="rId2"/>
          <a:stretch>
            <a:fillRect/>
          </a:stretch>
        </p:blipFill>
        <p:spPr>
          <a:xfrm>
            <a:off x="5929322" y="4500570"/>
            <a:ext cx="3000396" cy="2019300"/>
          </a:xfrm>
          <a:prstGeom prst="rect">
            <a:avLst/>
          </a:prstGeom>
        </p:spPr>
      </p:pic>
      <p:pic>
        <p:nvPicPr>
          <p:cNvPr id="6" name="Picture 7" descr="DSCN1933"/>
          <p:cNvPicPr>
            <a:picLocks noChangeAspect="1" noChangeArrowheads="1"/>
          </p:cNvPicPr>
          <p:nvPr/>
        </p:nvPicPr>
        <p:blipFill>
          <a:blip r:embed="rId3"/>
          <a:srcRect l="14551" t="4730" r="14583"/>
          <a:stretch>
            <a:fillRect/>
          </a:stretch>
        </p:blipFill>
        <p:spPr bwMode="auto">
          <a:xfrm>
            <a:off x="1643042" y="4408487"/>
            <a:ext cx="2428875" cy="244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064FFFA-A9A7-41E2-B9A4-1546151DEC6A}" type="slidenum">
              <a:rPr lang="fr-FR" smtClean="0"/>
              <a:pPr/>
              <a:t>10</a:t>
            </a:fld>
            <a:endParaRPr lang="fr-FR"/>
          </a:p>
        </p:txBody>
      </p:sp>
      <p:pic>
        <p:nvPicPr>
          <p:cNvPr id="3" name="Image 2" descr="C:\Users\Acer\Desktop\cours de micro word\image004.gif"/>
          <p:cNvPicPr/>
          <p:nvPr/>
        </p:nvPicPr>
        <p:blipFill>
          <a:blip r:embed="rId2"/>
          <a:srcRect/>
          <a:stretch>
            <a:fillRect/>
          </a:stretch>
        </p:blipFill>
        <p:spPr bwMode="auto">
          <a:xfrm>
            <a:off x="571472" y="714356"/>
            <a:ext cx="8001055"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graphicFrame>
        <p:nvGraphicFramePr>
          <p:cNvPr id="1026" name="Object 1"/>
          <p:cNvGraphicFramePr>
            <a:graphicFrameLocks noChangeAspect="1"/>
          </p:cNvGraphicFramePr>
          <p:nvPr/>
        </p:nvGraphicFramePr>
        <p:xfrm>
          <a:off x="2285984" y="3000372"/>
          <a:ext cx="4357688" cy="1643063"/>
        </p:xfrm>
        <a:graphic>
          <a:graphicData uri="http://schemas.openxmlformats.org/presentationml/2006/ole">
            <p:oleObj spid="_x0000_s69635" name="Image bitmap" r:id="rId4" imgW="2000000" imgH="495369" progId="PBrush">
              <p:embed/>
            </p:oleObj>
          </a:graphicData>
        </a:graphic>
      </p:graphicFrame>
      <p:sp>
        <p:nvSpPr>
          <p:cNvPr id="10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sp>
        <p:nvSpPr>
          <p:cNvPr id="1030" name="Rectangle 5"/>
          <p:cNvSpPr>
            <a:spLocks noChangeArrowheads="1"/>
          </p:cNvSpPr>
          <p:nvPr/>
        </p:nvSpPr>
        <p:spPr bwMode="auto">
          <a:xfrm>
            <a:off x="357188" y="571500"/>
            <a:ext cx="7715250" cy="400050"/>
          </a:xfrm>
          <a:prstGeom prst="rect">
            <a:avLst/>
          </a:prstGeom>
          <a:noFill/>
          <a:ln w="9525">
            <a:noFill/>
            <a:miter lim="800000"/>
            <a:headEnd/>
            <a:tailEnd/>
          </a:ln>
        </p:spPr>
        <p:txBody>
          <a:bodyPr anchor="ctr">
            <a:spAutoFit/>
          </a:bodyPr>
          <a:lstStyle/>
          <a:p>
            <a:pPr algn="l" rtl="0"/>
            <a:r>
              <a:rPr lang="fr-FR" sz="2000" dirty="0">
                <a:solidFill>
                  <a:schemeClr val="bg1"/>
                </a:solidFill>
                <a:cs typeface="Times New Roman" pitchFamily="18" charset="0"/>
              </a:rPr>
              <a:t>Très fréquemment observé : </a:t>
            </a:r>
            <a:r>
              <a:rPr lang="fr-FR" sz="2000" b="1" dirty="0">
                <a:solidFill>
                  <a:srgbClr val="FF0000"/>
                </a:solidFill>
                <a:cs typeface="Times New Roman" pitchFamily="18" charset="0"/>
              </a:rPr>
              <a:t>Bombée</a:t>
            </a:r>
            <a:r>
              <a:rPr lang="fr-FR" sz="2000" dirty="0">
                <a:solidFill>
                  <a:srgbClr val="FF0000"/>
                </a:solidFill>
                <a:cs typeface="Times New Roman" pitchFamily="18" charset="0"/>
              </a:rPr>
              <a:t>  et </a:t>
            </a:r>
            <a:r>
              <a:rPr lang="fr-FR" sz="2000" b="1" dirty="0">
                <a:solidFill>
                  <a:srgbClr val="FF0000"/>
                </a:solidFill>
                <a:cs typeface="Times New Roman" pitchFamily="18" charset="0"/>
              </a:rPr>
              <a:t>plate</a:t>
            </a:r>
            <a:endParaRPr lang="fr-FR" sz="2000" dirty="0">
              <a:solidFill>
                <a:srgbClr val="FF0000"/>
              </a:solidFill>
            </a:endParaRPr>
          </a:p>
        </p:txBody>
      </p:sp>
      <p:sp>
        <p:nvSpPr>
          <p:cNvPr id="8" name="Slide Number Placeholder 7"/>
          <p:cNvSpPr>
            <a:spLocks noGrp="1"/>
          </p:cNvSpPr>
          <p:nvPr>
            <p:ph type="sldNum" sz="quarter" idx="12"/>
          </p:nvPr>
        </p:nvSpPr>
        <p:spPr/>
        <p:txBody>
          <a:bodyPr/>
          <a:lstStyle/>
          <a:p>
            <a:fld id="{F064FFFA-A9A7-41E2-B9A4-1546151DEC6A}"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642942"/>
          </a:xfrm>
        </p:spPr>
        <p:style>
          <a:lnRef idx="0">
            <a:schemeClr val="accent6"/>
          </a:lnRef>
          <a:fillRef idx="3">
            <a:schemeClr val="accent6"/>
          </a:fillRef>
          <a:effectRef idx="3">
            <a:schemeClr val="accent6"/>
          </a:effectRef>
          <a:fontRef idx="minor">
            <a:schemeClr val="lt1"/>
          </a:fontRef>
        </p:style>
        <p:txBody>
          <a:bodyPr rtlCol="1">
            <a:normAutofit fontScale="90000"/>
          </a:bodyPr>
          <a:lstStyle/>
          <a:p>
            <a:pPr rtl="0" eaLnBrk="1" fontAlgn="auto" hangingPunct="1">
              <a:spcAft>
                <a:spcPts val="0"/>
              </a:spcAft>
              <a:defRPr/>
            </a:pPr>
            <a:r>
              <a:rPr lang="fr-FR" b="1" u="sng" dirty="0" smtClean="0">
                <a:latin typeface="Algerian" pitchFamily="82" charset="0"/>
              </a:rPr>
              <a:t>III</a:t>
            </a:r>
            <a:r>
              <a:rPr lang="fr-FR" b="1" u="sng" dirty="0" smtClean="0"/>
              <a:t> - Le contour</a:t>
            </a:r>
            <a:endParaRPr lang="ar-DZ" dirty="0" smtClean="0"/>
          </a:p>
        </p:txBody>
      </p:sp>
      <p:sp>
        <p:nvSpPr>
          <p:cNvPr id="10245" name="Espace réservé du contenu 2"/>
          <p:cNvSpPr>
            <a:spLocks noGrp="1"/>
          </p:cNvSpPr>
          <p:nvPr>
            <p:ph idx="1"/>
          </p:nvPr>
        </p:nvSpPr>
        <p:spPr>
          <a:xfrm>
            <a:off x="457200" y="1600200"/>
            <a:ext cx="8229600" cy="2828925"/>
          </a:xfrm>
        </p:spPr>
        <p:txBody>
          <a:bodyPr/>
          <a:lstStyle/>
          <a:p>
            <a:pPr algn="l" rtl="0" eaLnBrk="1" hangingPunct="1">
              <a:buFontTx/>
              <a:buNone/>
            </a:pPr>
            <a:r>
              <a:rPr lang="fr-FR" dirty="0" smtClean="0">
                <a:cs typeface="Arial" pitchFamily="34" charset="0"/>
              </a:rPr>
              <a:t>    </a:t>
            </a:r>
            <a:r>
              <a:rPr lang="fr-FR" dirty="0" smtClean="0">
                <a:solidFill>
                  <a:schemeClr val="bg1"/>
                </a:solidFill>
                <a:cs typeface="Arial" pitchFamily="34" charset="0"/>
              </a:rPr>
              <a:t>Le contour d’une colonie, c’est </a:t>
            </a:r>
            <a:r>
              <a:rPr lang="fr-FR" dirty="0" smtClean="0">
                <a:solidFill>
                  <a:srgbClr val="FF0000"/>
                </a:solidFill>
                <a:cs typeface="Arial" pitchFamily="34" charset="0"/>
              </a:rPr>
              <a:t>le bord </a:t>
            </a:r>
            <a:r>
              <a:rPr lang="fr-FR" dirty="0" smtClean="0">
                <a:solidFill>
                  <a:schemeClr val="bg1"/>
                </a:solidFill>
                <a:cs typeface="Arial" pitchFamily="34" charset="0"/>
              </a:rPr>
              <a:t>de celle ci, il existe de nombreux termes plus ou moins précis pour le qualifier. Cependant, par souci de clarté et de simplicité nous allons ramener leur nombre à 2 types :</a:t>
            </a:r>
            <a:endParaRPr lang="en-US" dirty="0" smtClean="0">
              <a:solidFill>
                <a:schemeClr val="bg1"/>
              </a:solidFill>
              <a:cs typeface="Arial" pitchFamily="34" charset="0"/>
            </a:endParaRPr>
          </a:p>
        </p:txBody>
      </p:sp>
      <p:sp>
        <p:nvSpPr>
          <p:cNvPr id="4" name="Slide Number Placeholder 3"/>
          <p:cNvSpPr>
            <a:spLocks noGrp="1"/>
          </p:cNvSpPr>
          <p:nvPr>
            <p:ph type="sldNum" sz="quarter" idx="12"/>
          </p:nvPr>
        </p:nvSpPr>
        <p:spPr/>
        <p:txBody>
          <a:bodyPr/>
          <a:lstStyle/>
          <a:p>
            <a:fld id="{F064FFFA-A9A7-41E2-B9A4-1546151DEC6A}"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 descr="drii"/>
          <p:cNvPicPr>
            <a:picLocks noChangeAspect="1" noChangeArrowheads="1"/>
          </p:cNvPicPr>
          <p:nvPr/>
        </p:nvPicPr>
        <p:blipFill>
          <a:blip r:embed="rId3" cstate="print"/>
          <a:srcRect/>
          <a:stretch>
            <a:fillRect/>
          </a:stretch>
        </p:blipFill>
        <p:spPr bwMode="auto">
          <a:xfrm>
            <a:off x="3000375" y="2786063"/>
            <a:ext cx="4429125" cy="3643312"/>
          </a:xfrm>
          <a:prstGeom prst="rect">
            <a:avLst/>
          </a:prstGeom>
          <a:noFill/>
          <a:ln w="9525">
            <a:noFill/>
            <a:miter lim="800000"/>
            <a:headEnd/>
            <a:tailEnd/>
          </a:ln>
        </p:spPr>
      </p:pic>
      <p:sp>
        <p:nvSpPr>
          <p:cNvPr id="11267" name="Line 2"/>
          <p:cNvSpPr>
            <a:spLocks noChangeShapeType="1"/>
          </p:cNvSpPr>
          <p:nvPr/>
        </p:nvSpPr>
        <p:spPr bwMode="auto">
          <a:xfrm flipH="1">
            <a:off x="5000625" y="1571625"/>
            <a:ext cx="1143000" cy="3814763"/>
          </a:xfrm>
          <a:prstGeom prst="line">
            <a:avLst/>
          </a:prstGeom>
          <a:noFill/>
          <a:ln w="9525">
            <a:solidFill>
              <a:srgbClr val="3366FF"/>
            </a:solidFill>
            <a:round/>
            <a:headEnd/>
            <a:tailEnd type="arrow" w="med" len="med"/>
          </a:ln>
        </p:spPr>
        <p:txBody>
          <a:bodyPr/>
          <a:lstStyle/>
          <a:p>
            <a:endParaRPr lang="fr-FR"/>
          </a:p>
        </p:txBody>
      </p:sp>
      <p:sp>
        <p:nvSpPr>
          <p:cNvPr id="11268" name="Line 3"/>
          <p:cNvSpPr>
            <a:spLocks noChangeShapeType="1"/>
          </p:cNvSpPr>
          <p:nvPr/>
        </p:nvSpPr>
        <p:spPr bwMode="auto">
          <a:xfrm>
            <a:off x="2500313" y="1500188"/>
            <a:ext cx="1785937" cy="3857625"/>
          </a:xfrm>
          <a:prstGeom prst="line">
            <a:avLst/>
          </a:prstGeom>
          <a:noFill/>
          <a:ln w="9525">
            <a:solidFill>
              <a:srgbClr val="0000FF"/>
            </a:solidFill>
            <a:round/>
            <a:headEnd/>
            <a:tailEnd type="arrow" w="med" len="med"/>
          </a:ln>
        </p:spPr>
        <p:txBody>
          <a:bodyPr/>
          <a:lstStyle/>
          <a:p>
            <a:endParaRPr lang="fr-FR"/>
          </a:p>
        </p:txBody>
      </p:sp>
      <p:sp>
        <p:nvSpPr>
          <p:cNvPr id="1126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latin typeface="Calibri" pitchFamily="34" charset="0"/>
            </a:endParaRPr>
          </a:p>
        </p:txBody>
      </p:sp>
      <p:sp>
        <p:nvSpPr>
          <p:cNvPr id="11270" name="Rectangle 5"/>
          <p:cNvSpPr>
            <a:spLocks noChangeArrowheads="1"/>
          </p:cNvSpPr>
          <p:nvPr/>
        </p:nvSpPr>
        <p:spPr bwMode="auto">
          <a:xfrm>
            <a:off x="0" y="1143000"/>
            <a:ext cx="7167563" cy="369888"/>
          </a:xfrm>
          <a:prstGeom prst="rect">
            <a:avLst/>
          </a:prstGeom>
          <a:noFill/>
          <a:ln w="9525">
            <a:noFill/>
            <a:miter lim="800000"/>
            <a:headEnd/>
            <a:tailEnd/>
          </a:ln>
        </p:spPr>
        <p:txBody>
          <a:bodyPr wrap="none" anchor="ctr">
            <a:spAutoFit/>
          </a:bodyPr>
          <a:lstStyle/>
          <a:p>
            <a:pPr algn="l" rtl="0"/>
            <a:r>
              <a:rPr lang="fr-FR">
                <a:solidFill>
                  <a:schemeClr val="bg1"/>
                </a:solidFill>
                <a:cs typeface="Times New Roman" pitchFamily="18" charset="0"/>
              </a:rPr>
              <a:t>Les colonies à bords </a:t>
            </a:r>
            <a:r>
              <a:rPr lang="fr-FR" b="1">
                <a:solidFill>
                  <a:srgbClr val="FF0000"/>
                </a:solidFill>
                <a:cs typeface="Times New Roman" pitchFamily="18" charset="0"/>
              </a:rPr>
              <a:t>réguliers </a:t>
            </a:r>
            <a:r>
              <a:rPr lang="fr-FR" b="1">
                <a:solidFill>
                  <a:schemeClr val="bg1"/>
                </a:solidFill>
                <a:cs typeface="Times New Roman" pitchFamily="18" charset="0"/>
              </a:rPr>
              <a:t>(= </a:t>
            </a:r>
            <a:r>
              <a:rPr lang="fr-FR" b="1">
                <a:solidFill>
                  <a:srgbClr val="FF0000"/>
                </a:solidFill>
                <a:cs typeface="Times New Roman" pitchFamily="18" charset="0"/>
              </a:rPr>
              <a:t>nets</a:t>
            </a:r>
            <a:r>
              <a:rPr lang="fr-FR" b="1">
                <a:solidFill>
                  <a:schemeClr val="bg1"/>
                </a:solidFill>
                <a:cs typeface="Times New Roman" pitchFamily="18" charset="0"/>
              </a:rPr>
              <a:t>)</a:t>
            </a:r>
            <a:r>
              <a:rPr lang="fr-FR">
                <a:solidFill>
                  <a:schemeClr val="bg1"/>
                </a:solidFill>
                <a:cs typeface="Times New Roman" pitchFamily="18" charset="0"/>
              </a:rPr>
              <a:t> et celles à bords </a:t>
            </a:r>
            <a:r>
              <a:rPr lang="fr-FR" b="1">
                <a:solidFill>
                  <a:srgbClr val="FF0000"/>
                </a:solidFill>
                <a:cs typeface="Times New Roman" pitchFamily="18" charset="0"/>
              </a:rPr>
              <a:t>irréguliers</a:t>
            </a:r>
            <a:endParaRPr lang="en-US">
              <a:solidFill>
                <a:srgbClr val="FF0000"/>
              </a:solidFill>
            </a:endParaRPr>
          </a:p>
        </p:txBody>
      </p:sp>
      <p:sp>
        <p:nvSpPr>
          <p:cNvPr id="11271" name="Rectangle 6"/>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ar-SA"/>
          </a:p>
        </p:txBody>
      </p:sp>
      <p:sp>
        <p:nvSpPr>
          <p:cNvPr id="8" name="Slide Number Placeholder 7"/>
          <p:cNvSpPr>
            <a:spLocks noGrp="1"/>
          </p:cNvSpPr>
          <p:nvPr>
            <p:ph type="sldNum" sz="quarter" idx="12"/>
          </p:nvPr>
        </p:nvSpPr>
        <p:spPr/>
        <p:txBody>
          <a:bodyPr/>
          <a:lstStyle/>
          <a:p>
            <a:fld id="{F064FFFA-A9A7-41E2-B9A4-1546151DEC6A}"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714380"/>
          </a:xfrm>
        </p:spPr>
        <p:style>
          <a:lnRef idx="0">
            <a:schemeClr val="accent6"/>
          </a:lnRef>
          <a:fillRef idx="3">
            <a:schemeClr val="accent6"/>
          </a:fillRef>
          <a:effectRef idx="3">
            <a:schemeClr val="accent6"/>
          </a:effectRef>
          <a:fontRef idx="minor">
            <a:schemeClr val="lt1"/>
          </a:fontRef>
        </p:style>
        <p:txBody>
          <a:bodyPr rtlCol="1">
            <a:normAutofit fontScale="90000"/>
          </a:bodyPr>
          <a:lstStyle/>
          <a:p>
            <a:pPr rtl="0" eaLnBrk="1" fontAlgn="auto" hangingPunct="1">
              <a:spcAft>
                <a:spcPts val="0"/>
              </a:spcAft>
              <a:defRPr/>
            </a:pPr>
            <a:r>
              <a:rPr lang="fr-FR" b="1" u="sng" dirty="0" smtClean="0">
                <a:latin typeface="Algerian" pitchFamily="82" charset="0"/>
              </a:rPr>
              <a:t>IV -</a:t>
            </a:r>
            <a:r>
              <a:rPr lang="fr-FR" b="1" u="sng" dirty="0" smtClean="0"/>
              <a:t> La taille</a:t>
            </a:r>
            <a:endParaRPr lang="ar-DZ" dirty="0" smtClean="0"/>
          </a:p>
        </p:txBody>
      </p:sp>
      <p:sp>
        <p:nvSpPr>
          <p:cNvPr id="12293" name="Espace réservé du contenu 2"/>
          <p:cNvSpPr>
            <a:spLocks noGrp="1"/>
          </p:cNvSpPr>
          <p:nvPr>
            <p:ph idx="1"/>
          </p:nvPr>
        </p:nvSpPr>
        <p:spPr>
          <a:xfrm>
            <a:off x="319980" y="1233264"/>
            <a:ext cx="8572500" cy="4572000"/>
          </a:xfrm>
        </p:spPr>
        <p:txBody>
          <a:bodyPr>
            <a:normAutofit fontScale="85000" lnSpcReduction="20000"/>
          </a:bodyPr>
          <a:lstStyle/>
          <a:p>
            <a:pPr>
              <a:buNone/>
            </a:pPr>
            <a:r>
              <a:rPr lang="fr-FR" dirty="0" smtClean="0">
                <a:solidFill>
                  <a:srgbClr val="FFFF00"/>
                </a:solidFill>
                <a:latin typeface="Times New Roman" pitchFamily="18" charset="0"/>
                <a:ea typeface="PMingLiU" pitchFamily="18" charset="-120"/>
                <a:cs typeface="Times New Roman" pitchFamily="18" charset="0"/>
              </a:rPr>
              <a:t>La mesure de la taille des colonies est une donnée intéressante mais toute relative, elle dépend de la nature du milieu gélosé, la température, l’atmosphère et le délai d’incubation. </a:t>
            </a:r>
            <a:endParaRPr lang="fr-FR" dirty="0" smtClean="0">
              <a:solidFill>
                <a:schemeClr val="bg1"/>
              </a:solidFill>
              <a:cs typeface="Arial" pitchFamily="34" charset="0"/>
            </a:endParaRPr>
          </a:p>
          <a:p>
            <a:pPr algn="l" rtl="0" eaLnBrk="1" hangingPunct="1">
              <a:buFontTx/>
              <a:buNone/>
            </a:pPr>
            <a:r>
              <a:rPr lang="fr-FR" dirty="0" smtClean="0">
                <a:solidFill>
                  <a:schemeClr val="bg1"/>
                </a:solidFill>
                <a:cs typeface="Arial" pitchFamily="34" charset="0"/>
              </a:rPr>
              <a:t>La taille d’une colonie bactérienne est une donnée qui est parfois difficile à apprécier. En effet sur un même isolement la même espèce peut avoir différentes tailles… Pour ne pas qu’il y ait de confusions, il est « conventionnel » de  mesurer les colonies les plus grosses qui sont parfaitement isolées…</a:t>
            </a:r>
            <a:endParaRPr lang="en-US" dirty="0" smtClean="0">
              <a:solidFill>
                <a:schemeClr val="bg1"/>
              </a:solidFill>
              <a:cs typeface="Arial" pitchFamily="34" charset="0"/>
            </a:endParaRPr>
          </a:p>
          <a:p>
            <a:pPr algn="l" rtl="0" eaLnBrk="1" hangingPunct="1">
              <a:buFontTx/>
              <a:buNone/>
            </a:pPr>
            <a:r>
              <a:rPr lang="fr-FR" dirty="0" smtClean="0">
                <a:solidFill>
                  <a:schemeClr val="bg1"/>
                </a:solidFill>
                <a:cs typeface="Arial" pitchFamily="34" charset="0"/>
              </a:rPr>
              <a:t>La taille d’une colonie bactérienne, si elle est mesurable, s’exprime en mm et est souvent qualifiée par un adjectif. Les termes les plus couramment utilisés sont :</a:t>
            </a:r>
            <a:endParaRPr lang="en-US" dirty="0" smtClean="0">
              <a:solidFill>
                <a:schemeClr val="bg1"/>
              </a:solidFill>
              <a:cs typeface="Arial" pitchFamily="34" charset="0"/>
            </a:endParaRPr>
          </a:p>
        </p:txBody>
      </p:sp>
      <p:sp>
        <p:nvSpPr>
          <p:cNvPr id="4" name="Slide Number Placeholder 3"/>
          <p:cNvSpPr>
            <a:spLocks noGrp="1"/>
          </p:cNvSpPr>
          <p:nvPr>
            <p:ph type="sldNum" sz="quarter" idx="12"/>
          </p:nvPr>
        </p:nvSpPr>
        <p:spPr/>
        <p:txBody>
          <a:bodyPr/>
          <a:lstStyle/>
          <a:p>
            <a:fld id="{F064FFFA-A9A7-41E2-B9A4-1546151DEC6A}"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Espace réservé du contenu 2"/>
          <p:cNvSpPr>
            <a:spLocks noGrp="1"/>
          </p:cNvSpPr>
          <p:nvPr>
            <p:ph idx="1"/>
          </p:nvPr>
        </p:nvSpPr>
        <p:spPr>
          <a:xfrm>
            <a:off x="214313" y="357188"/>
            <a:ext cx="8786812" cy="5929312"/>
          </a:xfrm>
        </p:spPr>
        <p:txBody>
          <a:bodyPr/>
          <a:lstStyle/>
          <a:p>
            <a:pPr algn="l" rtl="0" eaLnBrk="1" hangingPunct="1">
              <a:buFontTx/>
              <a:buNone/>
            </a:pPr>
            <a:r>
              <a:rPr lang="fr-FR" sz="2400" b="1" dirty="0" smtClean="0">
                <a:solidFill>
                  <a:srgbClr val="FF0000"/>
                </a:solidFill>
                <a:cs typeface="Arial" pitchFamily="34" charset="0"/>
              </a:rPr>
              <a:t>Colonies ponctiformes</a:t>
            </a:r>
            <a:r>
              <a:rPr lang="fr-FR" sz="2400" dirty="0" smtClean="0">
                <a:solidFill>
                  <a:schemeClr val="bg1"/>
                </a:solidFill>
                <a:cs typeface="Arial" pitchFamily="34" charset="0"/>
              </a:rPr>
              <a:t> : Colonies à peine visibles, dont la taille est </a:t>
            </a:r>
            <a:r>
              <a:rPr lang="fr-FR" sz="2400" b="1" dirty="0" smtClean="0">
                <a:solidFill>
                  <a:srgbClr val="FF0000"/>
                </a:solidFill>
                <a:cs typeface="Arial" pitchFamily="34" charset="0"/>
              </a:rPr>
              <a:t>inférieure au millimètre</a:t>
            </a:r>
            <a:r>
              <a:rPr lang="fr-FR" sz="2400" dirty="0" smtClean="0">
                <a:cs typeface="Arial" pitchFamily="34" charset="0"/>
              </a:rPr>
              <a:t> </a:t>
            </a:r>
            <a:endParaRPr lang="en-US" sz="2400" dirty="0" smtClean="0">
              <a:cs typeface="Arial" pitchFamily="34" charset="0"/>
            </a:endParaRPr>
          </a:p>
          <a:p>
            <a:pPr algn="l" rtl="0" eaLnBrk="1" hangingPunct="1">
              <a:buFontTx/>
              <a:buNone/>
            </a:pPr>
            <a:r>
              <a:rPr lang="fr-FR" sz="2400" dirty="0" smtClean="0">
                <a:cs typeface="Arial" pitchFamily="34" charset="0"/>
              </a:rPr>
              <a:t> </a:t>
            </a:r>
            <a:r>
              <a:rPr lang="fr-FR" sz="2400" b="1" dirty="0" smtClean="0">
                <a:solidFill>
                  <a:srgbClr val="FF0000"/>
                </a:solidFill>
                <a:cs typeface="Arial" pitchFamily="34" charset="0"/>
              </a:rPr>
              <a:t>Petites colonies</a:t>
            </a:r>
            <a:r>
              <a:rPr lang="fr-FR" sz="2400" dirty="0" smtClean="0">
                <a:cs typeface="Arial" pitchFamily="34" charset="0"/>
              </a:rPr>
              <a:t> </a:t>
            </a:r>
            <a:r>
              <a:rPr lang="fr-FR" sz="2400" dirty="0" smtClean="0">
                <a:solidFill>
                  <a:schemeClr val="bg1"/>
                </a:solidFill>
                <a:cs typeface="Arial" pitchFamily="34" charset="0"/>
              </a:rPr>
              <a:t>: Colonies dont </a:t>
            </a:r>
            <a:r>
              <a:rPr lang="fr-FR" sz="2400" dirty="0" smtClean="0">
                <a:solidFill>
                  <a:srgbClr val="FF0000"/>
                </a:solidFill>
                <a:cs typeface="Arial" pitchFamily="34" charset="0"/>
              </a:rPr>
              <a:t>le</a:t>
            </a:r>
            <a:r>
              <a:rPr lang="fr-FR" sz="2400" dirty="0" smtClean="0">
                <a:solidFill>
                  <a:schemeClr val="bg1"/>
                </a:solidFill>
                <a:cs typeface="Arial" pitchFamily="34" charset="0"/>
              </a:rPr>
              <a:t> </a:t>
            </a:r>
            <a:r>
              <a:rPr lang="fr-FR" sz="2400" b="1" dirty="0" smtClean="0">
                <a:solidFill>
                  <a:srgbClr val="FF0000"/>
                </a:solidFill>
                <a:cs typeface="Arial" pitchFamily="34" charset="0"/>
              </a:rPr>
              <a:t>diamètre est compris entre 1 et 2 mm</a:t>
            </a:r>
            <a:r>
              <a:rPr lang="fr-FR" sz="2400" dirty="0" smtClean="0">
                <a:solidFill>
                  <a:srgbClr val="FF0000"/>
                </a:solidFill>
                <a:cs typeface="Arial" pitchFamily="34" charset="0"/>
              </a:rPr>
              <a:t> </a:t>
            </a:r>
            <a:endParaRPr lang="en-US" sz="2400" dirty="0" smtClean="0">
              <a:solidFill>
                <a:srgbClr val="FF0000"/>
              </a:solidFill>
              <a:cs typeface="Arial" pitchFamily="34" charset="0"/>
            </a:endParaRPr>
          </a:p>
          <a:p>
            <a:pPr algn="l" rtl="0" eaLnBrk="1" hangingPunct="1">
              <a:buFontTx/>
              <a:buNone/>
            </a:pPr>
            <a:r>
              <a:rPr lang="fr-FR" sz="2400" dirty="0" smtClean="0">
                <a:cs typeface="Arial" pitchFamily="34" charset="0"/>
              </a:rPr>
              <a:t> </a:t>
            </a:r>
            <a:r>
              <a:rPr lang="fr-FR" sz="2400" b="1" dirty="0" smtClean="0">
                <a:solidFill>
                  <a:srgbClr val="FF0000"/>
                </a:solidFill>
                <a:cs typeface="Arial" pitchFamily="34" charset="0"/>
              </a:rPr>
              <a:t>Colonies moyennes</a:t>
            </a:r>
            <a:r>
              <a:rPr lang="fr-FR" sz="2400" dirty="0" smtClean="0">
                <a:cs typeface="Arial" pitchFamily="34" charset="0"/>
              </a:rPr>
              <a:t> </a:t>
            </a:r>
            <a:r>
              <a:rPr lang="fr-FR" sz="2400" dirty="0" smtClean="0">
                <a:solidFill>
                  <a:schemeClr val="bg1"/>
                </a:solidFill>
                <a:cs typeface="Arial" pitchFamily="34" charset="0"/>
              </a:rPr>
              <a:t>: Colonies dont </a:t>
            </a:r>
            <a:r>
              <a:rPr lang="fr-FR" sz="2400" dirty="0" smtClean="0">
                <a:solidFill>
                  <a:srgbClr val="FF0000"/>
                </a:solidFill>
                <a:cs typeface="Arial" pitchFamily="34" charset="0"/>
              </a:rPr>
              <a:t>le</a:t>
            </a:r>
            <a:r>
              <a:rPr lang="fr-FR" sz="2400" dirty="0" smtClean="0">
                <a:cs typeface="Arial" pitchFamily="34" charset="0"/>
              </a:rPr>
              <a:t> </a:t>
            </a:r>
            <a:r>
              <a:rPr lang="fr-FR" sz="2400" b="1" dirty="0" smtClean="0">
                <a:solidFill>
                  <a:srgbClr val="FF0000"/>
                </a:solidFill>
                <a:cs typeface="Arial" pitchFamily="34" charset="0"/>
              </a:rPr>
              <a:t>diamètre est compris entre 3 et 5 mm</a:t>
            </a:r>
            <a:r>
              <a:rPr lang="fr-FR" sz="2400" dirty="0" smtClean="0">
                <a:solidFill>
                  <a:srgbClr val="FF0000"/>
                </a:solidFill>
                <a:cs typeface="Arial" pitchFamily="34" charset="0"/>
              </a:rPr>
              <a:t> </a:t>
            </a:r>
            <a:endParaRPr lang="en-US" sz="2400" dirty="0" smtClean="0">
              <a:solidFill>
                <a:srgbClr val="FF0000"/>
              </a:solidFill>
              <a:cs typeface="Arial" pitchFamily="34" charset="0"/>
            </a:endParaRPr>
          </a:p>
          <a:p>
            <a:pPr algn="l" rtl="0" eaLnBrk="1" hangingPunct="1">
              <a:buFontTx/>
              <a:buNone/>
            </a:pPr>
            <a:r>
              <a:rPr lang="fr-FR" sz="2400" dirty="0" smtClean="0">
                <a:cs typeface="Arial" pitchFamily="34" charset="0"/>
              </a:rPr>
              <a:t> </a:t>
            </a:r>
            <a:r>
              <a:rPr lang="fr-FR" sz="2400" b="1" dirty="0" smtClean="0">
                <a:solidFill>
                  <a:srgbClr val="FF0000"/>
                </a:solidFill>
                <a:cs typeface="Arial" pitchFamily="34" charset="0"/>
              </a:rPr>
              <a:t>Grosses colonies</a:t>
            </a:r>
            <a:r>
              <a:rPr lang="fr-FR" sz="2400" dirty="0" smtClean="0">
                <a:cs typeface="Arial" pitchFamily="34" charset="0"/>
              </a:rPr>
              <a:t> : </a:t>
            </a:r>
            <a:r>
              <a:rPr lang="fr-FR" sz="2400" dirty="0" smtClean="0">
                <a:solidFill>
                  <a:schemeClr val="bg1"/>
                </a:solidFill>
                <a:cs typeface="Arial" pitchFamily="34" charset="0"/>
              </a:rPr>
              <a:t>Colonies dont </a:t>
            </a:r>
            <a:r>
              <a:rPr lang="fr-FR" sz="2400" dirty="0" smtClean="0">
                <a:solidFill>
                  <a:srgbClr val="FF0000"/>
                </a:solidFill>
                <a:cs typeface="Arial" pitchFamily="34" charset="0"/>
              </a:rPr>
              <a:t>le</a:t>
            </a:r>
            <a:r>
              <a:rPr lang="fr-FR" sz="2400" dirty="0" smtClean="0">
                <a:solidFill>
                  <a:schemeClr val="bg1"/>
                </a:solidFill>
                <a:cs typeface="Arial" pitchFamily="34" charset="0"/>
              </a:rPr>
              <a:t> </a:t>
            </a:r>
            <a:r>
              <a:rPr lang="fr-FR" sz="2400" b="1" dirty="0" smtClean="0">
                <a:solidFill>
                  <a:srgbClr val="FF0000"/>
                </a:solidFill>
                <a:cs typeface="Arial" pitchFamily="34" charset="0"/>
              </a:rPr>
              <a:t>diamètre est supérieur à 5 mm</a:t>
            </a:r>
          </a:p>
          <a:p>
            <a:pPr algn="l" rtl="0" eaLnBrk="1" hangingPunct="1">
              <a:buFontTx/>
              <a:buNone/>
            </a:pPr>
            <a:endParaRPr lang="fr-FR" sz="2400" b="1" dirty="0">
              <a:solidFill>
                <a:srgbClr val="FF0000"/>
              </a:solidFill>
              <a:cs typeface="Arial" pitchFamily="34" charset="0"/>
            </a:endParaRPr>
          </a:p>
          <a:p>
            <a:pPr algn="l" rtl="0" eaLnBrk="1" hangingPunct="1">
              <a:buFontTx/>
              <a:buNone/>
            </a:pPr>
            <a:r>
              <a:rPr lang="fr-FR" sz="2400" dirty="0" smtClean="0">
                <a:cs typeface="Arial" pitchFamily="34" charset="0"/>
              </a:rPr>
              <a:t> </a:t>
            </a:r>
            <a:endParaRPr lang="en-US" sz="2400" dirty="0" smtClean="0">
              <a:cs typeface="Arial" pitchFamily="34" charset="0"/>
            </a:endParaRPr>
          </a:p>
          <a:p>
            <a:pPr algn="l" rtl="0" eaLnBrk="1" hangingPunct="1">
              <a:buFontTx/>
              <a:buNone/>
            </a:pPr>
            <a:r>
              <a:rPr lang="fr-FR" sz="2400" dirty="0" smtClean="0">
                <a:cs typeface="Arial" pitchFamily="34" charset="0"/>
              </a:rPr>
              <a:t> </a:t>
            </a:r>
            <a:r>
              <a:rPr lang="fr-FR" sz="2400" dirty="0" smtClean="0">
                <a:solidFill>
                  <a:schemeClr val="bg1"/>
                </a:solidFill>
                <a:cs typeface="Arial" pitchFamily="34" charset="0"/>
              </a:rPr>
              <a:t>Les colonies de type « envahissantes » (</a:t>
            </a:r>
            <a:r>
              <a:rPr lang="fr-FR" sz="2400" i="1" dirty="0" err="1" smtClean="0">
                <a:solidFill>
                  <a:schemeClr val="bg1"/>
                </a:solidFill>
                <a:cs typeface="Arial" pitchFamily="34" charset="0"/>
              </a:rPr>
              <a:t>Proteus</a:t>
            </a:r>
            <a:r>
              <a:rPr lang="fr-FR" sz="2400" i="1" dirty="0" smtClean="0">
                <a:solidFill>
                  <a:schemeClr val="bg1"/>
                </a:solidFill>
                <a:cs typeface="Arial" pitchFamily="34" charset="0"/>
              </a:rPr>
              <a:t>, </a:t>
            </a:r>
            <a:r>
              <a:rPr lang="fr-FR" sz="2400" i="1" dirty="0" err="1" smtClean="0">
                <a:solidFill>
                  <a:schemeClr val="bg1"/>
                </a:solidFill>
                <a:cs typeface="Arial" pitchFamily="34" charset="0"/>
              </a:rPr>
              <a:t>Pseudomonas</a:t>
            </a:r>
            <a:r>
              <a:rPr lang="fr-FR" sz="2400" dirty="0" smtClean="0">
                <a:solidFill>
                  <a:schemeClr val="bg1"/>
                </a:solidFill>
                <a:cs typeface="Arial" pitchFamily="34" charset="0"/>
              </a:rPr>
              <a:t>…) ne peuvent pas être mesurées véritablement. En effet, leurs contours ont souvent atteint les bords de la gélose ou, les colonies se superposent. Donc, on ne donne aucune taille.</a:t>
            </a:r>
            <a:endParaRPr lang="en-US" sz="2400" dirty="0" smtClean="0">
              <a:solidFill>
                <a:schemeClr val="bg1"/>
              </a:solidFill>
              <a:cs typeface="Arial" pitchFamily="34" charset="0"/>
            </a:endParaRPr>
          </a:p>
          <a:p>
            <a:pPr algn="l" rtl="0" eaLnBrk="1" hangingPunct="1"/>
            <a:endParaRPr lang="ar-DZ" sz="2400" dirty="0" smtClean="0"/>
          </a:p>
        </p:txBody>
      </p:sp>
      <p:sp>
        <p:nvSpPr>
          <p:cNvPr id="3" name="Slide Number Placeholder 2"/>
          <p:cNvSpPr>
            <a:spLocks noGrp="1"/>
          </p:cNvSpPr>
          <p:nvPr>
            <p:ph type="sldNum" sz="quarter" idx="12"/>
          </p:nvPr>
        </p:nvSpPr>
        <p:spPr/>
        <p:txBody>
          <a:bodyPr/>
          <a:lstStyle/>
          <a:p>
            <a:fld id="{F064FFFA-A9A7-41E2-B9A4-1546151DEC6A}" type="slidenum">
              <a:rPr lang="fr-FR" smtClean="0"/>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642942"/>
          </a:xfrm>
        </p:spPr>
        <p:style>
          <a:lnRef idx="0">
            <a:schemeClr val="accent6"/>
          </a:lnRef>
          <a:fillRef idx="3">
            <a:schemeClr val="accent6"/>
          </a:fillRef>
          <a:effectRef idx="3">
            <a:schemeClr val="accent6"/>
          </a:effectRef>
          <a:fontRef idx="minor">
            <a:schemeClr val="lt1"/>
          </a:fontRef>
        </p:style>
        <p:txBody>
          <a:bodyPr rtlCol="1">
            <a:normAutofit fontScale="90000"/>
          </a:bodyPr>
          <a:lstStyle/>
          <a:p>
            <a:pPr rtl="0" eaLnBrk="1" fontAlgn="auto" hangingPunct="1">
              <a:spcAft>
                <a:spcPts val="0"/>
              </a:spcAft>
              <a:defRPr/>
            </a:pPr>
            <a:r>
              <a:rPr lang="fr-FR" b="1" u="sng" dirty="0" smtClean="0">
                <a:latin typeface="Algerian" pitchFamily="82" charset="0"/>
              </a:rPr>
              <a:t>V</a:t>
            </a:r>
            <a:r>
              <a:rPr lang="fr-FR" b="1" u="sng" dirty="0" smtClean="0"/>
              <a:t> - La surface</a:t>
            </a:r>
            <a:endParaRPr lang="ar-DZ" dirty="0" smtClean="0"/>
          </a:p>
        </p:txBody>
      </p:sp>
      <p:sp>
        <p:nvSpPr>
          <p:cNvPr id="14341" name="Espace réservé du contenu 2"/>
          <p:cNvSpPr>
            <a:spLocks noGrp="1"/>
          </p:cNvSpPr>
          <p:nvPr>
            <p:ph idx="1"/>
          </p:nvPr>
        </p:nvSpPr>
        <p:spPr>
          <a:xfrm>
            <a:off x="457200" y="1600200"/>
            <a:ext cx="8229600" cy="2328863"/>
          </a:xfrm>
        </p:spPr>
        <p:txBody>
          <a:bodyPr/>
          <a:lstStyle/>
          <a:p>
            <a:pPr algn="l" rtl="0" eaLnBrk="1" hangingPunct="1">
              <a:buFontTx/>
              <a:buNone/>
            </a:pPr>
            <a:r>
              <a:rPr lang="fr-FR" smtClean="0">
                <a:solidFill>
                  <a:schemeClr val="bg1"/>
                </a:solidFill>
                <a:cs typeface="Arial" pitchFamily="34" charset="0"/>
              </a:rPr>
              <a:t>La surface d’une colonie bactérienne peut changer d’un repiquage à l’autre. Cependant c’est un critère important car relié à d’autres caractères dont parfois la pathogénicité</a:t>
            </a:r>
            <a:endParaRPr lang="ar-DZ" smtClean="0">
              <a:solidFill>
                <a:schemeClr val="bg1"/>
              </a:solidFill>
            </a:endParaRPr>
          </a:p>
        </p:txBody>
      </p:sp>
      <p:sp>
        <p:nvSpPr>
          <p:cNvPr id="14342" name="Rectangle 2"/>
          <p:cNvSpPr>
            <a:spLocks noChangeArrowheads="1"/>
          </p:cNvSpPr>
          <p:nvPr/>
        </p:nvSpPr>
        <p:spPr bwMode="auto">
          <a:xfrm>
            <a:off x="428625" y="4214813"/>
            <a:ext cx="4643438" cy="708025"/>
          </a:xfrm>
          <a:prstGeom prst="rect">
            <a:avLst/>
          </a:prstGeom>
          <a:noFill/>
          <a:ln w="9525">
            <a:noFill/>
            <a:miter lim="800000"/>
            <a:headEnd/>
            <a:tailEnd/>
          </a:ln>
        </p:spPr>
        <p:txBody>
          <a:bodyPr anchor="ctr">
            <a:spAutoFit/>
          </a:bodyPr>
          <a:lstStyle/>
          <a:p>
            <a:pPr algn="l" rtl="0"/>
            <a:r>
              <a:rPr lang="fr-FR" sz="2000">
                <a:solidFill>
                  <a:schemeClr val="bg1"/>
                </a:solidFill>
                <a:cs typeface="Times New Roman" pitchFamily="18" charset="0"/>
              </a:rPr>
              <a:t>On distingue les colonies </a:t>
            </a:r>
            <a:r>
              <a:rPr lang="fr-FR" sz="2000" b="1">
                <a:solidFill>
                  <a:srgbClr val="FF0000"/>
                </a:solidFill>
                <a:cs typeface="Times New Roman" pitchFamily="18" charset="0"/>
              </a:rPr>
              <a:t>lisses</a:t>
            </a:r>
            <a:r>
              <a:rPr lang="fr-FR" sz="2000" b="1">
                <a:cs typeface="Times New Roman" pitchFamily="18" charset="0"/>
              </a:rPr>
              <a:t> </a:t>
            </a:r>
            <a:r>
              <a:rPr lang="fr-FR" sz="2000">
                <a:solidFill>
                  <a:schemeClr val="bg1"/>
                </a:solidFill>
                <a:cs typeface="Times New Roman" pitchFamily="18" charset="0"/>
              </a:rPr>
              <a:t>et les colonies</a:t>
            </a:r>
            <a:r>
              <a:rPr lang="fr-FR" sz="2000" b="1">
                <a:cs typeface="Times New Roman" pitchFamily="18" charset="0"/>
              </a:rPr>
              <a:t> </a:t>
            </a:r>
            <a:r>
              <a:rPr lang="fr-FR" sz="2000" b="1">
                <a:solidFill>
                  <a:srgbClr val="FF0000"/>
                </a:solidFill>
                <a:cs typeface="Times New Roman" pitchFamily="18" charset="0"/>
              </a:rPr>
              <a:t>rugueuses</a:t>
            </a:r>
            <a:r>
              <a:rPr lang="fr-FR" sz="2000" b="1">
                <a:cs typeface="Times New Roman" pitchFamily="18" charset="0"/>
              </a:rPr>
              <a:t> </a:t>
            </a:r>
            <a:endParaRPr lang="en-US" sz="2000"/>
          </a:p>
        </p:txBody>
      </p:sp>
      <p:pic>
        <p:nvPicPr>
          <p:cNvPr id="14343" name="Picture 1" descr="images"/>
          <p:cNvPicPr>
            <a:picLocks noChangeAspect="1" noChangeArrowheads="1"/>
          </p:cNvPicPr>
          <p:nvPr/>
        </p:nvPicPr>
        <p:blipFill>
          <a:blip r:embed="rId3" cstate="print"/>
          <a:srcRect/>
          <a:stretch>
            <a:fillRect/>
          </a:stretch>
        </p:blipFill>
        <p:spPr bwMode="auto">
          <a:xfrm>
            <a:off x="5500688" y="4071938"/>
            <a:ext cx="2786062" cy="2357437"/>
          </a:xfrm>
          <a:prstGeom prst="rect">
            <a:avLst/>
          </a:prstGeom>
          <a:noFill/>
          <a:ln w="9525">
            <a:noFill/>
            <a:miter lim="800000"/>
            <a:headEnd/>
            <a:tailEnd/>
          </a:ln>
        </p:spPr>
      </p:pic>
      <p:sp>
        <p:nvSpPr>
          <p:cNvPr id="14344" name="Rectangle 3"/>
          <p:cNvSpPr>
            <a:spLocks noChangeArrowheads="1"/>
          </p:cNvSpPr>
          <p:nvPr/>
        </p:nvSpPr>
        <p:spPr bwMode="auto">
          <a:xfrm>
            <a:off x="0" y="1590675"/>
            <a:ext cx="9144000" cy="0"/>
          </a:xfrm>
          <a:prstGeom prst="rect">
            <a:avLst/>
          </a:prstGeom>
          <a:noFill/>
          <a:ln w="9525">
            <a:noFill/>
            <a:miter lim="800000"/>
            <a:headEnd/>
            <a:tailEnd/>
          </a:ln>
        </p:spPr>
        <p:txBody>
          <a:bodyPr wrap="none" anchor="ctr">
            <a:spAutoFit/>
          </a:bodyPr>
          <a:lstStyle/>
          <a:p>
            <a:pPr algn="l"/>
            <a:r>
              <a:rPr lang="fr-FR" sz="1000">
                <a:cs typeface="Times New Roman" pitchFamily="18" charset="0"/>
              </a:rPr>
              <a:t>    </a:t>
            </a:r>
            <a:endParaRPr lang="en-US" sz="800"/>
          </a:p>
          <a:p>
            <a:pPr algn="l" rtl="0" eaLnBrk="0" hangingPunct="0"/>
            <a:endParaRPr lang="en-US"/>
          </a:p>
        </p:txBody>
      </p:sp>
      <p:sp>
        <p:nvSpPr>
          <p:cNvPr id="7" name="Slide Number Placeholder 6"/>
          <p:cNvSpPr>
            <a:spLocks noGrp="1"/>
          </p:cNvSpPr>
          <p:nvPr>
            <p:ph type="sldNum" sz="quarter" idx="12"/>
          </p:nvPr>
        </p:nvSpPr>
        <p:spPr/>
        <p:txBody>
          <a:bodyPr/>
          <a:lstStyle/>
          <a:p>
            <a:fld id="{F064FFFA-A9A7-41E2-B9A4-1546151DEC6A}"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714380"/>
          </a:xfrm>
        </p:spPr>
        <p:style>
          <a:lnRef idx="0">
            <a:schemeClr val="accent6"/>
          </a:lnRef>
          <a:fillRef idx="3">
            <a:schemeClr val="accent6"/>
          </a:fillRef>
          <a:effectRef idx="3">
            <a:schemeClr val="accent6"/>
          </a:effectRef>
          <a:fontRef idx="minor">
            <a:schemeClr val="lt1"/>
          </a:fontRef>
        </p:style>
        <p:txBody>
          <a:bodyPr rtlCol="1">
            <a:normAutofit fontScale="90000"/>
          </a:bodyPr>
          <a:lstStyle/>
          <a:p>
            <a:pPr rtl="0" eaLnBrk="1" fontAlgn="auto" hangingPunct="1">
              <a:spcAft>
                <a:spcPts val="0"/>
              </a:spcAft>
              <a:defRPr/>
            </a:pPr>
            <a:r>
              <a:rPr lang="fr-FR" b="1" u="sng" dirty="0" smtClean="0">
                <a:latin typeface="Algerian" pitchFamily="82" charset="0"/>
              </a:rPr>
              <a:t>VI -</a:t>
            </a:r>
            <a:r>
              <a:rPr lang="fr-FR" b="1" u="sng" dirty="0" smtClean="0"/>
              <a:t> La couleur </a:t>
            </a:r>
            <a:endParaRPr lang="ar-DZ" dirty="0" smtClean="0"/>
          </a:p>
        </p:txBody>
      </p:sp>
      <p:sp>
        <p:nvSpPr>
          <p:cNvPr id="6" name="Espace réservé du contenu 2"/>
          <p:cNvSpPr>
            <a:spLocks noGrp="1"/>
          </p:cNvSpPr>
          <p:nvPr>
            <p:ph idx="1"/>
          </p:nvPr>
        </p:nvSpPr>
        <p:spPr>
          <a:xfrm>
            <a:off x="457200" y="404664"/>
            <a:ext cx="8229600" cy="4752528"/>
          </a:xfrm>
        </p:spPr>
        <p:txBody>
          <a:bodyPr>
            <a:noAutofit/>
          </a:bodyPr>
          <a:lstStyle/>
          <a:p>
            <a:pPr algn="l" rtl="0" eaLnBrk="1" hangingPunct="1">
              <a:lnSpc>
                <a:spcPct val="220000"/>
              </a:lnSpc>
              <a:buFontTx/>
              <a:buNone/>
            </a:pPr>
            <a:r>
              <a:rPr lang="fr-FR" sz="2400" dirty="0" smtClean="0">
                <a:solidFill>
                  <a:schemeClr val="bg1"/>
                </a:solidFill>
                <a:cs typeface="Arial" pitchFamily="34" charset="0"/>
              </a:rPr>
              <a:t> </a:t>
            </a:r>
            <a:endParaRPr lang="en-US" sz="2400" dirty="0" smtClean="0">
              <a:solidFill>
                <a:schemeClr val="bg1"/>
              </a:solidFill>
              <a:cs typeface="Arial" pitchFamily="34" charset="0"/>
            </a:endParaRPr>
          </a:p>
          <a:p>
            <a:pPr indent="107950" algn="just" eaLnBrk="0" hangingPunct="0">
              <a:lnSpc>
                <a:spcPct val="220000"/>
              </a:lnSpc>
            </a:pPr>
            <a:r>
              <a:rPr lang="fr-FR" sz="2400" dirty="0" smtClean="0">
                <a:solidFill>
                  <a:schemeClr val="bg1"/>
                </a:solidFill>
                <a:latin typeface="Times New Roman" pitchFamily="18" charset="0"/>
                <a:ea typeface="PMingLiU" pitchFamily="18" charset="-120"/>
                <a:cs typeface="Times New Roman" pitchFamily="18" charset="0"/>
              </a:rPr>
              <a:t>La couleur des colonies bactériennes est la pigmentation spontané des colonies, </a:t>
            </a:r>
            <a:r>
              <a:rPr lang="fr-FR" sz="2400" dirty="0" smtClean="0">
                <a:solidFill>
                  <a:srgbClr val="FFFF00"/>
                </a:solidFill>
                <a:latin typeface="Times New Roman" pitchFamily="18" charset="0"/>
                <a:ea typeface="PMingLiU" pitchFamily="18" charset="-120"/>
                <a:cs typeface="Times New Roman" pitchFamily="18" charset="0"/>
              </a:rPr>
              <a:t>elle change en fonction du milieu de croissance</a:t>
            </a:r>
            <a:r>
              <a:rPr lang="fr-FR" sz="2400" dirty="0" smtClean="0">
                <a:solidFill>
                  <a:schemeClr val="bg1"/>
                </a:solidFill>
                <a:latin typeface="Times New Roman" pitchFamily="18" charset="0"/>
                <a:ea typeface="PMingLiU" pitchFamily="18" charset="-120"/>
                <a:cs typeface="Times New Roman" pitchFamily="18" charset="0"/>
              </a:rPr>
              <a:t>. </a:t>
            </a:r>
          </a:p>
          <a:p>
            <a:pPr algn="l" rtl="0" eaLnBrk="1" hangingPunct="1">
              <a:lnSpc>
                <a:spcPct val="220000"/>
              </a:lnSpc>
              <a:buFontTx/>
              <a:buNone/>
            </a:pPr>
            <a:endParaRPr lang="ar-DZ" sz="2400" dirty="0" smtClean="0">
              <a:solidFill>
                <a:schemeClr val="bg1"/>
              </a:solidFill>
            </a:endParaRPr>
          </a:p>
        </p:txBody>
      </p:sp>
      <p:sp>
        <p:nvSpPr>
          <p:cNvPr id="4" name="Slide Number Placeholder 3"/>
          <p:cNvSpPr>
            <a:spLocks noGrp="1"/>
          </p:cNvSpPr>
          <p:nvPr>
            <p:ph type="sldNum" sz="quarter" idx="12"/>
          </p:nvPr>
        </p:nvSpPr>
        <p:spPr/>
        <p:txBody>
          <a:bodyPr/>
          <a:lstStyle/>
          <a:p>
            <a:fld id="{F064FFFA-A9A7-41E2-B9A4-1546151DEC6A}" type="slidenum">
              <a:rPr lang="fr-FR" smtClean="0"/>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5" descr="image033"/>
          <p:cNvPicPr>
            <a:picLocks noChangeAspect="1" noChangeArrowheads="1"/>
          </p:cNvPicPr>
          <p:nvPr/>
        </p:nvPicPr>
        <p:blipFill>
          <a:blip r:embed="rId3" cstate="print"/>
          <a:srcRect/>
          <a:stretch>
            <a:fillRect/>
          </a:stretch>
        </p:blipFill>
        <p:spPr bwMode="auto">
          <a:xfrm>
            <a:off x="1259632" y="1052736"/>
            <a:ext cx="2357438" cy="2071688"/>
          </a:xfrm>
          <a:prstGeom prst="rect">
            <a:avLst/>
          </a:prstGeom>
          <a:noFill/>
          <a:ln w="9525">
            <a:noFill/>
            <a:miter lim="800000"/>
            <a:headEnd/>
            <a:tailEnd/>
          </a:ln>
        </p:spPr>
      </p:pic>
      <p:pic>
        <p:nvPicPr>
          <p:cNvPr id="16387" name="Picture 4" descr="4351953"/>
          <p:cNvPicPr>
            <a:picLocks noChangeAspect="1" noChangeArrowheads="1"/>
          </p:cNvPicPr>
          <p:nvPr/>
        </p:nvPicPr>
        <p:blipFill>
          <a:blip r:embed="rId4" cstate="print"/>
          <a:srcRect/>
          <a:stretch>
            <a:fillRect/>
          </a:stretch>
        </p:blipFill>
        <p:spPr bwMode="auto">
          <a:xfrm>
            <a:off x="4788024" y="980728"/>
            <a:ext cx="2357437" cy="2143125"/>
          </a:xfrm>
          <a:prstGeom prst="rect">
            <a:avLst/>
          </a:prstGeom>
          <a:noFill/>
          <a:ln w="9525">
            <a:noFill/>
            <a:miter lim="800000"/>
            <a:headEnd/>
            <a:tailEnd/>
          </a:ln>
        </p:spPr>
      </p:pic>
      <p:pic>
        <p:nvPicPr>
          <p:cNvPr id="16388" name="Picture 3" descr="resultat ens"/>
          <p:cNvPicPr>
            <a:picLocks noChangeAspect="1" noChangeArrowheads="1"/>
          </p:cNvPicPr>
          <p:nvPr/>
        </p:nvPicPr>
        <p:blipFill>
          <a:blip r:embed="rId5" cstate="print">
            <a:lum bright="24000" contrast="24000"/>
          </a:blip>
          <a:srcRect l="7726" r="12119"/>
          <a:stretch>
            <a:fillRect/>
          </a:stretch>
        </p:blipFill>
        <p:spPr bwMode="auto">
          <a:xfrm>
            <a:off x="4788024" y="3717032"/>
            <a:ext cx="2571750" cy="2357438"/>
          </a:xfrm>
          <a:prstGeom prst="rect">
            <a:avLst/>
          </a:prstGeom>
          <a:noFill/>
          <a:ln w="9525">
            <a:noFill/>
            <a:miter lim="800000"/>
            <a:headEnd/>
            <a:tailEnd/>
          </a:ln>
        </p:spPr>
      </p:pic>
      <p:pic>
        <p:nvPicPr>
          <p:cNvPr id="16389" name="Picture 2" descr="image139"/>
          <p:cNvPicPr>
            <a:picLocks noChangeAspect="1" noChangeArrowheads="1"/>
          </p:cNvPicPr>
          <p:nvPr/>
        </p:nvPicPr>
        <p:blipFill>
          <a:blip r:embed="rId6" cstate="print"/>
          <a:srcRect/>
          <a:stretch>
            <a:fillRect/>
          </a:stretch>
        </p:blipFill>
        <p:spPr bwMode="auto">
          <a:xfrm>
            <a:off x="1547664" y="4005064"/>
            <a:ext cx="2357437" cy="1928813"/>
          </a:xfrm>
          <a:prstGeom prst="rect">
            <a:avLst/>
          </a:prstGeom>
          <a:noFill/>
          <a:ln w="9525">
            <a:noFill/>
            <a:miter lim="800000"/>
            <a:headEnd/>
            <a:tailEnd/>
          </a:ln>
        </p:spPr>
      </p:pic>
      <p:sp>
        <p:nvSpPr>
          <p:cNvPr id="1639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r>
              <a:rPr lang="fr-FR" sz="1000">
                <a:cs typeface="Times New Roman" pitchFamily="18" charset="0"/>
              </a:rPr>
              <a:t>   </a:t>
            </a:r>
            <a:endParaRPr lang="fr-FR"/>
          </a:p>
        </p:txBody>
      </p:sp>
      <p:sp>
        <p:nvSpPr>
          <p:cNvPr id="16391" name="Rectangle 7"/>
          <p:cNvSpPr>
            <a:spLocks noChangeArrowheads="1"/>
          </p:cNvSpPr>
          <p:nvPr/>
        </p:nvSpPr>
        <p:spPr bwMode="auto">
          <a:xfrm>
            <a:off x="0" y="1371600"/>
            <a:ext cx="9144000" cy="0"/>
          </a:xfrm>
          <a:prstGeom prst="rect">
            <a:avLst/>
          </a:prstGeom>
          <a:noFill/>
          <a:ln w="9525">
            <a:noFill/>
            <a:miter lim="800000"/>
            <a:headEnd/>
            <a:tailEnd/>
          </a:ln>
        </p:spPr>
        <p:txBody>
          <a:bodyPr wrap="none" anchor="ctr">
            <a:spAutoFit/>
          </a:bodyPr>
          <a:lstStyle/>
          <a:p>
            <a:pPr algn="ctr"/>
            <a:r>
              <a:rPr lang="fr-FR" sz="1000">
                <a:cs typeface="Times New Roman" pitchFamily="18" charset="0"/>
              </a:rPr>
              <a:t>         </a:t>
            </a:r>
            <a:endParaRPr lang="fr-FR"/>
          </a:p>
        </p:txBody>
      </p:sp>
      <p:sp>
        <p:nvSpPr>
          <p:cNvPr id="16392" name="Rectangle 8"/>
          <p:cNvSpPr>
            <a:spLocks noChangeArrowheads="1"/>
          </p:cNvSpPr>
          <p:nvPr/>
        </p:nvSpPr>
        <p:spPr bwMode="auto">
          <a:xfrm>
            <a:off x="0" y="2266950"/>
            <a:ext cx="9144000" cy="0"/>
          </a:xfrm>
          <a:prstGeom prst="rect">
            <a:avLst/>
          </a:prstGeom>
          <a:noFill/>
          <a:ln w="9525">
            <a:noFill/>
            <a:miter lim="800000"/>
            <a:headEnd/>
            <a:tailEnd/>
          </a:ln>
        </p:spPr>
        <p:txBody>
          <a:bodyPr wrap="none" anchor="ctr">
            <a:spAutoFit/>
          </a:bodyPr>
          <a:lstStyle/>
          <a:p>
            <a:pPr algn="ctr"/>
            <a:r>
              <a:rPr lang="fr-FR" sz="1000">
                <a:cs typeface="Times New Roman" pitchFamily="18" charset="0"/>
              </a:rPr>
              <a:t>     </a:t>
            </a:r>
            <a:endParaRPr lang="fr-FR"/>
          </a:p>
        </p:txBody>
      </p:sp>
      <p:sp>
        <p:nvSpPr>
          <p:cNvPr id="16393" name="Rectangle 9"/>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pPr algn="ctr"/>
            <a:r>
              <a:rPr lang="fr-FR" sz="1000">
                <a:cs typeface="Times New Roman" pitchFamily="18" charset="0"/>
              </a:rPr>
              <a:t>      </a:t>
            </a:r>
            <a:endParaRPr lang="fr-FR"/>
          </a:p>
        </p:txBody>
      </p:sp>
      <p:sp>
        <p:nvSpPr>
          <p:cNvPr id="16394" name="Rectangle 12"/>
          <p:cNvSpPr>
            <a:spLocks noChangeArrowheads="1"/>
          </p:cNvSpPr>
          <p:nvPr/>
        </p:nvSpPr>
        <p:spPr bwMode="auto">
          <a:xfrm>
            <a:off x="1691680" y="3284984"/>
            <a:ext cx="2019300" cy="369888"/>
          </a:xfrm>
          <a:prstGeom prst="rect">
            <a:avLst/>
          </a:prstGeom>
          <a:noFill/>
          <a:ln w="9525">
            <a:noFill/>
            <a:miter lim="800000"/>
            <a:headEnd/>
            <a:tailEnd/>
          </a:ln>
        </p:spPr>
        <p:txBody>
          <a:bodyPr>
            <a:spAutoFit/>
          </a:bodyPr>
          <a:lstStyle/>
          <a:p>
            <a:r>
              <a:rPr lang="fr-FR" dirty="0">
                <a:solidFill>
                  <a:schemeClr val="bg1"/>
                </a:solidFill>
                <a:latin typeface="Calibri" pitchFamily="34" charset="0"/>
              </a:rPr>
              <a:t>Gélose Mac </a:t>
            </a:r>
            <a:r>
              <a:rPr lang="fr-FR" dirty="0" err="1">
                <a:solidFill>
                  <a:schemeClr val="bg1"/>
                </a:solidFill>
                <a:latin typeface="Calibri" pitchFamily="34" charset="0"/>
              </a:rPr>
              <a:t>Conkey</a:t>
            </a:r>
            <a:endParaRPr lang="ar-DZ" dirty="0">
              <a:solidFill>
                <a:schemeClr val="bg1"/>
              </a:solidFill>
              <a:latin typeface="Calibri" pitchFamily="34" charset="0"/>
            </a:endParaRPr>
          </a:p>
        </p:txBody>
      </p:sp>
      <p:sp>
        <p:nvSpPr>
          <p:cNvPr id="16395" name="Rectangle 13"/>
          <p:cNvSpPr>
            <a:spLocks noChangeArrowheads="1"/>
          </p:cNvSpPr>
          <p:nvPr/>
        </p:nvSpPr>
        <p:spPr bwMode="auto">
          <a:xfrm>
            <a:off x="5220072" y="3140968"/>
            <a:ext cx="1489075" cy="369887"/>
          </a:xfrm>
          <a:prstGeom prst="rect">
            <a:avLst/>
          </a:prstGeom>
          <a:noFill/>
          <a:ln w="9525">
            <a:noFill/>
            <a:miter lim="800000"/>
            <a:headEnd/>
            <a:tailEnd/>
          </a:ln>
        </p:spPr>
        <p:txBody>
          <a:bodyPr wrap="none">
            <a:spAutoFit/>
          </a:bodyPr>
          <a:lstStyle/>
          <a:p>
            <a:r>
              <a:rPr lang="fr-FR" dirty="0">
                <a:solidFill>
                  <a:schemeClr val="bg1"/>
                </a:solidFill>
                <a:latin typeface="Calibri" pitchFamily="34" charset="0"/>
              </a:rPr>
              <a:t>Gélose GLBCP</a:t>
            </a:r>
            <a:endParaRPr lang="ar-DZ" dirty="0">
              <a:solidFill>
                <a:schemeClr val="bg1"/>
              </a:solidFill>
              <a:latin typeface="Calibri" pitchFamily="34" charset="0"/>
            </a:endParaRPr>
          </a:p>
        </p:txBody>
      </p:sp>
      <p:sp>
        <p:nvSpPr>
          <p:cNvPr id="16396" name="Rectangle 14"/>
          <p:cNvSpPr>
            <a:spLocks noChangeArrowheads="1"/>
          </p:cNvSpPr>
          <p:nvPr/>
        </p:nvSpPr>
        <p:spPr bwMode="auto">
          <a:xfrm>
            <a:off x="5724128" y="6165304"/>
            <a:ext cx="1143000" cy="369887"/>
          </a:xfrm>
          <a:prstGeom prst="rect">
            <a:avLst/>
          </a:prstGeom>
          <a:noFill/>
          <a:ln w="9525">
            <a:noFill/>
            <a:miter lim="800000"/>
            <a:headEnd/>
            <a:tailEnd/>
          </a:ln>
        </p:spPr>
        <p:txBody>
          <a:bodyPr>
            <a:spAutoFit/>
          </a:bodyPr>
          <a:lstStyle/>
          <a:p>
            <a:r>
              <a:rPr lang="fr-FR" dirty="0" err="1">
                <a:solidFill>
                  <a:schemeClr val="bg1"/>
                </a:solidFill>
                <a:latin typeface="Calibri" pitchFamily="34" charset="0"/>
              </a:rPr>
              <a:t>Gassner</a:t>
            </a:r>
            <a:endParaRPr lang="ar-DZ" dirty="0">
              <a:solidFill>
                <a:schemeClr val="bg1"/>
              </a:solidFill>
              <a:latin typeface="Calibri" pitchFamily="34" charset="0"/>
            </a:endParaRPr>
          </a:p>
        </p:txBody>
      </p:sp>
      <p:sp>
        <p:nvSpPr>
          <p:cNvPr id="16397" name="Rectangle 15"/>
          <p:cNvSpPr>
            <a:spLocks noChangeArrowheads="1"/>
          </p:cNvSpPr>
          <p:nvPr/>
        </p:nvSpPr>
        <p:spPr bwMode="auto">
          <a:xfrm>
            <a:off x="2051720" y="6093296"/>
            <a:ext cx="1154113" cy="369888"/>
          </a:xfrm>
          <a:prstGeom prst="rect">
            <a:avLst/>
          </a:prstGeom>
          <a:noFill/>
          <a:ln w="9525">
            <a:noFill/>
            <a:miter lim="800000"/>
            <a:headEnd/>
            <a:tailEnd/>
          </a:ln>
        </p:spPr>
        <p:txBody>
          <a:bodyPr wrap="none">
            <a:spAutoFit/>
          </a:bodyPr>
          <a:lstStyle/>
          <a:p>
            <a:r>
              <a:rPr lang="fr-FR" dirty="0">
                <a:solidFill>
                  <a:schemeClr val="bg1"/>
                </a:solidFill>
                <a:latin typeface="Calibri" pitchFamily="34" charset="0"/>
              </a:rPr>
              <a:t>Gélose LB </a:t>
            </a:r>
            <a:endParaRPr lang="ar-DZ" dirty="0">
              <a:solidFill>
                <a:schemeClr val="bg1"/>
              </a:solidFill>
              <a:latin typeface="Calibri" pitchFamily="34" charset="0"/>
            </a:endParaRPr>
          </a:p>
        </p:txBody>
      </p:sp>
      <p:sp>
        <p:nvSpPr>
          <p:cNvPr id="16398" name="Rectangle 10"/>
          <p:cNvSpPr>
            <a:spLocks noChangeArrowheads="1"/>
          </p:cNvSpPr>
          <p:nvPr/>
        </p:nvSpPr>
        <p:spPr bwMode="auto">
          <a:xfrm>
            <a:off x="1331640" y="486613"/>
            <a:ext cx="6840760" cy="400110"/>
          </a:xfrm>
          <a:prstGeom prst="rect">
            <a:avLst/>
          </a:prstGeom>
          <a:noFill/>
          <a:ln w="9525">
            <a:noFill/>
            <a:miter lim="800000"/>
            <a:headEnd/>
            <a:tailEnd/>
          </a:ln>
        </p:spPr>
        <p:txBody>
          <a:bodyPr wrap="square" anchor="ctr">
            <a:spAutoFit/>
          </a:bodyPr>
          <a:lstStyle/>
          <a:p>
            <a:pPr algn="l" rtl="0"/>
            <a:r>
              <a:rPr lang="fr-FR" sz="2000" dirty="0" smtClean="0">
                <a:solidFill>
                  <a:srgbClr val="FFFF00"/>
                </a:solidFill>
                <a:cs typeface="Times New Roman" pitchFamily="18" charset="0"/>
              </a:rPr>
              <a:t>Exemples </a:t>
            </a:r>
            <a:r>
              <a:rPr lang="fr-FR" sz="2000" dirty="0">
                <a:solidFill>
                  <a:srgbClr val="FFFF00"/>
                </a:solidFill>
                <a:cs typeface="Times New Roman" pitchFamily="18" charset="0"/>
              </a:rPr>
              <a:t>de colonies </a:t>
            </a:r>
            <a:r>
              <a:rPr lang="fr-FR" sz="2000" b="1" dirty="0">
                <a:solidFill>
                  <a:srgbClr val="FFFF00"/>
                </a:solidFill>
                <a:cs typeface="Times New Roman" pitchFamily="18" charset="0"/>
              </a:rPr>
              <a:t>colorée</a:t>
            </a:r>
            <a:r>
              <a:rPr lang="fr-FR" sz="2000" dirty="0">
                <a:solidFill>
                  <a:srgbClr val="FFFF00"/>
                </a:solidFill>
                <a:cs typeface="Times New Roman" pitchFamily="18" charset="0"/>
              </a:rPr>
              <a:t> d’ </a:t>
            </a:r>
            <a:r>
              <a:rPr lang="fr-FR" sz="2000" i="1" dirty="0" err="1">
                <a:solidFill>
                  <a:srgbClr val="FFFF00"/>
                </a:solidFill>
                <a:cs typeface="Times New Roman" pitchFamily="18" charset="0"/>
              </a:rPr>
              <a:t>E.coli</a:t>
            </a:r>
            <a:r>
              <a:rPr lang="fr-FR" sz="2000" dirty="0">
                <a:solidFill>
                  <a:srgbClr val="FFFF00"/>
                </a:solidFill>
                <a:cs typeface="Times New Roman" pitchFamily="18" charset="0"/>
              </a:rPr>
              <a:t> sur différents milieux :</a:t>
            </a:r>
            <a:endParaRPr lang="en-US" sz="2000" dirty="0">
              <a:solidFill>
                <a:srgbClr val="FFFF00"/>
              </a:solidFill>
            </a:endParaRPr>
          </a:p>
        </p:txBody>
      </p:sp>
      <p:sp>
        <p:nvSpPr>
          <p:cNvPr id="15" name="Slide Number Placeholder 14"/>
          <p:cNvSpPr>
            <a:spLocks noGrp="1"/>
          </p:cNvSpPr>
          <p:nvPr>
            <p:ph type="sldNum" sz="quarter" idx="12"/>
          </p:nvPr>
        </p:nvSpPr>
        <p:spPr>
          <a:xfrm>
            <a:off x="6660232" y="6309320"/>
            <a:ext cx="2133600" cy="365125"/>
          </a:xfrm>
        </p:spPr>
        <p:txBody>
          <a:bodyPr/>
          <a:lstStyle/>
          <a:p>
            <a:fld id="{F064FFFA-A9A7-41E2-B9A4-1546151DEC6A}" type="slidenum">
              <a:rPr lang="fr-FR" smtClean="0"/>
              <a:pPr/>
              <a:t>18</a:t>
            </a:fld>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descr="25"/>
          <p:cNvPicPr>
            <a:picLocks noChangeAspect="1" noChangeArrowheads="1"/>
          </p:cNvPicPr>
          <p:nvPr/>
        </p:nvPicPr>
        <p:blipFill>
          <a:blip r:embed="rId3" cstate="print"/>
          <a:srcRect l="14130" r="20750"/>
          <a:stretch>
            <a:fillRect/>
          </a:stretch>
        </p:blipFill>
        <p:spPr bwMode="auto">
          <a:xfrm>
            <a:off x="0" y="0"/>
            <a:ext cx="2071688" cy="2000250"/>
          </a:xfrm>
          <a:prstGeom prst="rect">
            <a:avLst/>
          </a:prstGeom>
          <a:noFill/>
          <a:ln w="9525">
            <a:noFill/>
            <a:miter lim="800000"/>
            <a:headEnd/>
            <a:tailEnd/>
          </a:ln>
        </p:spPr>
      </p:pic>
      <p:pic>
        <p:nvPicPr>
          <p:cNvPr id="19459" name="Picture 3" descr="pigmemtsm"/>
          <p:cNvPicPr>
            <a:picLocks noChangeAspect="1" noChangeArrowheads="1"/>
          </p:cNvPicPr>
          <p:nvPr/>
        </p:nvPicPr>
        <p:blipFill>
          <a:blip r:embed="rId4" cstate="print"/>
          <a:srcRect/>
          <a:stretch>
            <a:fillRect/>
          </a:stretch>
        </p:blipFill>
        <p:spPr bwMode="auto">
          <a:xfrm>
            <a:off x="2071688" y="714375"/>
            <a:ext cx="2414587" cy="2643188"/>
          </a:xfrm>
          <a:prstGeom prst="rect">
            <a:avLst/>
          </a:prstGeom>
          <a:noFill/>
          <a:ln w="9525">
            <a:noFill/>
            <a:miter lim="800000"/>
            <a:headEnd/>
            <a:tailEnd/>
          </a:ln>
        </p:spPr>
      </p:pic>
      <p:pic>
        <p:nvPicPr>
          <p:cNvPr id="19460" name="Picture 2" descr="roseus"/>
          <p:cNvPicPr>
            <a:picLocks noChangeAspect="1" noChangeArrowheads="1"/>
          </p:cNvPicPr>
          <p:nvPr/>
        </p:nvPicPr>
        <p:blipFill>
          <a:blip r:embed="rId5" cstate="print"/>
          <a:srcRect/>
          <a:stretch>
            <a:fillRect/>
          </a:stretch>
        </p:blipFill>
        <p:spPr bwMode="auto">
          <a:xfrm>
            <a:off x="4500563" y="2214563"/>
            <a:ext cx="3214687" cy="2695575"/>
          </a:xfrm>
          <a:prstGeom prst="rect">
            <a:avLst/>
          </a:prstGeom>
          <a:noFill/>
          <a:ln w="9525">
            <a:noFill/>
            <a:miter lim="800000"/>
            <a:headEnd/>
            <a:tailEnd/>
          </a:ln>
        </p:spPr>
      </p:pic>
      <p:pic>
        <p:nvPicPr>
          <p:cNvPr id="19461" name="Picture 1" descr="image045"/>
          <p:cNvPicPr>
            <a:picLocks noChangeAspect="1" noChangeArrowheads="1"/>
          </p:cNvPicPr>
          <p:nvPr/>
        </p:nvPicPr>
        <p:blipFill>
          <a:blip r:embed="rId6" cstate="print"/>
          <a:srcRect/>
          <a:stretch>
            <a:fillRect/>
          </a:stretch>
        </p:blipFill>
        <p:spPr bwMode="auto">
          <a:xfrm>
            <a:off x="6357938" y="4929188"/>
            <a:ext cx="2786062" cy="1928812"/>
          </a:xfrm>
          <a:prstGeom prst="rect">
            <a:avLst/>
          </a:prstGeom>
          <a:noFill/>
          <a:ln w="9525">
            <a:noFill/>
            <a:miter lim="800000"/>
            <a:headEnd/>
            <a:tailEnd/>
          </a:ln>
        </p:spPr>
      </p:pic>
      <p:sp>
        <p:nvSpPr>
          <p:cNvPr id="1946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sp>
        <p:nvSpPr>
          <p:cNvPr id="19463" name="Rectangle 6"/>
          <p:cNvSpPr>
            <a:spLocks noChangeArrowheads="1"/>
          </p:cNvSpPr>
          <p:nvPr/>
        </p:nvSpPr>
        <p:spPr bwMode="auto">
          <a:xfrm>
            <a:off x="0" y="1123950"/>
            <a:ext cx="9144000" cy="0"/>
          </a:xfrm>
          <a:prstGeom prst="rect">
            <a:avLst/>
          </a:prstGeom>
          <a:noFill/>
          <a:ln w="9525">
            <a:noFill/>
            <a:miter lim="800000"/>
            <a:headEnd/>
            <a:tailEnd/>
          </a:ln>
        </p:spPr>
        <p:txBody>
          <a:bodyPr wrap="none" anchor="ctr">
            <a:spAutoFit/>
          </a:bodyPr>
          <a:lstStyle/>
          <a:p>
            <a:r>
              <a:rPr lang="fr-FR" sz="1000">
                <a:cs typeface="Times New Roman" pitchFamily="18" charset="0"/>
              </a:rPr>
              <a:t>   </a:t>
            </a:r>
            <a:endParaRPr lang="fr-FR"/>
          </a:p>
        </p:txBody>
      </p:sp>
      <p:sp>
        <p:nvSpPr>
          <p:cNvPr id="19464" name="Rectangle 7"/>
          <p:cNvSpPr>
            <a:spLocks noChangeArrowheads="1"/>
          </p:cNvSpPr>
          <p:nvPr/>
        </p:nvSpPr>
        <p:spPr bwMode="auto">
          <a:xfrm>
            <a:off x="0" y="2247900"/>
            <a:ext cx="9144000" cy="0"/>
          </a:xfrm>
          <a:prstGeom prst="rect">
            <a:avLst/>
          </a:prstGeom>
          <a:noFill/>
          <a:ln w="9525">
            <a:noFill/>
            <a:miter lim="800000"/>
            <a:headEnd/>
            <a:tailEnd/>
          </a:ln>
        </p:spPr>
        <p:txBody>
          <a:bodyPr wrap="none" anchor="ctr">
            <a:spAutoFit/>
          </a:bodyPr>
          <a:lstStyle/>
          <a:p>
            <a:r>
              <a:rPr lang="fr-FR" sz="1000">
                <a:cs typeface="Times New Roman" pitchFamily="18" charset="0"/>
              </a:rPr>
              <a:t>   </a:t>
            </a:r>
            <a:endParaRPr lang="fr-FR"/>
          </a:p>
        </p:txBody>
      </p:sp>
      <p:sp>
        <p:nvSpPr>
          <p:cNvPr id="19465" name="Rectangle 8"/>
          <p:cNvSpPr>
            <a:spLocks noChangeArrowheads="1"/>
          </p:cNvSpPr>
          <p:nvPr/>
        </p:nvSpPr>
        <p:spPr bwMode="auto">
          <a:xfrm>
            <a:off x="0" y="3371850"/>
            <a:ext cx="9144000" cy="0"/>
          </a:xfrm>
          <a:prstGeom prst="rect">
            <a:avLst/>
          </a:prstGeom>
          <a:noFill/>
          <a:ln w="9525">
            <a:noFill/>
            <a:miter lim="800000"/>
            <a:headEnd/>
            <a:tailEnd/>
          </a:ln>
        </p:spPr>
        <p:txBody>
          <a:bodyPr wrap="none" anchor="ctr">
            <a:spAutoFit/>
          </a:bodyPr>
          <a:lstStyle/>
          <a:p>
            <a:r>
              <a:rPr lang="fr-FR" sz="1000">
                <a:cs typeface="Times New Roman" pitchFamily="18" charset="0"/>
              </a:rPr>
              <a:t>   </a:t>
            </a:r>
            <a:endParaRPr lang="fr-FR"/>
          </a:p>
        </p:txBody>
      </p:sp>
      <p:sp>
        <p:nvSpPr>
          <p:cNvPr id="19466" name="Rectangle 9"/>
          <p:cNvSpPr>
            <a:spLocks noChangeArrowheads="1"/>
          </p:cNvSpPr>
          <p:nvPr/>
        </p:nvSpPr>
        <p:spPr bwMode="auto">
          <a:xfrm>
            <a:off x="0" y="4495800"/>
            <a:ext cx="9144000" cy="0"/>
          </a:xfrm>
          <a:prstGeom prst="rect">
            <a:avLst/>
          </a:prstGeom>
          <a:noFill/>
          <a:ln w="9525">
            <a:noFill/>
            <a:miter lim="800000"/>
            <a:headEnd/>
            <a:tailEnd/>
          </a:ln>
        </p:spPr>
        <p:txBody>
          <a:bodyPr wrap="none" anchor="ctr">
            <a:spAutoFit/>
          </a:bodyPr>
          <a:lstStyle/>
          <a:p>
            <a:r>
              <a:rPr lang="en-US" sz="800"/>
              <a:t> </a:t>
            </a:r>
            <a:endParaRPr lang="en-US"/>
          </a:p>
        </p:txBody>
      </p:sp>
      <p:sp>
        <p:nvSpPr>
          <p:cNvPr id="19467" name="Rectangle 12"/>
          <p:cNvSpPr>
            <a:spLocks noChangeArrowheads="1"/>
          </p:cNvSpPr>
          <p:nvPr/>
        </p:nvSpPr>
        <p:spPr bwMode="auto">
          <a:xfrm>
            <a:off x="0" y="2071688"/>
            <a:ext cx="2009775" cy="369887"/>
          </a:xfrm>
          <a:prstGeom prst="rect">
            <a:avLst/>
          </a:prstGeom>
          <a:noFill/>
          <a:ln w="9525">
            <a:noFill/>
            <a:miter lim="800000"/>
            <a:headEnd/>
            <a:tailEnd/>
          </a:ln>
        </p:spPr>
        <p:txBody>
          <a:bodyPr wrap="none">
            <a:spAutoFit/>
          </a:bodyPr>
          <a:lstStyle/>
          <a:p>
            <a:r>
              <a:rPr lang="fr-FR" i="1">
                <a:latin typeface="Calibri" pitchFamily="34" charset="0"/>
              </a:rPr>
              <a:t> </a:t>
            </a:r>
            <a:r>
              <a:rPr lang="fr-FR" i="1">
                <a:solidFill>
                  <a:schemeClr val="bg1"/>
                </a:solidFill>
                <a:latin typeface="Calibri" pitchFamily="34" charset="0"/>
              </a:rPr>
              <a:t>Micrococcus luteus</a:t>
            </a:r>
            <a:endParaRPr lang="ar-DZ">
              <a:solidFill>
                <a:schemeClr val="bg1"/>
              </a:solidFill>
              <a:latin typeface="Calibri" pitchFamily="34" charset="0"/>
            </a:endParaRPr>
          </a:p>
        </p:txBody>
      </p:sp>
      <p:sp>
        <p:nvSpPr>
          <p:cNvPr id="19468" name="Rectangle 13"/>
          <p:cNvSpPr>
            <a:spLocks noChangeArrowheads="1"/>
          </p:cNvSpPr>
          <p:nvPr/>
        </p:nvSpPr>
        <p:spPr bwMode="auto">
          <a:xfrm>
            <a:off x="2286000" y="3429000"/>
            <a:ext cx="2117725" cy="369888"/>
          </a:xfrm>
          <a:prstGeom prst="rect">
            <a:avLst/>
          </a:prstGeom>
          <a:noFill/>
          <a:ln w="9525">
            <a:noFill/>
            <a:miter lim="800000"/>
            <a:headEnd/>
            <a:tailEnd/>
          </a:ln>
        </p:spPr>
        <p:txBody>
          <a:bodyPr wrap="none">
            <a:spAutoFit/>
          </a:bodyPr>
          <a:lstStyle/>
          <a:p>
            <a:r>
              <a:rPr lang="fr-FR" i="1">
                <a:solidFill>
                  <a:schemeClr val="bg1"/>
                </a:solidFill>
                <a:latin typeface="Calibri" pitchFamily="34" charset="0"/>
              </a:rPr>
              <a:t>Serratia marcescens </a:t>
            </a:r>
            <a:endParaRPr lang="ar-DZ">
              <a:solidFill>
                <a:schemeClr val="bg1"/>
              </a:solidFill>
              <a:latin typeface="Calibri" pitchFamily="34" charset="0"/>
            </a:endParaRPr>
          </a:p>
        </p:txBody>
      </p:sp>
      <p:sp>
        <p:nvSpPr>
          <p:cNvPr id="19469" name="Rectangle 14"/>
          <p:cNvSpPr>
            <a:spLocks noChangeArrowheads="1"/>
          </p:cNvSpPr>
          <p:nvPr/>
        </p:nvSpPr>
        <p:spPr bwMode="auto">
          <a:xfrm>
            <a:off x="4286250" y="4857750"/>
            <a:ext cx="1998663" cy="369888"/>
          </a:xfrm>
          <a:prstGeom prst="rect">
            <a:avLst/>
          </a:prstGeom>
          <a:noFill/>
          <a:ln w="9525">
            <a:noFill/>
            <a:miter lim="800000"/>
            <a:headEnd/>
            <a:tailEnd/>
          </a:ln>
        </p:spPr>
        <p:txBody>
          <a:bodyPr wrap="none">
            <a:spAutoFit/>
          </a:bodyPr>
          <a:lstStyle/>
          <a:p>
            <a:r>
              <a:rPr lang="fr-FR" i="1">
                <a:solidFill>
                  <a:schemeClr val="bg1"/>
                </a:solidFill>
                <a:latin typeface="Calibri" pitchFamily="34" charset="0"/>
              </a:rPr>
              <a:t>Micrococcus roseus</a:t>
            </a:r>
            <a:endParaRPr lang="ar-DZ">
              <a:solidFill>
                <a:schemeClr val="bg1"/>
              </a:solidFill>
              <a:latin typeface="Calibri" pitchFamily="34" charset="0"/>
            </a:endParaRPr>
          </a:p>
        </p:txBody>
      </p:sp>
      <p:sp>
        <p:nvSpPr>
          <p:cNvPr id="19470" name="Rectangle 15"/>
          <p:cNvSpPr>
            <a:spLocks noChangeArrowheads="1"/>
          </p:cNvSpPr>
          <p:nvPr/>
        </p:nvSpPr>
        <p:spPr bwMode="auto">
          <a:xfrm>
            <a:off x="4500563" y="6143625"/>
            <a:ext cx="1863725" cy="369888"/>
          </a:xfrm>
          <a:prstGeom prst="rect">
            <a:avLst/>
          </a:prstGeom>
          <a:noFill/>
          <a:ln w="9525">
            <a:noFill/>
            <a:miter lim="800000"/>
            <a:headEnd/>
            <a:tailEnd/>
          </a:ln>
        </p:spPr>
        <p:txBody>
          <a:bodyPr wrap="none">
            <a:spAutoFit/>
          </a:bodyPr>
          <a:lstStyle/>
          <a:p>
            <a:r>
              <a:rPr lang="fr-FR" i="1">
                <a:solidFill>
                  <a:schemeClr val="bg1"/>
                </a:solidFill>
                <a:latin typeface="Calibri" pitchFamily="34" charset="0"/>
              </a:rPr>
              <a:t>Peptococcus niger</a:t>
            </a:r>
            <a:endParaRPr lang="ar-DZ">
              <a:solidFill>
                <a:schemeClr val="bg1"/>
              </a:solidFill>
              <a:latin typeface="Calibri" pitchFamily="34" charset="0"/>
            </a:endParaRPr>
          </a:p>
        </p:txBody>
      </p:sp>
      <p:sp>
        <p:nvSpPr>
          <p:cNvPr id="15" name="Slide Number Placeholder 14"/>
          <p:cNvSpPr>
            <a:spLocks noGrp="1"/>
          </p:cNvSpPr>
          <p:nvPr>
            <p:ph type="sldNum" sz="quarter" idx="12"/>
          </p:nvPr>
        </p:nvSpPr>
        <p:spPr/>
        <p:txBody>
          <a:bodyPr/>
          <a:lstStyle/>
          <a:p>
            <a:fld id="{F064FFFA-A9A7-41E2-B9A4-1546151DEC6A}"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28572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VII- TECHNIQUES D’OBSERVATION DES MICROORGANISMES</a:t>
            </a:r>
            <a:endParaRPr kumimoji="0" lang="fr-FR" sz="2400" b="0" i="0" u="none" strike="noStrike" cap="none" normalizeH="0" baseline="0" dirty="0" smtClean="0">
              <a:ln>
                <a:noFill/>
              </a:ln>
              <a:solidFill>
                <a:srgbClr val="FFFF00"/>
              </a:solidFill>
              <a:effectLst/>
              <a:latin typeface="Arial" pitchFamily="34" charset="0"/>
              <a:cs typeface="Arial" pitchFamily="34" charset="0"/>
            </a:endParaRPr>
          </a:p>
        </p:txBody>
      </p:sp>
      <p:sp>
        <p:nvSpPr>
          <p:cNvPr id="62466" name="Rectangle 2"/>
          <p:cNvSpPr>
            <a:spLocks noChangeArrowheads="1"/>
          </p:cNvSpPr>
          <p:nvPr/>
        </p:nvSpPr>
        <p:spPr bwMode="auto">
          <a:xfrm>
            <a:off x="500034" y="1142984"/>
            <a:ext cx="7632849"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fr-FR"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Il est possible d'observer les microorganismes</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Char char="•"/>
              <a:tabLst/>
            </a:pPr>
            <a:r>
              <a:rPr kumimoji="0" lang="fr-FR"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Soit lorsqu'ils sont regroupés en colonies sur boîte visible à l’œil nu, il s'agit alors d'une </a:t>
            </a:r>
            <a:r>
              <a:rPr kumimoji="0" lang="fr-FR" sz="2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observation macroscopique</a:t>
            </a:r>
            <a:endParaRPr kumimoji="0" lang="fr-FR" sz="24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Char char="•"/>
              <a:tabLst/>
            </a:pPr>
            <a:r>
              <a:rPr kumimoji="0" lang="fr-FR"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Soit à l'état de cellule, il s'agit alors d'une </a:t>
            </a:r>
            <a:r>
              <a:rPr kumimoji="0" lang="fr-FR" sz="2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observation microscopique</a:t>
            </a:r>
            <a:r>
              <a:rPr kumimoji="0" lang="fr-FR" sz="24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a:t>
            </a:r>
            <a:endParaRPr kumimoji="0" lang="fr-FR" sz="2400" b="0" i="0" u="none" strike="noStrike" cap="none" normalizeH="0" baseline="0" dirty="0" smtClean="0">
              <a:ln>
                <a:noFill/>
              </a:ln>
              <a:solidFill>
                <a:srgbClr val="FFFF0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064FFFA-A9A7-41E2-B9A4-1546151DEC6A}" type="slidenum">
              <a:rPr lang="fr-FR" smtClean="0"/>
              <a:pPr/>
              <a:t>2</a:t>
            </a:fld>
            <a:endParaRPr lang="fr-FR"/>
          </a:p>
        </p:txBody>
      </p:sp>
      <p:pic>
        <p:nvPicPr>
          <p:cNvPr id="5" name="Image 4" descr="Pseudomonas%20aeruginosa%20TopView(48).jpg"/>
          <p:cNvPicPr>
            <a:picLocks noChangeAspect="1"/>
          </p:cNvPicPr>
          <p:nvPr/>
        </p:nvPicPr>
        <p:blipFill>
          <a:blip r:embed="rId2"/>
          <a:stretch>
            <a:fillRect/>
          </a:stretch>
        </p:blipFill>
        <p:spPr>
          <a:xfrm>
            <a:off x="6738934" y="4500570"/>
            <a:ext cx="2405066" cy="23574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descr="bacillussubtilis.jpg"/>
          <p:cNvPicPr>
            <a:picLocks noChangeAspect="1"/>
          </p:cNvPicPr>
          <p:nvPr/>
        </p:nvPicPr>
        <p:blipFill>
          <a:blip r:embed="rId3"/>
          <a:stretch>
            <a:fillRect/>
          </a:stretch>
        </p:blipFill>
        <p:spPr>
          <a:xfrm>
            <a:off x="3929058" y="4572008"/>
            <a:ext cx="2786082" cy="2285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 6" descr="bacilussub.jpg"/>
          <p:cNvPicPr>
            <a:picLocks noChangeAspect="1"/>
          </p:cNvPicPr>
          <p:nvPr/>
        </p:nvPicPr>
        <p:blipFill>
          <a:blip r:embed="rId4" cstate="print"/>
          <a:stretch>
            <a:fillRect/>
          </a:stretch>
        </p:blipFill>
        <p:spPr>
          <a:xfrm>
            <a:off x="409329" y="4929198"/>
            <a:ext cx="1805217" cy="1928802"/>
          </a:xfrm>
          <a:prstGeom prst="rect">
            <a:avLst/>
          </a:prstGeom>
        </p:spPr>
      </p:pic>
      <p:pic>
        <p:nvPicPr>
          <p:cNvPr id="8" name="Image 7" descr="Escherichia_coli_Gram.jpg"/>
          <p:cNvPicPr>
            <a:picLocks noChangeAspect="1"/>
          </p:cNvPicPr>
          <p:nvPr/>
        </p:nvPicPr>
        <p:blipFill>
          <a:blip r:embed="rId5"/>
          <a:stretch>
            <a:fillRect/>
          </a:stretch>
        </p:blipFill>
        <p:spPr>
          <a:xfrm>
            <a:off x="6858016" y="0"/>
            <a:ext cx="2285984" cy="20716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23528" y="1305342"/>
            <a:ext cx="8568952" cy="4189608"/>
          </a:xfrm>
          <a:prstGeom prst="rect">
            <a:avLst/>
          </a:prstGeom>
        </p:spPr>
        <p:txBody>
          <a:bodyPr wrap="square">
            <a:spAutoFit/>
          </a:bodyPr>
          <a:lstStyle/>
          <a:p>
            <a:r>
              <a:rPr lang="fr-FR" sz="3200" dirty="0" smtClean="0">
                <a:solidFill>
                  <a:schemeClr val="bg1"/>
                </a:solidFill>
              </a:rPr>
              <a:t>Les colonies sont décrites comme</a:t>
            </a:r>
          </a:p>
          <a:p>
            <a:r>
              <a:rPr lang="fr-FR" sz="3200" dirty="0" smtClean="0">
                <a:solidFill>
                  <a:schemeClr val="bg1"/>
                </a:solidFill>
              </a:rPr>
              <a:t>- opaques (ne laissent pas passer la lumière).</a:t>
            </a:r>
          </a:p>
          <a:p>
            <a:r>
              <a:rPr lang="fr-FR" sz="3200" dirty="0" smtClean="0">
                <a:solidFill>
                  <a:schemeClr val="bg1"/>
                </a:solidFill>
              </a:rPr>
              <a:t>- translucides (laissent passer la lumière mais on ne voit pas les formes au travers).</a:t>
            </a:r>
          </a:p>
          <a:p>
            <a:r>
              <a:rPr lang="fr-FR" sz="3200" dirty="0" smtClean="0">
                <a:solidFill>
                  <a:schemeClr val="bg1"/>
                </a:solidFill>
              </a:rPr>
              <a:t>- transparentes (laissent passer la lumière et voir les formes au travers).</a:t>
            </a:r>
          </a:p>
          <a:p>
            <a:r>
              <a:rPr lang="fr-FR" sz="3200" dirty="0" smtClean="0">
                <a:solidFill>
                  <a:schemeClr val="bg1"/>
                </a:solidFill>
              </a:rPr>
              <a:t> </a:t>
            </a:r>
          </a:p>
          <a:p>
            <a:pPr indent="107950" algn="just" eaLnBrk="0" hangingPunct="0">
              <a:lnSpc>
                <a:spcPct val="150000"/>
              </a:lnSpc>
            </a:pPr>
            <a:r>
              <a:rPr lang="fr-FR" sz="3200" dirty="0" smtClean="0">
                <a:solidFill>
                  <a:schemeClr val="bg1"/>
                </a:solidFill>
                <a:latin typeface="Times New Roman" pitchFamily="18" charset="0"/>
                <a:ea typeface="PMingLiU" pitchFamily="18" charset="-120"/>
                <a:cs typeface="Times New Roman" pitchFamily="18" charset="0"/>
              </a:rPr>
              <a:t> </a:t>
            </a:r>
            <a:endParaRPr lang="fr-FR" sz="3200" dirty="0">
              <a:solidFill>
                <a:schemeClr val="bg1"/>
              </a:solidFill>
              <a:latin typeface="Times New Roman" pitchFamily="18" charset="0"/>
              <a:ea typeface="PMingLiU" pitchFamily="18" charset="-120"/>
              <a:cs typeface="Times New Roman" pitchFamily="18" charset="0"/>
            </a:endParaRPr>
          </a:p>
        </p:txBody>
      </p:sp>
      <p:sp>
        <p:nvSpPr>
          <p:cNvPr id="5" name="Titre 1"/>
          <p:cNvSpPr>
            <a:spLocks noGrp="1"/>
          </p:cNvSpPr>
          <p:nvPr>
            <p:ph type="title"/>
          </p:nvPr>
        </p:nvSpPr>
        <p:spPr>
          <a:xfrm>
            <a:off x="428596" y="285728"/>
            <a:ext cx="8229600" cy="642942"/>
          </a:xfrm>
        </p:spPr>
        <p:style>
          <a:lnRef idx="0">
            <a:schemeClr val="accent6"/>
          </a:lnRef>
          <a:fillRef idx="3">
            <a:schemeClr val="accent6"/>
          </a:fillRef>
          <a:effectRef idx="3">
            <a:schemeClr val="accent6"/>
          </a:effectRef>
          <a:fontRef idx="minor">
            <a:schemeClr val="lt1"/>
          </a:fontRef>
        </p:style>
        <p:txBody>
          <a:bodyPr rtlCol="1">
            <a:normAutofit fontScale="90000"/>
          </a:bodyPr>
          <a:lstStyle/>
          <a:p>
            <a:pPr>
              <a:defRPr/>
            </a:pPr>
            <a:r>
              <a:rPr lang="fr-FR" b="1" dirty="0" smtClean="0"/>
              <a:t>- L'opacité:</a:t>
            </a:r>
            <a:endParaRPr lang="ar-DZ" dirty="0" smtClean="0"/>
          </a:p>
        </p:txBody>
      </p:sp>
      <p:sp>
        <p:nvSpPr>
          <p:cNvPr id="6" name="Slide Number Placeholder 5"/>
          <p:cNvSpPr>
            <a:spLocks noGrp="1"/>
          </p:cNvSpPr>
          <p:nvPr>
            <p:ph type="sldNum" sz="quarter" idx="12"/>
          </p:nvPr>
        </p:nvSpPr>
        <p:spPr/>
        <p:txBody>
          <a:bodyPr/>
          <a:lstStyle/>
          <a:p>
            <a:fld id="{F064FFFA-A9A7-41E2-B9A4-1546151DEC6A}"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571504"/>
          </a:xfrm>
        </p:spPr>
        <p:style>
          <a:lnRef idx="0">
            <a:schemeClr val="accent6"/>
          </a:lnRef>
          <a:fillRef idx="3">
            <a:schemeClr val="accent6"/>
          </a:fillRef>
          <a:effectRef idx="3">
            <a:schemeClr val="accent6"/>
          </a:effectRef>
          <a:fontRef idx="minor">
            <a:schemeClr val="lt1"/>
          </a:fontRef>
        </p:style>
        <p:txBody>
          <a:bodyPr rtlCol="1">
            <a:normAutofit fontScale="90000"/>
          </a:bodyPr>
          <a:lstStyle/>
          <a:p>
            <a:pPr rtl="0" eaLnBrk="1" fontAlgn="auto" hangingPunct="1">
              <a:spcAft>
                <a:spcPts val="0"/>
              </a:spcAft>
              <a:defRPr/>
            </a:pPr>
            <a:r>
              <a:rPr lang="fr-FR" b="1" u="sng" dirty="0" smtClean="0">
                <a:solidFill>
                  <a:schemeClr val="bg1"/>
                </a:solidFill>
                <a:latin typeface="Times New Roman" pitchFamily="18" charset="0"/>
                <a:cs typeface="Times New Roman" pitchFamily="18" charset="0"/>
              </a:rPr>
              <a:t>VII Autres caract</a:t>
            </a:r>
            <a:r>
              <a:rPr lang="fr-FR" b="1" u="sng" dirty="0" smtClean="0">
                <a:solidFill>
                  <a:schemeClr val="bg1"/>
                </a:solidFill>
                <a:cs typeface="Times New Roman" pitchFamily="18" charset="0"/>
              </a:rPr>
              <a:t>è</a:t>
            </a:r>
            <a:r>
              <a:rPr lang="fr-FR" b="1" u="sng" dirty="0" smtClean="0">
                <a:solidFill>
                  <a:schemeClr val="bg1"/>
                </a:solidFill>
                <a:latin typeface="Times New Roman" pitchFamily="18" charset="0"/>
                <a:cs typeface="Times New Roman" pitchFamily="18" charset="0"/>
              </a:rPr>
              <a:t>res</a:t>
            </a:r>
            <a:endParaRPr lang="ar-DZ" dirty="0" smtClean="0">
              <a:solidFill>
                <a:schemeClr val="bg1"/>
              </a:solidFill>
            </a:endParaRPr>
          </a:p>
        </p:txBody>
      </p:sp>
      <p:sp>
        <p:nvSpPr>
          <p:cNvPr id="20485" name="Rectangle 1"/>
          <p:cNvSpPr>
            <a:spLocks noChangeArrowheads="1"/>
          </p:cNvSpPr>
          <p:nvPr/>
        </p:nvSpPr>
        <p:spPr bwMode="auto">
          <a:xfrm>
            <a:off x="428625" y="896645"/>
            <a:ext cx="8572500" cy="4755148"/>
          </a:xfrm>
          <a:prstGeom prst="rect">
            <a:avLst/>
          </a:prstGeom>
          <a:noFill/>
          <a:ln w="9525">
            <a:noFill/>
            <a:miter lim="800000"/>
            <a:headEnd/>
            <a:tailEnd/>
          </a:ln>
        </p:spPr>
        <p:txBody>
          <a:bodyPr bIns="0" anchor="ctr">
            <a:spAutoFit/>
          </a:bodyPr>
          <a:lstStyle/>
          <a:p>
            <a:pPr algn="l" rtl="0" eaLnBrk="0" hangingPunct="0"/>
            <a:r>
              <a:rPr lang="fr-FR" sz="3200" dirty="0">
                <a:solidFill>
                  <a:schemeClr val="bg1"/>
                </a:solidFill>
                <a:cs typeface="Times New Roman" pitchFamily="18" charset="0"/>
              </a:rPr>
              <a:t>De nombreux autres caractères pourraient être décrits. En effet, il arrive que l’</a:t>
            </a:r>
            <a:r>
              <a:rPr lang="fr-FR" sz="3200" dirty="0">
                <a:solidFill>
                  <a:srgbClr val="FF0000"/>
                </a:solidFill>
                <a:cs typeface="Times New Roman" pitchFamily="18" charset="0"/>
              </a:rPr>
              <a:t>opacité</a:t>
            </a:r>
            <a:r>
              <a:rPr lang="fr-FR" sz="3200" dirty="0">
                <a:solidFill>
                  <a:schemeClr val="bg1"/>
                </a:solidFill>
                <a:cs typeface="Times New Roman" pitchFamily="18" charset="0"/>
              </a:rPr>
              <a:t>, la </a:t>
            </a:r>
            <a:r>
              <a:rPr lang="fr-FR" sz="3200" dirty="0">
                <a:solidFill>
                  <a:srgbClr val="FF0000"/>
                </a:solidFill>
                <a:cs typeface="Times New Roman" pitchFamily="18" charset="0"/>
              </a:rPr>
              <a:t>consistance</a:t>
            </a:r>
            <a:r>
              <a:rPr lang="fr-FR" sz="3200" dirty="0">
                <a:solidFill>
                  <a:schemeClr val="bg1"/>
                </a:solidFill>
                <a:cs typeface="Times New Roman" pitchFamily="18" charset="0"/>
              </a:rPr>
              <a:t>, l’</a:t>
            </a:r>
            <a:r>
              <a:rPr lang="fr-FR" sz="3200" dirty="0">
                <a:solidFill>
                  <a:srgbClr val="FF0000"/>
                </a:solidFill>
                <a:cs typeface="Times New Roman" pitchFamily="18" charset="0"/>
              </a:rPr>
              <a:t>odeur</a:t>
            </a:r>
            <a:r>
              <a:rPr lang="fr-FR" sz="3200" dirty="0">
                <a:cs typeface="Times New Roman" pitchFamily="18" charset="0"/>
              </a:rPr>
              <a:t> </a:t>
            </a:r>
            <a:r>
              <a:rPr lang="fr-FR" sz="3200" dirty="0">
                <a:solidFill>
                  <a:schemeClr val="bg1"/>
                </a:solidFill>
                <a:cs typeface="Times New Roman" pitchFamily="18" charset="0"/>
              </a:rPr>
              <a:t>soient significatives de l’espèce bactérienne en présence…</a:t>
            </a:r>
            <a:endParaRPr lang="en-US" sz="3200" dirty="0">
              <a:solidFill>
                <a:schemeClr val="bg1"/>
              </a:solidFill>
            </a:endParaRPr>
          </a:p>
          <a:p>
            <a:pPr eaLnBrk="0" hangingPunct="0"/>
            <a:r>
              <a:rPr lang="fr-FR" sz="3200" dirty="0">
                <a:solidFill>
                  <a:schemeClr val="bg1"/>
                </a:solidFill>
                <a:cs typeface="Times New Roman" pitchFamily="18" charset="0"/>
              </a:rPr>
              <a:t>Par exemple une colonie sentant l’eau de Javel nous oriente vers l’espèce </a:t>
            </a:r>
            <a:r>
              <a:rPr lang="fr-FR" sz="3200" i="1" dirty="0">
                <a:solidFill>
                  <a:schemeClr val="bg1"/>
                </a:solidFill>
                <a:cs typeface="Times New Roman" pitchFamily="18" charset="0"/>
              </a:rPr>
              <a:t>Pasteurella </a:t>
            </a:r>
            <a:r>
              <a:rPr lang="fr-FR" sz="3200" i="1" dirty="0" err="1" smtClean="0">
                <a:solidFill>
                  <a:schemeClr val="bg1"/>
                </a:solidFill>
                <a:cs typeface="Times New Roman" pitchFamily="18" charset="0"/>
              </a:rPr>
              <a:t>multocida</a:t>
            </a:r>
            <a:r>
              <a:rPr lang="fr-FR" sz="3200" dirty="0" smtClean="0">
                <a:solidFill>
                  <a:schemeClr val="bg1"/>
                </a:solidFill>
                <a:cs typeface="Times New Roman" pitchFamily="18" charset="0"/>
              </a:rPr>
              <a:t>, </a:t>
            </a:r>
            <a:r>
              <a:rPr lang="fr-FR" sz="3200" dirty="0" smtClean="0">
                <a:solidFill>
                  <a:schemeClr val="bg1"/>
                </a:solidFill>
                <a:latin typeface="Times New Roman" pitchFamily="18" charset="0"/>
                <a:ea typeface="PMingLiU" pitchFamily="18" charset="-120"/>
                <a:cs typeface="Times New Roman" pitchFamily="18" charset="0"/>
              </a:rPr>
              <a:t>Une odeur cacao caractéristique fait évoquer un </a:t>
            </a:r>
            <a:r>
              <a:rPr lang="fr-FR" sz="3200" i="1" dirty="0" err="1" smtClean="0">
                <a:solidFill>
                  <a:schemeClr val="bg1"/>
                </a:solidFill>
                <a:latin typeface="Times New Roman" pitchFamily="18" charset="0"/>
                <a:ea typeface="PMingLiU" pitchFamily="18" charset="-120"/>
                <a:cs typeface="Times New Roman" pitchFamily="18" charset="0"/>
              </a:rPr>
              <a:t>Proteus</a:t>
            </a:r>
            <a:r>
              <a:rPr lang="fr-FR" sz="3200" i="1" dirty="0" smtClean="0">
                <a:solidFill>
                  <a:schemeClr val="bg1"/>
                </a:solidFill>
                <a:latin typeface="Times New Roman" pitchFamily="18" charset="0"/>
                <a:ea typeface="PMingLiU" pitchFamily="18" charset="-120"/>
                <a:cs typeface="Times New Roman" pitchFamily="18" charset="0"/>
              </a:rPr>
              <a:t> mirabilis</a:t>
            </a:r>
            <a:r>
              <a:rPr lang="fr-FR" sz="3200" dirty="0" smtClean="0">
                <a:latin typeface="Times New Roman" pitchFamily="18" charset="0"/>
                <a:ea typeface="PMingLiU" pitchFamily="18" charset="-120"/>
                <a:cs typeface="Times New Roman" pitchFamily="18" charset="0"/>
              </a:rPr>
              <a:t>. </a:t>
            </a:r>
            <a:r>
              <a:rPr lang="fr-FR" sz="3200" dirty="0" smtClean="0">
                <a:solidFill>
                  <a:schemeClr val="bg1"/>
                </a:solidFill>
                <a:cs typeface="Times New Roman" pitchFamily="18" charset="0"/>
              </a:rPr>
              <a:t>ou </a:t>
            </a:r>
            <a:r>
              <a:rPr lang="fr-FR" sz="3200" dirty="0">
                <a:solidFill>
                  <a:schemeClr val="bg1"/>
                </a:solidFill>
                <a:cs typeface="Times New Roman" pitchFamily="18" charset="0"/>
              </a:rPr>
              <a:t>bien encore une consistance muqueuse vers les bactéries encapsulées</a:t>
            </a:r>
            <a:r>
              <a:rPr lang="fr-FR" sz="1000" dirty="0">
                <a:solidFill>
                  <a:schemeClr val="bg1"/>
                </a:solidFill>
                <a:cs typeface="Times New Roman" pitchFamily="18" charset="0"/>
              </a:rPr>
              <a:t>….</a:t>
            </a:r>
            <a:endParaRPr lang="en-US" sz="800" dirty="0">
              <a:solidFill>
                <a:schemeClr val="bg1"/>
              </a:solidFill>
            </a:endParaRPr>
          </a:p>
          <a:p>
            <a:pPr algn="l" rtl="0" eaLnBrk="0" hangingPunct="0"/>
            <a:endParaRPr lang="en-US" dirty="0"/>
          </a:p>
        </p:txBody>
      </p:sp>
      <p:sp>
        <p:nvSpPr>
          <p:cNvPr id="4" name="Slide Number Placeholder 3"/>
          <p:cNvSpPr>
            <a:spLocks noGrp="1"/>
          </p:cNvSpPr>
          <p:nvPr>
            <p:ph type="sldNum" sz="quarter" idx="12"/>
          </p:nvPr>
        </p:nvSpPr>
        <p:spPr/>
        <p:txBody>
          <a:bodyPr/>
          <a:lstStyle/>
          <a:p>
            <a:fld id="{F064FFFA-A9A7-41E2-B9A4-1546151DEC6A}" type="slidenum">
              <a:rPr lang="fr-FR" smtClean="0"/>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357188" y="214313"/>
            <a:ext cx="2000250" cy="1928812"/>
          </a:xfrm>
          <a:prstGeom prst="rect">
            <a:avLst/>
          </a:prstGeom>
          <a:noFill/>
          <a:ln w="9525">
            <a:noFill/>
            <a:miter lim="800000"/>
            <a:headEnd/>
            <a:tailEnd/>
          </a:ln>
        </p:spPr>
      </p:pic>
      <p:sp>
        <p:nvSpPr>
          <p:cNvPr id="21507" name="ZoneTexte 4"/>
          <p:cNvSpPr txBox="1">
            <a:spLocks noChangeArrowheads="1"/>
          </p:cNvSpPr>
          <p:nvPr/>
        </p:nvSpPr>
        <p:spPr bwMode="auto">
          <a:xfrm>
            <a:off x="3429000" y="571500"/>
            <a:ext cx="2143125" cy="954107"/>
          </a:xfrm>
          <a:prstGeom prst="rect">
            <a:avLst/>
          </a:prstGeom>
          <a:noFill/>
          <a:ln w="9525">
            <a:noFill/>
            <a:miter lim="800000"/>
            <a:headEnd/>
            <a:tailEnd/>
          </a:ln>
        </p:spPr>
        <p:txBody>
          <a:bodyPr>
            <a:spAutoFit/>
          </a:bodyPr>
          <a:lstStyle/>
          <a:p>
            <a:pPr algn="ctr"/>
            <a:r>
              <a:rPr lang="fr-FR" sz="1400" i="1" dirty="0">
                <a:solidFill>
                  <a:schemeClr val="bg1"/>
                </a:solidFill>
              </a:rPr>
              <a:t>Staphylococcus aureus : </a:t>
            </a:r>
            <a:r>
              <a:rPr lang="fr-FR" sz="1400" dirty="0">
                <a:solidFill>
                  <a:schemeClr val="bg1"/>
                </a:solidFill>
              </a:rPr>
              <a:t>pigment doré, plates, convexes, lisses, opaques.</a:t>
            </a:r>
          </a:p>
          <a:p>
            <a:pPr algn="ctr"/>
            <a:r>
              <a:rPr lang="fr-FR" sz="1400" dirty="0">
                <a:solidFill>
                  <a:schemeClr val="bg1"/>
                </a:solidFill>
              </a:rPr>
              <a:t>(Gélose </a:t>
            </a:r>
            <a:r>
              <a:rPr lang="fr-FR" sz="1400" dirty="0" smtClean="0">
                <a:solidFill>
                  <a:schemeClr val="bg1"/>
                </a:solidFill>
              </a:rPr>
              <a:t>nutritive)</a:t>
            </a:r>
            <a:endParaRPr lang="fr-FR" sz="1400" dirty="0">
              <a:solidFill>
                <a:schemeClr val="bg1"/>
              </a:solidFill>
            </a:endParaRPr>
          </a:p>
        </p:txBody>
      </p:sp>
      <p:sp>
        <p:nvSpPr>
          <p:cNvPr id="21508" name="ZoneTexte 5"/>
          <p:cNvSpPr txBox="1">
            <a:spLocks noChangeArrowheads="1"/>
          </p:cNvSpPr>
          <p:nvPr/>
        </p:nvSpPr>
        <p:spPr bwMode="auto">
          <a:xfrm>
            <a:off x="2857500" y="1714500"/>
            <a:ext cx="2071688" cy="954088"/>
          </a:xfrm>
          <a:prstGeom prst="rect">
            <a:avLst/>
          </a:prstGeom>
          <a:noFill/>
          <a:ln w="9525">
            <a:noFill/>
            <a:miter lim="800000"/>
            <a:headEnd/>
            <a:tailEnd/>
          </a:ln>
        </p:spPr>
        <p:txBody>
          <a:bodyPr>
            <a:spAutoFit/>
          </a:bodyPr>
          <a:lstStyle/>
          <a:p>
            <a:r>
              <a:rPr lang="fr-FR" sz="1400" i="1" dirty="0">
                <a:solidFill>
                  <a:schemeClr val="bg1"/>
                </a:solidFill>
              </a:rPr>
              <a:t>Staphylococcus </a:t>
            </a:r>
            <a:r>
              <a:rPr lang="fr-FR" sz="1400" i="1" dirty="0" err="1">
                <a:solidFill>
                  <a:schemeClr val="bg1"/>
                </a:solidFill>
              </a:rPr>
              <a:t>albus</a:t>
            </a:r>
            <a:r>
              <a:rPr lang="fr-FR" sz="1400" i="1" dirty="0"/>
              <a:t>:</a:t>
            </a:r>
            <a:endParaRPr lang="fr-FR" sz="1400" i="1" dirty="0">
              <a:solidFill>
                <a:schemeClr val="bg1"/>
              </a:solidFill>
            </a:endParaRPr>
          </a:p>
          <a:p>
            <a:pPr algn="ctr"/>
            <a:r>
              <a:rPr lang="fr-FR" sz="1400" dirty="0">
                <a:solidFill>
                  <a:schemeClr val="bg1"/>
                </a:solidFill>
              </a:rPr>
              <a:t>plates, convexes, lisses, opaques.</a:t>
            </a:r>
          </a:p>
          <a:p>
            <a:pPr algn="ctr"/>
            <a:r>
              <a:rPr lang="fr-FR" sz="1400" dirty="0">
                <a:solidFill>
                  <a:schemeClr val="bg1"/>
                </a:solidFill>
              </a:rPr>
              <a:t>(Gélose nutritive </a:t>
            </a:r>
            <a:r>
              <a:rPr lang="fr-FR" sz="1400" dirty="0" smtClean="0">
                <a:solidFill>
                  <a:schemeClr val="bg1"/>
                </a:solidFill>
              </a:rPr>
              <a:t>)</a:t>
            </a:r>
            <a:endParaRPr lang="fr-FR" sz="1400" dirty="0">
              <a:solidFill>
                <a:schemeClr val="bg1"/>
              </a:solidFill>
            </a:endParaRPr>
          </a:p>
        </p:txBody>
      </p:sp>
      <p:pic>
        <p:nvPicPr>
          <p:cNvPr id="21509" name="Picture 3"/>
          <p:cNvPicPr>
            <a:picLocks noChangeAspect="1" noChangeArrowheads="1"/>
          </p:cNvPicPr>
          <p:nvPr/>
        </p:nvPicPr>
        <p:blipFill>
          <a:blip r:embed="rId4" cstate="print"/>
          <a:srcRect/>
          <a:stretch>
            <a:fillRect/>
          </a:stretch>
        </p:blipFill>
        <p:spPr bwMode="auto">
          <a:xfrm>
            <a:off x="428625" y="2571750"/>
            <a:ext cx="1928813" cy="1785938"/>
          </a:xfrm>
          <a:prstGeom prst="rect">
            <a:avLst/>
          </a:prstGeom>
          <a:noFill/>
          <a:ln w="9525">
            <a:noFill/>
            <a:miter lim="800000"/>
            <a:headEnd/>
            <a:tailEnd/>
          </a:ln>
        </p:spPr>
      </p:pic>
      <p:pic>
        <p:nvPicPr>
          <p:cNvPr id="21510" name="Picture 4"/>
          <p:cNvPicPr>
            <a:picLocks noChangeAspect="1" noChangeArrowheads="1"/>
          </p:cNvPicPr>
          <p:nvPr/>
        </p:nvPicPr>
        <p:blipFill>
          <a:blip r:embed="rId5" cstate="print"/>
          <a:srcRect/>
          <a:stretch>
            <a:fillRect/>
          </a:stretch>
        </p:blipFill>
        <p:spPr bwMode="auto">
          <a:xfrm>
            <a:off x="6786563" y="4071938"/>
            <a:ext cx="2143125" cy="2214562"/>
          </a:xfrm>
          <a:prstGeom prst="rect">
            <a:avLst/>
          </a:prstGeom>
          <a:noFill/>
          <a:ln w="9525">
            <a:noFill/>
            <a:miter lim="800000"/>
            <a:headEnd/>
            <a:tailEnd/>
          </a:ln>
        </p:spPr>
      </p:pic>
      <p:pic>
        <p:nvPicPr>
          <p:cNvPr id="21511" name="Picture 5"/>
          <p:cNvPicPr>
            <a:picLocks noChangeAspect="1" noChangeArrowheads="1"/>
          </p:cNvPicPr>
          <p:nvPr/>
        </p:nvPicPr>
        <p:blipFill>
          <a:blip r:embed="rId6" cstate="print"/>
          <a:srcRect/>
          <a:stretch>
            <a:fillRect/>
          </a:stretch>
        </p:blipFill>
        <p:spPr bwMode="auto">
          <a:xfrm>
            <a:off x="428625" y="4643438"/>
            <a:ext cx="2000250" cy="2000250"/>
          </a:xfrm>
          <a:prstGeom prst="rect">
            <a:avLst/>
          </a:prstGeom>
          <a:noFill/>
          <a:ln w="9525">
            <a:noFill/>
            <a:miter lim="800000"/>
            <a:headEnd/>
            <a:tailEnd/>
          </a:ln>
        </p:spPr>
      </p:pic>
      <p:sp>
        <p:nvSpPr>
          <p:cNvPr id="21512" name="ZoneTexte 9"/>
          <p:cNvSpPr txBox="1">
            <a:spLocks noChangeArrowheads="1"/>
          </p:cNvSpPr>
          <p:nvPr/>
        </p:nvSpPr>
        <p:spPr bwMode="auto">
          <a:xfrm>
            <a:off x="3071813" y="3929063"/>
            <a:ext cx="2571750" cy="1169987"/>
          </a:xfrm>
          <a:prstGeom prst="rect">
            <a:avLst/>
          </a:prstGeom>
          <a:noFill/>
          <a:ln w="9525">
            <a:noFill/>
            <a:miter lim="800000"/>
            <a:headEnd/>
            <a:tailEnd/>
          </a:ln>
        </p:spPr>
        <p:txBody>
          <a:bodyPr>
            <a:spAutoFit/>
          </a:bodyPr>
          <a:lstStyle/>
          <a:p>
            <a:pPr algn="ctr"/>
            <a:r>
              <a:rPr lang="fr-FR" sz="1400" i="1" dirty="0" err="1">
                <a:solidFill>
                  <a:schemeClr val="bg1"/>
                </a:solidFill>
              </a:rPr>
              <a:t>Streptococcus</a:t>
            </a:r>
            <a:r>
              <a:rPr lang="fr-FR" sz="1400" dirty="0">
                <a:solidFill>
                  <a:schemeClr val="bg1"/>
                </a:solidFill>
              </a:rPr>
              <a:t> hémolytique B Grande, lisses, convexes, translucides, le centre un peu opaque</a:t>
            </a:r>
            <a:r>
              <a:rPr lang="fr-FR" sz="1400" dirty="0"/>
              <a:t>.</a:t>
            </a:r>
          </a:p>
          <a:p>
            <a:pPr algn="ctr">
              <a:spcAft>
                <a:spcPts val="1000"/>
              </a:spcAft>
            </a:pPr>
            <a:r>
              <a:rPr lang="fr-FR" sz="1400" dirty="0">
                <a:solidFill>
                  <a:srgbClr val="463634"/>
                </a:solidFill>
                <a:cs typeface="Times New Roman" pitchFamily="18" charset="0"/>
              </a:rPr>
              <a:t>(</a:t>
            </a:r>
            <a:r>
              <a:rPr lang="fr-FR" sz="1400" dirty="0">
                <a:solidFill>
                  <a:srgbClr val="FF0000"/>
                </a:solidFill>
                <a:cs typeface="Times New Roman" pitchFamily="18" charset="0"/>
              </a:rPr>
              <a:t>gélose au sang)</a:t>
            </a:r>
            <a:endParaRPr lang="fr-FR" dirty="0">
              <a:solidFill>
                <a:srgbClr val="FF0000"/>
              </a:solidFill>
            </a:endParaRPr>
          </a:p>
        </p:txBody>
      </p:sp>
      <p:sp>
        <p:nvSpPr>
          <p:cNvPr id="21513" name="ZoneTexte 10"/>
          <p:cNvSpPr txBox="1">
            <a:spLocks noChangeArrowheads="1"/>
          </p:cNvSpPr>
          <p:nvPr/>
        </p:nvSpPr>
        <p:spPr bwMode="auto">
          <a:xfrm>
            <a:off x="2643188" y="5286375"/>
            <a:ext cx="2643187" cy="738188"/>
          </a:xfrm>
          <a:prstGeom prst="rect">
            <a:avLst/>
          </a:prstGeom>
          <a:noFill/>
          <a:ln w="9525">
            <a:noFill/>
            <a:miter lim="800000"/>
            <a:headEnd/>
            <a:tailEnd/>
          </a:ln>
        </p:spPr>
        <p:txBody>
          <a:bodyPr>
            <a:spAutoFit/>
          </a:bodyPr>
          <a:lstStyle/>
          <a:p>
            <a:pPr algn="ctr"/>
            <a:r>
              <a:rPr lang="fr-FR" sz="1400" i="1">
                <a:solidFill>
                  <a:schemeClr val="bg1"/>
                </a:solidFill>
                <a:cs typeface="Times New Roman" pitchFamily="18" charset="0"/>
              </a:rPr>
              <a:t>Pneumococcus</a:t>
            </a:r>
            <a:r>
              <a:rPr lang="fr-FR" sz="1400">
                <a:solidFill>
                  <a:schemeClr val="bg1"/>
                </a:solidFill>
                <a:cs typeface="Times New Roman" pitchFamily="18" charset="0"/>
              </a:rPr>
              <a:t> sp. : </a:t>
            </a:r>
          </a:p>
          <a:p>
            <a:pPr algn="ctr"/>
            <a:r>
              <a:rPr lang="fr-FR" sz="1400">
                <a:solidFill>
                  <a:schemeClr val="bg1"/>
                </a:solidFill>
                <a:cs typeface="Times New Roman" pitchFamily="18" charset="0"/>
              </a:rPr>
              <a:t>plates, bords surélevés </a:t>
            </a:r>
          </a:p>
          <a:p>
            <a:pPr algn="ctr">
              <a:spcAft>
                <a:spcPts val="1000"/>
              </a:spcAft>
            </a:pPr>
            <a:r>
              <a:rPr lang="fr-FR" sz="1400">
                <a:cs typeface="Times New Roman" pitchFamily="18" charset="0"/>
              </a:rPr>
              <a:t>(</a:t>
            </a:r>
            <a:r>
              <a:rPr lang="fr-FR" sz="1400">
                <a:solidFill>
                  <a:srgbClr val="FF0000"/>
                </a:solidFill>
                <a:cs typeface="Times New Roman" pitchFamily="18" charset="0"/>
              </a:rPr>
              <a:t>gélose au sang)</a:t>
            </a:r>
            <a:endParaRPr lang="fr-FR">
              <a:solidFill>
                <a:srgbClr val="FF0000"/>
              </a:solidFill>
              <a:cs typeface="Times New Roman" pitchFamily="18" charset="0"/>
            </a:endParaRPr>
          </a:p>
        </p:txBody>
      </p:sp>
      <p:cxnSp>
        <p:nvCxnSpPr>
          <p:cNvPr id="13" name="Connecteur droit avec flèche 12"/>
          <p:cNvCxnSpPr>
            <a:stCxn id="21507" idx="1"/>
          </p:cNvCxnSpPr>
          <p:nvPr/>
        </p:nvCxnSpPr>
        <p:spPr>
          <a:xfrm flipH="1" flipV="1">
            <a:off x="2643188" y="928688"/>
            <a:ext cx="785812" cy="119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0800000" flipV="1">
            <a:off x="1714500" y="785813"/>
            <a:ext cx="1785938" cy="14287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0800000">
            <a:off x="2071688" y="1214438"/>
            <a:ext cx="928687" cy="5715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10800000" flipV="1">
            <a:off x="1643063" y="5429250"/>
            <a:ext cx="1500187" cy="28575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572125" y="4071938"/>
            <a:ext cx="1714500" cy="92868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519" name="ZoneTexte 33"/>
          <p:cNvSpPr txBox="1">
            <a:spLocks noChangeArrowheads="1"/>
          </p:cNvSpPr>
          <p:nvPr/>
        </p:nvSpPr>
        <p:spPr bwMode="auto">
          <a:xfrm>
            <a:off x="3071813" y="2857500"/>
            <a:ext cx="2071687" cy="738664"/>
          </a:xfrm>
          <a:prstGeom prst="rect">
            <a:avLst/>
          </a:prstGeom>
          <a:noFill/>
          <a:ln w="9525">
            <a:noFill/>
            <a:miter lim="800000"/>
            <a:headEnd/>
            <a:tailEnd/>
          </a:ln>
        </p:spPr>
        <p:txBody>
          <a:bodyPr>
            <a:spAutoFit/>
          </a:bodyPr>
          <a:lstStyle/>
          <a:p>
            <a:pPr algn="ctr"/>
            <a:r>
              <a:rPr lang="fr-FR" sz="1400" i="1" dirty="0">
                <a:solidFill>
                  <a:schemeClr val="bg1"/>
                </a:solidFill>
              </a:rPr>
              <a:t>Micrococcus luteus: </a:t>
            </a:r>
          </a:p>
          <a:p>
            <a:pPr algn="ctr"/>
            <a:r>
              <a:rPr lang="fr-FR" sz="1400" dirty="0">
                <a:solidFill>
                  <a:schemeClr val="bg1"/>
                </a:solidFill>
              </a:rPr>
              <a:t>Pigment jaune ou roses.</a:t>
            </a:r>
          </a:p>
          <a:p>
            <a:pPr algn="ctr"/>
            <a:r>
              <a:rPr lang="fr-FR" sz="1400" dirty="0">
                <a:solidFill>
                  <a:schemeClr val="bg1"/>
                </a:solidFill>
              </a:rPr>
              <a:t>(Gélose nutritive </a:t>
            </a:r>
            <a:r>
              <a:rPr lang="fr-FR" sz="1400" dirty="0" smtClean="0">
                <a:solidFill>
                  <a:schemeClr val="bg1"/>
                </a:solidFill>
              </a:rPr>
              <a:t>)</a:t>
            </a:r>
            <a:endParaRPr lang="fr-FR" sz="1400" dirty="0">
              <a:solidFill>
                <a:schemeClr val="bg1"/>
              </a:solidFill>
            </a:endParaRPr>
          </a:p>
        </p:txBody>
      </p:sp>
      <p:cxnSp>
        <p:nvCxnSpPr>
          <p:cNvPr id="36" name="Connecteur droit avec flèche 35"/>
          <p:cNvCxnSpPr/>
          <p:nvPr/>
        </p:nvCxnSpPr>
        <p:spPr>
          <a:xfrm rot="10800000" flipV="1">
            <a:off x="1928813" y="3071813"/>
            <a:ext cx="1357312" cy="35718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1521" name="Picture 6"/>
          <p:cNvPicPr>
            <a:picLocks noChangeAspect="1" noChangeArrowheads="1"/>
          </p:cNvPicPr>
          <p:nvPr/>
        </p:nvPicPr>
        <p:blipFill>
          <a:blip r:embed="rId7" cstate="print"/>
          <a:srcRect l="16443" t="7207" r="16443" b="4955"/>
          <a:stretch>
            <a:fillRect/>
          </a:stretch>
        </p:blipFill>
        <p:spPr bwMode="auto">
          <a:xfrm>
            <a:off x="6572250" y="1643063"/>
            <a:ext cx="2214563" cy="2143125"/>
          </a:xfrm>
          <a:prstGeom prst="rect">
            <a:avLst/>
          </a:prstGeom>
          <a:noFill/>
          <a:ln w="9525">
            <a:noFill/>
            <a:miter lim="800000"/>
            <a:headEnd/>
            <a:tailEnd/>
          </a:ln>
        </p:spPr>
      </p:pic>
      <p:cxnSp>
        <p:nvCxnSpPr>
          <p:cNvPr id="40" name="Connecteur droit avec flèche 39"/>
          <p:cNvCxnSpPr/>
          <p:nvPr/>
        </p:nvCxnSpPr>
        <p:spPr>
          <a:xfrm flipV="1">
            <a:off x="4929188" y="2714625"/>
            <a:ext cx="1785937" cy="3571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1523" name="Picture 7"/>
          <p:cNvPicPr>
            <a:picLocks noChangeAspect="1" noChangeArrowheads="1"/>
          </p:cNvPicPr>
          <p:nvPr/>
        </p:nvPicPr>
        <p:blipFill>
          <a:blip r:embed="rId8" cstate="print"/>
          <a:srcRect/>
          <a:stretch>
            <a:fillRect/>
          </a:stretch>
        </p:blipFill>
        <p:spPr bwMode="auto">
          <a:xfrm>
            <a:off x="6500813" y="0"/>
            <a:ext cx="1714500" cy="1428750"/>
          </a:xfrm>
          <a:prstGeom prst="rect">
            <a:avLst/>
          </a:prstGeom>
          <a:noFill/>
          <a:ln w="9525">
            <a:noFill/>
            <a:miter lim="800000"/>
            <a:headEnd/>
            <a:tailEnd/>
          </a:ln>
        </p:spPr>
      </p:pic>
      <p:cxnSp>
        <p:nvCxnSpPr>
          <p:cNvPr id="45" name="Connecteur droit avec flèche 44"/>
          <p:cNvCxnSpPr/>
          <p:nvPr/>
        </p:nvCxnSpPr>
        <p:spPr>
          <a:xfrm>
            <a:off x="5572125" y="285750"/>
            <a:ext cx="1143000" cy="5715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525" name="ZoneTexte 48"/>
          <p:cNvSpPr txBox="1">
            <a:spLocks noChangeArrowheads="1"/>
          </p:cNvSpPr>
          <p:nvPr/>
        </p:nvSpPr>
        <p:spPr bwMode="auto">
          <a:xfrm>
            <a:off x="2571750" y="0"/>
            <a:ext cx="3214688" cy="523875"/>
          </a:xfrm>
          <a:prstGeom prst="rect">
            <a:avLst/>
          </a:prstGeom>
          <a:noFill/>
          <a:ln w="9525">
            <a:noFill/>
            <a:miter lim="800000"/>
            <a:headEnd/>
            <a:tailEnd/>
          </a:ln>
        </p:spPr>
        <p:txBody>
          <a:bodyPr>
            <a:spAutoFit/>
          </a:bodyPr>
          <a:lstStyle/>
          <a:p>
            <a:pPr algn="ctr"/>
            <a:r>
              <a:rPr lang="fr-FR" sz="1400" i="1" dirty="0">
                <a:solidFill>
                  <a:schemeClr val="bg1"/>
                </a:solidFill>
              </a:rPr>
              <a:t>Staphylococcus aureus : </a:t>
            </a:r>
            <a:r>
              <a:rPr lang="fr-FR" sz="1400" dirty="0">
                <a:solidFill>
                  <a:schemeClr val="bg1"/>
                </a:solidFill>
              </a:rPr>
              <a:t>pigment doré</a:t>
            </a:r>
          </a:p>
          <a:p>
            <a:pPr algn="ctr"/>
            <a:r>
              <a:rPr lang="fr-FR" sz="1400" dirty="0">
                <a:solidFill>
                  <a:schemeClr val="bg1"/>
                </a:solidFill>
              </a:rPr>
              <a:t>(Gélose Chapman </a:t>
            </a:r>
            <a:r>
              <a:rPr lang="fr-FR" sz="1400" dirty="0" smtClean="0">
                <a:solidFill>
                  <a:schemeClr val="bg1"/>
                </a:solidFill>
              </a:rPr>
              <a:t>)</a:t>
            </a:r>
            <a:endParaRPr lang="fr-FR" sz="1400" dirty="0">
              <a:solidFill>
                <a:schemeClr val="bg1"/>
              </a:solidFill>
            </a:endParaRPr>
          </a:p>
        </p:txBody>
      </p:sp>
      <p:sp>
        <p:nvSpPr>
          <p:cNvPr id="22" name="Slide Number Placeholder 21"/>
          <p:cNvSpPr>
            <a:spLocks noGrp="1"/>
          </p:cNvSpPr>
          <p:nvPr>
            <p:ph type="sldNum" sz="quarter" idx="12"/>
          </p:nvPr>
        </p:nvSpPr>
        <p:spPr/>
        <p:txBody>
          <a:bodyPr/>
          <a:lstStyle/>
          <a:p>
            <a:fld id="{F064FFFA-A9A7-41E2-B9A4-1546151DEC6A}" type="slidenum">
              <a:rPr lang="fr-FR" smtClean="0"/>
              <a:pPr/>
              <a:t>22</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25"/>
                                        </p:tgtEl>
                                        <p:attrNameLst>
                                          <p:attrName>style.visibility</p:attrName>
                                        </p:attrNameLst>
                                      </p:cBhvr>
                                      <p:to>
                                        <p:strVal val="visible"/>
                                      </p:to>
                                    </p:set>
                                    <p:anim calcmode="lin" valueType="num">
                                      <p:cBhvr>
                                        <p:cTn id="7" dur="500" fill="hold"/>
                                        <p:tgtEl>
                                          <p:spTgt spid="21525"/>
                                        </p:tgtEl>
                                        <p:attrNameLst>
                                          <p:attrName>ppt_w</p:attrName>
                                        </p:attrNameLst>
                                      </p:cBhvr>
                                      <p:tavLst>
                                        <p:tav tm="0">
                                          <p:val>
                                            <p:fltVal val="0"/>
                                          </p:val>
                                        </p:tav>
                                        <p:tav tm="100000">
                                          <p:val>
                                            <p:strVal val="#ppt_w"/>
                                          </p:val>
                                        </p:tav>
                                      </p:tavLst>
                                    </p:anim>
                                    <p:anim calcmode="lin" valueType="num">
                                      <p:cBhvr>
                                        <p:cTn id="8" dur="500" fill="hold"/>
                                        <p:tgtEl>
                                          <p:spTgt spid="2152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1507"/>
                                        </p:tgtEl>
                                        <p:attrNameLst>
                                          <p:attrName>style.visibility</p:attrName>
                                        </p:attrNameLst>
                                      </p:cBhvr>
                                      <p:to>
                                        <p:strVal val="visible"/>
                                      </p:to>
                                    </p:set>
                                    <p:anim calcmode="lin" valueType="num">
                                      <p:cBhvr>
                                        <p:cTn id="11" dur="500" fill="hold"/>
                                        <p:tgtEl>
                                          <p:spTgt spid="21507"/>
                                        </p:tgtEl>
                                        <p:attrNameLst>
                                          <p:attrName>ppt_w</p:attrName>
                                        </p:attrNameLst>
                                      </p:cBhvr>
                                      <p:tavLst>
                                        <p:tav tm="0">
                                          <p:val>
                                            <p:fltVal val="0"/>
                                          </p:val>
                                        </p:tav>
                                        <p:tav tm="100000">
                                          <p:val>
                                            <p:strVal val="#ppt_w"/>
                                          </p:val>
                                        </p:tav>
                                      </p:tavLst>
                                    </p:anim>
                                    <p:anim calcmode="lin" valueType="num">
                                      <p:cBhvr>
                                        <p:cTn id="12" dur="500" fill="hold"/>
                                        <p:tgtEl>
                                          <p:spTgt spid="2150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506"/>
                                        </p:tgtEl>
                                        <p:attrNameLst>
                                          <p:attrName>style.visibility</p:attrName>
                                        </p:attrNameLst>
                                      </p:cBhvr>
                                      <p:to>
                                        <p:strVal val="visible"/>
                                      </p:to>
                                    </p:set>
                                    <p:anim calcmode="lin" valueType="num">
                                      <p:cBhvr>
                                        <p:cTn id="15" dur="500" fill="hold"/>
                                        <p:tgtEl>
                                          <p:spTgt spid="21506"/>
                                        </p:tgtEl>
                                        <p:attrNameLst>
                                          <p:attrName>ppt_w</p:attrName>
                                        </p:attrNameLst>
                                      </p:cBhvr>
                                      <p:tavLst>
                                        <p:tav tm="0">
                                          <p:val>
                                            <p:fltVal val="0"/>
                                          </p:val>
                                        </p:tav>
                                        <p:tav tm="100000">
                                          <p:val>
                                            <p:strVal val="#ppt_w"/>
                                          </p:val>
                                        </p:tav>
                                      </p:tavLst>
                                    </p:anim>
                                    <p:anim calcmode="lin" valueType="num">
                                      <p:cBhvr>
                                        <p:cTn id="16" dur="500" fill="hold"/>
                                        <p:tgtEl>
                                          <p:spTgt spid="2150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1523"/>
                                        </p:tgtEl>
                                        <p:attrNameLst>
                                          <p:attrName>style.visibility</p:attrName>
                                        </p:attrNameLst>
                                      </p:cBhvr>
                                      <p:to>
                                        <p:strVal val="visible"/>
                                      </p:to>
                                    </p:set>
                                    <p:anim calcmode="lin" valueType="num">
                                      <p:cBhvr>
                                        <p:cTn id="19" dur="500" fill="hold"/>
                                        <p:tgtEl>
                                          <p:spTgt spid="21523"/>
                                        </p:tgtEl>
                                        <p:attrNameLst>
                                          <p:attrName>ppt_w</p:attrName>
                                        </p:attrNameLst>
                                      </p:cBhvr>
                                      <p:tavLst>
                                        <p:tav tm="0">
                                          <p:val>
                                            <p:fltVal val="0"/>
                                          </p:val>
                                        </p:tav>
                                        <p:tav tm="100000">
                                          <p:val>
                                            <p:strVal val="#ppt_w"/>
                                          </p:val>
                                        </p:tav>
                                      </p:tavLst>
                                    </p:anim>
                                    <p:anim calcmode="lin" valueType="num">
                                      <p:cBhvr>
                                        <p:cTn id="20" dur="500" fill="hold"/>
                                        <p:tgtEl>
                                          <p:spTgt spid="2152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508"/>
                                        </p:tgtEl>
                                        <p:attrNameLst>
                                          <p:attrName>style.visibility</p:attrName>
                                        </p:attrNameLst>
                                      </p:cBhvr>
                                      <p:to>
                                        <p:strVal val="visible"/>
                                      </p:to>
                                    </p:set>
                                    <p:anim calcmode="lin" valueType="num">
                                      <p:cBhvr>
                                        <p:cTn id="37" dur="500" fill="hold"/>
                                        <p:tgtEl>
                                          <p:spTgt spid="21508"/>
                                        </p:tgtEl>
                                        <p:attrNameLst>
                                          <p:attrName>ppt_w</p:attrName>
                                        </p:attrNameLst>
                                      </p:cBhvr>
                                      <p:tavLst>
                                        <p:tav tm="0">
                                          <p:val>
                                            <p:fltVal val="0"/>
                                          </p:val>
                                        </p:tav>
                                        <p:tav tm="100000">
                                          <p:val>
                                            <p:strVal val="#ppt_w"/>
                                          </p:val>
                                        </p:tav>
                                      </p:tavLst>
                                    </p:anim>
                                    <p:anim calcmode="lin" valueType="num">
                                      <p:cBhvr>
                                        <p:cTn id="38" dur="500" fill="hold"/>
                                        <p:tgtEl>
                                          <p:spTgt spid="21508"/>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1519"/>
                                        </p:tgtEl>
                                        <p:attrNameLst>
                                          <p:attrName>style.visibility</p:attrName>
                                        </p:attrNameLst>
                                      </p:cBhvr>
                                      <p:to>
                                        <p:strVal val="visible"/>
                                      </p:to>
                                    </p:set>
                                    <p:anim calcmode="lin" valueType="num">
                                      <p:cBhvr>
                                        <p:cTn id="47" dur="500" fill="hold"/>
                                        <p:tgtEl>
                                          <p:spTgt spid="21519"/>
                                        </p:tgtEl>
                                        <p:attrNameLst>
                                          <p:attrName>ppt_w</p:attrName>
                                        </p:attrNameLst>
                                      </p:cBhvr>
                                      <p:tavLst>
                                        <p:tav tm="0">
                                          <p:val>
                                            <p:fltVal val="0"/>
                                          </p:val>
                                        </p:tav>
                                        <p:tav tm="100000">
                                          <p:val>
                                            <p:strVal val="#ppt_w"/>
                                          </p:val>
                                        </p:tav>
                                      </p:tavLst>
                                    </p:anim>
                                    <p:anim calcmode="lin" valueType="num">
                                      <p:cBhvr>
                                        <p:cTn id="48" dur="500" fill="hold"/>
                                        <p:tgtEl>
                                          <p:spTgt spid="21519"/>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21509"/>
                                        </p:tgtEl>
                                        <p:attrNameLst>
                                          <p:attrName>style.visibility</p:attrName>
                                        </p:attrNameLst>
                                      </p:cBhvr>
                                      <p:to>
                                        <p:strVal val="visible"/>
                                      </p:to>
                                    </p:set>
                                    <p:anim calcmode="lin" valueType="num">
                                      <p:cBhvr>
                                        <p:cTn id="55" dur="500" fill="hold"/>
                                        <p:tgtEl>
                                          <p:spTgt spid="21509"/>
                                        </p:tgtEl>
                                        <p:attrNameLst>
                                          <p:attrName>ppt_w</p:attrName>
                                        </p:attrNameLst>
                                      </p:cBhvr>
                                      <p:tavLst>
                                        <p:tav tm="0">
                                          <p:val>
                                            <p:fltVal val="0"/>
                                          </p:val>
                                        </p:tav>
                                        <p:tav tm="100000">
                                          <p:val>
                                            <p:strVal val="#ppt_w"/>
                                          </p:val>
                                        </p:tav>
                                      </p:tavLst>
                                    </p:anim>
                                    <p:anim calcmode="lin" valueType="num">
                                      <p:cBhvr>
                                        <p:cTn id="56" dur="500" fill="hold"/>
                                        <p:tgtEl>
                                          <p:spTgt spid="21509"/>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21521"/>
                                        </p:tgtEl>
                                        <p:attrNameLst>
                                          <p:attrName>style.visibility</p:attrName>
                                        </p:attrNameLst>
                                      </p:cBhvr>
                                      <p:to>
                                        <p:strVal val="visible"/>
                                      </p:to>
                                    </p:set>
                                    <p:anim calcmode="lin" valueType="num">
                                      <p:cBhvr>
                                        <p:cTn id="63" dur="500" fill="hold"/>
                                        <p:tgtEl>
                                          <p:spTgt spid="21521"/>
                                        </p:tgtEl>
                                        <p:attrNameLst>
                                          <p:attrName>ppt_w</p:attrName>
                                        </p:attrNameLst>
                                      </p:cBhvr>
                                      <p:tavLst>
                                        <p:tav tm="0">
                                          <p:val>
                                            <p:fltVal val="0"/>
                                          </p:val>
                                        </p:tav>
                                        <p:tav tm="100000">
                                          <p:val>
                                            <p:strVal val="#ppt_w"/>
                                          </p:val>
                                        </p:tav>
                                      </p:tavLst>
                                    </p:anim>
                                    <p:anim calcmode="lin" valueType="num">
                                      <p:cBhvr>
                                        <p:cTn id="64" dur="500" fill="hold"/>
                                        <p:tgtEl>
                                          <p:spTgt spid="21521"/>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21512"/>
                                        </p:tgtEl>
                                        <p:attrNameLst>
                                          <p:attrName>style.visibility</p:attrName>
                                        </p:attrNameLst>
                                      </p:cBhvr>
                                      <p:to>
                                        <p:strVal val="visible"/>
                                      </p:to>
                                    </p:set>
                                    <p:anim calcmode="lin" valueType="num">
                                      <p:cBhvr>
                                        <p:cTn id="69" dur="500" fill="hold"/>
                                        <p:tgtEl>
                                          <p:spTgt spid="21512"/>
                                        </p:tgtEl>
                                        <p:attrNameLst>
                                          <p:attrName>ppt_w</p:attrName>
                                        </p:attrNameLst>
                                      </p:cBhvr>
                                      <p:tavLst>
                                        <p:tav tm="0">
                                          <p:val>
                                            <p:fltVal val="0"/>
                                          </p:val>
                                        </p:tav>
                                        <p:tav tm="100000">
                                          <p:val>
                                            <p:strVal val="#ppt_w"/>
                                          </p:val>
                                        </p:tav>
                                      </p:tavLst>
                                    </p:anim>
                                    <p:anim calcmode="lin" valueType="num">
                                      <p:cBhvr>
                                        <p:cTn id="70" dur="500" fill="hold"/>
                                        <p:tgtEl>
                                          <p:spTgt spid="21512"/>
                                        </p:tgtEl>
                                        <p:attrNameLst>
                                          <p:attrName>ppt_h</p:attrName>
                                        </p:attrNameLst>
                                      </p:cBhvr>
                                      <p:tavLst>
                                        <p:tav tm="0">
                                          <p:val>
                                            <p:flt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21510"/>
                                        </p:tgtEl>
                                        <p:attrNameLst>
                                          <p:attrName>style.visibility</p:attrName>
                                        </p:attrNameLst>
                                      </p:cBhvr>
                                      <p:to>
                                        <p:strVal val="visible"/>
                                      </p:to>
                                    </p:set>
                                    <p:anim calcmode="lin" valueType="num">
                                      <p:cBhvr>
                                        <p:cTn id="73" dur="500" fill="hold"/>
                                        <p:tgtEl>
                                          <p:spTgt spid="21510"/>
                                        </p:tgtEl>
                                        <p:attrNameLst>
                                          <p:attrName>ppt_w</p:attrName>
                                        </p:attrNameLst>
                                      </p:cBhvr>
                                      <p:tavLst>
                                        <p:tav tm="0">
                                          <p:val>
                                            <p:fltVal val="0"/>
                                          </p:val>
                                        </p:tav>
                                        <p:tav tm="100000">
                                          <p:val>
                                            <p:strVal val="#ppt_w"/>
                                          </p:val>
                                        </p:tav>
                                      </p:tavLst>
                                    </p:anim>
                                    <p:anim calcmode="lin" valueType="num">
                                      <p:cBhvr>
                                        <p:cTn id="74" dur="500" fill="hold"/>
                                        <p:tgtEl>
                                          <p:spTgt spid="21510"/>
                                        </p:tgtEl>
                                        <p:attrNameLst>
                                          <p:attrName>ppt_h</p:attrName>
                                        </p:attrNameLst>
                                      </p:cBhvr>
                                      <p:tavLst>
                                        <p:tav tm="0">
                                          <p:val>
                                            <p:fltVal val="0"/>
                                          </p:val>
                                        </p:tav>
                                        <p:tav tm="100000">
                                          <p:val>
                                            <p:strVal val="#ppt_h"/>
                                          </p:val>
                                        </p:tav>
                                      </p:tavLst>
                                    </p:anim>
                                  </p:childTnLst>
                                </p:cTn>
                              </p:par>
                              <p:par>
                                <p:cTn id="75" presetID="2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nodeType="clickEffect">
                                  <p:stCondLst>
                                    <p:cond delay="0"/>
                                  </p:stCondLst>
                                  <p:childTnLst>
                                    <p:set>
                                      <p:cBhvr>
                                        <p:cTn id="82" dur="1" fill="hold">
                                          <p:stCondLst>
                                            <p:cond delay="0"/>
                                          </p:stCondLst>
                                        </p:cTn>
                                        <p:tgtEl>
                                          <p:spTgt spid="21511"/>
                                        </p:tgtEl>
                                        <p:attrNameLst>
                                          <p:attrName>style.visibility</p:attrName>
                                        </p:attrNameLst>
                                      </p:cBhvr>
                                      <p:to>
                                        <p:strVal val="visible"/>
                                      </p:to>
                                    </p:set>
                                    <p:anim calcmode="lin" valueType="num">
                                      <p:cBhvr>
                                        <p:cTn id="83" dur="500" fill="hold"/>
                                        <p:tgtEl>
                                          <p:spTgt spid="21511"/>
                                        </p:tgtEl>
                                        <p:attrNameLst>
                                          <p:attrName>ppt_w</p:attrName>
                                        </p:attrNameLst>
                                      </p:cBhvr>
                                      <p:tavLst>
                                        <p:tav tm="0">
                                          <p:val>
                                            <p:fltVal val="0"/>
                                          </p:val>
                                        </p:tav>
                                        <p:tav tm="100000">
                                          <p:val>
                                            <p:strVal val="#ppt_w"/>
                                          </p:val>
                                        </p:tav>
                                      </p:tavLst>
                                    </p:anim>
                                    <p:anim calcmode="lin" valueType="num">
                                      <p:cBhvr>
                                        <p:cTn id="84" dur="500" fill="hold"/>
                                        <p:tgtEl>
                                          <p:spTgt spid="21511"/>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21513"/>
                                        </p:tgtEl>
                                        <p:attrNameLst>
                                          <p:attrName>style.visibility</p:attrName>
                                        </p:attrNameLst>
                                      </p:cBhvr>
                                      <p:to>
                                        <p:strVal val="visible"/>
                                      </p:to>
                                    </p:set>
                                    <p:anim calcmode="lin" valueType="num">
                                      <p:cBhvr>
                                        <p:cTn id="87" dur="500" fill="hold"/>
                                        <p:tgtEl>
                                          <p:spTgt spid="21513"/>
                                        </p:tgtEl>
                                        <p:attrNameLst>
                                          <p:attrName>ppt_w</p:attrName>
                                        </p:attrNameLst>
                                      </p:cBhvr>
                                      <p:tavLst>
                                        <p:tav tm="0">
                                          <p:val>
                                            <p:fltVal val="0"/>
                                          </p:val>
                                        </p:tav>
                                        <p:tav tm="100000">
                                          <p:val>
                                            <p:strVal val="#ppt_w"/>
                                          </p:val>
                                        </p:tav>
                                      </p:tavLst>
                                    </p:anim>
                                    <p:anim calcmode="lin" valueType="num">
                                      <p:cBhvr>
                                        <p:cTn id="88" dur="500" fill="hold"/>
                                        <p:tgtEl>
                                          <p:spTgt spid="21513"/>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12" grpId="0"/>
      <p:bldP spid="21513" grpId="0"/>
      <p:bldP spid="21519" grpId="0"/>
      <p:bldP spid="2152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l="5952" r="4761"/>
          <a:stretch>
            <a:fillRect/>
          </a:stretch>
        </p:blipFill>
        <p:spPr bwMode="auto">
          <a:xfrm>
            <a:off x="357188" y="3786188"/>
            <a:ext cx="2143125" cy="1714500"/>
          </a:xfrm>
          <a:prstGeom prst="rect">
            <a:avLst/>
          </a:prstGeom>
          <a:noFill/>
          <a:ln w="9525">
            <a:noFill/>
            <a:miter lim="800000"/>
            <a:headEnd/>
            <a:tailEnd/>
          </a:ln>
        </p:spPr>
      </p:pic>
      <p:sp>
        <p:nvSpPr>
          <p:cNvPr id="24579" name="ZoneTexte 4"/>
          <p:cNvSpPr txBox="1">
            <a:spLocks noChangeArrowheads="1"/>
          </p:cNvSpPr>
          <p:nvPr/>
        </p:nvSpPr>
        <p:spPr bwMode="auto">
          <a:xfrm>
            <a:off x="2928938" y="4429125"/>
            <a:ext cx="3714750" cy="523875"/>
          </a:xfrm>
          <a:prstGeom prst="rect">
            <a:avLst/>
          </a:prstGeom>
          <a:noFill/>
          <a:ln w="9525">
            <a:noFill/>
            <a:miter lim="800000"/>
            <a:headEnd/>
            <a:tailEnd/>
          </a:ln>
        </p:spPr>
        <p:txBody>
          <a:bodyPr>
            <a:spAutoFit/>
          </a:bodyPr>
          <a:lstStyle/>
          <a:p>
            <a:pPr algn="ctr"/>
            <a:r>
              <a:rPr lang="fr-FR" sz="1400" i="1">
                <a:solidFill>
                  <a:schemeClr val="bg1"/>
                </a:solidFill>
              </a:rPr>
              <a:t>Nocardia asteroides</a:t>
            </a:r>
            <a:r>
              <a:rPr lang="fr-FR" sz="1400">
                <a:solidFill>
                  <a:schemeClr val="bg1"/>
                </a:solidFill>
              </a:rPr>
              <a:t>: opaques, blanches, adhérent fortement au milieu de culture</a:t>
            </a:r>
          </a:p>
        </p:txBody>
      </p:sp>
      <p:pic>
        <p:nvPicPr>
          <p:cNvPr id="24580" name="Picture 2" descr="D:\dossier micro 1\dossier bifidobacterium\photo bacteries\Lactobacillus-plantarum_Morphology_fig6.jpg"/>
          <p:cNvPicPr>
            <a:picLocks noChangeAspect="1" noChangeArrowheads="1"/>
          </p:cNvPicPr>
          <p:nvPr/>
        </p:nvPicPr>
        <p:blipFill>
          <a:blip r:embed="rId4" cstate="print"/>
          <a:srcRect b="3571"/>
          <a:stretch>
            <a:fillRect/>
          </a:stretch>
        </p:blipFill>
        <p:spPr bwMode="auto">
          <a:xfrm>
            <a:off x="500063" y="285750"/>
            <a:ext cx="2000250" cy="1928813"/>
          </a:xfrm>
          <a:prstGeom prst="rect">
            <a:avLst/>
          </a:prstGeom>
          <a:noFill/>
          <a:ln w="9525">
            <a:noFill/>
            <a:miter lim="800000"/>
            <a:headEnd/>
            <a:tailEnd/>
          </a:ln>
        </p:spPr>
      </p:pic>
      <p:pic>
        <p:nvPicPr>
          <p:cNvPr id="24581" name="Picture 3" descr="D:\dossier micro 1\dossier bifidobacterium\photo bacteries\Lactobacillus-plantarum_Morphology_fig39.jpg"/>
          <p:cNvPicPr>
            <a:picLocks noChangeAspect="1" noChangeArrowheads="1"/>
          </p:cNvPicPr>
          <p:nvPr/>
        </p:nvPicPr>
        <p:blipFill>
          <a:blip r:embed="rId5" cstate="print"/>
          <a:srcRect l="14285" t="18948" r="5714" b="17894"/>
          <a:stretch>
            <a:fillRect/>
          </a:stretch>
        </p:blipFill>
        <p:spPr bwMode="auto">
          <a:xfrm>
            <a:off x="5857875" y="428625"/>
            <a:ext cx="2000250" cy="1428750"/>
          </a:xfrm>
          <a:prstGeom prst="rect">
            <a:avLst/>
          </a:prstGeom>
          <a:noFill/>
          <a:ln w="9525">
            <a:noFill/>
            <a:miter lim="800000"/>
            <a:headEnd/>
            <a:tailEnd/>
          </a:ln>
        </p:spPr>
      </p:pic>
      <p:sp>
        <p:nvSpPr>
          <p:cNvPr id="24582" name="ZoneTexte 8"/>
          <p:cNvSpPr txBox="1">
            <a:spLocks noChangeArrowheads="1"/>
          </p:cNvSpPr>
          <p:nvPr/>
        </p:nvSpPr>
        <p:spPr bwMode="auto">
          <a:xfrm>
            <a:off x="3143250" y="1000125"/>
            <a:ext cx="2500313" cy="307975"/>
          </a:xfrm>
          <a:prstGeom prst="rect">
            <a:avLst/>
          </a:prstGeom>
          <a:noFill/>
          <a:ln w="9525">
            <a:noFill/>
            <a:miter lim="800000"/>
            <a:headEnd/>
            <a:tailEnd/>
          </a:ln>
        </p:spPr>
        <p:txBody>
          <a:bodyPr>
            <a:spAutoFit/>
          </a:bodyPr>
          <a:lstStyle/>
          <a:p>
            <a:pPr algn="l"/>
            <a:r>
              <a:rPr lang="fr-FR" sz="1400" i="1">
                <a:solidFill>
                  <a:schemeClr val="bg1"/>
                </a:solidFill>
              </a:rPr>
              <a:t>Lactobacillus plantarum</a:t>
            </a:r>
          </a:p>
        </p:txBody>
      </p:sp>
      <p:cxnSp>
        <p:nvCxnSpPr>
          <p:cNvPr id="10" name="Connecteur droit avec flèche 9"/>
          <p:cNvCxnSpPr>
            <a:stCxn id="24582" idx="1"/>
          </p:cNvCxnSpPr>
          <p:nvPr/>
        </p:nvCxnSpPr>
        <p:spPr>
          <a:xfrm rot="10800000" flipV="1">
            <a:off x="2143125" y="1154113"/>
            <a:ext cx="1000125" cy="27463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5072063" y="1000125"/>
            <a:ext cx="1143000" cy="14287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a:off x="2214563" y="4214813"/>
            <a:ext cx="1000125" cy="35718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4586" name="Image 17" descr="D:\dossier micro 1\Livres telechargés\Dossier livres microbiologie\Color Atlas of Diagnostic Microbiology\62.JPG"/>
          <p:cNvPicPr>
            <a:picLocks noChangeAspect="1" noChangeArrowheads="1"/>
          </p:cNvPicPr>
          <p:nvPr/>
        </p:nvPicPr>
        <p:blipFill>
          <a:blip r:embed="rId6" cstate="print"/>
          <a:srcRect l="6128" t="51730" r="52406" b="27261"/>
          <a:stretch>
            <a:fillRect/>
          </a:stretch>
        </p:blipFill>
        <p:spPr bwMode="auto">
          <a:xfrm>
            <a:off x="6429375" y="2357438"/>
            <a:ext cx="1857375" cy="1714500"/>
          </a:xfrm>
          <a:prstGeom prst="rect">
            <a:avLst/>
          </a:prstGeom>
          <a:noFill/>
          <a:ln w="9525">
            <a:noFill/>
            <a:miter lim="800000"/>
            <a:headEnd/>
            <a:tailEnd/>
          </a:ln>
        </p:spPr>
      </p:pic>
      <p:sp>
        <p:nvSpPr>
          <p:cNvPr id="24587" name="ZoneTexte 18"/>
          <p:cNvSpPr txBox="1">
            <a:spLocks noChangeArrowheads="1"/>
          </p:cNvSpPr>
          <p:nvPr/>
        </p:nvSpPr>
        <p:spPr bwMode="auto">
          <a:xfrm>
            <a:off x="3286125" y="3071813"/>
            <a:ext cx="2143125" cy="307975"/>
          </a:xfrm>
          <a:prstGeom prst="rect">
            <a:avLst/>
          </a:prstGeom>
          <a:noFill/>
          <a:ln w="9525">
            <a:noFill/>
            <a:miter lim="800000"/>
            <a:headEnd/>
            <a:tailEnd/>
          </a:ln>
        </p:spPr>
        <p:txBody>
          <a:bodyPr>
            <a:spAutoFit/>
          </a:bodyPr>
          <a:lstStyle/>
          <a:p>
            <a:pPr algn="ctr"/>
            <a:r>
              <a:rPr lang="fr-FR" sz="1400" i="1" dirty="0" err="1">
                <a:solidFill>
                  <a:schemeClr val="bg1"/>
                </a:solidFill>
              </a:rPr>
              <a:t>Actinomyces</a:t>
            </a:r>
            <a:r>
              <a:rPr lang="fr-FR" sz="1400" i="1" dirty="0">
                <a:solidFill>
                  <a:schemeClr val="bg1"/>
                </a:solidFill>
              </a:rPr>
              <a:t> </a:t>
            </a:r>
            <a:r>
              <a:rPr lang="fr-FR" sz="1400" dirty="0" err="1">
                <a:solidFill>
                  <a:schemeClr val="bg1"/>
                </a:solidFill>
              </a:rPr>
              <a:t>sp</a:t>
            </a:r>
            <a:r>
              <a:rPr lang="fr-FR" sz="1400" dirty="0">
                <a:solidFill>
                  <a:schemeClr val="bg1"/>
                </a:solidFill>
              </a:rPr>
              <a:t>.</a:t>
            </a:r>
          </a:p>
        </p:txBody>
      </p:sp>
      <p:cxnSp>
        <p:nvCxnSpPr>
          <p:cNvPr id="20" name="Connecteur droit avec flèche 19"/>
          <p:cNvCxnSpPr/>
          <p:nvPr/>
        </p:nvCxnSpPr>
        <p:spPr>
          <a:xfrm flipV="1">
            <a:off x="5072063" y="3000375"/>
            <a:ext cx="1428750" cy="28575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F064FFFA-A9A7-41E2-B9A4-1546151DEC6A}" type="slidenum">
              <a:rPr lang="fr-FR" smtClean="0"/>
              <a:pPr/>
              <a:t>23</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4582"/>
                                        </p:tgtEl>
                                        <p:attrNameLst>
                                          <p:attrName>style.visibility</p:attrName>
                                        </p:attrNameLst>
                                      </p:cBhvr>
                                      <p:to>
                                        <p:strVal val="visible"/>
                                      </p:to>
                                    </p:set>
                                    <p:anim calcmode="lin" valueType="num">
                                      <p:cBhvr>
                                        <p:cTn id="15" dur="500" fill="hold"/>
                                        <p:tgtEl>
                                          <p:spTgt spid="24582"/>
                                        </p:tgtEl>
                                        <p:attrNameLst>
                                          <p:attrName>ppt_w</p:attrName>
                                        </p:attrNameLst>
                                      </p:cBhvr>
                                      <p:tavLst>
                                        <p:tav tm="0">
                                          <p:val>
                                            <p:fltVal val="0"/>
                                          </p:val>
                                        </p:tav>
                                        <p:tav tm="100000">
                                          <p:val>
                                            <p:strVal val="#ppt_w"/>
                                          </p:val>
                                        </p:tav>
                                      </p:tavLst>
                                    </p:anim>
                                    <p:anim calcmode="lin" valueType="num">
                                      <p:cBhvr>
                                        <p:cTn id="16" dur="500" fill="hold"/>
                                        <p:tgtEl>
                                          <p:spTgt spid="2458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4581"/>
                                        </p:tgtEl>
                                        <p:attrNameLst>
                                          <p:attrName>style.visibility</p:attrName>
                                        </p:attrNameLst>
                                      </p:cBhvr>
                                      <p:to>
                                        <p:strVal val="visible"/>
                                      </p:to>
                                    </p:set>
                                    <p:anim calcmode="lin" valueType="num">
                                      <p:cBhvr>
                                        <p:cTn id="23" dur="500" fill="hold"/>
                                        <p:tgtEl>
                                          <p:spTgt spid="24581"/>
                                        </p:tgtEl>
                                        <p:attrNameLst>
                                          <p:attrName>ppt_w</p:attrName>
                                        </p:attrNameLst>
                                      </p:cBhvr>
                                      <p:tavLst>
                                        <p:tav tm="0">
                                          <p:val>
                                            <p:fltVal val="0"/>
                                          </p:val>
                                        </p:tav>
                                        <p:tav tm="100000">
                                          <p:val>
                                            <p:strVal val="#ppt_w"/>
                                          </p:val>
                                        </p:tav>
                                      </p:tavLst>
                                    </p:anim>
                                    <p:anim calcmode="lin" valueType="num">
                                      <p:cBhvr>
                                        <p:cTn id="24"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4587"/>
                                        </p:tgtEl>
                                        <p:attrNameLst>
                                          <p:attrName>style.visibility</p:attrName>
                                        </p:attrNameLst>
                                      </p:cBhvr>
                                      <p:to>
                                        <p:strVal val="visible"/>
                                      </p:to>
                                    </p:set>
                                    <p:anim calcmode="lin" valueType="num">
                                      <p:cBhvr>
                                        <p:cTn id="29" dur="500" fill="hold"/>
                                        <p:tgtEl>
                                          <p:spTgt spid="24587"/>
                                        </p:tgtEl>
                                        <p:attrNameLst>
                                          <p:attrName>ppt_w</p:attrName>
                                        </p:attrNameLst>
                                      </p:cBhvr>
                                      <p:tavLst>
                                        <p:tav tm="0">
                                          <p:val>
                                            <p:fltVal val="0"/>
                                          </p:val>
                                        </p:tav>
                                        <p:tav tm="100000">
                                          <p:val>
                                            <p:strVal val="#ppt_w"/>
                                          </p:val>
                                        </p:tav>
                                      </p:tavLst>
                                    </p:anim>
                                    <p:anim calcmode="lin" valueType="num">
                                      <p:cBhvr>
                                        <p:cTn id="30" dur="500" fill="hold"/>
                                        <p:tgtEl>
                                          <p:spTgt spid="24587"/>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24586"/>
                                        </p:tgtEl>
                                        <p:attrNameLst>
                                          <p:attrName>style.visibility</p:attrName>
                                        </p:attrNameLst>
                                      </p:cBhvr>
                                      <p:to>
                                        <p:strVal val="visible"/>
                                      </p:to>
                                    </p:set>
                                    <p:anim calcmode="lin" valueType="num">
                                      <p:cBhvr>
                                        <p:cTn id="37" dur="500" fill="hold"/>
                                        <p:tgtEl>
                                          <p:spTgt spid="24586"/>
                                        </p:tgtEl>
                                        <p:attrNameLst>
                                          <p:attrName>ppt_w</p:attrName>
                                        </p:attrNameLst>
                                      </p:cBhvr>
                                      <p:tavLst>
                                        <p:tav tm="0">
                                          <p:val>
                                            <p:fltVal val="0"/>
                                          </p:val>
                                        </p:tav>
                                        <p:tav tm="100000">
                                          <p:val>
                                            <p:strVal val="#ppt_w"/>
                                          </p:val>
                                        </p:tav>
                                      </p:tavLst>
                                    </p:anim>
                                    <p:anim calcmode="lin" valueType="num">
                                      <p:cBhvr>
                                        <p:cTn id="38" dur="500" fill="hold"/>
                                        <p:tgtEl>
                                          <p:spTgt spid="2458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4578"/>
                                        </p:tgtEl>
                                        <p:attrNameLst>
                                          <p:attrName>style.visibility</p:attrName>
                                        </p:attrNameLst>
                                      </p:cBhvr>
                                      <p:to>
                                        <p:strVal val="visible"/>
                                      </p:to>
                                    </p:set>
                                    <p:anim calcmode="lin" valueType="num">
                                      <p:cBhvr>
                                        <p:cTn id="43" dur="500" fill="hold"/>
                                        <p:tgtEl>
                                          <p:spTgt spid="24578"/>
                                        </p:tgtEl>
                                        <p:attrNameLst>
                                          <p:attrName>ppt_w</p:attrName>
                                        </p:attrNameLst>
                                      </p:cBhvr>
                                      <p:tavLst>
                                        <p:tav tm="0">
                                          <p:val>
                                            <p:fltVal val="0"/>
                                          </p:val>
                                        </p:tav>
                                        <p:tav tm="100000">
                                          <p:val>
                                            <p:strVal val="#ppt_w"/>
                                          </p:val>
                                        </p:tav>
                                      </p:tavLst>
                                    </p:anim>
                                    <p:anim calcmode="lin" valueType="num">
                                      <p:cBhvr>
                                        <p:cTn id="44" dur="500" fill="hold"/>
                                        <p:tgtEl>
                                          <p:spTgt spid="2457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4579"/>
                                        </p:tgtEl>
                                        <p:attrNameLst>
                                          <p:attrName>style.visibility</p:attrName>
                                        </p:attrNameLst>
                                      </p:cBhvr>
                                      <p:to>
                                        <p:strVal val="visible"/>
                                      </p:to>
                                    </p:set>
                                    <p:anim calcmode="lin" valueType="num">
                                      <p:cBhvr>
                                        <p:cTn id="47" dur="500" fill="hold"/>
                                        <p:tgtEl>
                                          <p:spTgt spid="24579"/>
                                        </p:tgtEl>
                                        <p:attrNameLst>
                                          <p:attrName>ppt_w</p:attrName>
                                        </p:attrNameLst>
                                      </p:cBhvr>
                                      <p:tavLst>
                                        <p:tav tm="0">
                                          <p:val>
                                            <p:fltVal val="0"/>
                                          </p:val>
                                        </p:tav>
                                        <p:tav tm="100000">
                                          <p:val>
                                            <p:strVal val="#ppt_w"/>
                                          </p:val>
                                        </p:tav>
                                      </p:tavLst>
                                    </p:anim>
                                    <p:anim calcmode="lin" valueType="num">
                                      <p:cBhvr>
                                        <p:cTn id="48" dur="500" fill="hold"/>
                                        <p:tgtEl>
                                          <p:spTgt spid="245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2" grpId="0"/>
      <p:bldP spid="2458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4" cstate="print"/>
          <a:srcRect/>
          <a:stretch>
            <a:fillRect/>
          </a:stretch>
        </p:blipFill>
        <p:spPr bwMode="auto">
          <a:xfrm>
            <a:off x="285750" y="357188"/>
            <a:ext cx="2357438" cy="2071687"/>
          </a:xfrm>
          <a:prstGeom prst="rect">
            <a:avLst/>
          </a:prstGeom>
          <a:noFill/>
          <a:ln w="9525">
            <a:noFill/>
            <a:miter lim="800000"/>
            <a:headEnd/>
            <a:tailEnd/>
          </a:ln>
        </p:spPr>
      </p:pic>
      <p:sp>
        <p:nvSpPr>
          <p:cNvPr id="2052" name="ZoneTexte 2"/>
          <p:cNvSpPr txBox="1">
            <a:spLocks noChangeArrowheads="1"/>
          </p:cNvSpPr>
          <p:nvPr/>
        </p:nvSpPr>
        <p:spPr bwMode="auto">
          <a:xfrm>
            <a:off x="3203848" y="1052736"/>
            <a:ext cx="3857625" cy="307975"/>
          </a:xfrm>
          <a:prstGeom prst="rect">
            <a:avLst/>
          </a:prstGeom>
          <a:noFill/>
          <a:ln w="9525">
            <a:noFill/>
            <a:miter lim="800000"/>
            <a:headEnd/>
            <a:tailEnd/>
          </a:ln>
        </p:spPr>
        <p:txBody>
          <a:bodyPr>
            <a:spAutoFit/>
          </a:bodyPr>
          <a:lstStyle/>
          <a:p>
            <a:r>
              <a:rPr lang="en-US" sz="1400" dirty="0" smtClean="0">
                <a:solidFill>
                  <a:schemeClr val="bg1"/>
                </a:solidFill>
              </a:rPr>
              <a:t>(</a:t>
            </a:r>
            <a:r>
              <a:rPr lang="en-US" sz="1400" dirty="0" err="1">
                <a:solidFill>
                  <a:schemeClr val="bg1"/>
                </a:solidFill>
              </a:rPr>
              <a:t>Gélose</a:t>
            </a:r>
            <a:r>
              <a:rPr lang="en-US" sz="1400" dirty="0">
                <a:solidFill>
                  <a:schemeClr val="bg1"/>
                </a:solidFill>
              </a:rPr>
              <a:t> au sang </a:t>
            </a:r>
            <a:r>
              <a:rPr lang="en-US" sz="1400" dirty="0" smtClean="0"/>
              <a:t>)</a:t>
            </a:r>
            <a:endParaRPr lang="fr-FR" sz="1400" dirty="0"/>
          </a:p>
        </p:txBody>
      </p:sp>
      <p:graphicFrame>
        <p:nvGraphicFramePr>
          <p:cNvPr id="2050" name="Object 2"/>
          <p:cNvGraphicFramePr>
            <a:graphicFrameLocks/>
          </p:cNvGraphicFramePr>
          <p:nvPr/>
        </p:nvGraphicFramePr>
        <p:xfrm>
          <a:off x="285750" y="3857625"/>
          <a:ext cx="2143125" cy="2143125"/>
        </p:xfrm>
        <a:graphic>
          <a:graphicData uri="http://schemas.openxmlformats.org/presentationml/2006/ole">
            <p:oleObj spid="_x0000_s70659" r:id="rId5" imgW="1685714" imgH="1057423" progId="">
              <p:embed/>
            </p:oleObj>
          </a:graphicData>
        </a:graphic>
      </p:graphicFrame>
      <p:sp>
        <p:nvSpPr>
          <p:cNvPr id="2053" name="ZoneTexte 4"/>
          <p:cNvSpPr txBox="1">
            <a:spLocks noChangeArrowheads="1"/>
          </p:cNvSpPr>
          <p:nvPr/>
        </p:nvSpPr>
        <p:spPr bwMode="auto">
          <a:xfrm>
            <a:off x="2627784" y="4581128"/>
            <a:ext cx="3857625" cy="738187"/>
          </a:xfrm>
          <a:prstGeom prst="rect">
            <a:avLst/>
          </a:prstGeom>
          <a:noFill/>
          <a:ln w="9525">
            <a:noFill/>
            <a:miter lim="800000"/>
            <a:headEnd/>
            <a:tailEnd/>
          </a:ln>
        </p:spPr>
        <p:txBody>
          <a:bodyPr>
            <a:spAutoFit/>
          </a:bodyPr>
          <a:lstStyle/>
          <a:p>
            <a:pPr algn="ctr"/>
            <a:r>
              <a:rPr lang="en-US" sz="1400" i="1" dirty="0" smtClean="0">
                <a:solidFill>
                  <a:schemeClr val="bg1"/>
                </a:solidFill>
              </a:rPr>
              <a:t>: </a:t>
            </a:r>
            <a:endParaRPr lang="en-US" sz="1400" i="1" dirty="0">
              <a:solidFill>
                <a:schemeClr val="bg1"/>
              </a:solidFill>
            </a:endParaRPr>
          </a:p>
          <a:p>
            <a:pPr algn="ctr"/>
            <a:r>
              <a:rPr lang="fr-FR" sz="1400" dirty="0">
                <a:solidFill>
                  <a:schemeClr val="bg1"/>
                </a:solidFill>
              </a:rPr>
              <a:t>blanches ou crémeuses, lisses brillantes</a:t>
            </a:r>
            <a:endParaRPr lang="en-US" sz="1400" i="1" dirty="0">
              <a:solidFill>
                <a:schemeClr val="bg1"/>
              </a:solidFill>
            </a:endParaRPr>
          </a:p>
          <a:p>
            <a:pPr algn="ctr"/>
            <a:r>
              <a:rPr lang="fr-FR" sz="1400" dirty="0">
                <a:solidFill>
                  <a:schemeClr val="bg1"/>
                </a:solidFill>
              </a:rPr>
              <a:t>(gélose SABOURAUD + chloramphénicol </a:t>
            </a:r>
            <a:r>
              <a:rPr lang="fr-FR" sz="1400" dirty="0" smtClean="0">
                <a:solidFill>
                  <a:schemeClr val="bg1"/>
                </a:solidFill>
              </a:rPr>
              <a:t>)</a:t>
            </a:r>
            <a:endParaRPr lang="fr-FR" dirty="0">
              <a:solidFill>
                <a:schemeClr val="bg1"/>
              </a:solidFill>
            </a:endParaRPr>
          </a:p>
        </p:txBody>
      </p:sp>
      <p:sp>
        <p:nvSpPr>
          <p:cNvPr id="6" name="Slide Number Placeholder 5"/>
          <p:cNvSpPr>
            <a:spLocks noGrp="1"/>
          </p:cNvSpPr>
          <p:nvPr>
            <p:ph type="sldNum" sz="quarter" idx="12"/>
          </p:nvPr>
        </p:nvSpPr>
        <p:spPr/>
        <p:txBody>
          <a:bodyPr/>
          <a:lstStyle/>
          <a:p>
            <a:fld id="{F064FFFA-A9A7-41E2-B9A4-1546151DEC6A}" type="slidenum">
              <a:rPr lang="fr-FR" smtClean="0"/>
              <a:pPr/>
              <a:t>24</a:t>
            </a:fld>
            <a:endParaRPr lang="fr-FR"/>
          </a:p>
        </p:txBody>
      </p:sp>
      <p:sp>
        <p:nvSpPr>
          <p:cNvPr id="7" name="Rectangle 6"/>
          <p:cNvSpPr/>
          <p:nvPr/>
        </p:nvSpPr>
        <p:spPr>
          <a:xfrm>
            <a:off x="6300192" y="2780928"/>
            <a:ext cx="1918923" cy="369332"/>
          </a:xfrm>
          <a:prstGeom prst="rect">
            <a:avLst/>
          </a:prstGeom>
        </p:spPr>
        <p:txBody>
          <a:bodyPr wrap="none">
            <a:spAutoFit/>
          </a:bodyPr>
          <a:lstStyle/>
          <a:p>
            <a:r>
              <a:rPr lang="en-US" b="1" i="1" dirty="0" smtClean="0">
                <a:solidFill>
                  <a:srgbClr val="FFFF00"/>
                </a:solidFill>
              </a:rPr>
              <a:t>Candida </a:t>
            </a:r>
            <a:r>
              <a:rPr lang="en-US" b="1" i="1" dirty="0" err="1" smtClean="0">
                <a:solidFill>
                  <a:srgbClr val="FFFF00"/>
                </a:solidFill>
              </a:rPr>
              <a:t>albicans</a:t>
            </a:r>
            <a:r>
              <a:rPr lang="en-US" b="1" i="1" dirty="0" smtClean="0">
                <a:solidFill>
                  <a:srgbClr val="FFFF00"/>
                </a:solidFill>
              </a:rPr>
              <a:t> </a:t>
            </a:r>
            <a:endParaRPr lang="fr-FR" b="1" dirty="0">
              <a:solidFill>
                <a:srgbClr val="FFFF00"/>
              </a:solidFill>
            </a:endParaRPr>
          </a:p>
        </p:txBody>
      </p:sp>
      <p:cxnSp>
        <p:nvCxnSpPr>
          <p:cNvPr id="8" name="Connecteur droit avec flèche 15"/>
          <p:cNvCxnSpPr>
            <a:stCxn id="7" idx="1"/>
          </p:cNvCxnSpPr>
          <p:nvPr/>
        </p:nvCxnSpPr>
        <p:spPr>
          <a:xfrm flipH="1" flipV="1">
            <a:off x="4644008" y="1412776"/>
            <a:ext cx="1656184" cy="155281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15"/>
          <p:cNvCxnSpPr/>
          <p:nvPr/>
        </p:nvCxnSpPr>
        <p:spPr>
          <a:xfrm flipH="1">
            <a:off x="4644008" y="3284984"/>
            <a:ext cx="1656184" cy="122413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23528" y="2192213"/>
            <a:ext cx="8267379" cy="22398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Principaux types de colonies </a:t>
            </a:r>
            <a:endParaRPr kumimoji="0" lang="fr-FR" sz="2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En rassemblant les critères précédemment décrits, trois sortes de colonies peuvent être distinguées</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064FFFA-A9A7-41E2-B9A4-1546151DEC6A}" type="slidenum">
              <a:rPr lang="fr-FR" smtClean="0"/>
              <a:pPr/>
              <a:t>25</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611560" y="681372"/>
            <a:ext cx="8159975"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pPr>
            <a:r>
              <a:rPr lang="fr-FR" sz="2400" b="1" dirty="0">
                <a:solidFill>
                  <a:srgbClr val="FFFF00"/>
                </a:solidFill>
                <a:latin typeface="Times New Roman" pitchFamily="18" charset="0"/>
                <a:ea typeface="Calibri" pitchFamily="34" charset="0"/>
                <a:cs typeface="Times New Roman" pitchFamily="18" charset="0"/>
              </a:rPr>
              <a:t>1</a:t>
            </a:r>
            <a:r>
              <a:rPr kumimoji="0" lang="fr-FR" sz="2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Observation macroscopique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des colonies</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fr-FR"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C'est l'étude de l'aspect des colonies.</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Une colonie</a:t>
            </a:r>
            <a:r>
              <a:rPr kumimoji="0" lang="fr-FR"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est l'amas, visible à l’œil nu, constitué par des milliards de descendants d'une seule cellule bactérienne et dont la taille, la forme, la couleur, la consistance sont caractéristiques de chaque espèce.</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064FFFA-A9A7-41E2-B9A4-1546151DEC6A}" type="slidenum">
              <a:rPr lang="fr-FR" smtClean="0"/>
              <a:pPr/>
              <a:t>3</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42852"/>
            <a:ext cx="8229600" cy="4525963"/>
          </a:xfrm>
        </p:spPr>
        <p:txBody>
          <a:bodyPr/>
          <a:lstStyle/>
          <a:p>
            <a:r>
              <a:rPr lang="fr-FR" b="1" dirty="0" smtClean="0">
                <a:solidFill>
                  <a:schemeClr val="bg1"/>
                </a:solidFill>
              </a:rPr>
              <a:t>- </a:t>
            </a:r>
            <a:r>
              <a:rPr lang="fr-FR" b="1" dirty="0" smtClean="0">
                <a:solidFill>
                  <a:schemeClr val="accent5">
                    <a:lumMod val="40000"/>
                    <a:lumOff val="60000"/>
                  </a:schemeClr>
                </a:solidFill>
              </a:rPr>
              <a:t>Sur un milieu solide</a:t>
            </a:r>
            <a:r>
              <a:rPr lang="fr-FR" b="1" dirty="0" smtClean="0">
                <a:solidFill>
                  <a:schemeClr val="bg1"/>
                </a:solidFill>
              </a:rPr>
              <a:t>:</a:t>
            </a:r>
            <a:r>
              <a:rPr lang="fr-FR" dirty="0" smtClean="0">
                <a:solidFill>
                  <a:schemeClr val="bg1"/>
                </a:solidFill>
              </a:rPr>
              <a:t> pour déterminer les formes des colonies, leurs couleurs, leurs pigments, diffusibles ou non, etc.</a:t>
            </a:r>
          </a:p>
          <a:p>
            <a:r>
              <a:rPr lang="fr-FR" b="1" dirty="0" smtClean="0">
                <a:solidFill>
                  <a:schemeClr val="accent5">
                    <a:lumMod val="40000"/>
                    <a:lumOff val="60000"/>
                  </a:schemeClr>
                </a:solidFill>
              </a:rPr>
              <a:t>- Sur un milieu liquide:</a:t>
            </a:r>
            <a:r>
              <a:rPr lang="fr-FR" dirty="0" smtClean="0">
                <a:solidFill>
                  <a:schemeClr val="accent5">
                    <a:lumMod val="40000"/>
                    <a:lumOff val="60000"/>
                  </a:schemeClr>
                </a:solidFill>
              </a:rPr>
              <a:t> </a:t>
            </a:r>
            <a:r>
              <a:rPr lang="fr-FR" dirty="0" smtClean="0">
                <a:solidFill>
                  <a:schemeClr val="bg1"/>
                </a:solidFill>
              </a:rPr>
              <a:t>pour déterminer si la culture est trouble ou limpide, homogène ou hétérogène, la croissance sous forme de surnageant sur le milieu ou précipité en bas du milieu, ou les deux, etc.</a:t>
            </a:r>
          </a:p>
          <a:p>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F064FFFA-A9A7-41E2-B9A4-1546151DEC6A}" type="slidenum">
              <a:rPr lang="fr-FR" smtClean="0"/>
              <a:pPr/>
              <a:t>4</a:t>
            </a:fld>
            <a:endParaRPr lang="fr-FR"/>
          </a:p>
        </p:txBody>
      </p:sp>
      <p:pic>
        <p:nvPicPr>
          <p:cNvPr id="5" name="Picture 5" descr="aerob"/>
          <p:cNvPicPr>
            <a:picLocks noChangeAspect="1" noChangeArrowheads="1"/>
          </p:cNvPicPr>
          <p:nvPr/>
        </p:nvPicPr>
        <p:blipFill>
          <a:blip r:embed="rId2"/>
          <a:srcRect/>
          <a:stretch>
            <a:fillRect/>
          </a:stretch>
        </p:blipFill>
        <p:spPr>
          <a:xfrm>
            <a:off x="1571604" y="4572008"/>
            <a:ext cx="3810000" cy="1889125"/>
          </a:xfrm>
          <a:prstGeom prst="rect">
            <a:avLst/>
          </a:prstGeom>
          <a:noFill/>
          <a:ln/>
        </p:spPr>
      </p:pic>
      <p:pic>
        <p:nvPicPr>
          <p:cNvPr id="6" name="Picture 4" descr="F:\Citrate_1[1].jpg"/>
          <p:cNvPicPr>
            <a:picLocks noChangeAspect="1" noChangeArrowheads="1"/>
          </p:cNvPicPr>
          <p:nvPr/>
        </p:nvPicPr>
        <p:blipFill>
          <a:blip r:embed="rId3" cstate="print"/>
          <a:stretch>
            <a:fillRect/>
          </a:stretch>
        </p:blipFill>
        <p:spPr bwMode="auto">
          <a:xfrm>
            <a:off x="5286380" y="4572008"/>
            <a:ext cx="1446619" cy="1928826"/>
          </a:xfrm>
          <a:prstGeom prst="rect">
            <a:avLst/>
          </a:prstGeom>
          <a:noFill/>
        </p:spPr>
      </p:pic>
      <p:pic>
        <p:nvPicPr>
          <p:cNvPr id="7" name="Picture 2" descr="K:\Docs\GetAttachment.jpg"/>
          <p:cNvPicPr>
            <a:picLocks noChangeAspect="1" noChangeArrowheads="1"/>
          </p:cNvPicPr>
          <p:nvPr/>
        </p:nvPicPr>
        <p:blipFill>
          <a:blip r:embed="rId4"/>
          <a:srcRect/>
          <a:stretch>
            <a:fillRect/>
          </a:stretch>
        </p:blipFill>
        <p:spPr bwMode="auto">
          <a:xfrm>
            <a:off x="785786" y="4643446"/>
            <a:ext cx="862010" cy="1814505"/>
          </a:xfrm>
          <a:prstGeom prst="rect">
            <a:avLst/>
          </a:prstGeom>
          <a:noFill/>
        </p:spPr>
      </p:pic>
      <p:pic>
        <p:nvPicPr>
          <p:cNvPr id="8" name="Espace réservé du contenu 3" descr="SP_A0220.jpg"/>
          <p:cNvPicPr>
            <a:picLocks/>
          </p:cNvPicPr>
          <p:nvPr/>
        </p:nvPicPr>
        <p:blipFill>
          <a:blip r:embed="rId5" cstate="print"/>
          <a:srcRect/>
          <a:stretch>
            <a:fillRect/>
          </a:stretch>
        </p:blipFill>
        <p:spPr bwMode="auto">
          <a:xfrm>
            <a:off x="6858016" y="4500570"/>
            <a:ext cx="2285984" cy="21431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00063" y="1742975"/>
            <a:ext cx="8072437" cy="4315027"/>
          </a:xfrm>
          <a:prstGeom prst="rect">
            <a:avLst/>
          </a:prstGeom>
          <a:noFill/>
          <a:ln w="9525">
            <a:noFill/>
            <a:miter lim="800000"/>
            <a:headEnd/>
            <a:tailEnd/>
          </a:ln>
        </p:spPr>
        <p:txBody>
          <a:bodyPr anchor="ctr">
            <a:spAutoFit/>
          </a:bodyPr>
          <a:lstStyle/>
          <a:p>
            <a:pPr algn="l" rtl="0" eaLnBrk="0" hangingPunct="0">
              <a:lnSpc>
                <a:spcPct val="200000"/>
              </a:lnSpc>
            </a:pPr>
            <a:r>
              <a:rPr lang="fr-FR" sz="2400" dirty="0">
                <a:solidFill>
                  <a:schemeClr val="bg1"/>
                </a:solidFill>
                <a:cs typeface="Times New Roman" pitchFamily="18" charset="0"/>
              </a:rPr>
              <a:t>La première étape du diagnostic bactérien </a:t>
            </a:r>
            <a:r>
              <a:rPr lang="fr-FR" sz="2400" dirty="0" smtClean="0">
                <a:solidFill>
                  <a:schemeClr val="bg1"/>
                </a:solidFill>
                <a:cs typeface="Times New Roman" pitchFamily="18" charset="0"/>
              </a:rPr>
              <a:t>est </a:t>
            </a:r>
            <a:r>
              <a:rPr lang="fr-FR" sz="2400" u="sng" dirty="0">
                <a:solidFill>
                  <a:srgbClr val="FF0000"/>
                </a:solidFill>
                <a:cs typeface="Times New Roman" pitchFamily="18" charset="0"/>
              </a:rPr>
              <a:t>la description macroscopique des colonies isolées</a:t>
            </a:r>
            <a:r>
              <a:rPr lang="fr-FR" sz="2400" dirty="0">
                <a:solidFill>
                  <a:srgbClr val="FF0000"/>
                </a:solidFill>
                <a:cs typeface="Times New Roman" pitchFamily="18" charset="0"/>
              </a:rPr>
              <a:t> </a:t>
            </a:r>
            <a:r>
              <a:rPr lang="fr-FR" sz="2400" dirty="0">
                <a:solidFill>
                  <a:schemeClr val="bg1"/>
                </a:solidFill>
                <a:cs typeface="Times New Roman" pitchFamily="18" charset="0"/>
              </a:rPr>
              <a:t>; parfois cette seule étude permet de connaître le germe qu’on a en présence car les colonies sont typiques….</a:t>
            </a:r>
            <a:endParaRPr lang="en-US" sz="2400" dirty="0">
              <a:solidFill>
                <a:schemeClr val="bg1"/>
              </a:solidFill>
            </a:endParaRPr>
          </a:p>
          <a:p>
            <a:pPr algn="l" rtl="0" eaLnBrk="0" hangingPunct="0">
              <a:lnSpc>
                <a:spcPct val="200000"/>
              </a:lnSpc>
            </a:pPr>
            <a:r>
              <a:rPr lang="fr-FR" sz="2400" dirty="0">
                <a:solidFill>
                  <a:schemeClr val="bg1"/>
                </a:solidFill>
                <a:cs typeface="Times New Roman" pitchFamily="18" charset="0"/>
              </a:rPr>
              <a:t>L’étude macroscopique des colonies est donc importante. </a:t>
            </a:r>
            <a:endParaRPr lang="en-US" sz="2400" dirty="0">
              <a:solidFill>
                <a:schemeClr val="bg1"/>
              </a:solidFill>
            </a:endParaRPr>
          </a:p>
          <a:p>
            <a:pPr algn="l" rtl="0" eaLnBrk="0" hangingPunct="0">
              <a:lnSpc>
                <a:spcPct val="200000"/>
              </a:lnSpc>
            </a:pPr>
            <a:endParaRPr lang="en-US" dirty="0"/>
          </a:p>
        </p:txBody>
      </p:sp>
      <p:sp>
        <p:nvSpPr>
          <p:cNvPr id="6" name="Rectangle 5"/>
          <p:cNvSpPr/>
          <p:nvPr/>
        </p:nvSpPr>
        <p:spPr>
          <a:xfrm>
            <a:off x="928688" y="0"/>
            <a:ext cx="6929437" cy="52387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a:spAutoFit/>
          </a:bodyPr>
          <a:lstStyle/>
          <a:p>
            <a:pPr algn="ctr"/>
            <a:r>
              <a:rPr lang="fr-FR" sz="2800" b="1">
                <a:solidFill>
                  <a:schemeClr val="bg1"/>
                </a:solidFill>
                <a:latin typeface="Century Gothic" pitchFamily="34" charset="0"/>
                <a:cs typeface="Times New Roman" pitchFamily="18" charset="0"/>
              </a:rPr>
              <a:t>La description des colonies</a:t>
            </a:r>
            <a:endParaRPr lang="en-US" sz="2800">
              <a:solidFill>
                <a:schemeClr val="bg1"/>
              </a:solidFill>
              <a:latin typeface="Century Gothic" pitchFamily="34" charset="0"/>
              <a:cs typeface="Arial" pitchFamily="34" charset="0"/>
            </a:endParaRPr>
          </a:p>
        </p:txBody>
      </p:sp>
      <p:sp>
        <p:nvSpPr>
          <p:cNvPr id="4" name="Slide Number Placeholder 3"/>
          <p:cNvSpPr>
            <a:spLocks noGrp="1"/>
          </p:cNvSpPr>
          <p:nvPr>
            <p:ph type="sldNum" sz="quarter" idx="12"/>
          </p:nvPr>
        </p:nvSpPr>
        <p:spPr/>
        <p:txBody>
          <a:bodyPr/>
          <a:lstStyle/>
          <a:p>
            <a:fld id="{F064FFFA-A9A7-41E2-B9A4-1546151DEC6A}"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a:solidFill>
            <a:srgbClr val="002060"/>
          </a:solidFill>
        </p:spPr>
        <p:style>
          <a:lnRef idx="0">
            <a:schemeClr val="accent4"/>
          </a:lnRef>
          <a:fillRef idx="3">
            <a:schemeClr val="accent4"/>
          </a:fillRef>
          <a:effectRef idx="3">
            <a:schemeClr val="accent4"/>
          </a:effectRef>
          <a:fontRef idx="minor">
            <a:schemeClr val="lt1"/>
          </a:fontRef>
        </p:style>
        <p:txBody>
          <a:bodyPr rtlCol="1">
            <a:normAutofit fontScale="90000"/>
          </a:bodyPr>
          <a:lstStyle/>
          <a:p>
            <a:pPr eaLnBrk="1" fontAlgn="auto" hangingPunct="1">
              <a:spcAft>
                <a:spcPts val="0"/>
              </a:spcAft>
              <a:defRPr/>
            </a:pPr>
            <a:r>
              <a:rPr lang="fr-FR" b="1" u="sng" dirty="0" smtClean="0">
                <a:latin typeface="Algerian" pitchFamily="82" charset="0"/>
              </a:rPr>
              <a:t>I</a:t>
            </a:r>
            <a:r>
              <a:rPr lang="fr-FR" b="1" u="sng" dirty="0" smtClean="0"/>
              <a:t> - La forme</a:t>
            </a:r>
            <a:endParaRPr lang="ar-DZ" dirty="0" smtClean="0"/>
          </a:p>
        </p:txBody>
      </p:sp>
      <p:sp>
        <p:nvSpPr>
          <p:cNvPr id="7173" name="Espace réservé du contenu 2"/>
          <p:cNvSpPr>
            <a:spLocks noGrp="1"/>
          </p:cNvSpPr>
          <p:nvPr>
            <p:ph idx="1"/>
          </p:nvPr>
        </p:nvSpPr>
        <p:spPr/>
        <p:txBody>
          <a:bodyPr/>
          <a:lstStyle/>
          <a:p>
            <a:pPr algn="l" rtl="0" eaLnBrk="1" hangingPunct="1">
              <a:buFontTx/>
              <a:buNone/>
            </a:pPr>
            <a:r>
              <a:rPr lang="fr-FR" dirty="0" smtClean="0">
                <a:solidFill>
                  <a:schemeClr val="bg1"/>
                </a:solidFill>
                <a:cs typeface="Arial" pitchFamily="34" charset="0"/>
              </a:rPr>
              <a:t>Le premier caractère important dans la description des colonies est </a:t>
            </a:r>
            <a:r>
              <a:rPr lang="fr-FR" b="1" dirty="0" smtClean="0">
                <a:solidFill>
                  <a:srgbClr val="FF0000"/>
                </a:solidFill>
                <a:latin typeface="Baskerville Old Face" pitchFamily="18" charset="0"/>
                <a:cs typeface="Arial" pitchFamily="34" charset="0"/>
              </a:rPr>
              <a:t>sa forme générale</a:t>
            </a:r>
            <a:r>
              <a:rPr lang="fr-FR" dirty="0" smtClean="0">
                <a:cs typeface="Arial" pitchFamily="34" charset="0"/>
              </a:rPr>
              <a:t>… </a:t>
            </a:r>
            <a:r>
              <a:rPr lang="fr-FR" dirty="0" smtClean="0">
                <a:solidFill>
                  <a:schemeClr val="bg1"/>
                </a:solidFill>
                <a:cs typeface="Arial" pitchFamily="34" charset="0"/>
              </a:rPr>
              <a:t>De nombreuses espèces bactériennes forment des colonies rondes. Cependant d’autres donnent des colonies aux formes plus ou moins variées…</a:t>
            </a:r>
            <a:endParaRPr lang="en-US" dirty="0" smtClean="0">
              <a:solidFill>
                <a:schemeClr val="bg1"/>
              </a:solidFill>
              <a:cs typeface="Arial" pitchFamily="34" charset="0"/>
            </a:endParaRPr>
          </a:p>
          <a:p>
            <a:pPr algn="l" rtl="0" eaLnBrk="1" hangingPunct="1">
              <a:buFontTx/>
              <a:buNone/>
            </a:pPr>
            <a:r>
              <a:rPr lang="fr-FR" dirty="0" smtClean="0">
                <a:solidFill>
                  <a:schemeClr val="bg1"/>
                </a:solidFill>
                <a:cs typeface="Arial" pitchFamily="34" charset="0"/>
              </a:rPr>
              <a:t>Les </a:t>
            </a:r>
            <a:r>
              <a:rPr lang="fr-FR" dirty="0" err="1" smtClean="0">
                <a:solidFill>
                  <a:schemeClr val="bg1"/>
                </a:solidFill>
                <a:cs typeface="Arial" pitchFamily="34" charset="0"/>
              </a:rPr>
              <a:t>quatres</a:t>
            </a:r>
            <a:r>
              <a:rPr lang="fr-FR" dirty="0" smtClean="0">
                <a:solidFill>
                  <a:schemeClr val="bg1"/>
                </a:solidFill>
                <a:cs typeface="Arial" pitchFamily="34" charset="0"/>
              </a:rPr>
              <a:t> types de colonies que vous allez rencontrer en général, sont</a:t>
            </a:r>
            <a:r>
              <a:rPr lang="fr-FR" dirty="0" smtClean="0">
                <a:cs typeface="Arial" pitchFamily="34" charset="0"/>
              </a:rPr>
              <a:t> :</a:t>
            </a:r>
            <a:endParaRPr lang="en-US" dirty="0" smtClean="0">
              <a:cs typeface="Arial" pitchFamily="34" charset="0"/>
            </a:endParaRPr>
          </a:p>
          <a:p>
            <a:pPr algn="l" eaLnBrk="1" hangingPunct="1"/>
            <a:endParaRPr lang="ar-DZ" dirty="0" smtClean="0"/>
          </a:p>
        </p:txBody>
      </p:sp>
      <p:sp>
        <p:nvSpPr>
          <p:cNvPr id="4" name="Slide Number Placeholder 3"/>
          <p:cNvSpPr>
            <a:spLocks noGrp="1"/>
          </p:cNvSpPr>
          <p:nvPr>
            <p:ph type="sldNum" sz="quarter" idx="12"/>
          </p:nvPr>
        </p:nvSpPr>
        <p:spPr/>
        <p:txBody>
          <a:bodyPr/>
          <a:lstStyle/>
          <a:p>
            <a:fld id="{F064FFFA-A9A7-41E2-B9A4-1546151DEC6A}"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064FFFA-A9A7-41E2-B9A4-1546151DEC6A}" type="slidenum">
              <a:rPr lang="fr-FR" smtClean="0"/>
              <a:pPr/>
              <a:t>7</a:t>
            </a:fld>
            <a:endParaRPr lang="fr-FR"/>
          </a:p>
        </p:txBody>
      </p:sp>
      <p:pic>
        <p:nvPicPr>
          <p:cNvPr id="3" name="Image 2"/>
          <p:cNvPicPr/>
          <p:nvPr/>
        </p:nvPicPr>
        <p:blipFill>
          <a:blip r:embed="rId2"/>
          <a:srcRect/>
          <a:stretch>
            <a:fillRect/>
          </a:stretch>
        </p:blipFill>
        <p:spPr bwMode="auto">
          <a:xfrm>
            <a:off x="357158" y="214290"/>
            <a:ext cx="8643998" cy="4929222"/>
          </a:xfrm>
          <a:prstGeom prst="rect">
            <a:avLst/>
          </a:prstGeom>
          <a:noFill/>
          <a:ln w="9525">
            <a:noFill/>
            <a:miter lim="800000"/>
            <a:headEnd/>
            <a:tailEnd/>
          </a:ln>
        </p:spPr>
      </p:pic>
      <p:sp>
        <p:nvSpPr>
          <p:cNvPr id="126977" name="Rectangle 1"/>
          <p:cNvSpPr>
            <a:spLocks noChangeArrowheads="1"/>
          </p:cNvSpPr>
          <p:nvPr/>
        </p:nvSpPr>
        <p:spPr bwMode="auto">
          <a:xfrm>
            <a:off x="0" y="5429264"/>
            <a:ext cx="8782404"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Figure 1.</a:t>
            </a:r>
            <a:r>
              <a:rPr kumimoji="0" lang="fr-FR"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 punctiforme, b) circulaire, c) ondulée, d) lobée, e) érodée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f) filamenteuse, g) rhizoïde,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h) plissée à striation radiale, i) plissé à striation concentrique.</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4" descr="planche_bacteries"/>
          <p:cNvPicPr>
            <a:picLocks noChangeAspect="1" noChangeArrowheads="1"/>
          </p:cNvPicPr>
          <p:nvPr/>
        </p:nvPicPr>
        <p:blipFill>
          <a:blip r:embed="rId3" cstate="print"/>
          <a:srcRect l="73734"/>
          <a:stretch>
            <a:fillRect/>
          </a:stretch>
        </p:blipFill>
        <p:spPr bwMode="auto">
          <a:xfrm>
            <a:off x="428624" y="1785938"/>
            <a:ext cx="3571871" cy="2928946"/>
          </a:xfrm>
          <a:prstGeom prst="rect">
            <a:avLst/>
          </a:prstGeom>
          <a:noFill/>
          <a:ln w="9525">
            <a:noFill/>
            <a:miter lim="800000"/>
            <a:headEnd/>
            <a:tailEnd/>
          </a:ln>
        </p:spPr>
      </p:pic>
      <p:pic>
        <p:nvPicPr>
          <p:cNvPr id="8197" name="Picture 2" descr="colonies nocardia"/>
          <p:cNvPicPr>
            <a:picLocks noChangeAspect="1" noChangeArrowheads="1"/>
          </p:cNvPicPr>
          <p:nvPr/>
        </p:nvPicPr>
        <p:blipFill>
          <a:blip r:embed="rId4" cstate="print"/>
          <a:srcRect/>
          <a:stretch>
            <a:fillRect/>
          </a:stretch>
        </p:blipFill>
        <p:spPr bwMode="auto">
          <a:xfrm>
            <a:off x="5715008" y="1643050"/>
            <a:ext cx="3071834" cy="2786082"/>
          </a:xfrm>
          <a:prstGeom prst="rect">
            <a:avLst/>
          </a:prstGeom>
          <a:noFill/>
          <a:ln w="9525">
            <a:noFill/>
            <a:miter lim="800000"/>
            <a:headEnd/>
            <a:tailEnd/>
          </a:ln>
        </p:spPr>
      </p:pic>
      <p:sp>
        <p:nvSpPr>
          <p:cNvPr id="8199" name="Rectangle 5"/>
          <p:cNvSpPr>
            <a:spLocks noChangeArrowheads="1"/>
          </p:cNvSpPr>
          <p:nvPr/>
        </p:nvSpPr>
        <p:spPr bwMode="auto">
          <a:xfrm>
            <a:off x="0" y="0"/>
            <a:ext cx="9144000" cy="457200"/>
          </a:xfrm>
          <a:prstGeom prst="rect">
            <a:avLst/>
          </a:prstGeom>
          <a:noFill/>
          <a:ln w="9525">
            <a:noFill/>
            <a:miter lim="800000"/>
            <a:headEnd/>
            <a:tailEnd/>
          </a:ln>
        </p:spPr>
        <p:txBody>
          <a:bodyPr wrap="none" bIns="0" anchor="ctr">
            <a:spAutoFit/>
          </a:bodyPr>
          <a:lstStyle/>
          <a:p>
            <a:endParaRPr lang="ar-SA"/>
          </a:p>
        </p:txBody>
      </p:sp>
      <p:sp>
        <p:nvSpPr>
          <p:cNvPr id="8200" name="Rectangle 6"/>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pPr algn="ctr"/>
            <a:r>
              <a:rPr lang="fr-FR" sz="1000">
                <a:cs typeface="Times New Roman" pitchFamily="18" charset="0"/>
              </a:rPr>
              <a:t>           </a:t>
            </a:r>
            <a:endParaRPr lang="fr-FR"/>
          </a:p>
        </p:txBody>
      </p:sp>
      <p:sp>
        <p:nvSpPr>
          <p:cNvPr id="8201" name="Rectangle 7"/>
          <p:cNvSpPr>
            <a:spLocks noChangeArrowheads="1"/>
          </p:cNvSpPr>
          <p:nvPr/>
        </p:nvSpPr>
        <p:spPr bwMode="auto">
          <a:xfrm>
            <a:off x="0" y="1990725"/>
            <a:ext cx="9144000" cy="0"/>
          </a:xfrm>
          <a:prstGeom prst="rect">
            <a:avLst/>
          </a:prstGeom>
          <a:noFill/>
          <a:ln w="9525">
            <a:noFill/>
            <a:miter lim="800000"/>
            <a:headEnd/>
            <a:tailEnd/>
          </a:ln>
        </p:spPr>
        <p:txBody>
          <a:bodyPr wrap="none" anchor="ctr">
            <a:spAutoFit/>
          </a:bodyPr>
          <a:lstStyle/>
          <a:p>
            <a:pPr algn="ctr"/>
            <a:r>
              <a:rPr lang="fr-FR" sz="1000">
                <a:cs typeface="Times New Roman" pitchFamily="18" charset="0"/>
              </a:rPr>
              <a:t>             </a:t>
            </a:r>
            <a:endParaRPr lang="fr-FR"/>
          </a:p>
        </p:txBody>
      </p:sp>
      <p:sp>
        <p:nvSpPr>
          <p:cNvPr id="8202" name="Rectangle 8"/>
          <p:cNvSpPr>
            <a:spLocks noChangeArrowheads="1"/>
          </p:cNvSpPr>
          <p:nvPr/>
        </p:nvSpPr>
        <p:spPr bwMode="auto">
          <a:xfrm>
            <a:off x="0" y="2762250"/>
            <a:ext cx="9144000" cy="0"/>
          </a:xfrm>
          <a:prstGeom prst="rect">
            <a:avLst/>
          </a:prstGeom>
          <a:noFill/>
          <a:ln w="9525">
            <a:noFill/>
            <a:miter lim="800000"/>
            <a:headEnd/>
            <a:tailEnd/>
          </a:ln>
        </p:spPr>
        <p:txBody>
          <a:bodyPr wrap="none" anchor="ctr">
            <a:spAutoFit/>
          </a:bodyPr>
          <a:lstStyle/>
          <a:p>
            <a:pPr algn="ctr"/>
            <a:r>
              <a:rPr lang="fr-FR" sz="1000">
                <a:cs typeface="Times New Roman" pitchFamily="18" charset="0"/>
              </a:rPr>
              <a:t>           </a:t>
            </a:r>
            <a:endParaRPr lang="fr-FR"/>
          </a:p>
        </p:txBody>
      </p:sp>
      <p:sp>
        <p:nvSpPr>
          <p:cNvPr id="8203" name="Rectangle 12"/>
          <p:cNvSpPr>
            <a:spLocks noChangeArrowheads="1"/>
          </p:cNvSpPr>
          <p:nvPr/>
        </p:nvSpPr>
        <p:spPr bwMode="auto">
          <a:xfrm>
            <a:off x="1643042" y="4857760"/>
            <a:ext cx="1928733" cy="646331"/>
          </a:xfrm>
          <a:prstGeom prst="rect">
            <a:avLst/>
          </a:prstGeom>
          <a:noFill/>
          <a:ln w="9525">
            <a:noFill/>
            <a:miter lim="800000"/>
            <a:headEnd/>
            <a:tailEnd/>
          </a:ln>
        </p:spPr>
        <p:txBody>
          <a:bodyPr wrap="none">
            <a:spAutoFit/>
          </a:bodyPr>
          <a:lstStyle/>
          <a:p>
            <a:r>
              <a:rPr lang="fr-FR" sz="3600" dirty="0" smtClean="0">
                <a:solidFill>
                  <a:schemeClr val="bg1"/>
                </a:solidFill>
                <a:latin typeface="Times New Roman" pitchFamily="18" charset="0"/>
                <a:ea typeface="Calibri" pitchFamily="34" charset="0"/>
                <a:cs typeface="Times New Roman" pitchFamily="18" charset="0"/>
              </a:rPr>
              <a:t>circulaire</a:t>
            </a:r>
            <a:endParaRPr lang="ar-DZ" sz="3600" dirty="0">
              <a:solidFill>
                <a:schemeClr val="bg1"/>
              </a:solidFill>
              <a:latin typeface="Calibri" pitchFamily="34" charset="0"/>
            </a:endParaRPr>
          </a:p>
        </p:txBody>
      </p:sp>
      <p:sp>
        <p:nvSpPr>
          <p:cNvPr id="8205" name="Rectangle 14"/>
          <p:cNvSpPr>
            <a:spLocks noChangeArrowheads="1"/>
          </p:cNvSpPr>
          <p:nvPr/>
        </p:nvSpPr>
        <p:spPr bwMode="auto">
          <a:xfrm>
            <a:off x="6143636" y="4572008"/>
            <a:ext cx="3480441" cy="954107"/>
          </a:xfrm>
          <a:prstGeom prst="rect">
            <a:avLst/>
          </a:prstGeom>
          <a:noFill/>
          <a:ln w="9525">
            <a:noFill/>
            <a:miter lim="800000"/>
            <a:headEnd/>
            <a:tailEnd/>
          </a:ln>
        </p:spPr>
        <p:txBody>
          <a:bodyPr wrap="none">
            <a:spAutoFit/>
          </a:bodyPr>
          <a:lstStyle/>
          <a:p>
            <a:pPr algn="ctr"/>
            <a:r>
              <a:rPr lang="fr-FR" sz="2800" dirty="0" smtClean="0">
                <a:solidFill>
                  <a:schemeClr val="bg1"/>
                </a:solidFill>
                <a:latin typeface="Times New Roman" pitchFamily="18" charset="0"/>
                <a:ea typeface="Calibri" pitchFamily="34" charset="0"/>
                <a:cs typeface="Times New Roman" pitchFamily="18" charset="0"/>
              </a:rPr>
              <a:t>plissé à</a:t>
            </a:r>
          </a:p>
          <a:p>
            <a:pPr algn="ctr"/>
            <a:r>
              <a:rPr lang="fr-FR" sz="2800" dirty="0" smtClean="0">
                <a:solidFill>
                  <a:schemeClr val="bg1"/>
                </a:solidFill>
                <a:latin typeface="Times New Roman" pitchFamily="18" charset="0"/>
                <a:ea typeface="Calibri" pitchFamily="34" charset="0"/>
                <a:cs typeface="Times New Roman" pitchFamily="18" charset="0"/>
              </a:rPr>
              <a:t> striation concentrique.</a:t>
            </a:r>
            <a:endParaRPr lang="ar-DZ" sz="2800" dirty="0">
              <a:solidFill>
                <a:schemeClr val="bg1"/>
              </a:solidFill>
              <a:latin typeface="Calibri" pitchFamily="34" charset="0"/>
            </a:endParaRPr>
          </a:p>
        </p:txBody>
      </p:sp>
      <p:sp>
        <p:nvSpPr>
          <p:cNvPr id="14" name="Slide Number Placeholder 13"/>
          <p:cNvSpPr>
            <a:spLocks noGrp="1"/>
          </p:cNvSpPr>
          <p:nvPr>
            <p:ph type="sldNum" sz="quarter" idx="12"/>
          </p:nvPr>
        </p:nvSpPr>
        <p:spPr/>
        <p:txBody>
          <a:bodyPr/>
          <a:lstStyle/>
          <a:p>
            <a:fld id="{F064FFFA-A9A7-41E2-B9A4-1546151DEC6A}" type="slidenum">
              <a:rPr lang="fr-FR" smtClean="0"/>
              <a:pPr/>
              <a:t>8</a:t>
            </a:fld>
            <a:endParaRPr lang="fr-FR"/>
          </a:p>
        </p:txBody>
      </p:sp>
      <p:sp>
        <p:nvSpPr>
          <p:cNvPr id="15" name="Rectangle 14"/>
          <p:cNvSpPr/>
          <p:nvPr/>
        </p:nvSpPr>
        <p:spPr>
          <a:xfrm>
            <a:off x="500034" y="428604"/>
            <a:ext cx="8001056" cy="523220"/>
          </a:xfrm>
          <a:prstGeom prst="rect">
            <a:avLst/>
          </a:prstGeom>
        </p:spPr>
        <p:txBody>
          <a:bodyPr wrap="square">
            <a:spAutoFit/>
          </a:bodyPr>
          <a:lstStyle/>
          <a:p>
            <a:r>
              <a:rPr lang="fr-FR" sz="2800" dirty="0" smtClean="0">
                <a:solidFill>
                  <a:schemeClr val="bg1"/>
                </a:solidFill>
                <a:cs typeface="Arial" pitchFamily="34" charset="0"/>
              </a:rPr>
              <a:t>Exemples </a:t>
            </a:r>
            <a:endParaRPr lang="en-US" sz="2800" dirty="0" smtClean="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714380"/>
          </a:xfrm>
        </p:spPr>
        <p:style>
          <a:lnRef idx="0">
            <a:schemeClr val="accent6"/>
          </a:lnRef>
          <a:fillRef idx="3">
            <a:schemeClr val="accent6"/>
          </a:fillRef>
          <a:effectRef idx="3">
            <a:schemeClr val="accent6"/>
          </a:effectRef>
          <a:fontRef idx="minor">
            <a:schemeClr val="lt1"/>
          </a:fontRef>
        </p:style>
        <p:txBody>
          <a:bodyPr rtlCol="1">
            <a:normAutofit fontScale="90000"/>
          </a:bodyPr>
          <a:lstStyle/>
          <a:p>
            <a:pPr rtl="0" eaLnBrk="1" fontAlgn="auto" hangingPunct="1">
              <a:spcAft>
                <a:spcPts val="0"/>
              </a:spcAft>
              <a:defRPr/>
            </a:pPr>
            <a:r>
              <a:rPr lang="fr-FR" b="1" u="sng" dirty="0" smtClean="0">
                <a:solidFill>
                  <a:schemeClr val="bg1"/>
                </a:solidFill>
                <a:latin typeface="Times New Roman" pitchFamily="18" charset="0"/>
                <a:cs typeface="Times New Roman" pitchFamily="18" charset="0"/>
              </a:rPr>
              <a:t>II - Le relief</a:t>
            </a:r>
            <a:endParaRPr lang="ar-DZ" dirty="0" smtClean="0">
              <a:solidFill>
                <a:schemeClr val="bg1"/>
              </a:solidFill>
            </a:endParaRPr>
          </a:p>
        </p:txBody>
      </p:sp>
      <p:sp>
        <p:nvSpPr>
          <p:cNvPr id="9221" name="Rectangle 1"/>
          <p:cNvSpPr>
            <a:spLocks noChangeArrowheads="1"/>
          </p:cNvSpPr>
          <p:nvPr/>
        </p:nvSpPr>
        <p:spPr bwMode="auto">
          <a:xfrm>
            <a:off x="642938" y="2103373"/>
            <a:ext cx="7715250" cy="2508379"/>
          </a:xfrm>
          <a:prstGeom prst="rect">
            <a:avLst/>
          </a:prstGeom>
          <a:noFill/>
          <a:ln w="9525">
            <a:noFill/>
            <a:miter lim="800000"/>
            <a:headEnd/>
            <a:tailEnd/>
          </a:ln>
        </p:spPr>
        <p:txBody>
          <a:bodyPr bIns="0" anchor="ctr">
            <a:spAutoFit/>
          </a:bodyPr>
          <a:lstStyle/>
          <a:p>
            <a:pPr algn="l" rtl="0" eaLnBrk="0" hangingPunct="0"/>
            <a:r>
              <a:rPr lang="fr-FR" sz="3200" dirty="0">
                <a:solidFill>
                  <a:schemeClr val="bg1"/>
                </a:solidFill>
                <a:cs typeface="Times New Roman" pitchFamily="18" charset="0"/>
              </a:rPr>
              <a:t>Après la forme générale, il est important de regarder le relief de la </a:t>
            </a:r>
            <a:r>
              <a:rPr lang="fr-FR" sz="3200" dirty="0" smtClean="0">
                <a:solidFill>
                  <a:schemeClr val="bg1"/>
                </a:solidFill>
                <a:cs typeface="Times New Roman" pitchFamily="18" charset="0"/>
              </a:rPr>
              <a:t>colonie. Il </a:t>
            </a:r>
            <a:r>
              <a:rPr lang="fr-FR" sz="3200" dirty="0">
                <a:solidFill>
                  <a:schemeClr val="bg1"/>
                </a:solidFill>
                <a:cs typeface="Times New Roman" pitchFamily="18" charset="0"/>
              </a:rPr>
              <a:t>existe plusieurs types de reliefs chez les colonies bactériennes mais </a:t>
            </a:r>
            <a:r>
              <a:rPr lang="fr-FR" sz="3200" dirty="0" smtClean="0">
                <a:solidFill>
                  <a:schemeClr val="bg1"/>
                </a:solidFill>
                <a:cs typeface="Times New Roman" pitchFamily="18" charset="0"/>
              </a:rPr>
              <a:t>5 </a:t>
            </a:r>
            <a:r>
              <a:rPr lang="fr-FR" sz="3200" dirty="0">
                <a:solidFill>
                  <a:schemeClr val="bg1"/>
                </a:solidFill>
                <a:cs typeface="Times New Roman" pitchFamily="18" charset="0"/>
              </a:rPr>
              <a:t>types sont plus souvent observés</a:t>
            </a:r>
            <a:r>
              <a:rPr lang="fr-FR" sz="2000" dirty="0">
                <a:solidFill>
                  <a:schemeClr val="bg1"/>
                </a:solidFill>
                <a:cs typeface="Times New Roman" pitchFamily="18" charset="0"/>
              </a:rPr>
              <a:t> </a:t>
            </a:r>
            <a:r>
              <a:rPr lang="en-US" sz="800" dirty="0">
                <a:solidFill>
                  <a:schemeClr val="bg1"/>
                </a:solidFill>
              </a:rPr>
              <a:t> </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F064FFFA-A9A7-41E2-B9A4-1546151DEC6A}"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847</Words>
  <Application>Microsoft Office PowerPoint</Application>
  <PresentationFormat>Affichage à l'écran (4:3)</PresentationFormat>
  <Paragraphs>146</Paragraphs>
  <Slides>25</Slides>
  <Notes>17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27" baseType="lpstr">
      <vt:lpstr>Office Theme</vt:lpstr>
      <vt:lpstr>Image bitmap</vt:lpstr>
      <vt:lpstr>Chapitre II</vt:lpstr>
      <vt:lpstr>Diapositive 2</vt:lpstr>
      <vt:lpstr>Diapositive 3</vt:lpstr>
      <vt:lpstr>Diapositive 4</vt:lpstr>
      <vt:lpstr>Diapositive 5</vt:lpstr>
      <vt:lpstr>I - La forme</vt:lpstr>
      <vt:lpstr>Diapositive 7</vt:lpstr>
      <vt:lpstr>Diapositive 8</vt:lpstr>
      <vt:lpstr>II - Le relief</vt:lpstr>
      <vt:lpstr>Diapositive 10</vt:lpstr>
      <vt:lpstr>Diapositive 11</vt:lpstr>
      <vt:lpstr>III - Le contour</vt:lpstr>
      <vt:lpstr>Diapositive 13</vt:lpstr>
      <vt:lpstr>IV - La taille</vt:lpstr>
      <vt:lpstr>Diapositive 15</vt:lpstr>
      <vt:lpstr>V - La surface</vt:lpstr>
      <vt:lpstr>VI - La couleur </vt:lpstr>
      <vt:lpstr>Diapositive 18</vt:lpstr>
      <vt:lpstr>Diapositive 19</vt:lpstr>
      <vt:lpstr>- L'opacité:</vt:lpstr>
      <vt:lpstr>VII Autres caractères</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Atika Meklat</dc:creator>
  <cp:lastModifiedBy>pc</cp:lastModifiedBy>
  <cp:revision>69</cp:revision>
  <dcterms:created xsi:type="dcterms:W3CDTF">2014-02-12T03:54:51Z</dcterms:created>
  <dcterms:modified xsi:type="dcterms:W3CDTF">2024-01-18T13:43:59Z</dcterms:modified>
</cp:coreProperties>
</file>