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61" r:id="rId3"/>
    <p:sldId id="258" r:id="rId4"/>
    <p:sldId id="259" r:id="rId5"/>
    <p:sldId id="273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6" y="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E86D6-9690-48F9-8EF0-77B853E2A504}" type="datetimeFigureOut">
              <a:rPr lang="fr-FR" smtClean="0"/>
              <a:pPr/>
              <a:t>27/04/2024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C2C75-C36A-4E24-A4D4-CCA1CD9539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8A746E-5124-4108-BD93-21C0AECFA512}" type="datetimeFigureOut">
              <a:rPr lang="en-US" smtClean="0"/>
              <a:pPr/>
              <a:t>4/27/2024</a:t>
            </a:fld>
            <a:endParaRPr lang="en-US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007948-2630-4E3B-B920-125206D6315F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899592" y="360040"/>
            <a:ext cx="7344816" cy="6525344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5400" b="1" dirty="0">
                <a:solidFill>
                  <a:schemeClr val="bg1"/>
                </a:solidFill>
                <a:cs typeface="Sultan Medium" pitchFamily="2" charset="-78"/>
              </a:rPr>
              <a:t>محاضرات </a:t>
            </a:r>
          </a:p>
          <a:p>
            <a:pPr algn="ctr"/>
            <a:r>
              <a:rPr lang="ar-DZ" sz="5400" b="1" dirty="0">
                <a:solidFill>
                  <a:schemeClr val="bg1"/>
                </a:solidFill>
                <a:cs typeface="Sultan Medium" pitchFamily="2" charset="-78"/>
              </a:rPr>
              <a:t>مدخل إلى علم الآثار</a:t>
            </a:r>
            <a:endParaRPr lang="en-US" sz="5400" b="1" dirty="0">
              <a:solidFill>
                <a:schemeClr val="bg1"/>
              </a:solidFill>
              <a:cs typeface="Sultan Medium" pitchFamily="2" charset="-78"/>
            </a:endParaRPr>
          </a:p>
          <a:p>
            <a:pPr algn="ctr"/>
            <a:endParaRPr lang="ar-DZ" sz="54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ctr"/>
            <a:r>
              <a:rPr lang="ar-DZ" sz="5400" b="1" dirty="0">
                <a:solidFill>
                  <a:srgbClr val="C00000"/>
                </a:solidFill>
                <a:cs typeface="Sultan normal" pitchFamily="2" charset="-78"/>
              </a:rPr>
              <a:t>السنة الجامعية </a:t>
            </a:r>
          </a:p>
          <a:p>
            <a:pPr algn="ctr"/>
            <a:r>
              <a:rPr lang="ar-DZ" sz="5400" b="1" dirty="0">
                <a:solidFill>
                  <a:srgbClr val="C00000"/>
                </a:solidFill>
                <a:cs typeface="Sultan normal" pitchFamily="2" charset="-78"/>
              </a:rPr>
              <a:t>2016-2017</a:t>
            </a:r>
            <a:endParaRPr lang="en-US" sz="54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  <p:transition spd="med" advTm="1000">
    <p:dissolve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DZ" sz="44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200" b="1" dirty="0">
                <a:solidFill>
                  <a:schemeClr val="bg1"/>
                </a:solidFill>
                <a:cs typeface="Sultan normal" pitchFamily="2" charset="-78"/>
              </a:rPr>
              <a:t>دراسة </a:t>
            </a:r>
            <a:r>
              <a:rPr lang="ar-DZ" sz="3200" b="1" dirty="0" err="1">
                <a:solidFill>
                  <a:schemeClr val="bg1"/>
                </a:solidFill>
                <a:cs typeface="Sultan normal" pitchFamily="2" charset="-78"/>
              </a:rPr>
              <a:t>الاثار</a:t>
            </a:r>
            <a:r>
              <a:rPr lang="ar-DZ" sz="3200" b="1" dirty="0">
                <a:solidFill>
                  <a:schemeClr val="bg1"/>
                </a:solidFill>
                <a:cs typeface="Sultan normal" pitchFamily="2" charset="-78"/>
              </a:rPr>
              <a:t>: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- تعد المكتشفات الاثرية مخلفات مادية لحضارة من الحضارات 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- ونتاج مجتمع من المجتمعات صنعها واستعملها في مختلف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الاغراض</a:t>
            </a:r>
            <a:endParaRPr lang="ar-DZ" sz="32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- والاثري لما ينقب عنها ويدرسها لما لها من صلة وعلاقة بالإنسان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فهي :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*مرآة عاكسة له ومنها يمكن التعرف على قدرته الصناعية وذوقه الفني 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معرفت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مستواه الحضاري والاقتصادي وافكاره ومعتقداته فالمنقب لما يحفر فهو يبحث عن الانسان عبر مختلف العصور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 الكشف عن تاريخ الانسان ومساره الحضاري انطلاقا من المخلفات والبقايا الاثرية.</a:t>
            </a:r>
            <a:endParaRPr lang="en-US" sz="3200" b="1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دراسة الآثار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DZ" sz="44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تتألف العديد من فرق التنقيب من الطلبة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- فهم من جهة  يد عاملة متخصصة لا يخشى منها 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شيئ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على المكتشفات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ويكفي ان يكون معها مراقب وموجه له خبرة مسبقة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- ومن جهة 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اخرى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: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                     * لتدريبهم وتكوينهم على اعمال الحفر 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                     *وتعليمه المناهج المتبعة وطرق تنفيذها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                     *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واكسابهم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الخبرة الكافية 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                     *وتأهيلهم لقيادة 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اعمال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التنقيب المستقلة في مواقع اثرية مختلفة.</a:t>
            </a:r>
            <a:endParaRPr lang="en-US" sz="3600" b="1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تكوين الطلبة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899592" y="0"/>
            <a:ext cx="7344816" cy="6525344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DZ" sz="40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ctr" rtl="1"/>
            <a:r>
              <a:rPr lang="ar-DZ" sz="8000" b="1" dirty="0">
                <a:solidFill>
                  <a:srgbClr val="C00000"/>
                </a:solidFill>
                <a:cs typeface="Sultan normal" pitchFamily="2" charset="-78"/>
              </a:rPr>
              <a:t>مفهوم التنقيب الأثري</a:t>
            </a:r>
            <a:endParaRPr lang="en-US" sz="80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  <p:transition spd="slow" advTm="1000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DZ" sz="4400" b="1" dirty="0">
                <a:solidFill>
                  <a:schemeClr val="bg1"/>
                </a:solidFill>
                <a:cs typeface="Sultan normal" pitchFamily="2" charset="-78"/>
              </a:rPr>
              <a:t>نقب ينقب تنقيبا بمعنى بحث عن </a:t>
            </a:r>
            <a:r>
              <a:rPr lang="ar-DZ" sz="4400" b="1" dirty="0" err="1">
                <a:solidFill>
                  <a:schemeClr val="bg1"/>
                </a:solidFill>
                <a:cs typeface="Sultan normal" pitchFamily="2" charset="-78"/>
              </a:rPr>
              <a:t>الشئ</a:t>
            </a:r>
            <a:r>
              <a:rPr lang="ar-DZ" sz="4400" b="1" dirty="0">
                <a:solidFill>
                  <a:schemeClr val="bg1"/>
                </a:solidFill>
                <a:cs typeface="Sultan normal" pitchFamily="2" charset="-78"/>
              </a:rPr>
              <a:t> بهدف العثور عليه </a:t>
            </a:r>
            <a:r>
              <a:rPr lang="ar-DZ" sz="4400" b="1" dirty="0" err="1">
                <a:solidFill>
                  <a:schemeClr val="bg1"/>
                </a:solidFill>
                <a:cs typeface="Sultan normal" pitchFamily="2" charset="-78"/>
              </a:rPr>
              <a:t>واظهاره</a:t>
            </a:r>
            <a:r>
              <a:rPr lang="ar-DZ" sz="4400" b="1" dirty="0">
                <a:solidFill>
                  <a:schemeClr val="bg1"/>
                </a:solidFill>
                <a:cs typeface="Sultan normal" pitchFamily="2" charset="-78"/>
              </a:rPr>
              <a:t> للعيان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يعتبر التنقيب احد الوسائل الرئيسية 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وابرزها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في علم 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الاثار</a:t>
            </a:r>
            <a:endParaRPr lang="ar-DZ" sz="36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من خلاله يتم </a:t>
            </a:r>
            <a:r>
              <a:rPr lang="ar-SA" sz="3600" dirty="0">
                <a:solidFill>
                  <a:schemeClr val="bg1"/>
                </a:solidFill>
                <a:cs typeface="Sultan normal" pitchFamily="2" charset="-78"/>
              </a:rPr>
              <a:t>البحث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:</a:t>
            </a:r>
            <a:r>
              <a:rPr lang="ar-SA" sz="36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endParaRPr lang="ar-DZ" sz="36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-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اللقى</a:t>
            </a:r>
            <a:endParaRPr lang="ar-DZ" sz="36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-والتحف الاثرية على اختلاف 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انواعها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وموادها من: </a:t>
            </a:r>
            <a:r>
              <a:rPr lang="ar-DZ" sz="3600" dirty="0" err="1">
                <a:solidFill>
                  <a:schemeClr val="bg1"/>
                </a:solidFill>
                <a:cs typeface="Sultan normal" pitchFamily="2" charset="-78"/>
              </a:rPr>
              <a:t>ابنية</a:t>
            </a:r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/وفخار ونقود /وحلي وغيرها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ولقد تطور مفهوم التنقيب الاثري عبر مرحلتين:</a:t>
            </a: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endParaRPr lang="en-US" sz="3600" b="1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مفهوم التنقيب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  <p:transition advTm="1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DZ" sz="44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200" b="1" dirty="0">
                <a:solidFill>
                  <a:schemeClr val="bg1"/>
                </a:solidFill>
                <a:cs typeface="Sultan normal" pitchFamily="2" charset="-78"/>
              </a:rPr>
              <a:t>المرحلة </a:t>
            </a:r>
            <a:r>
              <a:rPr lang="ar-DZ" sz="3200" b="1" dirty="0" err="1">
                <a:solidFill>
                  <a:schemeClr val="bg1"/>
                </a:solidFill>
                <a:cs typeface="Sultan normal" pitchFamily="2" charset="-78"/>
              </a:rPr>
              <a:t>الاولى</a:t>
            </a:r>
            <a:r>
              <a:rPr lang="ar-DZ" sz="3200" b="1" dirty="0">
                <a:solidFill>
                  <a:schemeClr val="bg1"/>
                </a:solidFill>
                <a:cs typeface="Sultan normal" pitchFamily="2" charset="-78"/>
              </a:rPr>
              <a:t> :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- وكان هدفها </a:t>
            </a:r>
            <a:r>
              <a:rPr lang="ar-DZ" sz="3200" dirty="0">
                <a:solidFill>
                  <a:srgbClr val="FF0000"/>
                </a:solidFill>
                <a:cs typeface="Sultan normal" pitchFamily="2" charset="-78"/>
              </a:rPr>
              <a:t>مادي </a:t>
            </a:r>
            <a:r>
              <a:rPr lang="ar-DZ" sz="3200" dirty="0" err="1">
                <a:solidFill>
                  <a:srgbClr val="FF0000"/>
                </a:solidFill>
                <a:cs typeface="Sultan normal" pitchFamily="2" charset="-78"/>
              </a:rPr>
              <a:t>اي</a:t>
            </a:r>
            <a:r>
              <a:rPr lang="ar-DZ" sz="3200" dirty="0">
                <a:solidFill>
                  <a:srgbClr val="FF0000"/>
                </a:solidFill>
                <a:cs typeface="Sultan normal" pitchFamily="2" charset="-78"/>
              </a:rPr>
              <a:t> 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فيما تكمن قيمة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الاثر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(والمستهدف من البحث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الاشياء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الثمينة النادرة ذات القيمة المادية)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- لم يرتبط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باسس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وقواعد مضبوطة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- ساد فيها المفهوم القائل بان التنقيب هو عبارة عن:</a:t>
            </a:r>
          </a:p>
          <a:p>
            <a:pPr algn="just" rtl="1">
              <a:buFontTx/>
              <a:buChar char="-"/>
            </a:pP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مغامرة للبحث عن الكنوز الثمين</a:t>
            </a:r>
          </a:p>
          <a:p>
            <a:pPr algn="just" rtl="1">
              <a:buFontTx/>
              <a:buChar char="-"/>
            </a:pP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- التجارة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بها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وتحقيق مكسبا ماديا</a:t>
            </a:r>
          </a:p>
          <a:p>
            <a:pPr algn="just" rtl="1">
              <a:buFontTx/>
              <a:buChar char="-"/>
            </a:pP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او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لتزيين قصور الحكام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والاثرياء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، .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- </a:t>
            </a:r>
            <a:r>
              <a:rPr lang="ar-DZ" sz="3200" dirty="0">
                <a:solidFill>
                  <a:srgbClr val="C00000"/>
                </a:solidFill>
                <a:cs typeface="Sultan normal" pitchFamily="2" charset="-78"/>
              </a:rPr>
              <a:t>ومن ثم كانت </a:t>
            </a:r>
            <a:r>
              <a:rPr lang="ar-DZ" sz="3200" dirty="0" err="1">
                <a:solidFill>
                  <a:srgbClr val="C00000"/>
                </a:solidFill>
                <a:cs typeface="Sultan normal" pitchFamily="2" charset="-78"/>
              </a:rPr>
              <a:t>اعمال</a:t>
            </a:r>
            <a:r>
              <a:rPr lang="ar-DZ" sz="3200" dirty="0">
                <a:solidFill>
                  <a:srgbClr val="C00000"/>
                </a:solidFill>
                <a:cs typeface="Sultan normal" pitchFamily="2" charset="-78"/>
              </a:rPr>
              <a:t> التنقيب في هذه المرحلة: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 لا تعبأ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باتلاف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البقايا غير الثمينة المصنوعة من الطين أو الفخار أو الحديد......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*ولا تعبا بالمواقع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الاثرية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المنقب فيها حيث شهدت اغلبها : ال</a:t>
            </a:r>
            <a:r>
              <a:rPr lang="ar-DZ" sz="3200" dirty="0">
                <a:solidFill>
                  <a:srgbClr val="FF0000"/>
                </a:solidFill>
                <a:cs typeface="Sultan normal" pitchFamily="2" charset="-78"/>
              </a:rPr>
              <a:t>تخريب والتدمير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.</a:t>
            </a:r>
            <a:endParaRPr lang="en-US" sz="3200" b="1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المرحلة </a:t>
            </a:r>
            <a:r>
              <a:rPr lang="ar-DZ" sz="4800" b="1" dirty="0" err="1">
                <a:solidFill>
                  <a:srgbClr val="C00000"/>
                </a:solidFill>
                <a:cs typeface="Sultan normal" pitchFamily="2" charset="-78"/>
              </a:rPr>
              <a:t>الاولى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DZ" sz="36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200" b="1" dirty="0">
                <a:solidFill>
                  <a:schemeClr val="bg1"/>
                </a:solidFill>
                <a:cs typeface="Sultan normal" pitchFamily="2" charset="-78"/>
              </a:rPr>
              <a:t>المرحلة الثانية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: </a:t>
            </a:r>
          </a:p>
          <a:p>
            <a:pPr algn="just" rtl="1"/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تغير مفهوم التنقيب </a:t>
            </a:r>
            <a:r>
              <a:rPr lang="ar-SA" sz="2800" dirty="0">
                <a:solidFill>
                  <a:schemeClr val="bg1"/>
                </a:solidFill>
                <a:cs typeface="Sultan normal" pitchFamily="2" charset="-78"/>
              </a:rPr>
              <a:t>في 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هذه المرحلة  </a:t>
            </a:r>
          </a:p>
          <a:p>
            <a:pPr algn="just" rtl="1"/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وأخذ الصبغة العلمية الصحيحة</a:t>
            </a:r>
          </a:p>
          <a:p>
            <a:pPr algn="just" rtl="1"/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واصبحت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قيمة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الاثر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في قيمة ما يقدمه من معطيات ومعلومات:</a:t>
            </a:r>
          </a:p>
          <a:p>
            <a:pPr algn="just" rtl="1"/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- علمية         - تاريخية           -فنية </a:t>
            </a:r>
          </a:p>
          <a:p>
            <a:pPr algn="just" rtl="1"/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- سياسية     - وغيرها من المجالات.</a:t>
            </a:r>
          </a:p>
          <a:p>
            <a:pPr algn="just" rtl="1"/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فاصبح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يبحث عن كل المخلفات المادية للحضارات السابقة:</a:t>
            </a:r>
          </a:p>
          <a:p>
            <a:pPr algn="just" rtl="1">
              <a:buFontTx/>
              <a:buChar char="-"/>
            </a:pP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الغث منها</a:t>
            </a:r>
          </a:p>
          <a:p>
            <a:pPr algn="just" rtl="1">
              <a:buFontTx/>
              <a:buChar char="-"/>
            </a:pP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- والثمين</a:t>
            </a:r>
          </a:p>
          <a:p>
            <a:pPr algn="just" rtl="1">
              <a:buFontTx/>
              <a:buChar char="-"/>
            </a:pP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لا يف</a:t>
            </a:r>
            <a:r>
              <a:rPr lang="ar-SA" sz="2800" dirty="0">
                <a:solidFill>
                  <a:schemeClr val="bg1"/>
                </a:solidFill>
                <a:cs typeface="Sultan normal" pitchFamily="2" charset="-78"/>
              </a:rPr>
              <a:t>ر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ق بين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اناء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من طين </a:t>
            </a:r>
            <a:r>
              <a:rPr lang="ar-SA" sz="2800" dirty="0">
                <a:solidFill>
                  <a:schemeClr val="bg1"/>
                </a:solidFill>
                <a:cs typeface="Sultan normal" pitchFamily="2" charset="-78"/>
              </a:rPr>
              <a:t>أ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و</a:t>
            </a:r>
            <a:r>
              <a:rPr lang="ar-SA" sz="2800" dirty="0">
                <a:solidFill>
                  <a:schemeClr val="bg1"/>
                </a:solidFill>
                <a:cs typeface="Sultan normal" pitchFamily="2" charset="-78"/>
              </a:rPr>
              <a:t> إ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ناء من فضة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او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ذهب</a:t>
            </a:r>
          </a:p>
          <a:p>
            <a:pPr algn="just" rtl="1">
              <a:buFontTx/>
              <a:buChar char="-"/>
            </a:pP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ولا يتوقف الباحث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الاثري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عند المصنوعات الطينية فحسب بل يجمع حتى العظام.</a:t>
            </a:r>
          </a:p>
          <a:p>
            <a:pPr algn="just" rtl="1"/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-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واصبحت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المواقع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الاثرية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محمية في الغالب ما </a:t>
            </a:r>
            <a:r>
              <a:rPr lang="ar-DZ" sz="2800" dirty="0" err="1">
                <a:solidFill>
                  <a:schemeClr val="bg1"/>
                </a:solidFill>
                <a:cs typeface="Sultan normal" pitchFamily="2" charset="-78"/>
              </a:rPr>
              <a:t>تسيج</a:t>
            </a:r>
            <a:r>
              <a:rPr lang="ar-DZ" sz="2800" dirty="0">
                <a:solidFill>
                  <a:schemeClr val="bg1"/>
                </a:solidFill>
                <a:cs typeface="Sultan normal" pitchFamily="2" charset="-78"/>
              </a:rPr>
              <a:t> بسياج لحمايتها	</a:t>
            </a:r>
            <a:endParaRPr lang="en-US" sz="2800" b="1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المرحلة الثانية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DZ" sz="44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200" b="1" dirty="0">
                <a:solidFill>
                  <a:schemeClr val="bg1"/>
                </a:solidFill>
                <a:cs typeface="Sultan normal" pitchFamily="2" charset="-78"/>
              </a:rPr>
              <a:t>ومع تغير مفهوم التنقيب </a:t>
            </a:r>
            <a:r>
              <a:rPr lang="ar-DZ" sz="3200" b="1" dirty="0" err="1">
                <a:solidFill>
                  <a:schemeClr val="bg1"/>
                </a:solidFill>
                <a:cs typeface="Sultan normal" pitchFamily="2" charset="-78"/>
              </a:rPr>
              <a:t>الاثري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: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- تغيرت معه الطرق والوسائل 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- وظهرت المناهج التي تقنن وتؤسس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لاعمال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الحفر</a:t>
            </a:r>
          </a:p>
          <a:p>
            <a:pPr algn="just" rtl="1"/>
            <a:r>
              <a:rPr lang="ar-DZ" sz="3200" b="1" dirty="0">
                <a:solidFill>
                  <a:schemeClr val="bg1"/>
                </a:solidFill>
                <a:cs typeface="Sultan normal" pitchFamily="2" charset="-78"/>
              </a:rPr>
              <a:t>شروط التنقيب: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*ضمان سلامة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الاثر</a:t>
            </a:r>
            <a:endParaRPr lang="ar-DZ" sz="32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>
              <a:buFont typeface="Arial" charset="0"/>
              <a:buChar char="•"/>
            </a:pP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وضمان تسجيل كل المعلومات المتعلقة باكتشافه: </a:t>
            </a:r>
          </a:p>
          <a:p>
            <a:pPr algn="just" rtl="1">
              <a:buFont typeface="Arial" charset="0"/>
              <a:buChar char="•"/>
            </a:pP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من تاريخ /وموقع والطبقة التي كان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متموضعا</a:t>
            </a:r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 فيها / ووضع رقم جردا خاصا </a:t>
            </a:r>
            <a:r>
              <a:rPr lang="ar-DZ" sz="3200" dirty="0" err="1">
                <a:solidFill>
                  <a:schemeClr val="bg1"/>
                </a:solidFill>
                <a:cs typeface="Sultan normal" pitchFamily="2" charset="-78"/>
              </a:rPr>
              <a:t>به</a:t>
            </a:r>
            <a:endParaRPr lang="ar-DZ" sz="32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*تصويره ورسمه ووضع مخططات له</a:t>
            </a:r>
          </a:p>
          <a:p>
            <a:pPr algn="just" rtl="1"/>
            <a:r>
              <a:rPr lang="ar-DZ" sz="3200" dirty="0">
                <a:solidFill>
                  <a:schemeClr val="bg1"/>
                </a:solidFill>
                <a:cs typeface="Sultan normal" pitchFamily="2" charset="-78"/>
              </a:rPr>
              <a:t>* توفير الحماية والحفظ والصيانة الكاملة له، منذ اللحظات الاولى لاكتشافه، بل منذ الضربة الاولى بالفأس في الموقع الى ان ينقل الى العرض او المخزن في المتحف.</a:t>
            </a:r>
            <a:endParaRPr lang="en-US" sz="3200" b="1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المرحلة الثانية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899592" y="0"/>
            <a:ext cx="7344816" cy="6525344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DZ" sz="40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ctr" rtl="1"/>
            <a:r>
              <a:rPr lang="ar-DZ" sz="8000" b="1" dirty="0">
                <a:solidFill>
                  <a:srgbClr val="C00000"/>
                </a:solidFill>
                <a:cs typeface="Sultan normal" pitchFamily="2" charset="-78"/>
              </a:rPr>
              <a:t>أهداف التنقيب الأثري</a:t>
            </a:r>
            <a:endParaRPr lang="en-US" sz="80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DZ" sz="44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36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5400" b="1" dirty="0">
                <a:solidFill>
                  <a:schemeClr val="bg1"/>
                </a:solidFill>
                <a:cs typeface="Sultan normal" pitchFamily="2" charset="-78"/>
              </a:rPr>
              <a:t>انقاذ </a:t>
            </a:r>
            <a:r>
              <a:rPr lang="ar-DZ" sz="5400" b="1" dirty="0" err="1">
                <a:solidFill>
                  <a:schemeClr val="bg1"/>
                </a:solidFill>
                <a:cs typeface="Sultan normal" pitchFamily="2" charset="-78"/>
              </a:rPr>
              <a:t>الاثار</a:t>
            </a:r>
            <a:r>
              <a:rPr lang="ar-DZ" sz="5400" b="1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5400" dirty="0">
                <a:solidFill>
                  <a:schemeClr val="bg1"/>
                </a:solidFill>
                <a:cs typeface="Sultan normal" pitchFamily="2" charset="-78"/>
              </a:rPr>
              <a:t>واستخراجه</a:t>
            </a:r>
            <a:r>
              <a:rPr lang="ar-DZ" sz="5400" b="1" dirty="0">
                <a:solidFill>
                  <a:schemeClr val="bg1"/>
                </a:solidFill>
                <a:cs typeface="Sultan normal" pitchFamily="2" charset="-78"/>
              </a:rPr>
              <a:t>:</a:t>
            </a:r>
            <a:r>
              <a:rPr lang="ar-DZ" sz="5400" dirty="0">
                <a:solidFill>
                  <a:schemeClr val="bg1"/>
                </a:solidFill>
                <a:cs typeface="Sultan normal" pitchFamily="2" charset="-78"/>
              </a:rPr>
              <a:t> أو </a:t>
            </a:r>
            <a:r>
              <a:rPr lang="ar-DZ" sz="5400" dirty="0" err="1">
                <a:solidFill>
                  <a:schemeClr val="bg1"/>
                </a:solidFill>
                <a:cs typeface="Sultan normal" pitchFamily="2" charset="-78"/>
              </a:rPr>
              <a:t>ابعاده</a:t>
            </a:r>
            <a:r>
              <a:rPr lang="ar-DZ" sz="5400" dirty="0">
                <a:solidFill>
                  <a:schemeClr val="bg1"/>
                </a:solidFill>
                <a:cs typeface="Sultan normal" pitchFamily="2" charset="-78"/>
              </a:rPr>
              <a:t> بنقله والذي  تكون فيه </a:t>
            </a:r>
            <a:r>
              <a:rPr lang="ar-DZ" sz="5400" dirty="0" err="1">
                <a:solidFill>
                  <a:schemeClr val="bg1"/>
                </a:solidFill>
                <a:cs typeface="Sultan normal" pitchFamily="2" charset="-78"/>
              </a:rPr>
              <a:t>اللقى</a:t>
            </a:r>
            <a:r>
              <a:rPr lang="ar-DZ" sz="5400" dirty="0">
                <a:solidFill>
                  <a:schemeClr val="bg1"/>
                </a:solidFill>
                <a:cs typeface="Sultan normal" pitchFamily="2" charset="-78"/>
              </a:rPr>
              <a:t> معرضة </a:t>
            </a:r>
            <a:r>
              <a:rPr lang="ar-DZ" sz="5400" dirty="0" err="1">
                <a:solidFill>
                  <a:schemeClr val="bg1"/>
                </a:solidFill>
                <a:cs typeface="Sultan normal" pitchFamily="2" charset="-78"/>
              </a:rPr>
              <a:t>للاخطار</a:t>
            </a:r>
            <a:r>
              <a:rPr lang="ar-DZ" sz="5400" dirty="0">
                <a:solidFill>
                  <a:schemeClr val="bg1"/>
                </a:solidFill>
                <a:cs typeface="Sultan normal" pitchFamily="2" charset="-78"/>
              </a:rPr>
              <a:t> من جراء بعض المشاريع التي تبرمج في محيطها، كأن تشق الطرق او تحفر القنوات او تبنى الدور والمساكن او تشيد السدود وغيرها.</a:t>
            </a:r>
            <a:endParaRPr lang="en-US" sz="5400" b="1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انقاذ الآثار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89248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DZ" sz="4400" b="1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4000" b="1" dirty="0">
                <a:solidFill>
                  <a:schemeClr val="bg1"/>
                </a:solidFill>
                <a:cs typeface="Sultan normal" pitchFamily="2" charset="-78"/>
              </a:rPr>
              <a:t>حماية </a:t>
            </a:r>
            <a:r>
              <a:rPr lang="ar-DZ" sz="4000" b="1" dirty="0" err="1">
                <a:solidFill>
                  <a:schemeClr val="bg1"/>
                </a:solidFill>
                <a:cs typeface="Sultan normal" pitchFamily="2" charset="-78"/>
              </a:rPr>
              <a:t>الاثار</a:t>
            </a:r>
            <a:r>
              <a:rPr lang="ar-DZ" sz="4000" b="1" dirty="0">
                <a:solidFill>
                  <a:schemeClr val="bg1"/>
                </a:solidFill>
                <a:cs typeface="Sultan normal" pitchFamily="2" charset="-78"/>
              </a:rPr>
              <a:t>:</a:t>
            </a:r>
          </a:p>
          <a:p>
            <a:pPr algn="just" rtl="1"/>
            <a:r>
              <a:rPr lang="ar-DZ" sz="4000" b="1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تهدف مختلف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التنقيبات</a:t>
            </a:r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الى</a:t>
            </a:r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 حماية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الاثر</a:t>
            </a:r>
            <a:endParaRPr lang="ar-DZ" sz="40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فالاخطار</a:t>
            </a:r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 التي تتعرض لها البقايا الاثرية المتواجدة في باطن الارض لا تقل عن تلك التي تتعرض لها الاثار الموجودة فوق سطح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الارض</a:t>
            </a:r>
            <a:endParaRPr lang="ar-DZ" sz="40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فلربما</a:t>
            </a:r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 يمكن التحكم في حماية هذه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الاخيرة</a:t>
            </a:r>
            <a:endParaRPr lang="ar-DZ" sz="4000" dirty="0">
              <a:solidFill>
                <a:schemeClr val="bg1"/>
              </a:solidFill>
              <a:cs typeface="Sultan normal" pitchFamily="2" charset="-78"/>
            </a:endParaRPr>
          </a:p>
          <a:p>
            <a:pPr algn="just" rtl="1"/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 بينما تبقى الاولى تموت موتا بطيئا ويجد الانسان نفسه عاجزا عن حمايتها وهي في تلك الحالة دون التنقيب عنها </a:t>
            </a:r>
            <a:r>
              <a:rPr lang="ar-DZ" sz="4000" dirty="0" err="1">
                <a:solidFill>
                  <a:schemeClr val="bg1"/>
                </a:solidFill>
                <a:cs typeface="Sultan normal" pitchFamily="2" charset="-78"/>
              </a:rPr>
              <a:t>واخراجها</a:t>
            </a:r>
            <a:r>
              <a:rPr lang="ar-DZ" sz="4000" dirty="0">
                <a:solidFill>
                  <a:schemeClr val="bg1"/>
                </a:solidFill>
                <a:cs typeface="Sultan normal" pitchFamily="2" charset="-78"/>
              </a:rPr>
              <a:t>.</a:t>
            </a:r>
            <a:endParaRPr lang="en-US" sz="4000" dirty="0">
              <a:solidFill>
                <a:schemeClr val="bg1"/>
              </a:solidFill>
              <a:cs typeface="Sultan normal" pitchFamily="2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1680" y="0"/>
            <a:ext cx="5544616" cy="764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>
                <a:solidFill>
                  <a:srgbClr val="C00000"/>
                </a:solidFill>
                <a:cs typeface="Sultan normal" pitchFamily="2" charset="-78"/>
              </a:rPr>
              <a:t>حماية الآثار</a:t>
            </a:r>
            <a:endParaRPr lang="en-US" sz="4800" b="1" dirty="0">
              <a:solidFill>
                <a:srgbClr val="C00000"/>
              </a:solidFill>
              <a:cs typeface="Sultan normal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5867</TotalTime>
  <Words>611</Words>
  <Application>Microsoft Office PowerPoint</Application>
  <PresentationFormat>Affichage à l'écran (4:3)</PresentationFormat>
  <Paragraphs>84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Constantia</vt:lpstr>
      <vt:lpstr>Sultan Medium</vt:lpstr>
      <vt:lpstr>Sultan normal</vt:lpstr>
      <vt:lpstr>Wingdings 2</vt:lpstr>
      <vt:lpstr>Débit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Sarisoft</dc:creator>
  <cp:lastModifiedBy>amine dahdouh</cp:lastModifiedBy>
  <cp:revision>63</cp:revision>
  <dcterms:created xsi:type="dcterms:W3CDTF">2014-12-14T11:25:18Z</dcterms:created>
  <dcterms:modified xsi:type="dcterms:W3CDTF">2024-04-27T17:27:40Z</dcterms:modified>
</cp:coreProperties>
</file>