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61" r:id="rId3"/>
    <p:sldId id="258" r:id="rId4"/>
    <p:sldId id="259" r:id="rId5"/>
    <p:sldId id="273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6" y="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0E86D6-9690-48F9-8EF0-77B853E2A504}" type="datetimeFigureOut">
              <a:rPr lang="fr-FR" smtClean="0"/>
              <a:pPr/>
              <a:t>27/04/2024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C2C75-C36A-4E24-A4D4-CCA1CD9539B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746E-5124-4108-BD93-21C0AECFA512}" type="datetimeFigureOut">
              <a:rPr lang="en-US" smtClean="0"/>
              <a:pPr/>
              <a:t>4/27/2024</a:t>
            </a:fld>
            <a:endParaRPr lang="en-US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07948-2630-4E3B-B920-125206D6315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746E-5124-4108-BD93-21C0AECFA512}" type="datetimeFigureOut">
              <a:rPr lang="en-US" smtClean="0"/>
              <a:pPr/>
              <a:t>4/27/2024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07948-2630-4E3B-B920-125206D6315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746E-5124-4108-BD93-21C0AECFA512}" type="datetimeFigureOut">
              <a:rPr lang="en-US" smtClean="0"/>
              <a:pPr/>
              <a:t>4/27/2024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07948-2630-4E3B-B920-125206D6315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746E-5124-4108-BD93-21C0AECFA512}" type="datetimeFigureOut">
              <a:rPr lang="en-US" smtClean="0"/>
              <a:pPr/>
              <a:t>4/27/2024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07948-2630-4E3B-B920-125206D6315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746E-5124-4108-BD93-21C0AECFA512}" type="datetimeFigureOut">
              <a:rPr lang="en-US" smtClean="0"/>
              <a:pPr/>
              <a:t>4/27/2024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07948-2630-4E3B-B920-125206D6315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746E-5124-4108-BD93-21C0AECFA512}" type="datetimeFigureOut">
              <a:rPr lang="en-US" smtClean="0"/>
              <a:pPr/>
              <a:t>4/27/2024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07948-2630-4E3B-B920-125206D6315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746E-5124-4108-BD93-21C0AECFA512}" type="datetimeFigureOut">
              <a:rPr lang="en-US" smtClean="0"/>
              <a:pPr/>
              <a:t>4/27/2024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07948-2630-4E3B-B920-125206D6315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746E-5124-4108-BD93-21C0AECFA512}" type="datetimeFigureOut">
              <a:rPr lang="en-US" smtClean="0"/>
              <a:pPr/>
              <a:t>4/27/2024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07948-2630-4E3B-B920-125206D6315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746E-5124-4108-BD93-21C0AECFA512}" type="datetimeFigureOut">
              <a:rPr lang="en-US" smtClean="0"/>
              <a:pPr/>
              <a:t>4/27/2024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07948-2630-4E3B-B920-125206D6315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746E-5124-4108-BD93-21C0AECFA512}" type="datetimeFigureOut">
              <a:rPr lang="en-US" smtClean="0"/>
              <a:pPr/>
              <a:t>4/27/2024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07948-2630-4E3B-B920-125206D6315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746E-5124-4108-BD93-21C0AECFA512}" type="datetimeFigureOut">
              <a:rPr lang="en-US" smtClean="0"/>
              <a:pPr/>
              <a:t>4/27/2024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4007948-2630-4E3B-B920-125206D6315F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8A746E-5124-4108-BD93-21C0AECFA512}" type="datetimeFigureOut">
              <a:rPr lang="en-US" smtClean="0"/>
              <a:pPr/>
              <a:t>4/27/2024</a:t>
            </a:fld>
            <a:endParaRPr lang="en-US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007948-2630-4E3B-B920-125206D6315F}" type="slidenum">
              <a:rPr lang="en-US" smtClean="0"/>
              <a:pPr/>
              <a:t>‹N°›</a:t>
            </a:fld>
            <a:endParaRPr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899592" y="360040"/>
            <a:ext cx="7344816" cy="6525344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5400" b="1" dirty="0">
                <a:solidFill>
                  <a:schemeClr val="bg1"/>
                </a:solidFill>
                <a:cs typeface="Sultan Medium" pitchFamily="2" charset="-78"/>
              </a:rPr>
              <a:t>محاضرات </a:t>
            </a:r>
          </a:p>
          <a:p>
            <a:pPr algn="ctr"/>
            <a:r>
              <a:rPr lang="ar-DZ" sz="5400" b="1" dirty="0">
                <a:solidFill>
                  <a:schemeClr val="bg1"/>
                </a:solidFill>
                <a:cs typeface="Sultan Medium" pitchFamily="2" charset="-78"/>
              </a:rPr>
              <a:t>مدخل إلى علم الآثار</a:t>
            </a:r>
            <a:endParaRPr lang="en-US" sz="5400" b="1" dirty="0">
              <a:solidFill>
                <a:schemeClr val="bg1"/>
              </a:solidFill>
              <a:cs typeface="Sultan Medium" pitchFamily="2" charset="-78"/>
            </a:endParaRPr>
          </a:p>
          <a:p>
            <a:pPr algn="ctr"/>
            <a:endParaRPr lang="ar-DZ" sz="5400" b="1" dirty="0">
              <a:solidFill>
                <a:schemeClr val="bg1"/>
              </a:solidFill>
              <a:cs typeface="Sultan normal" pitchFamily="2" charset="-78"/>
            </a:endParaRPr>
          </a:p>
          <a:p>
            <a:pPr algn="ctr"/>
            <a:r>
              <a:rPr lang="ar-DZ" sz="5400" b="1" dirty="0">
                <a:solidFill>
                  <a:srgbClr val="C00000"/>
                </a:solidFill>
                <a:cs typeface="Sultan normal" pitchFamily="2" charset="-78"/>
              </a:rPr>
              <a:t>السنة الجامعية </a:t>
            </a:r>
          </a:p>
          <a:p>
            <a:pPr algn="ctr"/>
            <a:r>
              <a:rPr lang="ar-DZ" sz="5400" b="1" dirty="0">
                <a:solidFill>
                  <a:srgbClr val="C00000"/>
                </a:solidFill>
                <a:cs typeface="Sultan normal" pitchFamily="2" charset="-78"/>
              </a:rPr>
              <a:t>2016-2017</a:t>
            </a:r>
            <a:endParaRPr lang="en-US" sz="5400" b="1" dirty="0">
              <a:solidFill>
                <a:srgbClr val="C00000"/>
              </a:solidFill>
              <a:cs typeface="Sultan normal" pitchFamily="2" charset="-78"/>
            </a:endParaRPr>
          </a:p>
        </p:txBody>
      </p:sp>
    </p:spTree>
  </p:cSld>
  <p:clrMapOvr>
    <a:masterClrMapping/>
  </p:clrMapOvr>
  <p:transition spd="med" advTm="1000">
    <p:dissolve/>
    <p:sndAc>
      <p:stSnd>
        <p:snd r:embed="rId2" name="chimes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889248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endParaRPr lang="ar-DZ" sz="4400" b="1" dirty="0">
              <a:solidFill>
                <a:schemeClr val="bg1"/>
              </a:solidFill>
              <a:cs typeface="Sultan normal" pitchFamily="2" charset="-78"/>
            </a:endParaRPr>
          </a:p>
          <a:p>
            <a:pPr algn="just" rtl="1"/>
            <a:r>
              <a:rPr lang="ar-DZ" sz="3200" b="1" dirty="0">
                <a:solidFill>
                  <a:schemeClr val="bg1"/>
                </a:solidFill>
                <a:cs typeface="Sultan normal" pitchFamily="2" charset="-78"/>
              </a:rPr>
              <a:t>دراسة </a:t>
            </a:r>
            <a:r>
              <a:rPr lang="ar-DZ" sz="3200" b="1" dirty="0" err="1">
                <a:solidFill>
                  <a:schemeClr val="bg1"/>
                </a:solidFill>
                <a:cs typeface="Sultan normal" pitchFamily="2" charset="-78"/>
              </a:rPr>
              <a:t>الاثار</a:t>
            </a:r>
            <a:r>
              <a:rPr lang="ar-DZ" sz="3200" b="1" dirty="0">
                <a:solidFill>
                  <a:schemeClr val="bg1"/>
                </a:solidFill>
                <a:cs typeface="Sultan normal" pitchFamily="2" charset="-78"/>
              </a:rPr>
              <a:t>:</a:t>
            </a: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- تعد المكتشفات الاثرية مخلفات مادية لحضارة من الحضارات </a:t>
            </a: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- ونتاج مجتمع من المجتمعات صنعها واستعملها في مختلف </a:t>
            </a:r>
            <a:r>
              <a:rPr lang="ar-DZ" sz="3200" dirty="0" err="1">
                <a:solidFill>
                  <a:schemeClr val="bg1"/>
                </a:solidFill>
                <a:cs typeface="Sultan normal" pitchFamily="2" charset="-78"/>
              </a:rPr>
              <a:t>الاغراض</a:t>
            </a:r>
            <a:endParaRPr lang="ar-DZ" sz="3200" dirty="0">
              <a:solidFill>
                <a:schemeClr val="bg1"/>
              </a:solidFill>
              <a:cs typeface="Sultan normal" pitchFamily="2" charset="-78"/>
            </a:endParaRP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- والاثري لما ينقب عنها ويدرسها لما لها من صلة وعلاقة بالإنسان</a:t>
            </a: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فهي :</a:t>
            </a: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*مرآة عاكسة له ومنها يمكن التعرف على قدرته الصناعية وذوقه الفني </a:t>
            </a: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*</a:t>
            </a:r>
            <a:r>
              <a:rPr lang="ar-DZ" sz="3200" dirty="0" err="1">
                <a:solidFill>
                  <a:schemeClr val="bg1"/>
                </a:solidFill>
                <a:cs typeface="Sultan normal" pitchFamily="2" charset="-78"/>
              </a:rPr>
              <a:t>معرفت</a:t>
            </a: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مستواه الحضاري والاقتصادي وافكاره ومعتقداته فالمنقب لما يحفر فهو يبحث عن الانسان عبر مختلف العصور</a:t>
            </a: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* الكشف عن تاريخ الانسان ومساره الحضاري انطلاقا من المخلفات والبقايا الاثرية.</a:t>
            </a:r>
            <a:endParaRPr lang="en-US" sz="3200" b="1" dirty="0">
              <a:solidFill>
                <a:schemeClr val="bg1"/>
              </a:solidFill>
              <a:cs typeface="Sultan normal" pitchFamily="2" charset="-78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691680" y="0"/>
            <a:ext cx="5544616" cy="7647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800" b="1" dirty="0">
                <a:solidFill>
                  <a:srgbClr val="C00000"/>
                </a:solidFill>
                <a:cs typeface="Sultan normal" pitchFamily="2" charset="-78"/>
              </a:rPr>
              <a:t>دراسة الآثار</a:t>
            </a:r>
            <a:endParaRPr lang="en-US" sz="4800" b="1" dirty="0">
              <a:solidFill>
                <a:srgbClr val="C00000"/>
              </a:solidFill>
              <a:cs typeface="Sultan normal" pitchFamily="2" charset="-7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889248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endParaRPr lang="ar-DZ" sz="4400" b="1" dirty="0">
              <a:solidFill>
                <a:schemeClr val="bg1"/>
              </a:solidFill>
              <a:cs typeface="Sultan normal" pitchFamily="2" charset="-78"/>
            </a:endParaRPr>
          </a:p>
          <a:p>
            <a:pPr algn="just" rtl="1"/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تتألف العديد من فرق التنقيب من الطلبة</a:t>
            </a:r>
          </a:p>
          <a:p>
            <a:pPr algn="just" rtl="1"/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- فهم من جهة  يد عاملة متخصصة لا يخشى منها </a:t>
            </a:r>
            <a:r>
              <a:rPr lang="ar-DZ" sz="3600" dirty="0" err="1">
                <a:solidFill>
                  <a:schemeClr val="bg1"/>
                </a:solidFill>
                <a:cs typeface="Sultan normal" pitchFamily="2" charset="-78"/>
              </a:rPr>
              <a:t>شيئ</a:t>
            </a:r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 على المكتشفات</a:t>
            </a:r>
          </a:p>
          <a:p>
            <a:pPr algn="just" rtl="1"/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ويكفي ان يكون معها مراقب وموجه له خبرة مسبقة</a:t>
            </a:r>
          </a:p>
          <a:p>
            <a:pPr algn="just" rtl="1"/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 - ومن جهة </a:t>
            </a:r>
            <a:r>
              <a:rPr lang="ar-DZ" sz="3600" dirty="0" err="1">
                <a:solidFill>
                  <a:schemeClr val="bg1"/>
                </a:solidFill>
                <a:cs typeface="Sultan normal" pitchFamily="2" charset="-78"/>
              </a:rPr>
              <a:t>اخرى</a:t>
            </a:r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:</a:t>
            </a:r>
          </a:p>
          <a:p>
            <a:pPr algn="just" rtl="1"/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                      * لتدريبهم وتكوينهم على اعمال الحفر </a:t>
            </a:r>
          </a:p>
          <a:p>
            <a:pPr algn="just" rtl="1"/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                      *وتعليمه المناهج المتبعة وطرق تنفيذها</a:t>
            </a:r>
          </a:p>
          <a:p>
            <a:pPr algn="just" rtl="1"/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                      *</a:t>
            </a:r>
            <a:r>
              <a:rPr lang="ar-DZ" sz="3600" dirty="0" err="1">
                <a:solidFill>
                  <a:schemeClr val="bg1"/>
                </a:solidFill>
                <a:cs typeface="Sultan normal" pitchFamily="2" charset="-78"/>
              </a:rPr>
              <a:t>واكسابهم</a:t>
            </a:r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 الخبرة الكافية </a:t>
            </a:r>
          </a:p>
          <a:p>
            <a:pPr algn="just" rtl="1"/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                      *وتأهيلهم لقيادة </a:t>
            </a:r>
            <a:r>
              <a:rPr lang="ar-DZ" sz="3600" dirty="0" err="1">
                <a:solidFill>
                  <a:schemeClr val="bg1"/>
                </a:solidFill>
                <a:cs typeface="Sultan normal" pitchFamily="2" charset="-78"/>
              </a:rPr>
              <a:t>اعمال</a:t>
            </a:r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 التنقيب المستقلة في مواقع اثرية مختلفة.</a:t>
            </a:r>
            <a:endParaRPr lang="en-US" sz="3600" b="1" dirty="0">
              <a:solidFill>
                <a:schemeClr val="bg1"/>
              </a:solidFill>
              <a:cs typeface="Sultan normal" pitchFamily="2" charset="-78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691680" y="0"/>
            <a:ext cx="5544616" cy="7647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800" b="1" dirty="0">
                <a:solidFill>
                  <a:srgbClr val="C00000"/>
                </a:solidFill>
                <a:cs typeface="Sultan normal" pitchFamily="2" charset="-78"/>
              </a:rPr>
              <a:t>تكوين الطلبة</a:t>
            </a:r>
            <a:endParaRPr lang="en-US" sz="4800" b="1" dirty="0">
              <a:solidFill>
                <a:srgbClr val="C00000"/>
              </a:solidFill>
              <a:cs typeface="Sultan normal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899592" y="0"/>
            <a:ext cx="7344816" cy="6525344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endParaRPr lang="ar-DZ" sz="4000" b="1" dirty="0">
              <a:solidFill>
                <a:schemeClr val="bg1"/>
              </a:solidFill>
              <a:cs typeface="Sultan normal" pitchFamily="2" charset="-78"/>
            </a:endParaRPr>
          </a:p>
          <a:p>
            <a:pPr algn="ctr" rtl="1"/>
            <a:r>
              <a:rPr lang="ar-DZ" sz="8000" b="1" dirty="0">
                <a:solidFill>
                  <a:srgbClr val="C00000"/>
                </a:solidFill>
                <a:cs typeface="Sultan normal" pitchFamily="2" charset="-78"/>
              </a:rPr>
              <a:t>مفهوم التنقيب الأثري</a:t>
            </a:r>
            <a:endParaRPr lang="en-US" sz="8000" b="1" dirty="0">
              <a:solidFill>
                <a:srgbClr val="C00000"/>
              </a:solidFill>
              <a:cs typeface="Sultan normal" pitchFamily="2" charset="-78"/>
            </a:endParaRPr>
          </a:p>
        </p:txBody>
      </p:sp>
    </p:spTree>
  </p:cSld>
  <p:clrMapOvr>
    <a:masterClrMapping/>
  </p:clrMapOvr>
  <p:transition spd="slow" advTm="1000">
    <p:wipe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889248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4400" b="1" dirty="0">
                <a:solidFill>
                  <a:schemeClr val="bg1"/>
                </a:solidFill>
                <a:cs typeface="Sultan normal" pitchFamily="2" charset="-78"/>
              </a:rPr>
              <a:t>نقب ينقب تنقيبا بمعنى بحث عن </a:t>
            </a:r>
            <a:r>
              <a:rPr lang="ar-DZ" sz="4400" b="1" dirty="0" err="1">
                <a:solidFill>
                  <a:schemeClr val="bg1"/>
                </a:solidFill>
                <a:cs typeface="Sultan normal" pitchFamily="2" charset="-78"/>
              </a:rPr>
              <a:t>الشئ</a:t>
            </a:r>
            <a:r>
              <a:rPr lang="ar-DZ" sz="4400" b="1" dirty="0">
                <a:solidFill>
                  <a:schemeClr val="bg1"/>
                </a:solidFill>
                <a:cs typeface="Sultan normal" pitchFamily="2" charset="-78"/>
              </a:rPr>
              <a:t> بهدف العثور عليه </a:t>
            </a:r>
            <a:r>
              <a:rPr lang="ar-DZ" sz="4400" b="1" dirty="0" err="1">
                <a:solidFill>
                  <a:schemeClr val="bg1"/>
                </a:solidFill>
                <a:cs typeface="Sultan normal" pitchFamily="2" charset="-78"/>
              </a:rPr>
              <a:t>واظهاره</a:t>
            </a:r>
            <a:r>
              <a:rPr lang="ar-DZ" sz="4400" b="1" dirty="0">
                <a:solidFill>
                  <a:schemeClr val="bg1"/>
                </a:solidFill>
                <a:cs typeface="Sultan normal" pitchFamily="2" charset="-78"/>
              </a:rPr>
              <a:t> للعيان</a:t>
            </a:r>
          </a:p>
          <a:p>
            <a:pPr algn="just" rtl="1"/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يعتبر التنقيب احد الوسائل الرئيسية </a:t>
            </a:r>
            <a:r>
              <a:rPr lang="ar-DZ" sz="3600" dirty="0" err="1">
                <a:solidFill>
                  <a:schemeClr val="bg1"/>
                </a:solidFill>
                <a:cs typeface="Sultan normal" pitchFamily="2" charset="-78"/>
              </a:rPr>
              <a:t>وابرزها</a:t>
            </a:r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 في علم </a:t>
            </a:r>
            <a:r>
              <a:rPr lang="ar-DZ" sz="3600" dirty="0" err="1">
                <a:solidFill>
                  <a:schemeClr val="bg1"/>
                </a:solidFill>
                <a:cs typeface="Sultan normal" pitchFamily="2" charset="-78"/>
              </a:rPr>
              <a:t>الاثار</a:t>
            </a:r>
            <a:endParaRPr lang="ar-DZ" sz="3600" dirty="0">
              <a:solidFill>
                <a:schemeClr val="bg1"/>
              </a:solidFill>
              <a:cs typeface="Sultan normal" pitchFamily="2" charset="-78"/>
            </a:endParaRPr>
          </a:p>
          <a:p>
            <a:pPr algn="just" rtl="1"/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من خلاله يتم </a:t>
            </a:r>
            <a:r>
              <a:rPr lang="ar-SA" sz="3600" dirty="0">
                <a:solidFill>
                  <a:schemeClr val="bg1"/>
                </a:solidFill>
                <a:cs typeface="Sultan normal" pitchFamily="2" charset="-78"/>
              </a:rPr>
              <a:t>البحث</a:t>
            </a:r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:</a:t>
            </a:r>
            <a:r>
              <a:rPr lang="ar-SA" sz="3600" dirty="0">
                <a:solidFill>
                  <a:schemeClr val="bg1"/>
                </a:solidFill>
                <a:cs typeface="Sultan normal" pitchFamily="2" charset="-78"/>
              </a:rPr>
              <a:t> </a:t>
            </a:r>
            <a:endParaRPr lang="ar-DZ" sz="3600" dirty="0">
              <a:solidFill>
                <a:schemeClr val="bg1"/>
              </a:solidFill>
              <a:cs typeface="Sultan normal" pitchFamily="2" charset="-78"/>
            </a:endParaRPr>
          </a:p>
          <a:p>
            <a:pPr algn="just" rtl="1"/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-</a:t>
            </a:r>
            <a:r>
              <a:rPr lang="ar-DZ" sz="3600" dirty="0" err="1">
                <a:solidFill>
                  <a:schemeClr val="bg1"/>
                </a:solidFill>
                <a:cs typeface="Sultan normal" pitchFamily="2" charset="-78"/>
              </a:rPr>
              <a:t>اللقى</a:t>
            </a:r>
            <a:endParaRPr lang="ar-DZ" sz="3600" dirty="0">
              <a:solidFill>
                <a:schemeClr val="bg1"/>
              </a:solidFill>
              <a:cs typeface="Sultan normal" pitchFamily="2" charset="-78"/>
            </a:endParaRPr>
          </a:p>
          <a:p>
            <a:pPr algn="just" rtl="1"/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 -والتحف الاثرية على اختلاف </a:t>
            </a:r>
            <a:r>
              <a:rPr lang="ar-DZ" sz="3600" dirty="0" err="1">
                <a:solidFill>
                  <a:schemeClr val="bg1"/>
                </a:solidFill>
                <a:cs typeface="Sultan normal" pitchFamily="2" charset="-78"/>
              </a:rPr>
              <a:t>انواعها</a:t>
            </a:r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 وموادها من: </a:t>
            </a:r>
            <a:r>
              <a:rPr lang="ar-DZ" sz="3600" dirty="0" err="1">
                <a:solidFill>
                  <a:schemeClr val="bg1"/>
                </a:solidFill>
                <a:cs typeface="Sultan normal" pitchFamily="2" charset="-78"/>
              </a:rPr>
              <a:t>ابنية</a:t>
            </a:r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 /وفخار ونقود /وحلي وغيرها</a:t>
            </a:r>
          </a:p>
          <a:p>
            <a:pPr algn="just" rtl="1"/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ولقد تطور مفهوم التنقيب الاثري عبر مرحلتين:</a:t>
            </a:r>
          </a:p>
          <a:p>
            <a:pPr algn="just" rtl="1"/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 </a:t>
            </a:r>
            <a:endParaRPr lang="en-US" sz="3600" b="1" dirty="0">
              <a:solidFill>
                <a:schemeClr val="bg1"/>
              </a:solidFill>
              <a:cs typeface="Sultan normal" pitchFamily="2" charset="-78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691680" y="0"/>
            <a:ext cx="5544616" cy="7647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800" b="1" dirty="0">
                <a:solidFill>
                  <a:srgbClr val="C00000"/>
                </a:solidFill>
                <a:cs typeface="Sultan normal" pitchFamily="2" charset="-78"/>
              </a:rPr>
              <a:t>مفهوم التنقيب</a:t>
            </a:r>
            <a:endParaRPr lang="en-US" sz="4800" b="1" dirty="0">
              <a:solidFill>
                <a:srgbClr val="C00000"/>
              </a:solidFill>
              <a:cs typeface="Sultan normal" pitchFamily="2" charset="-78"/>
            </a:endParaRPr>
          </a:p>
        </p:txBody>
      </p:sp>
    </p:spTree>
  </p:cSld>
  <p:clrMapOvr>
    <a:masterClrMapping/>
  </p:clrMapOvr>
  <p:transition advTm="1000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889248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endParaRPr lang="ar-DZ" sz="4400" b="1" dirty="0">
              <a:solidFill>
                <a:schemeClr val="bg1"/>
              </a:solidFill>
              <a:cs typeface="Sultan normal" pitchFamily="2" charset="-78"/>
            </a:endParaRPr>
          </a:p>
          <a:p>
            <a:pPr algn="just" rtl="1"/>
            <a:r>
              <a:rPr lang="ar-DZ" sz="3200" b="1" dirty="0">
                <a:solidFill>
                  <a:schemeClr val="bg1"/>
                </a:solidFill>
                <a:cs typeface="Sultan normal" pitchFamily="2" charset="-78"/>
              </a:rPr>
              <a:t>المرحلة </a:t>
            </a:r>
            <a:r>
              <a:rPr lang="ar-DZ" sz="3200" b="1" dirty="0" err="1">
                <a:solidFill>
                  <a:schemeClr val="bg1"/>
                </a:solidFill>
                <a:cs typeface="Sultan normal" pitchFamily="2" charset="-78"/>
              </a:rPr>
              <a:t>الاولى</a:t>
            </a:r>
            <a:r>
              <a:rPr lang="ar-DZ" sz="3200" b="1" dirty="0">
                <a:solidFill>
                  <a:schemeClr val="bg1"/>
                </a:solidFill>
                <a:cs typeface="Sultan normal" pitchFamily="2" charset="-78"/>
              </a:rPr>
              <a:t> :</a:t>
            </a: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- وكان هدفها </a:t>
            </a:r>
            <a:r>
              <a:rPr lang="ar-DZ" sz="3200" dirty="0">
                <a:solidFill>
                  <a:srgbClr val="FF0000"/>
                </a:solidFill>
                <a:cs typeface="Sultan normal" pitchFamily="2" charset="-78"/>
              </a:rPr>
              <a:t>مادي </a:t>
            </a:r>
            <a:r>
              <a:rPr lang="ar-DZ" sz="3200" dirty="0" err="1">
                <a:solidFill>
                  <a:srgbClr val="FF0000"/>
                </a:solidFill>
                <a:cs typeface="Sultan normal" pitchFamily="2" charset="-78"/>
              </a:rPr>
              <a:t>اي</a:t>
            </a:r>
            <a:r>
              <a:rPr lang="ar-DZ" sz="3200" dirty="0">
                <a:solidFill>
                  <a:srgbClr val="FF0000"/>
                </a:solidFill>
                <a:cs typeface="Sultan normal" pitchFamily="2" charset="-78"/>
              </a:rPr>
              <a:t> </a:t>
            </a: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فيما تكمن قيمة </a:t>
            </a:r>
            <a:r>
              <a:rPr lang="ar-DZ" sz="3200" dirty="0" err="1">
                <a:solidFill>
                  <a:schemeClr val="bg1"/>
                </a:solidFill>
                <a:cs typeface="Sultan normal" pitchFamily="2" charset="-78"/>
              </a:rPr>
              <a:t>الاثر</a:t>
            </a: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(والمستهدف من البحث </a:t>
            </a:r>
            <a:r>
              <a:rPr lang="ar-DZ" sz="3200" dirty="0" err="1">
                <a:solidFill>
                  <a:schemeClr val="bg1"/>
                </a:solidFill>
                <a:cs typeface="Sultan normal" pitchFamily="2" charset="-78"/>
              </a:rPr>
              <a:t>الاشياء</a:t>
            </a: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الثمينة النادرة ذات القيمة المادية)</a:t>
            </a: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- لم يرتبط </a:t>
            </a:r>
            <a:r>
              <a:rPr lang="ar-DZ" sz="3200" dirty="0" err="1">
                <a:solidFill>
                  <a:schemeClr val="bg1"/>
                </a:solidFill>
                <a:cs typeface="Sultan normal" pitchFamily="2" charset="-78"/>
              </a:rPr>
              <a:t>باسس</a:t>
            </a: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وقواعد مضبوطة</a:t>
            </a: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- ساد فيها المفهوم القائل بان التنقيب هو عبارة عن:</a:t>
            </a:r>
          </a:p>
          <a:p>
            <a:pPr algn="just" rtl="1">
              <a:buFontTx/>
              <a:buChar char="-"/>
            </a:pP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مغامرة للبحث عن الكنوز الثمين</a:t>
            </a:r>
          </a:p>
          <a:p>
            <a:pPr algn="just" rtl="1">
              <a:buFontTx/>
              <a:buChar char="-"/>
            </a:pP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- التجارة </a:t>
            </a:r>
            <a:r>
              <a:rPr lang="ar-DZ" sz="3200" dirty="0" err="1">
                <a:solidFill>
                  <a:schemeClr val="bg1"/>
                </a:solidFill>
                <a:cs typeface="Sultan normal" pitchFamily="2" charset="-78"/>
              </a:rPr>
              <a:t>بها</a:t>
            </a: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وتحقيق مكسبا ماديا</a:t>
            </a:r>
          </a:p>
          <a:p>
            <a:pPr algn="just" rtl="1">
              <a:buFontTx/>
              <a:buChar char="-"/>
            </a:pP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</a:t>
            </a:r>
            <a:r>
              <a:rPr lang="ar-DZ" sz="3200" dirty="0" err="1">
                <a:solidFill>
                  <a:schemeClr val="bg1"/>
                </a:solidFill>
                <a:cs typeface="Sultan normal" pitchFamily="2" charset="-78"/>
              </a:rPr>
              <a:t>او</a:t>
            </a: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لتزيين قصور الحكام </a:t>
            </a:r>
            <a:r>
              <a:rPr lang="ar-DZ" sz="3200" dirty="0" err="1">
                <a:solidFill>
                  <a:schemeClr val="bg1"/>
                </a:solidFill>
                <a:cs typeface="Sultan normal" pitchFamily="2" charset="-78"/>
              </a:rPr>
              <a:t>والاثرياء</a:t>
            </a: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، .</a:t>
            </a: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- </a:t>
            </a:r>
            <a:r>
              <a:rPr lang="ar-DZ" sz="3200" dirty="0">
                <a:solidFill>
                  <a:srgbClr val="C00000"/>
                </a:solidFill>
                <a:cs typeface="Sultan normal" pitchFamily="2" charset="-78"/>
              </a:rPr>
              <a:t>ومن ثم كانت </a:t>
            </a:r>
            <a:r>
              <a:rPr lang="ar-DZ" sz="3200" dirty="0" err="1">
                <a:solidFill>
                  <a:srgbClr val="C00000"/>
                </a:solidFill>
                <a:cs typeface="Sultan normal" pitchFamily="2" charset="-78"/>
              </a:rPr>
              <a:t>اعمال</a:t>
            </a:r>
            <a:r>
              <a:rPr lang="ar-DZ" sz="3200" dirty="0">
                <a:solidFill>
                  <a:srgbClr val="C00000"/>
                </a:solidFill>
                <a:cs typeface="Sultan normal" pitchFamily="2" charset="-78"/>
              </a:rPr>
              <a:t> التنقيب في هذه المرحلة:</a:t>
            </a: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* لا تعبأ </a:t>
            </a:r>
            <a:r>
              <a:rPr lang="ar-DZ" sz="3200" dirty="0" err="1">
                <a:solidFill>
                  <a:schemeClr val="bg1"/>
                </a:solidFill>
                <a:cs typeface="Sultan normal" pitchFamily="2" charset="-78"/>
              </a:rPr>
              <a:t>باتلاف</a:t>
            </a: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البقايا غير الثمينة المصنوعة من الطين أو الفخار أو الحديد......</a:t>
            </a: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*ولا تعبا بالمواقع </a:t>
            </a:r>
            <a:r>
              <a:rPr lang="ar-DZ" sz="3200" dirty="0" err="1">
                <a:solidFill>
                  <a:schemeClr val="bg1"/>
                </a:solidFill>
                <a:cs typeface="Sultan normal" pitchFamily="2" charset="-78"/>
              </a:rPr>
              <a:t>الاثرية</a:t>
            </a: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المنقب فيها حيث شهدت اغلبها : ال</a:t>
            </a:r>
            <a:r>
              <a:rPr lang="ar-DZ" sz="3200" dirty="0">
                <a:solidFill>
                  <a:srgbClr val="FF0000"/>
                </a:solidFill>
                <a:cs typeface="Sultan normal" pitchFamily="2" charset="-78"/>
              </a:rPr>
              <a:t>تخريب والتدمير</a:t>
            </a: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.</a:t>
            </a:r>
            <a:endParaRPr lang="en-US" sz="3200" b="1" dirty="0">
              <a:solidFill>
                <a:schemeClr val="bg1"/>
              </a:solidFill>
              <a:cs typeface="Sultan normal" pitchFamily="2" charset="-78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691680" y="0"/>
            <a:ext cx="5544616" cy="7647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800" b="1" dirty="0">
                <a:solidFill>
                  <a:srgbClr val="C00000"/>
                </a:solidFill>
                <a:cs typeface="Sultan normal" pitchFamily="2" charset="-78"/>
              </a:rPr>
              <a:t>المرحلة </a:t>
            </a:r>
            <a:r>
              <a:rPr lang="ar-DZ" sz="4800" b="1" dirty="0" err="1">
                <a:solidFill>
                  <a:srgbClr val="C00000"/>
                </a:solidFill>
                <a:cs typeface="Sultan normal" pitchFamily="2" charset="-78"/>
              </a:rPr>
              <a:t>الاولى</a:t>
            </a:r>
            <a:endParaRPr lang="en-US" sz="4800" b="1" dirty="0">
              <a:solidFill>
                <a:srgbClr val="C00000"/>
              </a:solidFill>
              <a:cs typeface="Sultan normal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889248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endParaRPr lang="ar-DZ" sz="3600" dirty="0">
              <a:solidFill>
                <a:schemeClr val="bg1"/>
              </a:solidFill>
              <a:cs typeface="Sultan normal" pitchFamily="2" charset="-78"/>
            </a:endParaRPr>
          </a:p>
          <a:p>
            <a:pPr algn="just" rtl="1"/>
            <a:r>
              <a:rPr lang="ar-DZ" sz="3200" b="1" dirty="0">
                <a:solidFill>
                  <a:schemeClr val="bg1"/>
                </a:solidFill>
                <a:cs typeface="Sultan normal" pitchFamily="2" charset="-78"/>
              </a:rPr>
              <a:t>المرحلة الثانية</a:t>
            </a: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: </a:t>
            </a:r>
          </a:p>
          <a:p>
            <a:pPr algn="just" rtl="1"/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تغير مفهوم التنقيب </a:t>
            </a:r>
            <a:r>
              <a:rPr lang="ar-SA" sz="2800" dirty="0">
                <a:solidFill>
                  <a:schemeClr val="bg1"/>
                </a:solidFill>
                <a:cs typeface="Sultan normal" pitchFamily="2" charset="-78"/>
              </a:rPr>
              <a:t>في </a:t>
            </a: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هذه المرحلة  </a:t>
            </a:r>
          </a:p>
          <a:p>
            <a:pPr algn="just" rtl="1"/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وأخذ الصبغة العلمية الصحيحة</a:t>
            </a:r>
          </a:p>
          <a:p>
            <a:pPr algn="just" rtl="1"/>
            <a:r>
              <a:rPr lang="ar-DZ" sz="2800" dirty="0" err="1">
                <a:solidFill>
                  <a:schemeClr val="bg1"/>
                </a:solidFill>
                <a:cs typeface="Sultan normal" pitchFamily="2" charset="-78"/>
              </a:rPr>
              <a:t>واصبحت</a:t>
            </a: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 قيمة </a:t>
            </a:r>
            <a:r>
              <a:rPr lang="ar-DZ" sz="2800" dirty="0" err="1">
                <a:solidFill>
                  <a:schemeClr val="bg1"/>
                </a:solidFill>
                <a:cs typeface="Sultan normal" pitchFamily="2" charset="-78"/>
              </a:rPr>
              <a:t>الاثر</a:t>
            </a: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 في قيمة ما يقدمه من معطيات ومعلومات:</a:t>
            </a:r>
          </a:p>
          <a:p>
            <a:pPr algn="just" rtl="1"/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 - علمية         - تاريخية           -فنية </a:t>
            </a:r>
          </a:p>
          <a:p>
            <a:pPr algn="just" rtl="1"/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- سياسية     - وغيرها من المجالات.</a:t>
            </a:r>
          </a:p>
          <a:p>
            <a:pPr algn="just" rtl="1"/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 </a:t>
            </a:r>
            <a:r>
              <a:rPr lang="ar-DZ" sz="2800" dirty="0" err="1">
                <a:solidFill>
                  <a:schemeClr val="bg1"/>
                </a:solidFill>
                <a:cs typeface="Sultan normal" pitchFamily="2" charset="-78"/>
              </a:rPr>
              <a:t>فاصبح</a:t>
            </a: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 يبحث عن كل المخلفات المادية للحضارات السابقة:</a:t>
            </a:r>
          </a:p>
          <a:p>
            <a:pPr algn="just" rtl="1">
              <a:buFontTx/>
              <a:buChar char="-"/>
            </a:pP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الغث منها</a:t>
            </a:r>
          </a:p>
          <a:p>
            <a:pPr algn="just" rtl="1">
              <a:buFontTx/>
              <a:buChar char="-"/>
            </a:pP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- والثمين</a:t>
            </a:r>
          </a:p>
          <a:p>
            <a:pPr algn="just" rtl="1">
              <a:buFontTx/>
              <a:buChar char="-"/>
            </a:pP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 لا يف</a:t>
            </a:r>
            <a:r>
              <a:rPr lang="ar-SA" sz="2800" dirty="0">
                <a:solidFill>
                  <a:schemeClr val="bg1"/>
                </a:solidFill>
                <a:cs typeface="Sultan normal" pitchFamily="2" charset="-78"/>
              </a:rPr>
              <a:t>ر</a:t>
            </a: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ق بين </a:t>
            </a:r>
            <a:r>
              <a:rPr lang="ar-DZ" sz="2800" dirty="0" err="1">
                <a:solidFill>
                  <a:schemeClr val="bg1"/>
                </a:solidFill>
                <a:cs typeface="Sultan normal" pitchFamily="2" charset="-78"/>
              </a:rPr>
              <a:t>اناء</a:t>
            </a: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 من طين </a:t>
            </a:r>
            <a:r>
              <a:rPr lang="ar-SA" sz="2800" dirty="0">
                <a:solidFill>
                  <a:schemeClr val="bg1"/>
                </a:solidFill>
                <a:cs typeface="Sultan normal" pitchFamily="2" charset="-78"/>
              </a:rPr>
              <a:t>أ</a:t>
            </a: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و</a:t>
            </a:r>
            <a:r>
              <a:rPr lang="ar-SA" sz="2800" dirty="0">
                <a:solidFill>
                  <a:schemeClr val="bg1"/>
                </a:solidFill>
                <a:cs typeface="Sultan normal" pitchFamily="2" charset="-78"/>
              </a:rPr>
              <a:t> إ</a:t>
            </a: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ناء من فضة </a:t>
            </a:r>
            <a:r>
              <a:rPr lang="ar-DZ" sz="2800" dirty="0" err="1">
                <a:solidFill>
                  <a:schemeClr val="bg1"/>
                </a:solidFill>
                <a:cs typeface="Sultan normal" pitchFamily="2" charset="-78"/>
              </a:rPr>
              <a:t>او</a:t>
            </a: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 ذهب</a:t>
            </a:r>
          </a:p>
          <a:p>
            <a:pPr algn="just" rtl="1">
              <a:buFontTx/>
              <a:buChar char="-"/>
            </a:pP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 ولا يتوقف الباحث </a:t>
            </a:r>
            <a:r>
              <a:rPr lang="ar-DZ" sz="2800" dirty="0" err="1">
                <a:solidFill>
                  <a:schemeClr val="bg1"/>
                </a:solidFill>
                <a:cs typeface="Sultan normal" pitchFamily="2" charset="-78"/>
              </a:rPr>
              <a:t>الاثري</a:t>
            </a: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 عند المصنوعات الطينية فحسب بل يجمع حتى العظام.</a:t>
            </a:r>
          </a:p>
          <a:p>
            <a:pPr algn="just" rtl="1"/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- </a:t>
            </a:r>
            <a:r>
              <a:rPr lang="ar-DZ" sz="2800" dirty="0" err="1">
                <a:solidFill>
                  <a:schemeClr val="bg1"/>
                </a:solidFill>
                <a:cs typeface="Sultan normal" pitchFamily="2" charset="-78"/>
              </a:rPr>
              <a:t>واصبحت</a:t>
            </a: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 المواقع </a:t>
            </a:r>
            <a:r>
              <a:rPr lang="ar-DZ" sz="2800" dirty="0" err="1">
                <a:solidFill>
                  <a:schemeClr val="bg1"/>
                </a:solidFill>
                <a:cs typeface="Sultan normal" pitchFamily="2" charset="-78"/>
              </a:rPr>
              <a:t>الاثرية</a:t>
            </a: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 محمية في الغالب ما </a:t>
            </a:r>
            <a:r>
              <a:rPr lang="ar-DZ" sz="2800" dirty="0" err="1">
                <a:solidFill>
                  <a:schemeClr val="bg1"/>
                </a:solidFill>
                <a:cs typeface="Sultan normal" pitchFamily="2" charset="-78"/>
              </a:rPr>
              <a:t>تسيج</a:t>
            </a:r>
            <a:r>
              <a:rPr lang="ar-DZ" sz="2800" dirty="0">
                <a:solidFill>
                  <a:schemeClr val="bg1"/>
                </a:solidFill>
                <a:cs typeface="Sultan normal" pitchFamily="2" charset="-78"/>
              </a:rPr>
              <a:t> بسياج لحمايتها	</a:t>
            </a:r>
            <a:endParaRPr lang="en-US" sz="2800" b="1" dirty="0">
              <a:solidFill>
                <a:schemeClr val="bg1"/>
              </a:solidFill>
              <a:cs typeface="Sultan normal" pitchFamily="2" charset="-78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691680" y="0"/>
            <a:ext cx="5544616" cy="7647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800" b="1" dirty="0">
                <a:solidFill>
                  <a:srgbClr val="C00000"/>
                </a:solidFill>
                <a:cs typeface="Sultan normal" pitchFamily="2" charset="-78"/>
              </a:rPr>
              <a:t>المرحلة الثانية</a:t>
            </a:r>
            <a:endParaRPr lang="en-US" sz="4800" b="1" dirty="0">
              <a:solidFill>
                <a:srgbClr val="C00000"/>
              </a:solidFill>
              <a:cs typeface="Sultan normal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889248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endParaRPr lang="ar-DZ" sz="4400" b="1" dirty="0">
              <a:solidFill>
                <a:schemeClr val="bg1"/>
              </a:solidFill>
              <a:cs typeface="Sultan normal" pitchFamily="2" charset="-78"/>
            </a:endParaRPr>
          </a:p>
          <a:p>
            <a:pPr algn="just" rtl="1"/>
            <a:r>
              <a:rPr lang="ar-DZ" sz="3200" b="1" dirty="0">
                <a:solidFill>
                  <a:schemeClr val="bg1"/>
                </a:solidFill>
                <a:cs typeface="Sultan normal" pitchFamily="2" charset="-78"/>
              </a:rPr>
              <a:t>ومع تغير مفهوم التنقيب </a:t>
            </a:r>
            <a:r>
              <a:rPr lang="ar-DZ" sz="3200" b="1" dirty="0" err="1">
                <a:solidFill>
                  <a:schemeClr val="bg1"/>
                </a:solidFill>
                <a:cs typeface="Sultan normal" pitchFamily="2" charset="-78"/>
              </a:rPr>
              <a:t>الاثري</a:t>
            </a: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:</a:t>
            </a: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- تغيرت معه الطرق والوسائل </a:t>
            </a: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- وظهرت المناهج التي تقنن وتؤسس </a:t>
            </a:r>
            <a:r>
              <a:rPr lang="ar-DZ" sz="3200" dirty="0" err="1">
                <a:solidFill>
                  <a:schemeClr val="bg1"/>
                </a:solidFill>
                <a:cs typeface="Sultan normal" pitchFamily="2" charset="-78"/>
              </a:rPr>
              <a:t>لاعمال</a:t>
            </a: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الحفر</a:t>
            </a:r>
          </a:p>
          <a:p>
            <a:pPr algn="just" rtl="1"/>
            <a:r>
              <a:rPr lang="ar-DZ" sz="3200" b="1" dirty="0">
                <a:solidFill>
                  <a:schemeClr val="bg1"/>
                </a:solidFill>
                <a:cs typeface="Sultan normal" pitchFamily="2" charset="-78"/>
              </a:rPr>
              <a:t>شروط التنقيب:</a:t>
            </a: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*ضمان سلامة </a:t>
            </a:r>
            <a:r>
              <a:rPr lang="ar-DZ" sz="3200" dirty="0" err="1">
                <a:solidFill>
                  <a:schemeClr val="bg1"/>
                </a:solidFill>
                <a:cs typeface="Sultan normal" pitchFamily="2" charset="-78"/>
              </a:rPr>
              <a:t>الاثر</a:t>
            </a:r>
            <a:endParaRPr lang="ar-DZ" sz="3200" dirty="0">
              <a:solidFill>
                <a:schemeClr val="bg1"/>
              </a:solidFill>
              <a:cs typeface="Sultan normal" pitchFamily="2" charset="-78"/>
            </a:endParaRPr>
          </a:p>
          <a:p>
            <a:pPr algn="just" rtl="1">
              <a:buFont typeface="Arial" charset="0"/>
              <a:buChar char="•"/>
            </a:pP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وضمان تسجيل كل المعلومات المتعلقة باكتشافه: </a:t>
            </a:r>
          </a:p>
          <a:p>
            <a:pPr algn="just" rtl="1">
              <a:buFont typeface="Arial" charset="0"/>
              <a:buChar char="•"/>
            </a:pP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من تاريخ /وموقع والطبقة التي كان </a:t>
            </a:r>
            <a:r>
              <a:rPr lang="ar-DZ" sz="3200" dirty="0" err="1">
                <a:solidFill>
                  <a:schemeClr val="bg1"/>
                </a:solidFill>
                <a:cs typeface="Sultan normal" pitchFamily="2" charset="-78"/>
              </a:rPr>
              <a:t>متموضعا</a:t>
            </a:r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 فيها / ووضع رقم جردا خاصا </a:t>
            </a:r>
            <a:r>
              <a:rPr lang="ar-DZ" sz="3200" dirty="0" err="1">
                <a:solidFill>
                  <a:schemeClr val="bg1"/>
                </a:solidFill>
                <a:cs typeface="Sultan normal" pitchFamily="2" charset="-78"/>
              </a:rPr>
              <a:t>به</a:t>
            </a:r>
            <a:endParaRPr lang="ar-DZ" sz="3200" dirty="0">
              <a:solidFill>
                <a:schemeClr val="bg1"/>
              </a:solidFill>
              <a:cs typeface="Sultan normal" pitchFamily="2" charset="-78"/>
            </a:endParaRP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*تصويره ورسمه ووضع مخططات له</a:t>
            </a:r>
          </a:p>
          <a:p>
            <a:pPr algn="just" rtl="1"/>
            <a:r>
              <a:rPr lang="ar-DZ" sz="3200" dirty="0">
                <a:solidFill>
                  <a:schemeClr val="bg1"/>
                </a:solidFill>
                <a:cs typeface="Sultan normal" pitchFamily="2" charset="-78"/>
              </a:rPr>
              <a:t>* توفير الحماية والحفظ والصيانة الكاملة له، منذ اللحظات الاولى لاكتشافه، بل منذ الضربة الاولى بالفأس في الموقع الى ان ينقل الى العرض او المخزن في المتحف.</a:t>
            </a:r>
            <a:endParaRPr lang="en-US" sz="3200" b="1" dirty="0">
              <a:solidFill>
                <a:schemeClr val="bg1"/>
              </a:solidFill>
              <a:cs typeface="Sultan normal" pitchFamily="2" charset="-78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691680" y="0"/>
            <a:ext cx="5544616" cy="7647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800" b="1" dirty="0">
                <a:solidFill>
                  <a:srgbClr val="C00000"/>
                </a:solidFill>
                <a:cs typeface="Sultan normal" pitchFamily="2" charset="-78"/>
              </a:rPr>
              <a:t>المرحلة الثانية</a:t>
            </a:r>
            <a:endParaRPr lang="en-US" sz="4800" b="1" dirty="0">
              <a:solidFill>
                <a:srgbClr val="C00000"/>
              </a:solidFill>
              <a:cs typeface="Sultan normal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899592" y="0"/>
            <a:ext cx="7344816" cy="6525344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endParaRPr lang="ar-DZ" sz="4000" b="1" dirty="0">
              <a:solidFill>
                <a:schemeClr val="bg1"/>
              </a:solidFill>
              <a:cs typeface="Sultan normal" pitchFamily="2" charset="-78"/>
            </a:endParaRPr>
          </a:p>
          <a:p>
            <a:pPr algn="ctr" rtl="1"/>
            <a:r>
              <a:rPr lang="ar-DZ" sz="8000" b="1" dirty="0">
                <a:solidFill>
                  <a:srgbClr val="C00000"/>
                </a:solidFill>
                <a:cs typeface="Sultan normal" pitchFamily="2" charset="-78"/>
              </a:rPr>
              <a:t>أهداف التنقيب الأثري</a:t>
            </a:r>
            <a:endParaRPr lang="en-US" sz="8000" b="1" dirty="0">
              <a:solidFill>
                <a:srgbClr val="C00000"/>
              </a:solidFill>
              <a:cs typeface="Sultan normal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889248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endParaRPr lang="ar-DZ" sz="4400" b="1" dirty="0">
              <a:solidFill>
                <a:schemeClr val="bg1"/>
              </a:solidFill>
              <a:cs typeface="Sultan normal" pitchFamily="2" charset="-78"/>
            </a:endParaRPr>
          </a:p>
          <a:p>
            <a:pPr algn="just" rtl="1"/>
            <a:r>
              <a:rPr lang="ar-DZ" sz="3600" dirty="0">
                <a:solidFill>
                  <a:schemeClr val="bg1"/>
                </a:solidFill>
                <a:cs typeface="Sultan normal" pitchFamily="2" charset="-78"/>
              </a:rPr>
              <a:t> </a:t>
            </a:r>
            <a:r>
              <a:rPr lang="ar-DZ" sz="5400" b="1" dirty="0">
                <a:solidFill>
                  <a:schemeClr val="bg1"/>
                </a:solidFill>
                <a:cs typeface="Sultan normal" pitchFamily="2" charset="-78"/>
              </a:rPr>
              <a:t>انقاذ </a:t>
            </a:r>
            <a:r>
              <a:rPr lang="ar-DZ" sz="5400" b="1" dirty="0" err="1">
                <a:solidFill>
                  <a:schemeClr val="bg1"/>
                </a:solidFill>
                <a:cs typeface="Sultan normal" pitchFamily="2" charset="-78"/>
              </a:rPr>
              <a:t>الاثار</a:t>
            </a:r>
            <a:r>
              <a:rPr lang="ar-DZ" sz="5400" b="1" dirty="0">
                <a:solidFill>
                  <a:schemeClr val="bg1"/>
                </a:solidFill>
                <a:cs typeface="Sultan normal" pitchFamily="2" charset="-78"/>
              </a:rPr>
              <a:t> </a:t>
            </a:r>
            <a:r>
              <a:rPr lang="ar-DZ" sz="5400" dirty="0">
                <a:solidFill>
                  <a:schemeClr val="bg1"/>
                </a:solidFill>
                <a:cs typeface="Sultan normal" pitchFamily="2" charset="-78"/>
              </a:rPr>
              <a:t>واستخراجه</a:t>
            </a:r>
            <a:r>
              <a:rPr lang="ar-DZ" sz="5400" b="1" dirty="0">
                <a:solidFill>
                  <a:schemeClr val="bg1"/>
                </a:solidFill>
                <a:cs typeface="Sultan normal" pitchFamily="2" charset="-78"/>
              </a:rPr>
              <a:t>:</a:t>
            </a:r>
            <a:r>
              <a:rPr lang="ar-DZ" sz="5400" dirty="0">
                <a:solidFill>
                  <a:schemeClr val="bg1"/>
                </a:solidFill>
                <a:cs typeface="Sultan normal" pitchFamily="2" charset="-78"/>
              </a:rPr>
              <a:t> أو </a:t>
            </a:r>
            <a:r>
              <a:rPr lang="ar-DZ" sz="5400" dirty="0" err="1">
                <a:solidFill>
                  <a:schemeClr val="bg1"/>
                </a:solidFill>
                <a:cs typeface="Sultan normal" pitchFamily="2" charset="-78"/>
              </a:rPr>
              <a:t>ابعاده</a:t>
            </a:r>
            <a:r>
              <a:rPr lang="ar-DZ" sz="5400" dirty="0">
                <a:solidFill>
                  <a:schemeClr val="bg1"/>
                </a:solidFill>
                <a:cs typeface="Sultan normal" pitchFamily="2" charset="-78"/>
              </a:rPr>
              <a:t> بنقله والذي  تكون فيه </a:t>
            </a:r>
            <a:r>
              <a:rPr lang="ar-DZ" sz="5400" dirty="0" err="1">
                <a:solidFill>
                  <a:schemeClr val="bg1"/>
                </a:solidFill>
                <a:cs typeface="Sultan normal" pitchFamily="2" charset="-78"/>
              </a:rPr>
              <a:t>اللقى</a:t>
            </a:r>
            <a:r>
              <a:rPr lang="ar-DZ" sz="5400" dirty="0">
                <a:solidFill>
                  <a:schemeClr val="bg1"/>
                </a:solidFill>
                <a:cs typeface="Sultan normal" pitchFamily="2" charset="-78"/>
              </a:rPr>
              <a:t> معرضة </a:t>
            </a:r>
            <a:r>
              <a:rPr lang="ar-DZ" sz="5400" dirty="0" err="1">
                <a:solidFill>
                  <a:schemeClr val="bg1"/>
                </a:solidFill>
                <a:cs typeface="Sultan normal" pitchFamily="2" charset="-78"/>
              </a:rPr>
              <a:t>للاخطار</a:t>
            </a:r>
            <a:r>
              <a:rPr lang="ar-DZ" sz="5400" dirty="0">
                <a:solidFill>
                  <a:schemeClr val="bg1"/>
                </a:solidFill>
                <a:cs typeface="Sultan normal" pitchFamily="2" charset="-78"/>
              </a:rPr>
              <a:t> من جراء بعض المشاريع التي تبرمج في محيطها، كأن تشق الطرق او تحفر القنوات او تبنى الدور والمساكن او تشيد السدود وغيرها.</a:t>
            </a:r>
            <a:endParaRPr lang="en-US" sz="5400" b="1" dirty="0">
              <a:solidFill>
                <a:schemeClr val="bg1"/>
              </a:solidFill>
              <a:cs typeface="Sultan normal" pitchFamily="2" charset="-78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691680" y="0"/>
            <a:ext cx="5544616" cy="7647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800" b="1" dirty="0">
                <a:solidFill>
                  <a:srgbClr val="C00000"/>
                </a:solidFill>
                <a:cs typeface="Sultan normal" pitchFamily="2" charset="-78"/>
              </a:rPr>
              <a:t>انقاذ الآثار</a:t>
            </a:r>
            <a:endParaRPr lang="en-US" sz="4800" b="1" dirty="0">
              <a:solidFill>
                <a:srgbClr val="C00000"/>
              </a:solidFill>
              <a:cs typeface="Sultan normal" pitchFamily="2" charset="-7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889248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endParaRPr lang="ar-DZ" sz="4400" b="1" dirty="0">
              <a:solidFill>
                <a:schemeClr val="bg1"/>
              </a:solidFill>
              <a:cs typeface="Sultan normal" pitchFamily="2" charset="-78"/>
            </a:endParaRPr>
          </a:p>
          <a:p>
            <a:pPr algn="just" rtl="1"/>
            <a:r>
              <a:rPr lang="ar-DZ" sz="4000" b="1" dirty="0">
                <a:solidFill>
                  <a:schemeClr val="bg1"/>
                </a:solidFill>
                <a:cs typeface="Sultan normal" pitchFamily="2" charset="-78"/>
              </a:rPr>
              <a:t>حماية </a:t>
            </a:r>
            <a:r>
              <a:rPr lang="ar-DZ" sz="4000" b="1" dirty="0" err="1">
                <a:solidFill>
                  <a:schemeClr val="bg1"/>
                </a:solidFill>
                <a:cs typeface="Sultan normal" pitchFamily="2" charset="-78"/>
              </a:rPr>
              <a:t>الاثار</a:t>
            </a:r>
            <a:r>
              <a:rPr lang="ar-DZ" sz="4000" b="1" dirty="0">
                <a:solidFill>
                  <a:schemeClr val="bg1"/>
                </a:solidFill>
                <a:cs typeface="Sultan normal" pitchFamily="2" charset="-78"/>
              </a:rPr>
              <a:t>:</a:t>
            </a:r>
          </a:p>
          <a:p>
            <a:pPr algn="just" rtl="1"/>
            <a:r>
              <a:rPr lang="ar-DZ" sz="4000" b="1" dirty="0">
                <a:solidFill>
                  <a:schemeClr val="bg1"/>
                </a:solidFill>
                <a:cs typeface="Sultan normal" pitchFamily="2" charset="-78"/>
              </a:rPr>
              <a:t> </a:t>
            </a:r>
            <a:r>
              <a:rPr lang="ar-DZ" sz="4000" dirty="0">
                <a:solidFill>
                  <a:schemeClr val="bg1"/>
                </a:solidFill>
                <a:cs typeface="Sultan normal" pitchFamily="2" charset="-78"/>
              </a:rPr>
              <a:t>تهدف مختلف </a:t>
            </a:r>
            <a:r>
              <a:rPr lang="ar-DZ" sz="4000" dirty="0" err="1">
                <a:solidFill>
                  <a:schemeClr val="bg1"/>
                </a:solidFill>
                <a:cs typeface="Sultan normal" pitchFamily="2" charset="-78"/>
              </a:rPr>
              <a:t>التنقيبات</a:t>
            </a:r>
            <a:r>
              <a:rPr lang="ar-DZ" sz="4000" dirty="0">
                <a:solidFill>
                  <a:schemeClr val="bg1"/>
                </a:solidFill>
                <a:cs typeface="Sultan normal" pitchFamily="2" charset="-78"/>
              </a:rPr>
              <a:t> </a:t>
            </a:r>
            <a:r>
              <a:rPr lang="ar-DZ" sz="4000" dirty="0" err="1">
                <a:solidFill>
                  <a:schemeClr val="bg1"/>
                </a:solidFill>
                <a:cs typeface="Sultan normal" pitchFamily="2" charset="-78"/>
              </a:rPr>
              <a:t>الى</a:t>
            </a:r>
            <a:r>
              <a:rPr lang="ar-DZ" sz="4000" dirty="0">
                <a:solidFill>
                  <a:schemeClr val="bg1"/>
                </a:solidFill>
                <a:cs typeface="Sultan normal" pitchFamily="2" charset="-78"/>
              </a:rPr>
              <a:t> حماية </a:t>
            </a:r>
            <a:r>
              <a:rPr lang="ar-DZ" sz="4000" dirty="0" err="1">
                <a:solidFill>
                  <a:schemeClr val="bg1"/>
                </a:solidFill>
                <a:cs typeface="Sultan normal" pitchFamily="2" charset="-78"/>
              </a:rPr>
              <a:t>الاثر</a:t>
            </a:r>
            <a:endParaRPr lang="ar-DZ" sz="4000" dirty="0">
              <a:solidFill>
                <a:schemeClr val="bg1"/>
              </a:solidFill>
              <a:cs typeface="Sultan normal" pitchFamily="2" charset="-78"/>
            </a:endParaRPr>
          </a:p>
          <a:p>
            <a:pPr algn="just" rtl="1"/>
            <a:r>
              <a:rPr lang="ar-DZ" sz="4000" dirty="0">
                <a:solidFill>
                  <a:schemeClr val="bg1"/>
                </a:solidFill>
                <a:cs typeface="Sultan normal" pitchFamily="2" charset="-78"/>
              </a:rPr>
              <a:t> </a:t>
            </a:r>
            <a:r>
              <a:rPr lang="ar-DZ" sz="4000" dirty="0" err="1">
                <a:solidFill>
                  <a:schemeClr val="bg1"/>
                </a:solidFill>
                <a:cs typeface="Sultan normal" pitchFamily="2" charset="-78"/>
              </a:rPr>
              <a:t>فالاخطار</a:t>
            </a:r>
            <a:r>
              <a:rPr lang="ar-DZ" sz="4000" dirty="0">
                <a:solidFill>
                  <a:schemeClr val="bg1"/>
                </a:solidFill>
                <a:cs typeface="Sultan normal" pitchFamily="2" charset="-78"/>
              </a:rPr>
              <a:t> التي تتعرض لها البقايا الاثرية المتواجدة في باطن الارض لا تقل عن تلك التي تتعرض لها الاثار الموجودة فوق سطح </a:t>
            </a:r>
            <a:r>
              <a:rPr lang="ar-DZ" sz="4000" dirty="0" err="1">
                <a:solidFill>
                  <a:schemeClr val="bg1"/>
                </a:solidFill>
                <a:cs typeface="Sultan normal" pitchFamily="2" charset="-78"/>
              </a:rPr>
              <a:t>الارض</a:t>
            </a:r>
            <a:endParaRPr lang="ar-DZ" sz="4000" dirty="0">
              <a:solidFill>
                <a:schemeClr val="bg1"/>
              </a:solidFill>
              <a:cs typeface="Sultan normal" pitchFamily="2" charset="-78"/>
            </a:endParaRPr>
          </a:p>
          <a:p>
            <a:pPr algn="just" rtl="1"/>
            <a:r>
              <a:rPr lang="ar-DZ" sz="4000" dirty="0">
                <a:solidFill>
                  <a:schemeClr val="bg1"/>
                </a:solidFill>
                <a:cs typeface="Sultan normal" pitchFamily="2" charset="-78"/>
              </a:rPr>
              <a:t> </a:t>
            </a:r>
            <a:r>
              <a:rPr lang="ar-DZ" sz="4000" dirty="0" err="1">
                <a:solidFill>
                  <a:schemeClr val="bg1"/>
                </a:solidFill>
                <a:cs typeface="Sultan normal" pitchFamily="2" charset="-78"/>
              </a:rPr>
              <a:t>فلربما</a:t>
            </a:r>
            <a:r>
              <a:rPr lang="ar-DZ" sz="4000" dirty="0">
                <a:solidFill>
                  <a:schemeClr val="bg1"/>
                </a:solidFill>
                <a:cs typeface="Sultan normal" pitchFamily="2" charset="-78"/>
              </a:rPr>
              <a:t> يمكن التحكم في حماية هذه </a:t>
            </a:r>
            <a:r>
              <a:rPr lang="ar-DZ" sz="4000" dirty="0" err="1">
                <a:solidFill>
                  <a:schemeClr val="bg1"/>
                </a:solidFill>
                <a:cs typeface="Sultan normal" pitchFamily="2" charset="-78"/>
              </a:rPr>
              <a:t>الاخيرة</a:t>
            </a:r>
            <a:endParaRPr lang="ar-DZ" sz="4000" dirty="0">
              <a:solidFill>
                <a:schemeClr val="bg1"/>
              </a:solidFill>
              <a:cs typeface="Sultan normal" pitchFamily="2" charset="-78"/>
            </a:endParaRPr>
          </a:p>
          <a:p>
            <a:pPr algn="just" rtl="1"/>
            <a:r>
              <a:rPr lang="ar-DZ" sz="4000" dirty="0">
                <a:solidFill>
                  <a:schemeClr val="bg1"/>
                </a:solidFill>
                <a:cs typeface="Sultan normal" pitchFamily="2" charset="-78"/>
              </a:rPr>
              <a:t> بينما تبقى الاولى تموت موتا بطيئا ويجد الانسان نفسه عاجزا عن حمايتها وهي في تلك الحالة دون التنقيب عنها </a:t>
            </a:r>
            <a:r>
              <a:rPr lang="ar-DZ" sz="4000" dirty="0" err="1">
                <a:solidFill>
                  <a:schemeClr val="bg1"/>
                </a:solidFill>
                <a:cs typeface="Sultan normal" pitchFamily="2" charset="-78"/>
              </a:rPr>
              <a:t>واخراجها</a:t>
            </a:r>
            <a:r>
              <a:rPr lang="ar-DZ" sz="4000" dirty="0">
                <a:solidFill>
                  <a:schemeClr val="bg1"/>
                </a:solidFill>
                <a:cs typeface="Sultan normal" pitchFamily="2" charset="-78"/>
              </a:rPr>
              <a:t>.</a:t>
            </a:r>
            <a:endParaRPr lang="en-US" sz="4000" dirty="0">
              <a:solidFill>
                <a:schemeClr val="bg1"/>
              </a:solidFill>
              <a:cs typeface="Sultan normal" pitchFamily="2" charset="-78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691680" y="0"/>
            <a:ext cx="5544616" cy="7647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800" b="1" dirty="0">
                <a:solidFill>
                  <a:srgbClr val="C00000"/>
                </a:solidFill>
                <a:cs typeface="Sultan normal" pitchFamily="2" charset="-78"/>
              </a:rPr>
              <a:t>حماية الآثار</a:t>
            </a:r>
            <a:endParaRPr lang="en-US" sz="4800" b="1" dirty="0">
              <a:solidFill>
                <a:srgbClr val="C00000"/>
              </a:solidFill>
              <a:cs typeface="Sultan normal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5867</TotalTime>
  <Words>611</Words>
  <Application>Microsoft Office PowerPoint</Application>
  <PresentationFormat>Affichage à l'écran (4:3)</PresentationFormat>
  <Paragraphs>84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Constantia</vt:lpstr>
      <vt:lpstr>Sultan Medium</vt:lpstr>
      <vt:lpstr>Sultan normal</vt:lpstr>
      <vt:lpstr>Wingdings 2</vt:lpstr>
      <vt:lpstr>Débit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Deftones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Sarisoft</dc:creator>
  <cp:lastModifiedBy>amine dahdouh</cp:lastModifiedBy>
  <cp:revision>63</cp:revision>
  <dcterms:created xsi:type="dcterms:W3CDTF">2014-12-14T11:25:18Z</dcterms:created>
  <dcterms:modified xsi:type="dcterms:W3CDTF">2024-04-27T17:27:40Z</dcterms:modified>
</cp:coreProperties>
</file>