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404" r:id="rId2"/>
    <p:sldId id="406" r:id="rId3"/>
    <p:sldId id="270" r:id="rId4"/>
    <p:sldId id="295" r:id="rId5"/>
    <p:sldId id="296" r:id="rId6"/>
    <p:sldId id="279" r:id="rId7"/>
    <p:sldId id="277" r:id="rId8"/>
    <p:sldId id="299" r:id="rId9"/>
    <p:sldId id="290" r:id="rId10"/>
    <p:sldId id="291" r:id="rId11"/>
    <p:sldId id="301" r:id="rId12"/>
    <p:sldId id="405" r:id="rId13"/>
    <p:sldId id="302" r:id="rId14"/>
    <p:sldId id="269" r:id="rId15"/>
    <p:sldId id="260" r:id="rId16"/>
    <p:sldId id="261" r:id="rId17"/>
    <p:sldId id="275" r:id="rId18"/>
    <p:sldId id="258" r:id="rId19"/>
    <p:sldId id="259" r:id="rId20"/>
    <p:sldId id="272" r:id="rId21"/>
    <p:sldId id="281" r:id="rId22"/>
    <p:sldId id="288" r:id="rId23"/>
    <p:sldId id="297" r:id="rId24"/>
    <p:sldId id="323" r:id="rId25"/>
    <p:sldId id="382"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29" autoAdjust="0"/>
    <p:restoredTop sz="94660"/>
  </p:normalViewPr>
  <p:slideViewPr>
    <p:cSldViewPr>
      <p:cViewPr>
        <p:scale>
          <a:sx n="50" d="100"/>
          <a:sy n="50" d="100"/>
        </p:scale>
        <p:origin x="2309" y="54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0B1CF9-E64E-4DC4-A7A7-DA4587510B90}" type="datetimeFigureOut">
              <a:rPr lang="fr-FR" smtClean="0"/>
              <a:pPr/>
              <a:t>01/01/2025</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6A1786A-24F7-4221-9F03-05D0DF9BAB00}"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endParaRPr lang="en-US"/>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endParaRPr lang="en-US"/>
          </a:p>
        </p:txBody>
      </p:sp>
      <p:sp>
        <p:nvSpPr>
          <p:cNvPr id="4" name="Espace réservé de la date 3"/>
          <p:cNvSpPr>
            <a:spLocks noGrp="1"/>
          </p:cNvSpPr>
          <p:nvPr>
            <p:ph type="dt" sz="half" idx="10"/>
          </p:nvPr>
        </p:nvSpPr>
        <p:spPr/>
        <p:txBody>
          <a:bodyPr/>
          <a:lstStyle/>
          <a:p>
            <a:fld id="{BDE29E0B-7213-46CF-87E4-588878AC3014}" type="datetimeFigureOut">
              <a:rPr lang="en-US" smtClean="0"/>
              <a:pPr/>
              <a:t>1/1/2025</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7BB6A8DE-898E-4F7B-A58B-F1ACC787227D}"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p:cNvSpPr>
            <a:spLocks noGrp="1"/>
          </p:cNvSpPr>
          <p:nvPr>
            <p:ph type="dt" sz="half" idx="10"/>
          </p:nvPr>
        </p:nvSpPr>
        <p:spPr/>
        <p:txBody>
          <a:bodyPr/>
          <a:lstStyle/>
          <a:p>
            <a:fld id="{BDE29E0B-7213-46CF-87E4-588878AC3014}" type="datetimeFigureOut">
              <a:rPr lang="en-US" smtClean="0"/>
              <a:pPr/>
              <a:t>1/1/2025</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7BB6A8DE-898E-4F7B-A58B-F1ACC787227D}"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endParaRPr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p:cNvSpPr>
            <a:spLocks noGrp="1"/>
          </p:cNvSpPr>
          <p:nvPr>
            <p:ph type="dt" sz="half" idx="10"/>
          </p:nvPr>
        </p:nvSpPr>
        <p:spPr/>
        <p:txBody>
          <a:bodyPr/>
          <a:lstStyle/>
          <a:p>
            <a:fld id="{BDE29E0B-7213-46CF-87E4-588878AC3014}" type="datetimeFigureOut">
              <a:rPr lang="en-US" smtClean="0"/>
              <a:pPr/>
              <a:t>1/1/2025</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7BB6A8DE-898E-4F7B-A58B-F1ACC787227D}"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en-US"/>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p:cNvSpPr>
            <a:spLocks noGrp="1"/>
          </p:cNvSpPr>
          <p:nvPr>
            <p:ph type="dt" sz="half" idx="10"/>
          </p:nvPr>
        </p:nvSpPr>
        <p:spPr/>
        <p:txBody>
          <a:bodyPr/>
          <a:lstStyle/>
          <a:p>
            <a:fld id="{BDE29E0B-7213-46CF-87E4-588878AC3014}" type="datetimeFigureOut">
              <a:rPr lang="en-US" smtClean="0"/>
              <a:pPr/>
              <a:t>1/1/2025</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7BB6A8DE-898E-4F7B-A58B-F1ACC787227D}"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endParaRPr lang="en-US"/>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BDE29E0B-7213-46CF-87E4-588878AC3014}" type="datetimeFigureOut">
              <a:rPr lang="en-US" smtClean="0"/>
              <a:pPr/>
              <a:t>1/1/2025</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7BB6A8DE-898E-4F7B-A58B-F1ACC787227D}"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en-US"/>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Espace réservé de la date 4"/>
          <p:cNvSpPr>
            <a:spLocks noGrp="1"/>
          </p:cNvSpPr>
          <p:nvPr>
            <p:ph type="dt" sz="half" idx="10"/>
          </p:nvPr>
        </p:nvSpPr>
        <p:spPr/>
        <p:txBody>
          <a:bodyPr/>
          <a:lstStyle/>
          <a:p>
            <a:fld id="{BDE29E0B-7213-46CF-87E4-588878AC3014}" type="datetimeFigureOut">
              <a:rPr lang="en-US" smtClean="0"/>
              <a:pPr/>
              <a:t>1/1/2025</a:t>
            </a:fld>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7BB6A8DE-898E-4F7B-A58B-F1ACC787227D}"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endParaRPr lang="en-US"/>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Espace réservé de la date 6"/>
          <p:cNvSpPr>
            <a:spLocks noGrp="1"/>
          </p:cNvSpPr>
          <p:nvPr>
            <p:ph type="dt" sz="half" idx="10"/>
          </p:nvPr>
        </p:nvSpPr>
        <p:spPr/>
        <p:txBody>
          <a:bodyPr/>
          <a:lstStyle/>
          <a:p>
            <a:fld id="{BDE29E0B-7213-46CF-87E4-588878AC3014}" type="datetimeFigureOut">
              <a:rPr lang="en-US" smtClean="0"/>
              <a:pPr/>
              <a:t>1/1/2025</a:t>
            </a:fld>
            <a:endParaRPr lang="en-US"/>
          </a:p>
        </p:txBody>
      </p:sp>
      <p:sp>
        <p:nvSpPr>
          <p:cNvPr id="8" name="Espace réservé du pied de page 7"/>
          <p:cNvSpPr>
            <a:spLocks noGrp="1"/>
          </p:cNvSpPr>
          <p:nvPr>
            <p:ph type="ftr" sz="quarter" idx="11"/>
          </p:nvPr>
        </p:nvSpPr>
        <p:spPr/>
        <p:txBody>
          <a:bodyPr/>
          <a:lstStyle/>
          <a:p>
            <a:endParaRPr lang="en-US"/>
          </a:p>
        </p:txBody>
      </p:sp>
      <p:sp>
        <p:nvSpPr>
          <p:cNvPr id="9" name="Espace réservé du numéro de diapositive 8"/>
          <p:cNvSpPr>
            <a:spLocks noGrp="1"/>
          </p:cNvSpPr>
          <p:nvPr>
            <p:ph type="sldNum" sz="quarter" idx="12"/>
          </p:nvPr>
        </p:nvSpPr>
        <p:spPr/>
        <p:txBody>
          <a:bodyPr/>
          <a:lstStyle/>
          <a:p>
            <a:fld id="{7BB6A8DE-898E-4F7B-A58B-F1ACC787227D}"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en-US"/>
          </a:p>
        </p:txBody>
      </p:sp>
      <p:sp>
        <p:nvSpPr>
          <p:cNvPr id="3" name="Espace réservé de la date 2"/>
          <p:cNvSpPr>
            <a:spLocks noGrp="1"/>
          </p:cNvSpPr>
          <p:nvPr>
            <p:ph type="dt" sz="half" idx="10"/>
          </p:nvPr>
        </p:nvSpPr>
        <p:spPr/>
        <p:txBody>
          <a:bodyPr/>
          <a:lstStyle/>
          <a:p>
            <a:fld id="{BDE29E0B-7213-46CF-87E4-588878AC3014}" type="datetimeFigureOut">
              <a:rPr lang="en-US" smtClean="0"/>
              <a:pPr/>
              <a:t>1/1/2025</a:t>
            </a:fld>
            <a:endParaRPr lang="en-US"/>
          </a:p>
        </p:txBody>
      </p:sp>
      <p:sp>
        <p:nvSpPr>
          <p:cNvPr id="4" name="Espace réservé du pied de page 3"/>
          <p:cNvSpPr>
            <a:spLocks noGrp="1"/>
          </p:cNvSpPr>
          <p:nvPr>
            <p:ph type="ftr" sz="quarter" idx="11"/>
          </p:nvPr>
        </p:nvSpPr>
        <p:spPr/>
        <p:txBody>
          <a:bodyPr/>
          <a:lstStyle/>
          <a:p>
            <a:endParaRPr lang="en-US"/>
          </a:p>
        </p:txBody>
      </p:sp>
      <p:sp>
        <p:nvSpPr>
          <p:cNvPr id="5" name="Espace réservé du numéro de diapositive 4"/>
          <p:cNvSpPr>
            <a:spLocks noGrp="1"/>
          </p:cNvSpPr>
          <p:nvPr>
            <p:ph type="sldNum" sz="quarter" idx="12"/>
          </p:nvPr>
        </p:nvSpPr>
        <p:spPr/>
        <p:txBody>
          <a:bodyPr/>
          <a:lstStyle/>
          <a:p>
            <a:fld id="{7BB6A8DE-898E-4F7B-A58B-F1ACC787227D}"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DE29E0B-7213-46CF-87E4-588878AC3014}" type="datetimeFigureOut">
              <a:rPr lang="en-US" smtClean="0"/>
              <a:pPr/>
              <a:t>1/1/2025</a:t>
            </a:fld>
            <a:endParaRPr lang="en-US"/>
          </a:p>
        </p:txBody>
      </p:sp>
      <p:sp>
        <p:nvSpPr>
          <p:cNvPr id="3" name="Espace réservé du pied de page 2"/>
          <p:cNvSpPr>
            <a:spLocks noGrp="1"/>
          </p:cNvSpPr>
          <p:nvPr>
            <p:ph type="ftr" sz="quarter" idx="11"/>
          </p:nvPr>
        </p:nvSpPr>
        <p:spPr/>
        <p:txBody>
          <a:bodyPr/>
          <a:lstStyle/>
          <a:p>
            <a:endParaRPr lang="en-US"/>
          </a:p>
        </p:txBody>
      </p:sp>
      <p:sp>
        <p:nvSpPr>
          <p:cNvPr id="4" name="Espace réservé du numéro de diapositive 3"/>
          <p:cNvSpPr>
            <a:spLocks noGrp="1"/>
          </p:cNvSpPr>
          <p:nvPr>
            <p:ph type="sldNum" sz="quarter" idx="12"/>
          </p:nvPr>
        </p:nvSpPr>
        <p:spPr/>
        <p:txBody>
          <a:bodyPr/>
          <a:lstStyle/>
          <a:p>
            <a:fld id="{7BB6A8DE-898E-4F7B-A58B-F1ACC787227D}"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endParaRPr lang="en-US"/>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BDE29E0B-7213-46CF-87E4-588878AC3014}" type="datetimeFigureOut">
              <a:rPr lang="en-US" smtClean="0"/>
              <a:pPr/>
              <a:t>1/1/2025</a:t>
            </a:fld>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7BB6A8DE-898E-4F7B-A58B-F1ACC787227D}"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endParaRPr lang="en-US"/>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BDE29E0B-7213-46CF-87E4-588878AC3014}" type="datetimeFigureOut">
              <a:rPr lang="en-US" smtClean="0"/>
              <a:pPr/>
              <a:t>1/1/2025</a:t>
            </a:fld>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7BB6A8DE-898E-4F7B-A58B-F1ACC787227D}"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pour modifier le style du titre</a:t>
            </a:r>
            <a:endParaRPr lang="en-US"/>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E29E0B-7213-46CF-87E4-588878AC3014}" type="datetimeFigureOut">
              <a:rPr lang="en-US" smtClean="0"/>
              <a:pPr/>
              <a:t>1/1/2025</a:t>
            </a:fld>
            <a:endParaRPr lang="en-US"/>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B6A8DE-898E-4F7B-A58B-F1ACC787227D}"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gi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gif"/><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D6580C-75A5-CA2D-D87F-4D4D923EADB1}"/>
              </a:ext>
            </a:extLst>
          </p:cNvPr>
          <p:cNvSpPr>
            <a:spLocks noGrp="1"/>
          </p:cNvSpPr>
          <p:nvPr>
            <p:ph type="title"/>
          </p:nvPr>
        </p:nvSpPr>
        <p:spPr>
          <a:xfrm>
            <a:off x="179512" y="116632"/>
            <a:ext cx="9073008" cy="6741368"/>
          </a:xfrm>
        </p:spPr>
        <p:txBody>
          <a:bodyPr>
            <a:noAutofit/>
          </a:bodyPr>
          <a:lstStyle/>
          <a:p>
            <a:pPr>
              <a:lnSpc>
                <a:spcPct val="150000"/>
              </a:lnSpc>
            </a:pPr>
            <a:r>
              <a:rPr lang="ar-DZ" sz="4000" b="1" dirty="0"/>
              <a:t>المركز الجامعي تيبازة</a:t>
            </a:r>
            <a:br>
              <a:rPr lang="ar-DZ" sz="4000" b="1" dirty="0"/>
            </a:br>
            <a:r>
              <a:rPr lang="ar-DZ" sz="4000" b="1" dirty="0"/>
              <a:t>مقياس تاريخ واثار المشرق الإسلامي</a:t>
            </a:r>
            <a:br>
              <a:rPr lang="ar-DZ" sz="4000" b="1" dirty="0"/>
            </a:br>
            <a:r>
              <a:rPr lang="ar-DZ" sz="4000" b="1" dirty="0"/>
              <a:t> الأستاذة </a:t>
            </a:r>
            <a:r>
              <a:rPr lang="ar-DZ" sz="4000" b="1" dirty="0" err="1"/>
              <a:t>حمدوش</a:t>
            </a:r>
            <a:r>
              <a:rPr lang="ar-DZ" sz="4000" b="1" dirty="0"/>
              <a:t> زهيرة</a:t>
            </a:r>
            <a:br>
              <a:rPr lang="ar-DZ" sz="4000" b="1" dirty="0"/>
            </a:br>
            <a:r>
              <a:rPr lang="ar-DZ" sz="4000" b="1" dirty="0"/>
              <a:t> السنة الثانية اثار  </a:t>
            </a:r>
            <a:br>
              <a:rPr lang="ar-DZ" sz="4000" b="1" dirty="0"/>
            </a:br>
            <a:r>
              <a:rPr lang="ar-DZ" sz="4000" b="1" dirty="0"/>
              <a:t>الاثار العباسية</a:t>
            </a:r>
            <a:br>
              <a:rPr lang="ar-DZ" sz="4000" b="1" dirty="0"/>
            </a:br>
            <a:r>
              <a:rPr lang="ar-DZ" sz="4000" b="1" dirty="0"/>
              <a:t>-المدن- الدينية-</a:t>
            </a:r>
            <a:endParaRPr lang="fr-FR" sz="4000" b="1" dirty="0"/>
          </a:p>
        </p:txBody>
      </p:sp>
      <p:pic>
        <p:nvPicPr>
          <p:cNvPr id="4" name="Image 3">
            <a:extLst>
              <a:ext uri="{FF2B5EF4-FFF2-40B4-BE49-F238E27FC236}">
                <a16:creationId xmlns:a16="http://schemas.microsoft.com/office/drawing/2014/main" id="{69B12431-AD74-3BA1-F106-C9DC04193D0C}"/>
              </a:ext>
            </a:extLst>
          </p:cNvPr>
          <p:cNvPicPr>
            <a:picLocks noChangeAspect="1"/>
          </p:cNvPicPr>
          <p:nvPr/>
        </p:nvPicPr>
        <p:blipFill>
          <a:blip r:embed="rId2" cstate="print"/>
          <a:srcRect/>
          <a:stretch>
            <a:fillRect/>
          </a:stretch>
        </p:blipFill>
        <p:spPr bwMode="auto">
          <a:xfrm>
            <a:off x="366220" y="279850"/>
            <a:ext cx="1352913" cy="1175791"/>
          </a:xfrm>
          <a:prstGeom prst="rect">
            <a:avLst/>
          </a:prstGeom>
          <a:noFill/>
          <a:ln w="9525">
            <a:noFill/>
            <a:miter lim="800000"/>
            <a:headEnd/>
            <a:tailEnd/>
          </a:ln>
        </p:spPr>
      </p:pic>
      <p:pic>
        <p:nvPicPr>
          <p:cNvPr id="5" name="Image 4">
            <a:extLst>
              <a:ext uri="{FF2B5EF4-FFF2-40B4-BE49-F238E27FC236}">
                <a16:creationId xmlns:a16="http://schemas.microsoft.com/office/drawing/2014/main" id="{31795A73-7F10-E371-26DA-093DB33B75D1}"/>
              </a:ext>
            </a:extLst>
          </p:cNvPr>
          <p:cNvPicPr>
            <a:picLocks noChangeAspect="1"/>
          </p:cNvPicPr>
          <p:nvPr/>
        </p:nvPicPr>
        <p:blipFill>
          <a:blip r:embed="rId2" cstate="print"/>
          <a:srcRect/>
          <a:stretch>
            <a:fillRect/>
          </a:stretch>
        </p:blipFill>
        <p:spPr bwMode="auto">
          <a:xfrm>
            <a:off x="7505960" y="381000"/>
            <a:ext cx="1352915" cy="1175792"/>
          </a:xfrm>
          <a:prstGeom prst="rect">
            <a:avLst/>
          </a:prstGeom>
          <a:noFill/>
          <a:ln w="9525">
            <a:noFill/>
            <a:miter lim="800000"/>
            <a:headEnd/>
            <a:tailEnd/>
          </a:ln>
        </p:spPr>
      </p:pic>
    </p:spTree>
    <p:extLst>
      <p:ext uri="{BB962C8B-B14F-4D97-AF65-F5344CB8AC3E}">
        <p14:creationId xmlns:p14="http://schemas.microsoft.com/office/powerpoint/2010/main" val="2509973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0" y="0"/>
            <a:ext cx="8784976" cy="792088"/>
          </a:xfrm>
        </p:spPr>
        <p:style>
          <a:lnRef idx="3">
            <a:schemeClr val="lt1"/>
          </a:lnRef>
          <a:fillRef idx="1">
            <a:schemeClr val="accent1"/>
          </a:fillRef>
          <a:effectRef idx="1">
            <a:schemeClr val="accent1"/>
          </a:effectRef>
          <a:fontRef idx="minor">
            <a:schemeClr val="lt1"/>
          </a:fontRef>
        </p:style>
        <p:txBody>
          <a:bodyPr/>
          <a:lstStyle/>
          <a:p>
            <a:pPr rtl="1"/>
            <a:r>
              <a:rPr lang="ar-DZ" dirty="0">
                <a:cs typeface="Traditional Arabic" pitchFamily="2" charset="-78"/>
              </a:rPr>
              <a:t> الآثار الاسلامية خلال العهد </a:t>
            </a:r>
            <a:r>
              <a:rPr lang="ar-SA" dirty="0">
                <a:cs typeface="Traditional Arabic" pitchFamily="2" charset="-78"/>
              </a:rPr>
              <a:t>العباسي</a:t>
            </a:r>
            <a:r>
              <a:rPr lang="ar-DZ" dirty="0">
                <a:cs typeface="Traditional Arabic" pitchFamily="2" charset="-78"/>
              </a:rPr>
              <a:t>: </a:t>
            </a:r>
            <a:r>
              <a:rPr lang="ar-SA" dirty="0">
                <a:solidFill>
                  <a:srgbClr val="FF0000"/>
                </a:solidFill>
                <a:cs typeface="Traditional Arabic" pitchFamily="2" charset="-78"/>
              </a:rPr>
              <a:t>مدينة بغداد</a:t>
            </a:r>
            <a:endParaRPr lang="en-US" dirty="0">
              <a:solidFill>
                <a:srgbClr val="FF0000"/>
              </a:solidFill>
              <a:cs typeface="Traditional Arabic" pitchFamily="2" charset="-78"/>
            </a:endParaRPr>
          </a:p>
        </p:txBody>
      </p:sp>
      <p:sp>
        <p:nvSpPr>
          <p:cNvPr id="49154" name="AutoShape 2" descr="Résultat de recherche d'images pour &quot;‫صور قصر الجوسق الخاقاني‬‎&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49156" name="AutoShape 4" descr="Résultat de recherche d'images pour &quot;‫صور قصر الجوسق الخاقاني‬‎&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49158" name="Picture 6" descr="Résultat de recherche d'images pour &quot;‫صور قصر الجوسق الخاقاني‬‎&quot;"/>
          <p:cNvPicPr>
            <a:picLocks noChangeAspect="1" noChangeArrowheads="1"/>
          </p:cNvPicPr>
          <p:nvPr/>
        </p:nvPicPr>
        <p:blipFill>
          <a:blip r:embed="rId2"/>
          <a:srcRect/>
          <a:stretch>
            <a:fillRect/>
          </a:stretch>
        </p:blipFill>
        <p:spPr bwMode="auto">
          <a:xfrm>
            <a:off x="0" y="1428736"/>
            <a:ext cx="9048774" cy="5429264"/>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03CD3E-70E0-9130-9253-C5F357031B51}"/>
            </a:ext>
          </a:extLst>
        </p:cNvPr>
        <p:cNvGrpSpPr/>
        <p:nvPr/>
      </p:nvGrpSpPr>
      <p:grpSpPr>
        <a:xfrm>
          <a:off x="0" y="0"/>
          <a:ext cx="0" cy="0"/>
          <a:chOff x="0" y="0"/>
          <a:chExt cx="0" cy="0"/>
        </a:xfrm>
      </p:grpSpPr>
      <p:sp>
        <p:nvSpPr>
          <p:cNvPr id="4" name="Titre 3">
            <a:extLst>
              <a:ext uri="{FF2B5EF4-FFF2-40B4-BE49-F238E27FC236}">
                <a16:creationId xmlns:a16="http://schemas.microsoft.com/office/drawing/2014/main" id="{DEE3A37E-2D6D-6C5E-208D-9C3F3B9B03B7}"/>
              </a:ext>
            </a:extLst>
          </p:cNvPr>
          <p:cNvSpPr>
            <a:spLocks noGrp="1"/>
          </p:cNvSpPr>
          <p:nvPr>
            <p:ph type="title"/>
          </p:nvPr>
        </p:nvSpPr>
        <p:spPr>
          <a:xfrm>
            <a:off x="5436096" y="188640"/>
            <a:ext cx="3528392" cy="792088"/>
          </a:xfrm>
        </p:spPr>
        <p:style>
          <a:lnRef idx="3">
            <a:schemeClr val="lt1"/>
          </a:lnRef>
          <a:fillRef idx="1">
            <a:schemeClr val="accent1"/>
          </a:fillRef>
          <a:effectRef idx="1">
            <a:schemeClr val="accent1"/>
          </a:effectRef>
          <a:fontRef idx="minor">
            <a:schemeClr val="lt1"/>
          </a:fontRef>
        </p:style>
        <p:txBody>
          <a:bodyPr/>
          <a:lstStyle/>
          <a:p>
            <a:pPr rtl="1"/>
            <a:r>
              <a:rPr lang="ar-DZ" dirty="0">
                <a:cs typeface="Traditional Arabic" pitchFamily="2" charset="-78"/>
              </a:rPr>
              <a:t>مدينة سامراء</a:t>
            </a:r>
            <a:endParaRPr lang="en-US" dirty="0">
              <a:solidFill>
                <a:srgbClr val="FF0000"/>
              </a:solidFill>
              <a:cs typeface="Traditional Arabic" pitchFamily="2" charset="-78"/>
            </a:endParaRPr>
          </a:p>
        </p:txBody>
      </p:sp>
      <p:sp>
        <p:nvSpPr>
          <p:cNvPr id="5" name="Espace réservé du contenu 4">
            <a:extLst>
              <a:ext uri="{FF2B5EF4-FFF2-40B4-BE49-F238E27FC236}">
                <a16:creationId xmlns:a16="http://schemas.microsoft.com/office/drawing/2014/main" id="{DD91D96B-C91E-71CD-21A3-24A18DE3F2EA}"/>
              </a:ext>
            </a:extLst>
          </p:cNvPr>
          <p:cNvSpPr>
            <a:spLocks noGrp="1"/>
          </p:cNvSpPr>
          <p:nvPr>
            <p:ph idx="1"/>
          </p:nvPr>
        </p:nvSpPr>
        <p:spPr>
          <a:xfrm>
            <a:off x="1835696" y="1700808"/>
            <a:ext cx="6948264" cy="4365103"/>
          </a:xfrm>
          <a:solidFill>
            <a:schemeClr val="accent4">
              <a:lumMod val="40000"/>
              <a:lumOff val="60000"/>
            </a:schemeClr>
          </a:solidFill>
        </p:spPr>
        <p:txBody>
          <a:bodyPr>
            <a:noAutofit/>
          </a:bodyPr>
          <a:lstStyle/>
          <a:p>
            <a:pPr algn="justLow" rtl="1"/>
            <a:r>
              <a:rPr lang="ar-SA" sz="2000" b="1" dirty="0">
                <a:latin typeface="Sakkal Majalla" panose="02000000000000000000" pitchFamily="2" charset="-78"/>
                <a:cs typeface="Sakkal Majalla" panose="02000000000000000000" pitchFamily="2" charset="-78"/>
              </a:rPr>
              <a:t>تقع مدينة سامراء الأثرية على </a:t>
            </a:r>
          </a:p>
          <a:p>
            <a:pPr algn="justLow" rtl="1"/>
            <a:r>
              <a:rPr lang="ar-SA" sz="2000" b="1" dirty="0">
                <a:latin typeface="Sakkal Majalla" panose="02000000000000000000" pitchFamily="2" charset="-78"/>
                <a:cs typeface="Sakkal Majalla" panose="02000000000000000000" pitchFamily="2" charset="-78"/>
              </a:rPr>
              <a:t>ضفاف نهر دجلة وعلى مسافة </a:t>
            </a:r>
          </a:p>
          <a:p>
            <a:pPr algn="justLow" rtl="1"/>
            <a:r>
              <a:rPr lang="ar-DZ" sz="2000" b="1" dirty="0">
                <a:latin typeface="Sakkal Majalla" panose="02000000000000000000" pitchFamily="2" charset="-78"/>
                <a:cs typeface="Sakkal Majalla" panose="02000000000000000000" pitchFamily="2" charset="-78"/>
              </a:rPr>
              <a:t>على بعد 125كلم شمال بغداد</a:t>
            </a:r>
            <a:endParaRPr lang="ar-SA" sz="2000" b="1" dirty="0">
              <a:latin typeface="Sakkal Majalla" panose="02000000000000000000" pitchFamily="2" charset="-78"/>
              <a:cs typeface="Sakkal Majalla" panose="02000000000000000000" pitchFamily="2" charset="-78"/>
            </a:endParaRPr>
          </a:p>
          <a:p>
            <a:pPr algn="just" rtl="1"/>
            <a:r>
              <a:rPr lang="ar-SA" sz="2000" b="1" dirty="0">
                <a:latin typeface="Sakkal Majalla" panose="02000000000000000000" pitchFamily="2" charset="-78"/>
                <a:cs typeface="Sakkal Majalla" panose="02000000000000000000" pitchFamily="2" charset="-78"/>
              </a:rPr>
              <a:t> </a:t>
            </a:r>
            <a:r>
              <a:rPr lang="ar-DZ" sz="2000" b="1" dirty="0">
                <a:latin typeface="Sakkal Majalla" panose="02000000000000000000" pitchFamily="2" charset="-78"/>
                <a:cs typeface="Sakkal Majalla" panose="02000000000000000000" pitchFamily="2" charset="-78"/>
              </a:rPr>
              <a:t>تاريخ الانشاء: سنة 221هـ/836م</a:t>
            </a:r>
          </a:p>
          <a:p>
            <a:pPr algn="just" rtl="1"/>
            <a:r>
              <a:rPr lang="ar-DZ" sz="2000" b="1" dirty="0">
                <a:latin typeface="Sakkal Majalla" panose="02000000000000000000" pitchFamily="2" charset="-78"/>
                <a:cs typeface="Sakkal Majalla" panose="02000000000000000000" pitchFamily="2" charset="-78"/>
              </a:rPr>
              <a:t> المشيد: الخليفة المعتصم بالله العباسي</a:t>
            </a:r>
          </a:p>
          <a:p>
            <a:pPr algn="just" rtl="1">
              <a:buNone/>
            </a:pPr>
            <a:r>
              <a:rPr lang="ar-DZ" sz="2000" b="1" dirty="0">
                <a:latin typeface="Sakkal Majalla" panose="02000000000000000000" pitchFamily="2" charset="-78"/>
                <a:cs typeface="Sakkal Majalla" panose="02000000000000000000" pitchFamily="2" charset="-78"/>
              </a:rPr>
              <a:t>انتقلت عاصمة الخلافة العباسية اليها منذ تاريخ بنائها</a:t>
            </a:r>
          </a:p>
          <a:p>
            <a:pPr algn="just" rtl="1">
              <a:buNone/>
            </a:pPr>
            <a:r>
              <a:rPr lang="ar-DZ" sz="2000" b="1" dirty="0">
                <a:latin typeface="Sakkal Majalla" panose="02000000000000000000" pitchFamily="2" charset="-78"/>
                <a:cs typeface="Sakkal Majalla" panose="02000000000000000000" pitchFamily="2" charset="-78"/>
              </a:rPr>
              <a:t> واستمرت مدة تقرب 57 سنة </a:t>
            </a:r>
          </a:p>
          <a:p>
            <a:pPr algn="just" rtl="1">
              <a:buNone/>
            </a:pPr>
            <a:r>
              <a:rPr lang="ar-DZ" sz="2000" b="1" dirty="0">
                <a:latin typeface="Sakkal Majalla" panose="02000000000000000000" pitchFamily="2" charset="-78"/>
                <a:cs typeface="Sakkal Majalla" panose="02000000000000000000" pitchFamily="2" charset="-78"/>
              </a:rPr>
              <a:t>حيث اقام بها ثمانية خلفاء بداية من المعتصم ثم الواثق والمتوكل والمنتصر والمستعين والمعتز والمهتدي والمعتمد </a:t>
            </a:r>
          </a:p>
          <a:p>
            <a:pPr algn="just" rtl="1">
              <a:buNone/>
            </a:pPr>
            <a:r>
              <a:rPr lang="ar-DZ" sz="2000" b="1" dirty="0">
                <a:latin typeface="Sakkal Majalla" panose="02000000000000000000" pitchFamily="2" charset="-78"/>
                <a:cs typeface="Sakkal Majalla" panose="02000000000000000000" pitchFamily="2" charset="-78"/>
              </a:rPr>
              <a:t>الذي في عهده عادت العاصمة الى بغداد وخربت المدينة وبقيت على ذلك الحال</a:t>
            </a:r>
          </a:p>
          <a:p>
            <a:pPr algn="just" rtl="1">
              <a:buNone/>
            </a:pPr>
            <a:r>
              <a:rPr lang="ar-DZ" sz="2000" b="1" dirty="0">
                <a:latin typeface="Sakkal Majalla" panose="02000000000000000000" pitchFamily="2" charset="-78"/>
                <a:cs typeface="Sakkal Majalla" panose="02000000000000000000" pitchFamily="2" charset="-78"/>
              </a:rPr>
              <a:t> حتى اجريت فيها تنقيبات كشفت عن قصر الجوسق </a:t>
            </a:r>
            <a:r>
              <a:rPr lang="ar-DZ" sz="2000" b="1" dirty="0" err="1">
                <a:latin typeface="Sakkal Majalla" panose="02000000000000000000" pitchFamily="2" charset="-78"/>
                <a:cs typeface="Sakkal Majalla" panose="02000000000000000000" pitchFamily="2" charset="-78"/>
              </a:rPr>
              <a:t>الخاقاناي</a:t>
            </a:r>
            <a:r>
              <a:rPr lang="ar-DZ" sz="2000" b="1" dirty="0">
                <a:latin typeface="Sakkal Majalla" panose="02000000000000000000" pitchFamily="2" charset="-78"/>
                <a:cs typeface="Sakkal Majalla" panose="02000000000000000000" pitchFamily="2" charset="-78"/>
              </a:rPr>
              <a:t> وقصر الحويصلات ومعسكر الاسطبلات والمسجد الجامع وقصر </a:t>
            </a:r>
            <a:r>
              <a:rPr lang="ar-DZ" sz="2000" b="1" dirty="0" err="1">
                <a:latin typeface="Sakkal Majalla" panose="02000000000000000000" pitchFamily="2" charset="-78"/>
                <a:cs typeface="Sakkal Majalla" panose="02000000000000000000" pitchFamily="2" charset="-78"/>
              </a:rPr>
              <a:t>بلكوارا</a:t>
            </a:r>
            <a:r>
              <a:rPr lang="ar-DZ" sz="2000" b="1" dirty="0">
                <a:latin typeface="Sakkal Majalla" panose="02000000000000000000" pitchFamily="2" charset="-78"/>
                <a:cs typeface="Sakkal Majalla" panose="02000000000000000000" pitchFamily="2" charset="-78"/>
              </a:rPr>
              <a:t> وجامع ابي دلف وقبة الصليبية.</a:t>
            </a:r>
          </a:p>
          <a:p>
            <a:pPr algn="just" rtl="1">
              <a:buNone/>
            </a:pPr>
            <a:endParaRPr lang="ar-DZ" sz="2000" b="1" dirty="0">
              <a:latin typeface="Sakkal Majalla" panose="02000000000000000000" pitchFamily="2" charset="-78"/>
              <a:cs typeface="Sakkal Majalla" panose="02000000000000000000" pitchFamily="2" charset="-78"/>
            </a:endParaRPr>
          </a:p>
        </p:txBody>
      </p:sp>
      <p:pic>
        <p:nvPicPr>
          <p:cNvPr id="3074" name="Picture 2">
            <a:extLst>
              <a:ext uri="{FF2B5EF4-FFF2-40B4-BE49-F238E27FC236}">
                <a16:creationId xmlns:a16="http://schemas.microsoft.com/office/drawing/2014/main" id="{C10D473F-E147-0524-68A1-0D69B35FD9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758" y="404664"/>
            <a:ext cx="4653182" cy="36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60887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378597-0A26-0DB8-DE63-9AEF3F38F3F0}"/>
            </a:ext>
          </a:extLst>
        </p:cNvPr>
        <p:cNvGrpSpPr/>
        <p:nvPr/>
      </p:nvGrpSpPr>
      <p:grpSpPr>
        <a:xfrm>
          <a:off x="0" y="0"/>
          <a:ext cx="0" cy="0"/>
          <a:chOff x="0" y="0"/>
          <a:chExt cx="0" cy="0"/>
        </a:xfrm>
      </p:grpSpPr>
      <p:sp>
        <p:nvSpPr>
          <p:cNvPr id="4" name="Titre 3">
            <a:extLst>
              <a:ext uri="{FF2B5EF4-FFF2-40B4-BE49-F238E27FC236}">
                <a16:creationId xmlns:a16="http://schemas.microsoft.com/office/drawing/2014/main" id="{2A399A50-F04A-617F-7B06-FAF2A80F7546}"/>
              </a:ext>
            </a:extLst>
          </p:cNvPr>
          <p:cNvSpPr>
            <a:spLocks noGrp="1"/>
          </p:cNvSpPr>
          <p:nvPr>
            <p:ph type="title"/>
          </p:nvPr>
        </p:nvSpPr>
        <p:spPr>
          <a:xfrm>
            <a:off x="4499992" y="188640"/>
            <a:ext cx="4464496" cy="792088"/>
          </a:xfrm>
        </p:spPr>
        <p:style>
          <a:lnRef idx="3">
            <a:schemeClr val="lt1"/>
          </a:lnRef>
          <a:fillRef idx="1">
            <a:schemeClr val="accent1"/>
          </a:fillRef>
          <a:effectRef idx="1">
            <a:schemeClr val="accent1"/>
          </a:effectRef>
          <a:fontRef idx="minor">
            <a:schemeClr val="lt1"/>
          </a:fontRef>
        </p:style>
        <p:txBody>
          <a:bodyPr/>
          <a:lstStyle/>
          <a:p>
            <a:pPr rtl="1"/>
            <a:r>
              <a:rPr lang="ar-DZ" dirty="0">
                <a:cs typeface="Traditional Arabic" pitchFamily="2" charset="-78"/>
              </a:rPr>
              <a:t>مدينة سامراء</a:t>
            </a:r>
            <a:endParaRPr lang="en-US" dirty="0">
              <a:solidFill>
                <a:srgbClr val="FF0000"/>
              </a:solidFill>
              <a:cs typeface="Traditional Arabic" pitchFamily="2" charset="-78"/>
            </a:endParaRPr>
          </a:p>
        </p:txBody>
      </p:sp>
      <p:sp>
        <p:nvSpPr>
          <p:cNvPr id="5" name="Espace réservé du contenu 4">
            <a:extLst>
              <a:ext uri="{FF2B5EF4-FFF2-40B4-BE49-F238E27FC236}">
                <a16:creationId xmlns:a16="http://schemas.microsoft.com/office/drawing/2014/main" id="{9E1A9DEA-4F1D-FF8F-FA63-A0A1033D5955}"/>
              </a:ext>
            </a:extLst>
          </p:cNvPr>
          <p:cNvSpPr>
            <a:spLocks noGrp="1"/>
          </p:cNvSpPr>
          <p:nvPr>
            <p:ph idx="1"/>
          </p:nvPr>
        </p:nvSpPr>
        <p:spPr>
          <a:xfrm>
            <a:off x="4355976" y="989810"/>
            <a:ext cx="4788024" cy="5868189"/>
          </a:xfrm>
          <a:solidFill>
            <a:schemeClr val="accent4">
              <a:lumMod val="40000"/>
              <a:lumOff val="60000"/>
            </a:schemeClr>
          </a:solidFill>
        </p:spPr>
        <p:txBody>
          <a:bodyPr>
            <a:noAutofit/>
          </a:bodyPr>
          <a:lstStyle/>
          <a:p>
            <a:pPr algn="just" rtl="1"/>
            <a:r>
              <a:rPr lang="ar-SA" b="1" dirty="0">
                <a:latin typeface="Sakkal Majalla" panose="02000000000000000000" pitchFamily="2" charset="-78"/>
                <a:cs typeface="Sakkal Majalla" panose="02000000000000000000" pitchFamily="2" charset="-78"/>
              </a:rPr>
              <a:t>مدينة " سامراء” يتميز موقعها بما يلي :</a:t>
            </a:r>
          </a:p>
          <a:p>
            <a:pPr marL="0" indent="0" algn="just" rtl="1">
              <a:buNone/>
            </a:pPr>
            <a:r>
              <a:rPr lang="ar-DZ" sz="2000" b="1" dirty="0">
                <a:latin typeface="Sakkal Majalla" panose="02000000000000000000" pitchFamily="2" charset="-78"/>
                <a:cs typeface="Sakkal Majalla" panose="02000000000000000000" pitchFamily="2" charset="-78"/>
              </a:rPr>
              <a:t>1</a:t>
            </a:r>
            <a:r>
              <a:rPr lang="ar-SA" sz="2000" b="1" dirty="0">
                <a:latin typeface="Sakkal Majalla" panose="02000000000000000000" pitchFamily="2" charset="-78"/>
                <a:cs typeface="Sakkal Majalla" panose="02000000000000000000" pitchFamily="2" charset="-78"/>
              </a:rPr>
              <a:t>- تشغل مساحة شبه مستطيلة تمتد على الضفة الشرقية (اليمنى) لنهر دجلة . </a:t>
            </a:r>
            <a:endParaRPr lang="ar-DZ" sz="2000" b="1" dirty="0">
              <a:latin typeface="Sakkal Majalla" panose="02000000000000000000" pitchFamily="2" charset="-78"/>
              <a:cs typeface="Sakkal Majalla" panose="02000000000000000000" pitchFamily="2" charset="-78"/>
            </a:endParaRPr>
          </a:p>
          <a:p>
            <a:pPr marL="0" indent="0" algn="just" rtl="1">
              <a:buNone/>
            </a:pPr>
            <a:r>
              <a:rPr lang="ar-SA" sz="2000" b="1" dirty="0">
                <a:latin typeface="Sakkal Majalla" panose="02000000000000000000" pitchFamily="2" charset="-78"/>
                <a:cs typeface="Sakkal Majalla" panose="02000000000000000000" pitchFamily="2" charset="-78"/>
              </a:rPr>
              <a:t>2- ترتفع أرض الموقع  عن مستوى سطح النهر ، مما جعل هواها و أرضها واسعة تحيط بها أراضي زراعية شاسعة .</a:t>
            </a:r>
          </a:p>
          <a:p>
            <a:pPr marL="0" indent="0" algn="just" rtl="1">
              <a:buNone/>
            </a:pPr>
            <a:r>
              <a:rPr lang="ar-SA" sz="2000" b="1" dirty="0">
                <a:latin typeface="Sakkal Majalla" panose="02000000000000000000" pitchFamily="2" charset="-78"/>
                <a:cs typeface="Sakkal Majalla" panose="02000000000000000000" pitchFamily="2" charset="-78"/>
              </a:rPr>
              <a:t>3- تحيط بها الأنهار من كل جانب: يشكل نهر دجلة سورها الغربي ، ونهر الرصاصي سورها الشمالي والشرقي ، ونهر القائم سورها الجنوبي .</a:t>
            </a:r>
          </a:p>
          <a:p>
            <a:pPr algn="just" rtl="1">
              <a:buNone/>
            </a:pPr>
            <a:endParaRPr lang="ar-DZ" sz="2000" b="1" dirty="0">
              <a:latin typeface="Sakkal Majalla" panose="02000000000000000000" pitchFamily="2" charset="-78"/>
              <a:cs typeface="Sakkal Majalla" panose="02000000000000000000" pitchFamily="2" charset="-78"/>
            </a:endParaRPr>
          </a:p>
        </p:txBody>
      </p:sp>
      <p:pic>
        <p:nvPicPr>
          <p:cNvPr id="4098" name="Picture 2" descr="undefined">
            <a:extLst>
              <a:ext uri="{FF2B5EF4-FFF2-40B4-BE49-F238E27FC236}">
                <a16:creationId xmlns:a16="http://schemas.microsoft.com/office/drawing/2014/main" id="{FBA74188-E647-EBCD-E95F-8E67D189D7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7658"/>
            <a:ext cx="358298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36705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5E7286-3BF9-7A64-3C8C-482FECCCF79C}"/>
            </a:ext>
          </a:extLst>
        </p:cNvPr>
        <p:cNvGrpSpPr/>
        <p:nvPr/>
      </p:nvGrpSpPr>
      <p:grpSpPr>
        <a:xfrm>
          <a:off x="0" y="0"/>
          <a:ext cx="0" cy="0"/>
          <a:chOff x="0" y="0"/>
          <a:chExt cx="0" cy="0"/>
        </a:xfrm>
      </p:grpSpPr>
      <p:sp>
        <p:nvSpPr>
          <p:cNvPr id="4" name="Titre 3">
            <a:extLst>
              <a:ext uri="{FF2B5EF4-FFF2-40B4-BE49-F238E27FC236}">
                <a16:creationId xmlns:a16="http://schemas.microsoft.com/office/drawing/2014/main" id="{45EFED1D-4647-EAAE-DD3F-165299729B4D}"/>
              </a:ext>
            </a:extLst>
          </p:cNvPr>
          <p:cNvSpPr>
            <a:spLocks noGrp="1"/>
          </p:cNvSpPr>
          <p:nvPr>
            <p:ph type="title"/>
          </p:nvPr>
        </p:nvSpPr>
        <p:spPr>
          <a:xfrm>
            <a:off x="179512" y="0"/>
            <a:ext cx="8640960" cy="908720"/>
          </a:xfrm>
        </p:spPr>
        <p:style>
          <a:lnRef idx="3">
            <a:schemeClr val="lt1"/>
          </a:lnRef>
          <a:fillRef idx="1">
            <a:schemeClr val="accent1"/>
          </a:fillRef>
          <a:effectRef idx="1">
            <a:schemeClr val="accent1"/>
          </a:effectRef>
          <a:fontRef idx="minor">
            <a:schemeClr val="lt1"/>
          </a:fontRef>
        </p:style>
        <p:txBody>
          <a:bodyPr/>
          <a:lstStyle/>
          <a:p>
            <a:r>
              <a:rPr lang="ar-DZ" dirty="0">
                <a:cs typeface="Traditional Arabic" pitchFamily="2" charset="-78"/>
              </a:rPr>
              <a:t> الآثار الاسلامية خلال العهد العباسي –الدينية-</a:t>
            </a:r>
            <a:endParaRPr lang="en-US" dirty="0">
              <a:cs typeface="Traditional Arabic" pitchFamily="2" charset="-78"/>
            </a:endParaRPr>
          </a:p>
        </p:txBody>
      </p:sp>
      <p:sp>
        <p:nvSpPr>
          <p:cNvPr id="5" name="Espace réservé du contenu 4">
            <a:extLst>
              <a:ext uri="{FF2B5EF4-FFF2-40B4-BE49-F238E27FC236}">
                <a16:creationId xmlns:a16="http://schemas.microsoft.com/office/drawing/2014/main" id="{C52A8E37-DF05-08E2-F611-00A49F3AE5D3}"/>
              </a:ext>
            </a:extLst>
          </p:cNvPr>
          <p:cNvSpPr>
            <a:spLocks noGrp="1"/>
          </p:cNvSpPr>
          <p:nvPr>
            <p:ph idx="1"/>
          </p:nvPr>
        </p:nvSpPr>
        <p:spPr>
          <a:xfrm>
            <a:off x="179512" y="980728"/>
            <a:ext cx="8712968" cy="5688632"/>
          </a:xfrm>
          <a:solidFill>
            <a:schemeClr val="accent4">
              <a:lumMod val="40000"/>
              <a:lumOff val="60000"/>
            </a:schemeClr>
          </a:solidFill>
        </p:spPr>
        <p:txBody>
          <a:bodyPr>
            <a:normAutofit/>
          </a:bodyPr>
          <a:lstStyle/>
          <a:p>
            <a:pPr algn="r" rtl="1">
              <a:buNone/>
            </a:pPr>
            <a:r>
              <a:rPr lang="ar-DZ" dirty="0">
                <a:cs typeface="Traditional Arabic" pitchFamily="2" charset="-78"/>
              </a:rPr>
              <a:t>		</a:t>
            </a:r>
            <a:endParaRPr lang="ar-DZ" b="1" dirty="0">
              <a:cs typeface="Traditional Arabic" pitchFamily="2" charset="-78"/>
            </a:endParaRPr>
          </a:p>
        </p:txBody>
      </p:sp>
      <p:pic>
        <p:nvPicPr>
          <p:cNvPr id="3" name="Image 2">
            <a:extLst>
              <a:ext uri="{FF2B5EF4-FFF2-40B4-BE49-F238E27FC236}">
                <a16:creationId xmlns:a16="http://schemas.microsoft.com/office/drawing/2014/main" id="{A8A82DB6-6DA7-B612-795B-9F2AC849973A}"/>
              </a:ext>
            </a:extLst>
          </p:cNvPr>
          <p:cNvPicPr>
            <a:picLocks noChangeAspect="1"/>
          </p:cNvPicPr>
          <p:nvPr/>
        </p:nvPicPr>
        <p:blipFill>
          <a:blip r:embed="rId2"/>
          <a:stretch>
            <a:fillRect/>
          </a:stretch>
        </p:blipFill>
        <p:spPr>
          <a:xfrm>
            <a:off x="251520" y="2060848"/>
            <a:ext cx="8568952" cy="2376264"/>
          </a:xfrm>
          <a:prstGeom prst="rect">
            <a:avLst/>
          </a:prstGeom>
        </p:spPr>
      </p:pic>
    </p:spTree>
    <p:extLst>
      <p:ext uri="{BB962C8B-B14F-4D97-AF65-F5344CB8AC3E}">
        <p14:creationId xmlns:p14="http://schemas.microsoft.com/office/powerpoint/2010/main" val="15567985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179512" y="188640"/>
            <a:ext cx="8784976" cy="792088"/>
          </a:xfrm>
        </p:spPr>
        <p:style>
          <a:lnRef idx="3">
            <a:schemeClr val="lt1"/>
          </a:lnRef>
          <a:fillRef idx="1">
            <a:schemeClr val="accent1"/>
          </a:fillRef>
          <a:effectRef idx="1">
            <a:schemeClr val="accent1"/>
          </a:effectRef>
          <a:fontRef idx="minor">
            <a:schemeClr val="lt1"/>
          </a:fontRef>
        </p:style>
        <p:txBody>
          <a:bodyPr/>
          <a:lstStyle/>
          <a:p>
            <a:pPr rtl="1"/>
            <a:r>
              <a:rPr lang="ar-DZ" dirty="0">
                <a:cs typeface="Traditional Arabic" pitchFamily="2" charset="-78"/>
              </a:rPr>
              <a:t> الجامع الكبير بسامراء</a:t>
            </a:r>
            <a:endParaRPr lang="en-US" dirty="0">
              <a:solidFill>
                <a:srgbClr val="FF0000"/>
              </a:solidFill>
              <a:cs typeface="Traditional Arabic" pitchFamily="2" charset="-78"/>
            </a:endParaRPr>
          </a:p>
        </p:txBody>
      </p:sp>
      <p:sp>
        <p:nvSpPr>
          <p:cNvPr id="5" name="Espace réservé du contenu 4"/>
          <p:cNvSpPr>
            <a:spLocks noGrp="1"/>
          </p:cNvSpPr>
          <p:nvPr>
            <p:ph idx="1"/>
          </p:nvPr>
        </p:nvSpPr>
        <p:spPr>
          <a:xfrm>
            <a:off x="251520" y="1052736"/>
            <a:ext cx="8686800" cy="5573216"/>
          </a:xfrm>
          <a:solidFill>
            <a:schemeClr val="accent4">
              <a:lumMod val="40000"/>
              <a:lumOff val="60000"/>
            </a:schemeClr>
          </a:solidFill>
        </p:spPr>
        <p:txBody>
          <a:bodyPr>
            <a:normAutofit fontScale="70000" lnSpcReduction="20000"/>
          </a:bodyPr>
          <a:lstStyle/>
          <a:p>
            <a:pPr algn="just" rtl="1"/>
            <a:r>
              <a:rPr lang="ar-DZ" dirty="0">
                <a:cs typeface="Traditional Arabic" pitchFamily="2" charset="-78"/>
              </a:rPr>
              <a:t>	</a:t>
            </a:r>
            <a:r>
              <a:rPr lang="ar-DZ" b="1" dirty="0">
                <a:cs typeface="Traditional Arabic" pitchFamily="2" charset="-78"/>
              </a:rPr>
              <a:t>الموقع: مدينة سامراء</a:t>
            </a:r>
          </a:p>
          <a:p>
            <a:pPr algn="just" rtl="1"/>
            <a:r>
              <a:rPr lang="ar-DZ" b="1" dirty="0">
                <a:cs typeface="Traditional Arabic" pitchFamily="2" charset="-78"/>
              </a:rPr>
              <a:t>تاريخ الانشاء: سنة </a:t>
            </a:r>
            <a:r>
              <a:rPr lang="ar-DZ" b="1" dirty="0" err="1">
                <a:cs typeface="Traditional Arabic" pitchFamily="2" charset="-78"/>
              </a:rPr>
              <a:t>221هـ</a:t>
            </a:r>
            <a:r>
              <a:rPr lang="ar-DZ" b="1" dirty="0">
                <a:cs typeface="Traditional Arabic" pitchFamily="2" charset="-78"/>
              </a:rPr>
              <a:t>/</a:t>
            </a:r>
            <a:r>
              <a:rPr lang="ar-DZ" b="1" dirty="0" err="1">
                <a:cs typeface="Traditional Arabic" pitchFamily="2" charset="-78"/>
              </a:rPr>
              <a:t>836م</a:t>
            </a:r>
            <a:r>
              <a:rPr lang="ar-DZ" b="1" dirty="0">
                <a:cs typeface="Traditional Arabic" pitchFamily="2" charset="-78"/>
              </a:rPr>
              <a:t> ثم جدده المتوكل سنة 234-</a:t>
            </a:r>
            <a:r>
              <a:rPr lang="ar-DZ" b="1" dirty="0" err="1">
                <a:cs typeface="Traditional Arabic" pitchFamily="2" charset="-78"/>
              </a:rPr>
              <a:t>237هـ</a:t>
            </a:r>
            <a:r>
              <a:rPr lang="ar-DZ" b="1" dirty="0">
                <a:cs typeface="Traditional Arabic" pitchFamily="2" charset="-78"/>
              </a:rPr>
              <a:t>/849-</a:t>
            </a:r>
            <a:r>
              <a:rPr lang="ar-DZ" b="1" dirty="0" err="1">
                <a:cs typeface="Traditional Arabic" pitchFamily="2" charset="-78"/>
              </a:rPr>
              <a:t>852م</a:t>
            </a:r>
            <a:endParaRPr lang="ar-DZ" b="1" dirty="0">
              <a:cs typeface="Traditional Arabic" pitchFamily="2" charset="-78"/>
            </a:endParaRPr>
          </a:p>
          <a:p>
            <a:pPr algn="just" rtl="1">
              <a:buNone/>
            </a:pPr>
            <a:r>
              <a:rPr lang="ar-DZ" b="1" dirty="0">
                <a:cs typeface="Traditional Arabic" pitchFamily="2" charset="-78"/>
              </a:rPr>
              <a:t>	 المشيد: الخليفة المعتصم بالله العباسي</a:t>
            </a:r>
          </a:p>
          <a:p>
            <a:pPr algn="just" rtl="1"/>
            <a:r>
              <a:rPr lang="ar-SA" sz="3200" dirty="0"/>
              <a:t>يعتبر </a:t>
            </a:r>
            <a:r>
              <a:rPr lang="ar-DZ" sz="3200" dirty="0"/>
              <a:t>اكبر المساجد الاثرية في العالم</a:t>
            </a:r>
            <a:r>
              <a:rPr lang="ar-SA" sz="3200" dirty="0"/>
              <a:t> </a:t>
            </a:r>
            <a:r>
              <a:rPr lang="ar-DZ" sz="3200" dirty="0"/>
              <a:t>و</a:t>
            </a:r>
            <a:r>
              <a:rPr lang="ar-SA" sz="3200" dirty="0"/>
              <a:t>اعظم الجوامع.</a:t>
            </a:r>
            <a:endParaRPr lang="ar-DZ" b="1" dirty="0">
              <a:cs typeface="Traditional Arabic" pitchFamily="2" charset="-78"/>
            </a:endParaRPr>
          </a:p>
          <a:p>
            <a:pPr algn="just" rtl="1"/>
            <a:r>
              <a:rPr lang="ar-DZ" b="1" dirty="0">
                <a:cs typeface="Traditional Arabic" pitchFamily="2" charset="-78"/>
              </a:rPr>
              <a:t>الوصف: مستطيل الشكل 240×154م </a:t>
            </a:r>
          </a:p>
          <a:p>
            <a:pPr algn="just" rtl="1"/>
            <a:r>
              <a:rPr lang="ar-DZ" b="1" dirty="0">
                <a:cs typeface="Traditional Arabic" pitchFamily="2" charset="-78"/>
              </a:rPr>
              <a:t>كان يحيط به سور من الآجرسمكه2,65م، يرتفع عن سطح الأرض بـ10,5م</a:t>
            </a:r>
          </a:p>
          <a:p>
            <a:pPr algn="just" rtl="1"/>
            <a:r>
              <a:rPr lang="ar-DZ" b="1" dirty="0">
                <a:cs typeface="Traditional Arabic" pitchFamily="2" charset="-78"/>
              </a:rPr>
              <a:t> مزود ب44 برج نصف دائري، لم يتبق منه غير مئذنته وحوائطه</a:t>
            </a:r>
          </a:p>
          <a:p>
            <a:pPr algn="just" rtl="1"/>
            <a:r>
              <a:rPr lang="ar-DZ" b="1" dirty="0">
                <a:cs typeface="Traditional Arabic" pitchFamily="2" charset="-78"/>
              </a:rPr>
              <a:t> يتألف من صحن مستطيل، تتوسطه نافورة يحيط به من الجهة اليمنى واليسرى أربعة أروقة اما المؤخرة </a:t>
            </a:r>
            <a:r>
              <a:rPr lang="ar-DZ" b="1" dirty="0" err="1">
                <a:cs typeface="Traditional Arabic" pitchFamily="2" charset="-78"/>
              </a:rPr>
              <a:t>تتالف</a:t>
            </a:r>
            <a:r>
              <a:rPr lang="ar-DZ" b="1" dirty="0">
                <a:cs typeface="Traditional Arabic" pitchFamily="2" charset="-78"/>
              </a:rPr>
              <a:t> من 3 أروقة </a:t>
            </a:r>
          </a:p>
          <a:p>
            <a:pPr algn="just" rtl="1"/>
            <a:r>
              <a:rPr lang="ar-DZ" b="1" dirty="0">
                <a:cs typeface="Traditional Arabic" pitchFamily="2" charset="-78"/>
              </a:rPr>
              <a:t>وبيت الصلاة: يبلغ عمقه 39,65م، تتشكل: من 25 بلاطة عمودية تتخللها 24 </a:t>
            </a:r>
            <a:r>
              <a:rPr lang="ar-DZ" b="1" dirty="0" err="1">
                <a:cs typeface="Traditional Arabic" pitchFamily="2" charset="-78"/>
              </a:rPr>
              <a:t>اسكوب</a:t>
            </a:r>
            <a:endParaRPr lang="ar-DZ" b="1" dirty="0">
              <a:cs typeface="Traditional Arabic" pitchFamily="2" charset="-78"/>
            </a:endParaRPr>
          </a:p>
          <a:p>
            <a:pPr algn="just" rtl="1"/>
            <a:r>
              <a:rPr lang="ar-DZ" b="1" dirty="0">
                <a:cs typeface="Traditional Arabic" pitchFamily="2" charset="-78"/>
              </a:rPr>
              <a:t>يتصدر جدار القبلة محراب مستطيل على جانبيه عمودين رخاميين </a:t>
            </a:r>
          </a:p>
          <a:p>
            <a:pPr algn="just" rtl="1"/>
            <a:r>
              <a:rPr lang="ar-DZ" b="1" dirty="0">
                <a:cs typeface="Traditional Arabic" pitchFamily="2" charset="-78"/>
              </a:rPr>
              <a:t> للمسجد 21بابا</a:t>
            </a:r>
          </a:p>
          <a:p>
            <a:pPr algn="just" rtl="1"/>
            <a:r>
              <a:rPr lang="ar-DZ" b="1" dirty="0">
                <a:cs typeface="Traditional Arabic" pitchFamily="2" charset="-78"/>
              </a:rPr>
              <a:t>المئذنة ذات حلزونية.</a:t>
            </a:r>
            <a:r>
              <a:rPr lang="ar-SA" sz="3200" dirty="0"/>
              <a:t> تقع على المحور في منتصف الزيادة الاولى للمسجد (خارج سور الجامع) ،حيث يبلغ ارتفاع قاعدتها ثلاثة امتار ، </a:t>
            </a:r>
            <a:r>
              <a:rPr lang="ar-SA" sz="3200" dirty="0" err="1"/>
              <a:t>اماالمنحدر</a:t>
            </a:r>
            <a:r>
              <a:rPr lang="ar-SA" sz="3200" dirty="0"/>
              <a:t> الصاعد الى قمتها فيبلغ 2,30 </a:t>
            </a:r>
            <a:r>
              <a:rPr lang="ar-SA" sz="3200" dirty="0" err="1"/>
              <a:t>مترالى</a:t>
            </a:r>
            <a:r>
              <a:rPr lang="ar-SA" sz="3200" dirty="0"/>
              <a:t> ان يتم خمس دورات كاملة. يوجد اعلى المئذنة غرفة مستديرة ارتفاعها 6م مسقوفة بقبة مزينة ب 8 محاريب ذات عقود مدببة . ارتفاع المئذنة 50م ، معزولة عن الجامع ، ب 27 م من السور الشمالي. </a:t>
            </a:r>
            <a:endParaRPr lang="en-US" b="1" dirty="0">
              <a:solidFill>
                <a:srgbClr val="FF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179512" y="0"/>
            <a:ext cx="8784976" cy="764704"/>
          </a:xfrm>
        </p:spPr>
        <p:style>
          <a:lnRef idx="3">
            <a:schemeClr val="lt1"/>
          </a:lnRef>
          <a:fillRef idx="1">
            <a:schemeClr val="accent1"/>
          </a:fillRef>
          <a:effectRef idx="1">
            <a:schemeClr val="accent1"/>
          </a:effectRef>
          <a:fontRef idx="minor">
            <a:schemeClr val="lt1"/>
          </a:fontRef>
        </p:style>
        <p:txBody>
          <a:bodyPr/>
          <a:lstStyle/>
          <a:p>
            <a:r>
              <a:rPr lang="ar-DZ" dirty="0">
                <a:cs typeface="Traditional Arabic" pitchFamily="2" charset="-78"/>
              </a:rPr>
              <a:t> الجامع الكبير بسامراء</a:t>
            </a:r>
            <a:endParaRPr lang="en-US" dirty="0">
              <a:cs typeface="Traditional Arabic" pitchFamily="2" charset="-78"/>
            </a:endParaRPr>
          </a:p>
        </p:txBody>
      </p:sp>
      <p:sp>
        <p:nvSpPr>
          <p:cNvPr id="5" name="Espace réservé du contenu 4"/>
          <p:cNvSpPr>
            <a:spLocks noGrp="1"/>
          </p:cNvSpPr>
          <p:nvPr>
            <p:ph idx="1"/>
          </p:nvPr>
        </p:nvSpPr>
        <p:spPr>
          <a:xfrm>
            <a:off x="179512" y="908720"/>
            <a:ext cx="8784976" cy="5760640"/>
          </a:xfrm>
          <a:solidFill>
            <a:schemeClr val="accent4">
              <a:lumMod val="40000"/>
              <a:lumOff val="60000"/>
            </a:schemeClr>
          </a:solidFill>
        </p:spPr>
        <p:txBody>
          <a:bodyPr>
            <a:normAutofit/>
          </a:bodyPr>
          <a:lstStyle/>
          <a:p>
            <a:pPr algn="r" rtl="1">
              <a:buNone/>
            </a:pPr>
            <a:r>
              <a:rPr lang="ar-DZ" dirty="0">
                <a:cs typeface="Traditional Arabic" pitchFamily="2" charset="-78"/>
              </a:rPr>
              <a:t>		</a:t>
            </a:r>
            <a:endParaRPr lang="ar-DZ" b="1" dirty="0">
              <a:solidFill>
                <a:srgbClr val="FF0000"/>
              </a:solidFill>
              <a:cs typeface="Traditional Arabic" pitchFamily="2" charset="-78"/>
            </a:endParaRPr>
          </a:p>
        </p:txBody>
      </p:sp>
      <p:pic>
        <p:nvPicPr>
          <p:cNvPr id="6" name="Espace réservé du contenu 6" descr="جامع سامراء مخطط.JPG"/>
          <p:cNvPicPr>
            <a:picLocks noChangeAspect="1"/>
          </p:cNvPicPr>
          <p:nvPr/>
        </p:nvPicPr>
        <p:blipFill>
          <a:blip r:embed="rId2" cstate="print"/>
          <a:stretch>
            <a:fillRect/>
          </a:stretch>
        </p:blipFill>
        <p:spPr>
          <a:xfrm rot="16200000">
            <a:off x="1687397" y="-527157"/>
            <a:ext cx="5832646" cy="8560384"/>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467544" y="0"/>
            <a:ext cx="8229600" cy="836712"/>
          </a:xfrm>
        </p:spPr>
        <p:style>
          <a:lnRef idx="3">
            <a:schemeClr val="lt1"/>
          </a:lnRef>
          <a:fillRef idx="1">
            <a:schemeClr val="accent1"/>
          </a:fillRef>
          <a:effectRef idx="1">
            <a:schemeClr val="accent1"/>
          </a:effectRef>
          <a:fontRef idx="minor">
            <a:schemeClr val="lt1"/>
          </a:fontRef>
        </p:style>
        <p:txBody>
          <a:bodyPr/>
          <a:lstStyle/>
          <a:p>
            <a:r>
              <a:rPr lang="ar-DZ" dirty="0">
                <a:cs typeface="Traditional Arabic" pitchFamily="2" charset="-78"/>
              </a:rPr>
              <a:t> جامع الكبير بسامراء</a:t>
            </a:r>
            <a:endParaRPr lang="en-US" dirty="0">
              <a:cs typeface="Traditional Arabic" pitchFamily="2" charset="-78"/>
            </a:endParaRPr>
          </a:p>
        </p:txBody>
      </p:sp>
      <p:sp>
        <p:nvSpPr>
          <p:cNvPr id="5" name="Espace réservé du contenu 4"/>
          <p:cNvSpPr>
            <a:spLocks noGrp="1"/>
          </p:cNvSpPr>
          <p:nvPr>
            <p:ph idx="1"/>
          </p:nvPr>
        </p:nvSpPr>
        <p:spPr>
          <a:xfrm>
            <a:off x="179512" y="908720"/>
            <a:ext cx="8784976" cy="5760640"/>
          </a:xfrm>
          <a:solidFill>
            <a:schemeClr val="accent4">
              <a:lumMod val="40000"/>
              <a:lumOff val="60000"/>
            </a:schemeClr>
          </a:solidFill>
        </p:spPr>
        <p:txBody>
          <a:bodyPr>
            <a:normAutofit/>
          </a:bodyPr>
          <a:lstStyle/>
          <a:p>
            <a:pPr algn="r" rtl="1">
              <a:buNone/>
            </a:pPr>
            <a:r>
              <a:rPr lang="ar-DZ" dirty="0">
                <a:cs typeface="Traditional Arabic" pitchFamily="2" charset="-78"/>
              </a:rPr>
              <a:t>		</a:t>
            </a:r>
            <a:endParaRPr lang="ar-DZ" b="1" dirty="0">
              <a:solidFill>
                <a:srgbClr val="FF0000"/>
              </a:solidFill>
              <a:cs typeface="Traditional Arabic" pitchFamily="2" charset="-78"/>
            </a:endParaRPr>
          </a:p>
        </p:txBody>
      </p:sp>
      <p:pic>
        <p:nvPicPr>
          <p:cNvPr id="6" name="Espace réservé du contenu 8" descr="جامع سامراء مجسم.JPG"/>
          <p:cNvPicPr>
            <a:picLocks noChangeAspect="1"/>
          </p:cNvPicPr>
          <p:nvPr/>
        </p:nvPicPr>
        <p:blipFill>
          <a:blip r:embed="rId2" cstate="print"/>
          <a:stretch>
            <a:fillRect/>
          </a:stretch>
        </p:blipFill>
        <p:spPr>
          <a:xfrm>
            <a:off x="114613" y="1340768"/>
            <a:ext cx="8798193" cy="5112567"/>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467544" y="0"/>
            <a:ext cx="8229600" cy="836712"/>
          </a:xfrm>
        </p:spPr>
        <p:style>
          <a:lnRef idx="3">
            <a:schemeClr val="lt1"/>
          </a:lnRef>
          <a:fillRef idx="1">
            <a:schemeClr val="accent1"/>
          </a:fillRef>
          <a:effectRef idx="1">
            <a:schemeClr val="accent1"/>
          </a:effectRef>
          <a:fontRef idx="minor">
            <a:schemeClr val="lt1"/>
          </a:fontRef>
        </p:style>
        <p:txBody>
          <a:bodyPr/>
          <a:lstStyle/>
          <a:p>
            <a:r>
              <a:rPr lang="ar-DZ" dirty="0">
                <a:cs typeface="Traditional Arabic" pitchFamily="2" charset="-78"/>
              </a:rPr>
              <a:t> جامع الكبير بسامراء</a:t>
            </a:r>
            <a:endParaRPr lang="en-US" dirty="0">
              <a:cs typeface="Traditional Arabic" pitchFamily="2" charset="-78"/>
            </a:endParaRPr>
          </a:p>
        </p:txBody>
      </p:sp>
      <p:pic>
        <p:nvPicPr>
          <p:cNvPr id="7" name="Espace réservé du contenu 4" descr="سامراء 1.jpeg"/>
          <p:cNvPicPr>
            <a:picLocks noChangeAspect="1"/>
          </p:cNvPicPr>
          <p:nvPr/>
        </p:nvPicPr>
        <p:blipFill>
          <a:blip r:embed="rId2" cstate="print"/>
          <a:stretch>
            <a:fillRect/>
          </a:stretch>
        </p:blipFill>
        <p:spPr>
          <a:xfrm>
            <a:off x="251520" y="980728"/>
            <a:ext cx="4855704" cy="3888432"/>
          </a:xfrm>
          <a:prstGeom prst="rect">
            <a:avLst/>
          </a:prstGeom>
        </p:spPr>
      </p:pic>
      <p:pic>
        <p:nvPicPr>
          <p:cNvPr id="8" name="Espace réservé du contenu 6" descr="سامراء9.jpg"/>
          <p:cNvPicPr>
            <a:picLocks noChangeAspect="1"/>
          </p:cNvPicPr>
          <p:nvPr/>
        </p:nvPicPr>
        <p:blipFill>
          <a:blip r:embed="rId3" cstate="print"/>
          <a:stretch>
            <a:fillRect/>
          </a:stretch>
        </p:blipFill>
        <p:spPr>
          <a:xfrm>
            <a:off x="5128095" y="2852936"/>
            <a:ext cx="3767833" cy="3736434"/>
          </a:xfrm>
          <a:prstGeom prst="rect">
            <a:avLst/>
          </a:prstGeom>
        </p:spPr>
      </p:pic>
      <p:pic>
        <p:nvPicPr>
          <p:cNvPr id="14338" name="Picture 2" descr="المساجد الأثرية في مدينة سامراء بالعراق"/>
          <p:cNvPicPr>
            <a:picLocks noGrp="1" noChangeAspect="1" noChangeArrowheads="1"/>
          </p:cNvPicPr>
          <p:nvPr>
            <p:ph idx="1"/>
          </p:nvPr>
        </p:nvPicPr>
        <p:blipFill>
          <a:blip r:embed="rId4"/>
          <a:srcRect/>
          <a:stretch>
            <a:fillRect/>
          </a:stretch>
        </p:blipFill>
        <p:spPr bwMode="auto">
          <a:xfrm>
            <a:off x="142844" y="4200525"/>
            <a:ext cx="1714500" cy="2657475"/>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179512" y="188640"/>
            <a:ext cx="8784976" cy="792088"/>
          </a:xfrm>
        </p:spPr>
        <p:style>
          <a:lnRef idx="3">
            <a:schemeClr val="lt1"/>
          </a:lnRef>
          <a:fillRef idx="1">
            <a:schemeClr val="accent1"/>
          </a:fillRef>
          <a:effectRef idx="1">
            <a:schemeClr val="accent1"/>
          </a:effectRef>
          <a:fontRef idx="minor">
            <a:schemeClr val="lt1"/>
          </a:fontRef>
        </p:style>
        <p:txBody>
          <a:bodyPr/>
          <a:lstStyle/>
          <a:p>
            <a:pPr rtl="1"/>
            <a:r>
              <a:rPr lang="ar-DZ" dirty="0">
                <a:cs typeface="Traditional Arabic" pitchFamily="2" charset="-78"/>
              </a:rPr>
              <a:t> جامع أبي دلف بسامراء</a:t>
            </a:r>
            <a:endParaRPr lang="en-US" dirty="0">
              <a:solidFill>
                <a:srgbClr val="FF0000"/>
              </a:solidFill>
              <a:cs typeface="Traditional Arabic" pitchFamily="2" charset="-78"/>
            </a:endParaRPr>
          </a:p>
        </p:txBody>
      </p:sp>
      <p:sp>
        <p:nvSpPr>
          <p:cNvPr id="5" name="Espace réservé du contenu 4"/>
          <p:cNvSpPr>
            <a:spLocks noGrp="1"/>
          </p:cNvSpPr>
          <p:nvPr>
            <p:ph idx="1"/>
          </p:nvPr>
        </p:nvSpPr>
        <p:spPr>
          <a:xfrm>
            <a:off x="251520" y="1052736"/>
            <a:ext cx="8686800" cy="5573216"/>
          </a:xfrm>
          <a:solidFill>
            <a:schemeClr val="accent4">
              <a:lumMod val="40000"/>
              <a:lumOff val="60000"/>
            </a:schemeClr>
          </a:solidFill>
        </p:spPr>
        <p:txBody>
          <a:bodyPr>
            <a:normAutofit fontScale="85000" lnSpcReduction="20000"/>
          </a:bodyPr>
          <a:lstStyle/>
          <a:p>
            <a:pPr algn="just" rtl="1"/>
            <a:r>
              <a:rPr lang="ar-DZ" sz="2800" dirty="0"/>
              <a:t>يقع </a:t>
            </a:r>
            <a:r>
              <a:rPr lang="ar-DZ" sz="3200" dirty="0"/>
              <a:t>هذا الجامع في القسم الشمالي من مدينة الجعفرية أو </a:t>
            </a:r>
            <a:r>
              <a:rPr lang="ar-DZ" sz="3200" dirty="0" err="1"/>
              <a:t>المتوكلية</a:t>
            </a:r>
            <a:endParaRPr lang="ar-DZ" sz="3200" dirty="0"/>
          </a:p>
          <a:p>
            <a:pPr algn="just" rtl="1"/>
            <a:r>
              <a:rPr lang="ar-DZ" sz="3200" dirty="0"/>
              <a:t>ينسب الى القاسم بن عيسى بن ادريس بن معقل بن عمير عاش في زمن المأمون وقد عرف بكرمه وشجاعته</a:t>
            </a:r>
          </a:p>
          <a:p>
            <a:pPr algn="just" rtl="1"/>
            <a:r>
              <a:rPr lang="ar-DZ" sz="3200" dirty="0"/>
              <a:t> وهو من بناء الخليفة المتوكل على الله سنة 245هـ/860م، يقع على بعد خمسة كلم شمال مدينة سامراء الحالية.</a:t>
            </a:r>
            <a:endParaRPr lang="fr-FR" sz="3200" dirty="0"/>
          </a:p>
          <a:p>
            <a:pPr algn="just" rtl="1"/>
            <a:r>
              <a:rPr lang="ar-DZ" b="1" dirty="0">
                <a:cs typeface="Traditional Arabic" pitchFamily="2" charset="-78"/>
              </a:rPr>
              <a:t>تاريخ الانشاء:</a:t>
            </a:r>
          </a:p>
          <a:p>
            <a:pPr algn="just" rtl="1"/>
            <a:r>
              <a:rPr lang="ar-DZ" b="1" dirty="0">
                <a:cs typeface="Traditional Arabic" pitchFamily="2" charset="-78"/>
              </a:rPr>
              <a:t>الوصف: مستطيل الشكل 213×135م</a:t>
            </a:r>
          </a:p>
          <a:p>
            <a:pPr algn="just" rtl="1"/>
            <a:r>
              <a:rPr lang="ar-DZ" b="1" dirty="0">
                <a:cs typeface="Traditional Arabic" pitchFamily="2" charset="-78"/>
              </a:rPr>
              <a:t> كان يحيط </a:t>
            </a:r>
            <a:r>
              <a:rPr lang="ar-DZ" b="1" dirty="0" err="1">
                <a:cs typeface="Traditional Arabic" pitchFamily="2" charset="-78"/>
              </a:rPr>
              <a:t>به</a:t>
            </a:r>
            <a:r>
              <a:rPr lang="ar-DZ" b="1" dirty="0">
                <a:cs typeface="Traditional Arabic" pitchFamily="2" charset="-78"/>
              </a:rPr>
              <a:t> سور من اللبن بسمك 1,6م مزود </a:t>
            </a:r>
            <a:r>
              <a:rPr lang="ar-DZ" b="1" dirty="0" err="1">
                <a:cs typeface="Traditional Arabic" pitchFamily="2" charset="-78"/>
              </a:rPr>
              <a:t>بابراج</a:t>
            </a:r>
            <a:r>
              <a:rPr lang="ar-DZ" b="1" dirty="0">
                <a:cs typeface="Traditional Arabic" pitchFamily="2" charset="-78"/>
              </a:rPr>
              <a:t> خارجية</a:t>
            </a:r>
          </a:p>
          <a:p>
            <a:pPr algn="just" rtl="1"/>
            <a:r>
              <a:rPr lang="ar-DZ" b="1" dirty="0">
                <a:cs typeface="Traditional Arabic" pitchFamily="2" charset="-78"/>
              </a:rPr>
              <a:t> </a:t>
            </a:r>
            <a:r>
              <a:rPr lang="ar-DZ" b="1" dirty="0" err="1">
                <a:cs typeface="Traditional Arabic" pitchFamily="2" charset="-78"/>
              </a:rPr>
              <a:t>يتالف</a:t>
            </a:r>
            <a:r>
              <a:rPr lang="ar-DZ" b="1" dirty="0">
                <a:cs typeface="Traditional Arabic" pitchFamily="2" charset="-78"/>
              </a:rPr>
              <a:t> من صحن مستطيل 155,80×103,93م</a:t>
            </a:r>
          </a:p>
          <a:p>
            <a:pPr algn="just" rtl="1"/>
            <a:r>
              <a:rPr lang="ar-DZ" b="1" dirty="0">
                <a:cs typeface="Traditional Arabic" pitchFamily="2" charset="-78"/>
              </a:rPr>
              <a:t>وبيت الصلاة الذي يبلغ عمقه 39,65م،وهي تتشكل من نمطين الشامي والمديني، النمط الأول </a:t>
            </a:r>
            <a:r>
              <a:rPr lang="ar-DZ" b="1" dirty="0" err="1">
                <a:cs typeface="Traditional Arabic" pitchFamily="2" charset="-78"/>
              </a:rPr>
              <a:t>يتالف</a:t>
            </a:r>
            <a:r>
              <a:rPr lang="ar-DZ" b="1" dirty="0">
                <a:cs typeface="Traditional Arabic" pitchFamily="2" charset="-78"/>
              </a:rPr>
              <a:t> من بلاطتين موازيتين لجدار القبلة يقطعها  16 </a:t>
            </a:r>
            <a:r>
              <a:rPr lang="ar-DZ" b="1" dirty="0" err="1">
                <a:cs typeface="Traditional Arabic" pitchFamily="2" charset="-78"/>
              </a:rPr>
              <a:t>اسكوب</a:t>
            </a:r>
            <a:r>
              <a:rPr lang="ar-DZ" b="1" dirty="0">
                <a:cs typeface="Traditional Arabic" pitchFamily="2" charset="-78"/>
              </a:rPr>
              <a:t> عمودي، اما النمط الثاني فيتشكل من 16 بلاطة عمودية يقطعها  5 </a:t>
            </a:r>
            <a:r>
              <a:rPr lang="ar-DZ" b="1" dirty="0" err="1">
                <a:cs typeface="Traditional Arabic" pitchFamily="2" charset="-78"/>
              </a:rPr>
              <a:t>اساكيب</a:t>
            </a:r>
            <a:endParaRPr lang="ar-DZ" b="1" dirty="0">
              <a:cs typeface="Traditional Arabic" pitchFamily="2" charset="-78"/>
            </a:endParaRPr>
          </a:p>
          <a:p>
            <a:pPr algn="just" rtl="1"/>
            <a:r>
              <a:rPr lang="ar-DZ" b="1" dirty="0">
                <a:cs typeface="Traditional Arabic" pitchFamily="2" charset="-78"/>
              </a:rPr>
              <a:t>للمسجد 18 بابا</a:t>
            </a:r>
          </a:p>
          <a:p>
            <a:pPr algn="just" rtl="1"/>
            <a:r>
              <a:rPr lang="ar-DZ" b="1" dirty="0">
                <a:cs typeface="Traditional Arabic" pitchFamily="2" charset="-78"/>
              </a:rPr>
              <a:t> المئذنة ذات قاعدة مربعة وبدن حلزوني وهي شبيهة بمئذنة الملوية.</a:t>
            </a:r>
            <a:endParaRPr lang="en-US" b="1"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467544" y="0"/>
            <a:ext cx="8229600" cy="836712"/>
          </a:xfrm>
        </p:spPr>
        <p:style>
          <a:lnRef idx="3">
            <a:schemeClr val="lt1"/>
          </a:lnRef>
          <a:fillRef idx="1">
            <a:schemeClr val="accent1"/>
          </a:fillRef>
          <a:effectRef idx="1">
            <a:schemeClr val="accent1"/>
          </a:effectRef>
          <a:fontRef idx="minor">
            <a:schemeClr val="lt1"/>
          </a:fontRef>
        </p:style>
        <p:txBody>
          <a:bodyPr/>
          <a:lstStyle/>
          <a:p>
            <a:r>
              <a:rPr lang="ar-DZ" dirty="0">
                <a:cs typeface="Traditional Arabic" pitchFamily="2" charset="-78"/>
              </a:rPr>
              <a:t> جامع أبي دلف بسامراء</a:t>
            </a:r>
            <a:endParaRPr lang="en-US" dirty="0">
              <a:cs typeface="Traditional Arabic" pitchFamily="2" charset="-78"/>
            </a:endParaRPr>
          </a:p>
        </p:txBody>
      </p:sp>
      <p:sp>
        <p:nvSpPr>
          <p:cNvPr id="5" name="Espace réservé du contenu 4"/>
          <p:cNvSpPr>
            <a:spLocks noGrp="1"/>
          </p:cNvSpPr>
          <p:nvPr>
            <p:ph idx="1"/>
          </p:nvPr>
        </p:nvSpPr>
        <p:spPr>
          <a:xfrm>
            <a:off x="179512" y="908720"/>
            <a:ext cx="8784976" cy="5760640"/>
          </a:xfrm>
          <a:solidFill>
            <a:schemeClr val="accent4">
              <a:lumMod val="40000"/>
              <a:lumOff val="60000"/>
            </a:schemeClr>
          </a:solidFill>
        </p:spPr>
        <p:txBody>
          <a:bodyPr>
            <a:normAutofit/>
          </a:bodyPr>
          <a:lstStyle/>
          <a:p>
            <a:pPr algn="r" rtl="1">
              <a:buNone/>
            </a:pPr>
            <a:r>
              <a:rPr lang="ar-DZ" dirty="0">
                <a:cs typeface="Traditional Arabic" pitchFamily="2" charset="-78"/>
              </a:rPr>
              <a:t>		</a:t>
            </a:r>
            <a:endParaRPr lang="ar-DZ" b="1" dirty="0">
              <a:solidFill>
                <a:srgbClr val="FF0000"/>
              </a:solidFill>
              <a:cs typeface="Traditional Arabic" pitchFamily="2" charset="-78"/>
            </a:endParaRPr>
          </a:p>
        </p:txBody>
      </p:sp>
      <p:pic>
        <p:nvPicPr>
          <p:cNvPr id="7" name="Espace réservé du contenu 4" descr="جامع ابي دلف سامراء.JPG"/>
          <p:cNvPicPr>
            <a:picLocks noChangeAspect="1"/>
          </p:cNvPicPr>
          <p:nvPr/>
        </p:nvPicPr>
        <p:blipFill>
          <a:blip r:embed="rId2" cstate="print"/>
          <a:stretch>
            <a:fillRect/>
          </a:stretch>
        </p:blipFill>
        <p:spPr>
          <a:xfrm>
            <a:off x="148142" y="1268760"/>
            <a:ext cx="8855000" cy="518457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6BE36EB-3410-791A-3CD0-7B88FFA02701}"/>
              </a:ext>
            </a:extLst>
          </p:cNvPr>
          <p:cNvSpPr>
            <a:spLocks noGrp="1"/>
          </p:cNvSpPr>
          <p:nvPr>
            <p:ph type="title"/>
          </p:nvPr>
        </p:nvSpPr>
        <p:spPr/>
        <p:txBody>
          <a:bodyPr/>
          <a:lstStyle/>
          <a:p>
            <a:r>
              <a:rPr lang="ar-DZ" b="1" dirty="0">
                <a:cs typeface="Traditional Arabic" pitchFamily="2" charset="-78"/>
              </a:rPr>
              <a:t>الآثار الاسلامية خلال العهد العباسي</a:t>
            </a:r>
            <a:endParaRPr lang="fr-FR" b="1" dirty="0"/>
          </a:p>
        </p:txBody>
      </p:sp>
      <p:sp>
        <p:nvSpPr>
          <p:cNvPr id="3" name="Espace réservé du contenu 2">
            <a:extLst>
              <a:ext uri="{FF2B5EF4-FFF2-40B4-BE49-F238E27FC236}">
                <a16:creationId xmlns:a16="http://schemas.microsoft.com/office/drawing/2014/main" id="{3A05FA44-E42F-FAEE-999B-13B467FB99C3}"/>
              </a:ext>
            </a:extLst>
          </p:cNvPr>
          <p:cNvSpPr>
            <a:spLocks noGrp="1"/>
          </p:cNvSpPr>
          <p:nvPr>
            <p:ph idx="1"/>
          </p:nvPr>
        </p:nvSpPr>
        <p:spPr/>
        <p:txBody>
          <a:bodyPr>
            <a:normAutofit lnSpcReduction="10000"/>
          </a:bodyPr>
          <a:lstStyle/>
          <a:p>
            <a:pPr indent="449580" algn="just" rtl="1">
              <a:lnSpc>
                <a:spcPct val="115000"/>
              </a:lnSpc>
              <a:spcAft>
                <a:spcPts val="1000"/>
              </a:spcAft>
            </a:pPr>
            <a:r>
              <a:rPr lang="ar-SA" sz="1800" dirty="0">
                <a:effectLst/>
                <a:latin typeface="Calibri" panose="020F0502020204030204" pitchFamily="34" charset="0"/>
                <a:ea typeface="Calibri" panose="020F0502020204030204" pitchFamily="34" charset="0"/>
                <a:cs typeface="Traditional Arabic" panose="02020603050405020304" pitchFamily="18" charset="-78"/>
              </a:rPr>
              <a:t>بعد الامويين جاء العباسيون(132-656هـ/750-1258م)، واليهم يرجع الفضل في تشييد العديد من المعالم الاثرية في العراق والشام، حيث اسس ابو جعفر المنصور مدينة بغداد(</a:t>
            </a:r>
            <a:r>
              <a:rPr lang="ar-DZ" sz="1800" dirty="0">
                <a:effectLst/>
                <a:latin typeface="Calibri" panose="020F0502020204030204" pitchFamily="34" charset="0"/>
                <a:ea typeface="Calibri" panose="020F0502020204030204" pitchFamily="34" charset="0"/>
                <a:cs typeface="Traditional Arabic" panose="02020603050405020304" pitchFamily="18" charset="-78"/>
              </a:rPr>
              <a:t>144-149هـ/761-766م</a:t>
            </a:r>
            <a:r>
              <a:rPr lang="ar-SA" sz="1800" dirty="0">
                <a:effectLst/>
                <a:latin typeface="Calibri" panose="020F0502020204030204" pitchFamily="34" charset="0"/>
                <a:ea typeface="Calibri" panose="020F0502020204030204" pitchFamily="34" charset="0"/>
                <a:cs typeface="Traditional Arabic" panose="02020603050405020304" pitchFamily="18" charset="-78"/>
              </a:rPr>
              <a:t>)، وبنى المعتصم مدينة سامراء(222هـ/837م)، وبجوارها بنى المتوكل(232-247هـ/847-861م) مدينة الجعفرية، غير ان آثار العباسيين في هذه المدن او في غيرها اندثرت ولم يبق منها الا الأنقاض، كما هو الحال بالنسبة للجامع الكبير ببغداد، وجامع سامراء(234هـ/848م)، وجامع ابي دلف(246هـ/860م)، وقصر الاخيضر(161هـ/778م)، وقصر الجوسق </a:t>
            </a:r>
            <a:r>
              <a:rPr lang="ar-SA" sz="1800" dirty="0" err="1">
                <a:effectLst/>
                <a:latin typeface="Calibri" panose="020F0502020204030204" pitchFamily="34" charset="0"/>
                <a:ea typeface="Calibri" panose="020F0502020204030204" pitchFamily="34" charset="0"/>
                <a:cs typeface="Traditional Arabic" panose="02020603050405020304" pitchFamily="18" charset="-78"/>
              </a:rPr>
              <a:t>الخاقاني</a:t>
            </a:r>
            <a:r>
              <a:rPr lang="ar-SA" sz="1800" dirty="0">
                <a:effectLst/>
                <a:latin typeface="Calibri" panose="020F0502020204030204" pitchFamily="34" charset="0"/>
                <a:ea typeface="Calibri" panose="020F0502020204030204" pitchFamily="34" charset="0"/>
                <a:cs typeface="Traditional Arabic" panose="02020603050405020304" pitchFamily="18" charset="-78"/>
              </a:rPr>
              <a:t>(221هـ/836م).</a:t>
            </a:r>
            <a:endParaRPr lang="fr-FR" sz="1800" dirty="0">
              <a:effectLst/>
              <a:latin typeface="Calibri" panose="020F0502020204030204" pitchFamily="34" charset="0"/>
              <a:ea typeface="Calibri" panose="020F0502020204030204" pitchFamily="34" charset="0"/>
              <a:cs typeface="Arial" panose="020B0604020202020204" pitchFamily="34" charset="0"/>
            </a:endParaRPr>
          </a:p>
          <a:p>
            <a:pPr indent="449580" algn="just" rtl="1">
              <a:lnSpc>
                <a:spcPct val="115000"/>
              </a:lnSpc>
              <a:spcAft>
                <a:spcPts val="1000"/>
              </a:spcAft>
            </a:pPr>
            <a:r>
              <a:rPr lang="ar-SA" sz="1800" dirty="0">
                <a:effectLst/>
                <a:latin typeface="Calibri" panose="020F0502020204030204" pitchFamily="34" charset="0"/>
                <a:ea typeface="Calibri" panose="020F0502020204030204" pitchFamily="34" charset="0"/>
                <a:cs typeface="Traditional Arabic" panose="02020603050405020304" pitchFamily="18" charset="-78"/>
              </a:rPr>
              <a:t>ولعل الاسباب التي جعلت آثار العباسيين قليلة هو ما شهدته دولتهم من غزوات متتالية، فقد كان للضعف الذي لحق بخلافتهم خلال القرون اللاحقة(4-6هـ/10-12م) اثر بالغ في استمرارها، فقد جعلها محل طمع، فغزاها البويهيون(334-447هـ/945-1055م)، وسيطروا على مقاليد الحكم بها، ومن بعدهم السلاجقة فيما بين(447-553هـ/1055-1157م)، وانقسامهم بعد ذلك الى </a:t>
            </a:r>
            <a:r>
              <a:rPr lang="ar-SA" sz="1800" dirty="0" err="1">
                <a:effectLst/>
                <a:latin typeface="Calibri" panose="020F0502020204030204" pitchFamily="34" charset="0"/>
                <a:ea typeface="Calibri" panose="020F0502020204030204" pitchFamily="34" charset="0"/>
                <a:cs typeface="Traditional Arabic" panose="02020603050405020304" pitchFamily="18" charset="-78"/>
              </a:rPr>
              <a:t>اتابكة</a:t>
            </a:r>
            <a:r>
              <a:rPr lang="ar-SA" sz="1800" dirty="0">
                <a:effectLst/>
                <a:latin typeface="Calibri" panose="020F0502020204030204" pitchFamily="34" charset="0"/>
                <a:ea typeface="Calibri" panose="020F0502020204030204" pitchFamily="34" charset="0"/>
                <a:cs typeface="Traditional Arabic" panose="02020603050405020304" pitchFamily="18" charset="-78"/>
              </a:rPr>
              <a:t>، واستقلال كل قائد او امير بولايته، كاستقلال اسرة بني زنكي بسوريا وحمص وحماه وبعلبك، وعلى عهد السلاجقة ظهرت المدرسة لأول مرة في تاريخ الإسلام على يد الوزير نظام الملك، واليهم ترجع بعض المعالم الاثرية، مثل جامع حلب والجامع الكبير بالموصل(543هـ/1148م)، وجامع مدرسة ركن الدين بدمشق(621هـ/1224م).</a:t>
            </a:r>
            <a:endParaRPr lang="fr-FR" sz="1800" dirty="0">
              <a:effectLst/>
              <a:latin typeface="Calibri" panose="020F0502020204030204" pitchFamily="34" charset="0"/>
              <a:ea typeface="Calibri" panose="020F0502020204030204" pitchFamily="34" charset="0"/>
              <a:cs typeface="Arial" panose="020B0604020202020204" pitchFamily="34" charset="0"/>
            </a:endParaRPr>
          </a:p>
          <a:p>
            <a:pPr indent="449580" algn="just" rtl="1">
              <a:lnSpc>
                <a:spcPct val="115000"/>
              </a:lnSpc>
              <a:spcAft>
                <a:spcPts val="1000"/>
              </a:spcAft>
            </a:pPr>
            <a:r>
              <a:rPr lang="ar-SA" sz="1800" dirty="0">
                <a:effectLst/>
                <a:latin typeface="Calibri" panose="020F0502020204030204" pitchFamily="34" charset="0"/>
                <a:ea typeface="Calibri" panose="020F0502020204030204" pitchFamily="34" charset="0"/>
                <a:cs typeface="Traditional Arabic" panose="02020603050405020304" pitchFamily="18" charset="-78"/>
              </a:rPr>
              <a:t>وتواصل بعد ذلك ضعف الدولة العباسية لتكون نهايتها على يد المغول الذين غزوها ودخلوا بغداد في سنة(656هـ/م1258م)، وخربوا عمرانها وعمران الكثير من المدن التي مروا بها، وقضوا بذلك على الخلافة العباسية.</a:t>
            </a:r>
            <a:endParaRPr lang="fr-FR" sz="1800" dirty="0">
              <a:effectLst/>
              <a:latin typeface="Calibri" panose="020F0502020204030204" pitchFamily="34" charset="0"/>
              <a:ea typeface="Calibri" panose="020F0502020204030204" pitchFamily="34" charset="0"/>
              <a:cs typeface="Arial" panose="020B0604020202020204" pitchFamily="34" charset="0"/>
            </a:endParaRPr>
          </a:p>
          <a:p>
            <a:endParaRPr lang="fr-FR" dirty="0"/>
          </a:p>
        </p:txBody>
      </p:sp>
    </p:spTree>
    <p:extLst>
      <p:ext uri="{BB962C8B-B14F-4D97-AF65-F5344CB8AC3E}">
        <p14:creationId xmlns:p14="http://schemas.microsoft.com/office/powerpoint/2010/main" val="9122507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1000108"/>
          </a:xfrm>
        </p:spPr>
        <p:txBody>
          <a:bodyPr/>
          <a:lstStyle/>
          <a:p>
            <a:r>
              <a:rPr lang="ar-DZ" sz="4400" dirty="0"/>
              <a:t>المئذنة: </a:t>
            </a:r>
            <a:endParaRPr lang="fr-FR" dirty="0"/>
          </a:p>
        </p:txBody>
      </p:sp>
      <p:sp>
        <p:nvSpPr>
          <p:cNvPr id="3" name="Espace réservé du contenu 2"/>
          <p:cNvSpPr>
            <a:spLocks noGrp="1"/>
          </p:cNvSpPr>
          <p:nvPr>
            <p:ph idx="1"/>
          </p:nvPr>
        </p:nvSpPr>
        <p:spPr>
          <a:xfrm>
            <a:off x="0" y="857232"/>
            <a:ext cx="9144000" cy="6000768"/>
          </a:xfrm>
        </p:spPr>
        <p:txBody>
          <a:bodyPr>
            <a:normAutofit/>
          </a:bodyPr>
          <a:lstStyle/>
          <a:p>
            <a:pPr algn="r" rtl="1"/>
            <a:r>
              <a:rPr lang="ar-DZ" sz="3600" b="1" dirty="0"/>
              <a:t>تقع على بعد 25م من وسط الجدار الشمالي للجامع</a:t>
            </a:r>
          </a:p>
          <a:p>
            <a:pPr algn="r" rtl="1"/>
            <a:r>
              <a:rPr lang="ar-DZ" sz="3600" b="1" dirty="0"/>
              <a:t> وهي عبارة عن برج حلزوني يصل ارتفاعها إلى 52م</a:t>
            </a:r>
          </a:p>
          <a:p>
            <a:pPr algn="r" rtl="1"/>
            <a:r>
              <a:rPr lang="ar-DZ" sz="3600" b="1" dirty="0"/>
              <a:t> ذات قاعدة مربعة طول أضلاعها 33م وارتفاعها 4,25م</a:t>
            </a:r>
          </a:p>
          <a:p>
            <a:pPr algn="r" rtl="1"/>
            <a:r>
              <a:rPr lang="ar-DZ" sz="3600" b="1" dirty="0"/>
              <a:t> وهي تتصل بالجدار الشمالي بواسطة طريق</a:t>
            </a:r>
          </a:p>
          <a:p>
            <a:pPr algn="r" rtl="1"/>
            <a:r>
              <a:rPr lang="ar-DZ" sz="3600" b="1" dirty="0"/>
              <a:t> تبدأ من وسط الضلع الجنوبي</a:t>
            </a:r>
          </a:p>
          <a:p>
            <a:pPr algn="r" rtl="1"/>
            <a:r>
              <a:rPr lang="ar-DZ" sz="3600" b="1" dirty="0"/>
              <a:t>تدور عكس عقارب الساعة خمس دورات </a:t>
            </a:r>
          </a:p>
          <a:p>
            <a:pPr algn="r" rtl="1"/>
            <a:r>
              <a:rPr lang="ar-DZ" sz="3600" b="1" dirty="0"/>
              <a:t>تنتهي بغرفة أسطوانية قطرها وارتفاعها 6م</a:t>
            </a:r>
          </a:p>
          <a:p>
            <a:pPr algn="r" rtl="1"/>
            <a:r>
              <a:rPr lang="ar-DZ" sz="3600" b="1" dirty="0"/>
              <a:t>ويبدو من شكلها وطرازها أنها متأثرة بط</a:t>
            </a:r>
            <a:r>
              <a:rPr lang="ar-DZ" sz="3600" b="1" dirty="0">
                <a:solidFill>
                  <a:schemeClr val="bg1"/>
                </a:solidFill>
              </a:rPr>
              <a:t>راز </a:t>
            </a:r>
            <a:r>
              <a:rPr lang="ar-DZ" sz="3600" b="1" dirty="0" err="1">
                <a:solidFill>
                  <a:schemeClr val="bg1"/>
                </a:solidFill>
              </a:rPr>
              <a:t>الزاقورات</a:t>
            </a:r>
            <a:r>
              <a:rPr lang="ar-DZ" sz="3600" b="1" dirty="0">
                <a:solidFill>
                  <a:schemeClr val="bg1"/>
                </a:solidFill>
              </a:rPr>
              <a:t> البابلية.</a:t>
            </a:r>
            <a:endParaRPr lang="fr-FR" sz="3600" b="1" dirty="0">
              <a:solidFill>
                <a:schemeClr val="bg1"/>
              </a:solidFill>
            </a:endParaRPr>
          </a:p>
          <a:p>
            <a:endParaRPr lang="fr-F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5214942" y="0"/>
            <a:ext cx="3929058" cy="836712"/>
          </a:xfrm>
        </p:spPr>
        <p:style>
          <a:lnRef idx="3">
            <a:schemeClr val="lt1"/>
          </a:lnRef>
          <a:fillRef idx="1">
            <a:schemeClr val="accent1"/>
          </a:fillRef>
          <a:effectRef idx="1">
            <a:schemeClr val="accent1"/>
          </a:effectRef>
          <a:fontRef idx="minor">
            <a:schemeClr val="lt1"/>
          </a:fontRef>
        </p:style>
        <p:txBody>
          <a:bodyPr/>
          <a:lstStyle/>
          <a:p>
            <a:r>
              <a:rPr lang="ar-DZ" dirty="0">
                <a:cs typeface="Traditional Arabic" pitchFamily="2" charset="-78"/>
              </a:rPr>
              <a:t> جامع أبي دلف بسامراء</a:t>
            </a:r>
            <a:endParaRPr lang="en-US" dirty="0">
              <a:cs typeface="Traditional Arabic" pitchFamily="2" charset="-78"/>
            </a:endParaRPr>
          </a:p>
        </p:txBody>
      </p:sp>
      <p:pic>
        <p:nvPicPr>
          <p:cNvPr id="35842" name="Picture 2" descr="المساجد الأثرية في مدينة سامراء بالعراق"/>
          <p:cNvPicPr>
            <a:picLocks noGrp="1" noChangeAspect="1" noChangeArrowheads="1"/>
          </p:cNvPicPr>
          <p:nvPr>
            <p:ph idx="1"/>
          </p:nvPr>
        </p:nvPicPr>
        <p:blipFill>
          <a:blip r:embed="rId2"/>
          <a:srcRect/>
          <a:stretch>
            <a:fillRect/>
          </a:stretch>
        </p:blipFill>
        <p:spPr bwMode="auto">
          <a:xfrm>
            <a:off x="5643570" y="1000141"/>
            <a:ext cx="3500430" cy="5600688"/>
          </a:xfrm>
          <a:prstGeom prst="rect">
            <a:avLst/>
          </a:prstGeom>
          <a:noFill/>
        </p:spPr>
      </p:pic>
      <p:pic>
        <p:nvPicPr>
          <p:cNvPr id="35844" name="Picture 4" descr="Résultat de recherche d'images pour &quot;‫صور جامع ابي دلف‬‎&quot;"/>
          <p:cNvPicPr>
            <a:picLocks noChangeAspect="1" noChangeArrowheads="1"/>
          </p:cNvPicPr>
          <p:nvPr/>
        </p:nvPicPr>
        <p:blipFill>
          <a:blip r:embed="rId3"/>
          <a:srcRect/>
          <a:stretch>
            <a:fillRect/>
          </a:stretch>
        </p:blipFill>
        <p:spPr bwMode="auto">
          <a:xfrm>
            <a:off x="0" y="0"/>
            <a:ext cx="5357818" cy="3212514"/>
          </a:xfrm>
          <a:prstGeom prst="rect">
            <a:avLst/>
          </a:prstGeom>
          <a:noFill/>
        </p:spPr>
      </p:pic>
      <p:sp>
        <p:nvSpPr>
          <p:cNvPr id="35846" name="AutoShape 6" descr="Résultat de recherche d'images pour &quot;‫صور جامع ابي دلف‬‎&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35848" name="AutoShape 8" descr="Résultat de recherche d'images pour &quot;‫صور جامع ابي دلف‬‎&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35852" name="Picture 12" descr="Résultat de recherche d'images pour &quot;‫صور جامع ابي دلف‬‎&quot;"/>
          <p:cNvPicPr>
            <a:picLocks noChangeAspect="1" noChangeArrowheads="1"/>
          </p:cNvPicPr>
          <p:nvPr/>
        </p:nvPicPr>
        <p:blipFill>
          <a:blip r:embed="rId4"/>
          <a:srcRect/>
          <a:stretch>
            <a:fillRect/>
          </a:stretch>
        </p:blipFill>
        <p:spPr bwMode="auto">
          <a:xfrm>
            <a:off x="0" y="2571750"/>
            <a:ext cx="5715000" cy="428625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Résultat de recherche d'images pour &quot;‫صور قصر الجوسق الخاقاني‬‎&quot;"/>
          <p:cNvPicPr>
            <a:picLocks noChangeAspect="1" noChangeArrowheads="1"/>
          </p:cNvPicPr>
          <p:nvPr/>
        </p:nvPicPr>
        <p:blipFill>
          <a:blip r:embed="rId2"/>
          <a:srcRect/>
          <a:stretch>
            <a:fillRect/>
          </a:stretch>
        </p:blipFill>
        <p:spPr bwMode="auto">
          <a:xfrm>
            <a:off x="119429" y="142852"/>
            <a:ext cx="8813219" cy="6616822"/>
          </a:xfrm>
          <a:prstGeom prst="rect">
            <a:avLst/>
          </a:prstGeom>
          <a:noFill/>
        </p:spPr>
      </p:pic>
      <p:pic>
        <p:nvPicPr>
          <p:cNvPr id="43012" name="Picture 4" descr="clip_image014"/>
          <p:cNvPicPr>
            <a:picLocks noChangeAspect="1" noChangeArrowheads="1"/>
          </p:cNvPicPr>
          <p:nvPr/>
        </p:nvPicPr>
        <p:blipFill>
          <a:blip r:embed="rId3"/>
          <a:srcRect/>
          <a:stretch>
            <a:fillRect/>
          </a:stretch>
        </p:blipFill>
        <p:spPr bwMode="auto">
          <a:xfrm>
            <a:off x="5357817" y="4071942"/>
            <a:ext cx="3636683" cy="2501773"/>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إف تاريخ المبنى غير معروؼ، ولم يأت لو ذكر في كتب التراث. لكن ىناؾ ترجيحاً عند علماء اآلثار‬‫بأنو يرجع بالنسبة لهندستو وطر..."/>
          <p:cNvPicPr>
            <a:picLocks noChangeAspect="1" noChangeArrowheads="1"/>
          </p:cNvPicPr>
          <p:nvPr/>
        </p:nvPicPr>
        <p:blipFill>
          <a:blip r:embed="rId2"/>
          <a:srcRect/>
          <a:stretch>
            <a:fillRect/>
          </a:stretch>
        </p:blipFill>
        <p:spPr bwMode="auto">
          <a:xfrm>
            <a:off x="285719" y="285728"/>
            <a:ext cx="8468459" cy="6357982"/>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63688" y="267494"/>
            <a:ext cx="6923112" cy="1399032"/>
          </a:xfrm>
        </p:spPr>
        <p:txBody>
          <a:bodyPr>
            <a:normAutofit fontScale="90000"/>
          </a:bodyPr>
          <a:lstStyle/>
          <a:p>
            <a:r>
              <a:rPr lang="ar-SA" b="1" dirty="0"/>
              <a:t>جامع ابن طولون</a:t>
            </a:r>
            <a:br>
              <a:rPr lang="en-US" dirty="0"/>
            </a:br>
            <a:endParaRPr lang="en-US" dirty="0"/>
          </a:p>
        </p:txBody>
      </p:sp>
      <p:sp>
        <p:nvSpPr>
          <p:cNvPr id="3" name="Espace réservé du contenu 2"/>
          <p:cNvSpPr>
            <a:spLocks noGrp="1"/>
          </p:cNvSpPr>
          <p:nvPr>
            <p:ph idx="1"/>
          </p:nvPr>
        </p:nvSpPr>
        <p:spPr>
          <a:xfrm>
            <a:off x="457200" y="1268760"/>
            <a:ext cx="8229600" cy="5256584"/>
          </a:xfrm>
        </p:spPr>
        <p:txBody>
          <a:bodyPr>
            <a:normAutofit fontScale="77500" lnSpcReduction="20000"/>
          </a:bodyPr>
          <a:lstStyle/>
          <a:p>
            <a:pPr algn="r" rtl="1"/>
            <a:r>
              <a:rPr lang="ar-SA" dirty="0"/>
              <a:t>بمصر في مدينة القطائع(</a:t>
            </a:r>
            <a:r>
              <a:rPr lang="ar-SA" dirty="0" err="1"/>
              <a:t>256هـ</a:t>
            </a:r>
            <a:r>
              <a:rPr lang="ar-SA" dirty="0"/>
              <a:t>/</a:t>
            </a:r>
            <a:r>
              <a:rPr lang="ar-SA" dirty="0" err="1"/>
              <a:t>870م)</a:t>
            </a:r>
            <a:r>
              <a:rPr lang="ar-SA" dirty="0"/>
              <a:t> </a:t>
            </a:r>
            <a:endParaRPr lang="en-US" dirty="0"/>
          </a:p>
          <a:p>
            <a:pPr lvl="0" algn="r" rtl="1"/>
            <a:r>
              <a:rPr lang="ar-SA" dirty="0"/>
              <a:t>بني سنة 262هـ-265هـ</a:t>
            </a:r>
            <a:endParaRPr lang="ar-DZ" dirty="0"/>
          </a:p>
          <a:p>
            <a:pPr lvl="0" algn="r" rtl="1"/>
            <a:r>
              <a:rPr lang="ar-DZ" dirty="0"/>
              <a:t>من طرف احمد بن طولون</a:t>
            </a:r>
            <a:endParaRPr lang="en-US" dirty="0"/>
          </a:p>
          <a:p>
            <a:pPr lvl="0" algn="r" rtl="1"/>
            <a:r>
              <a:rPr lang="ar-SA" dirty="0"/>
              <a:t>يتكون من صحن مربع في الوسط، مساحته حوالي 92 متراً</a:t>
            </a:r>
            <a:endParaRPr lang="en-US" dirty="0"/>
          </a:p>
          <a:p>
            <a:pPr lvl="0" algn="r" rtl="1"/>
            <a:r>
              <a:rPr lang="en-US" dirty="0"/>
              <a:t> </a:t>
            </a:r>
            <a:r>
              <a:rPr lang="ar-SA" dirty="0"/>
              <a:t>تحيط </a:t>
            </a:r>
            <a:r>
              <a:rPr lang="ar-SA" dirty="0" err="1"/>
              <a:t>به</a:t>
            </a:r>
            <a:r>
              <a:rPr lang="ar-SA" dirty="0"/>
              <a:t> أربعة أروقة أكبرها رواق القبلة الذي يتكون من خمس بلاطات </a:t>
            </a:r>
            <a:endParaRPr lang="en-US" dirty="0"/>
          </a:p>
          <a:p>
            <a:pPr lvl="0" algn="r" rtl="1"/>
            <a:r>
              <a:rPr lang="ar-SA" dirty="0"/>
              <a:t> كل من الأروقة الباقية يتكون من بلاطتين فقط</a:t>
            </a:r>
            <a:endParaRPr lang="en-US" dirty="0"/>
          </a:p>
          <a:p>
            <a:pPr lvl="0" algn="r" rtl="1"/>
            <a:r>
              <a:rPr lang="ar-SA" dirty="0"/>
              <a:t> يتوسط الصحن فسقية داخل بناء مربع التخطيط تعلوه قبة</a:t>
            </a:r>
            <a:endParaRPr lang="en-US" dirty="0"/>
          </a:p>
          <a:p>
            <a:pPr lvl="0" algn="r" rtl="1"/>
            <a:r>
              <a:rPr lang="ar-SA" dirty="0"/>
              <a:t>ويتوسط جدار القبلة محراب يكتنفه عمودان</a:t>
            </a:r>
            <a:endParaRPr lang="en-US" dirty="0"/>
          </a:p>
          <a:p>
            <a:pPr lvl="0" algn="r" rtl="1"/>
            <a:r>
              <a:rPr lang="ar-SA" dirty="0"/>
              <a:t> وهو على شكل تجويف نصف دائري في حائط القبلة </a:t>
            </a:r>
            <a:endParaRPr lang="en-US" dirty="0"/>
          </a:p>
          <a:p>
            <a:pPr lvl="0" algn="r" rtl="1"/>
            <a:r>
              <a:rPr lang="ar-SA" dirty="0"/>
              <a:t> يغشي جدرانه فسيفساء رخامية يعلوها شريط من الزخارف الزجاجية عليه كتابات بالخط النسخ</a:t>
            </a:r>
            <a:endParaRPr lang="en-US" dirty="0"/>
          </a:p>
          <a:p>
            <a:pPr algn="r"/>
            <a:r>
              <a:rPr lang="en-US" dirty="0"/>
              <a:t> </a:t>
            </a:r>
            <a:r>
              <a:rPr lang="ar-SA" dirty="0"/>
              <a:t> مئذنة الجامع متأثرة إلى حد كبير بمئذنة مسجد سامراء المعروفة بالملوية.</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rchitectalism\Desktop\IMG13450.jpg">
            <a:extLst>
              <a:ext uri="{FF2B5EF4-FFF2-40B4-BE49-F238E27FC236}">
                <a16:creationId xmlns:a16="http://schemas.microsoft.com/office/drawing/2014/main" id="{076F7C6A-680F-ECCA-0B30-D4AB1E66F1EF}"/>
              </a:ext>
            </a:extLst>
          </p:cNvPr>
          <p:cNvPicPr>
            <a:picLocks noChangeAspect="1" noChangeArrowheads="1"/>
          </p:cNvPicPr>
          <p:nvPr/>
        </p:nvPicPr>
        <p:blipFill>
          <a:blip r:embed="rId2" cstate="print"/>
          <a:srcRect/>
          <a:stretch>
            <a:fillRect/>
          </a:stretch>
        </p:blipFill>
        <p:spPr bwMode="auto">
          <a:xfrm>
            <a:off x="25471" y="-47541"/>
            <a:ext cx="5109398" cy="5368903"/>
          </a:xfrm>
          <a:prstGeom prst="rect">
            <a:avLst/>
          </a:prstGeom>
          <a:noFill/>
        </p:spPr>
      </p:pic>
      <p:sp>
        <p:nvSpPr>
          <p:cNvPr id="6" name="Rectangle : coins arrondis 5">
            <a:extLst>
              <a:ext uri="{FF2B5EF4-FFF2-40B4-BE49-F238E27FC236}">
                <a16:creationId xmlns:a16="http://schemas.microsoft.com/office/drawing/2014/main" id="{CF1FC766-612C-4FC3-8626-6554EA5EC6E6}"/>
              </a:ext>
            </a:extLst>
          </p:cNvPr>
          <p:cNvSpPr/>
          <p:nvPr/>
        </p:nvSpPr>
        <p:spPr>
          <a:xfrm>
            <a:off x="5580112" y="127781"/>
            <a:ext cx="2664296" cy="115212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DZ" dirty="0"/>
              <a:t>جامع ابن طولون بمصر</a:t>
            </a:r>
            <a:endParaRPr lang="fr-FR" dirty="0"/>
          </a:p>
        </p:txBody>
      </p:sp>
      <p:pic>
        <p:nvPicPr>
          <p:cNvPr id="1026" name="Picture 2" descr="Résultat d’images pour جامع ابن طولون">
            <a:extLst>
              <a:ext uri="{FF2B5EF4-FFF2-40B4-BE49-F238E27FC236}">
                <a16:creationId xmlns:a16="http://schemas.microsoft.com/office/drawing/2014/main" id="{D1691A58-3669-9AF4-4624-AC422D8CA0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4869" y="4125973"/>
            <a:ext cx="3876675" cy="23907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ésultat d’images pour جامع ابن طولون">
            <a:extLst>
              <a:ext uri="{FF2B5EF4-FFF2-40B4-BE49-F238E27FC236}">
                <a16:creationId xmlns:a16="http://schemas.microsoft.com/office/drawing/2014/main" id="{2908A370-CE1A-5A55-F7D0-3099C9927F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90639" y="1303410"/>
            <a:ext cx="4000500" cy="2667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179512" y="0"/>
            <a:ext cx="8640960" cy="908720"/>
          </a:xfrm>
        </p:spPr>
        <p:style>
          <a:lnRef idx="3">
            <a:schemeClr val="lt1"/>
          </a:lnRef>
          <a:fillRef idx="1">
            <a:schemeClr val="accent1"/>
          </a:fillRef>
          <a:effectRef idx="1">
            <a:schemeClr val="accent1"/>
          </a:effectRef>
          <a:fontRef idx="minor">
            <a:schemeClr val="lt1"/>
          </a:fontRef>
        </p:style>
        <p:txBody>
          <a:bodyPr/>
          <a:lstStyle/>
          <a:p>
            <a:r>
              <a:rPr lang="ar-DZ" dirty="0">
                <a:cs typeface="Traditional Arabic" pitchFamily="2" charset="-78"/>
              </a:rPr>
              <a:t> الآثار الاسلامية خلال العهد العباسي</a:t>
            </a:r>
            <a:endParaRPr lang="en-US" dirty="0">
              <a:cs typeface="Traditional Arabic" pitchFamily="2" charset="-78"/>
            </a:endParaRPr>
          </a:p>
        </p:txBody>
      </p:sp>
      <p:sp>
        <p:nvSpPr>
          <p:cNvPr id="5" name="Espace réservé du contenu 4"/>
          <p:cNvSpPr>
            <a:spLocks noGrp="1"/>
          </p:cNvSpPr>
          <p:nvPr>
            <p:ph idx="1"/>
          </p:nvPr>
        </p:nvSpPr>
        <p:spPr>
          <a:xfrm>
            <a:off x="179512" y="980728"/>
            <a:ext cx="8712968" cy="5688632"/>
          </a:xfrm>
          <a:solidFill>
            <a:schemeClr val="accent4">
              <a:lumMod val="40000"/>
              <a:lumOff val="60000"/>
            </a:schemeClr>
          </a:solidFill>
        </p:spPr>
        <p:txBody>
          <a:bodyPr>
            <a:normAutofit fontScale="92500" lnSpcReduction="20000"/>
          </a:bodyPr>
          <a:lstStyle/>
          <a:p>
            <a:pPr algn="r" rtl="1">
              <a:buNone/>
            </a:pPr>
            <a:r>
              <a:rPr lang="ar-DZ" dirty="0">
                <a:cs typeface="Traditional Arabic" pitchFamily="2" charset="-78"/>
              </a:rPr>
              <a:t>		</a:t>
            </a:r>
            <a:r>
              <a:rPr lang="ar-DZ" b="1" dirty="0" err="1">
                <a:solidFill>
                  <a:srgbClr val="FF0000"/>
                </a:solidFill>
                <a:cs typeface="Traditional Arabic" pitchFamily="2" charset="-78"/>
              </a:rPr>
              <a:t>العمارة :</a:t>
            </a:r>
            <a:endParaRPr lang="ar-DZ" b="1" dirty="0">
              <a:solidFill>
                <a:srgbClr val="FF0000"/>
              </a:solidFill>
              <a:cs typeface="Traditional Arabic" pitchFamily="2" charset="-78"/>
            </a:endParaRPr>
          </a:p>
          <a:p>
            <a:pPr algn="r" rtl="1">
              <a:buNone/>
            </a:pPr>
            <a:r>
              <a:rPr lang="ar-DZ" b="1" dirty="0" err="1">
                <a:solidFill>
                  <a:srgbClr val="FF0000"/>
                </a:solidFill>
                <a:cs typeface="Traditional Arabic" pitchFamily="2" charset="-78"/>
              </a:rPr>
              <a:t>المدن:</a:t>
            </a:r>
            <a:endParaRPr lang="ar-DZ" b="1" dirty="0">
              <a:solidFill>
                <a:srgbClr val="FF0000"/>
              </a:solidFill>
              <a:cs typeface="Traditional Arabic" pitchFamily="2" charset="-78"/>
            </a:endParaRPr>
          </a:p>
          <a:p>
            <a:pPr algn="r" rtl="1">
              <a:buNone/>
            </a:pPr>
            <a:r>
              <a:rPr lang="ar-DZ" b="1" dirty="0">
                <a:solidFill>
                  <a:srgbClr val="FF0000"/>
                </a:solidFill>
                <a:cs typeface="Traditional Arabic" pitchFamily="2" charset="-78"/>
              </a:rPr>
              <a:t>	</a:t>
            </a:r>
            <a:r>
              <a:rPr lang="ar-DZ" b="1" dirty="0">
                <a:cs typeface="Traditional Arabic" pitchFamily="2" charset="-78"/>
              </a:rPr>
              <a:t>بغداد    /     سامراء     / </a:t>
            </a:r>
            <a:r>
              <a:rPr lang="ar-DZ" b="1" dirty="0" err="1">
                <a:cs typeface="Traditional Arabic" pitchFamily="2" charset="-78"/>
              </a:rPr>
              <a:t>المتوكلية</a:t>
            </a:r>
            <a:r>
              <a:rPr lang="ar-DZ" b="1" dirty="0">
                <a:cs typeface="Traditional Arabic" pitchFamily="2" charset="-78"/>
              </a:rPr>
              <a:t> / الجعفرية</a:t>
            </a:r>
          </a:p>
          <a:p>
            <a:pPr algn="r" rtl="1">
              <a:buNone/>
            </a:pPr>
            <a:r>
              <a:rPr lang="ar-DZ" b="1" dirty="0" err="1">
                <a:solidFill>
                  <a:srgbClr val="FF0000"/>
                </a:solidFill>
                <a:cs typeface="Traditional Arabic" pitchFamily="2" charset="-78"/>
              </a:rPr>
              <a:t>المساجد:</a:t>
            </a:r>
            <a:endParaRPr lang="ar-DZ" b="1" dirty="0">
              <a:solidFill>
                <a:srgbClr val="FF0000"/>
              </a:solidFill>
              <a:cs typeface="Traditional Arabic" pitchFamily="2" charset="-78"/>
            </a:endParaRPr>
          </a:p>
          <a:p>
            <a:pPr algn="r" rtl="1">
              <a:buNone/>
            </a:pPr>
            <a:r>
              <a:rPr lang="ar-DZ" b="1" dirty="0">
                <a:solidFill>
                  <a:srgbClr val="FF0000"/>
                </a:solidFill>
                <a:cs typeface="Traditional Arabic" pitchFamily="2" charset="-78"/>
              </a:rPr>
              <a:t>	</a:t>
            </a:r>
            <a:r>
              <a:rPr lang="ar-DZ" b="1" dirty="0">
                <a:cs typeface="Traditional Arabic" pitchFamily="2" charset="-78"/>
              </a:rPr>
              <a:t>الجامع الكبير بسامراء</a:t>
            </a:r>
          </a:p>
          <a:p>
            <a:pPr algn="r" rtl="1">
              <a:buNone/>
            </a:pPr>
            <a:r>
              <a:rPr lang="ar-DZ" b="1" dirty="0">
                <a:cs typeface="Traditional Arabic" pitchFamily="2" charset="-78"/>
              </a:rPr>
              <a:t>	جامع أبي دلف بسامراء</a:t>
            </a:r>
          </a:p>
          <a:p>
            <a:pPr algn="r" rtl="1">
              <a:buNone/>
            </a:pPr>
            <a:r>
              <a:rPr lang="ar-DZ" b="1" dirty="0" err="1">
                <a:solidFill>
                  <a:srgbClr val="FF0000"/>
                </a:solidFill>
                <a:cs typeface="Traditional Arabic" pitchFamily="2" charset="-78"/>
              </a:rPr>
              <a:t>القصور:</a:t>
            </a:r>
            <a:endParaRPr lang="ar-DZ" b="1" dirty="0">
              <a:solidFill>
                <a:srgbClr val="FF0000"/>
              </a:solidFill>
              <a:cs typeface="Traditional Arabic" pitchFamily="2" charset="-78"/>
            </a:endParaRPr>
          </a:p>
          <a:p>
            <a:pPr algn="r" rtl="1">
              <a:buNone/>
            </a:pPr>
            <a:r>
              <a:rPr lang="ar-DZ" b="1" dirty="0">
                <a:solidFill>
                  <a:srgbClr val="FF0000"/>
                </a:solidFill>
                <a:cs typeface="Traditional Arabic" pitchFamily="2" charset="-78"/>
              </a:rPr>
              <a:t>	</a:t>
            </a:r>
            <a:r>
              <a:rPr lang="ar-DZ" b="1" dirty="0">
                <a:cs typeface="Traditional Arabic" pitchFamily="2" charset="-78"/>
              </a:rPr>
              <a:t>قصر </a:t>
            </a:r>
            <a:r>
              <a:rPr lang="ar-DZ" b="1" dirty="0" err="1">
                <a:cs typeface="Traditional Arabic" pitchFamily="2" charset="-78"/>
              </a:rPr>
              <a:t>الأخيضر</a:t>
            </a:r>
            <a:endParaRPr lang="ar-DZ" b="1" dirty="0">
              <a:cs typeface="Traditional Arabic" pitchFamily="2" charset="-78"/>
            </a:endParaRPr>
          </a:p>
          <a:p>
            <a:pPr algn="r" rtl="1">
              <a:buNone/>
            </a:pPr>
            <a:r>
              <a:rPr lang="ar-DZ" b="1" dirty="0">
                <a:cs typeface="Traditional Arabic" pitchFamily="2" charset="-78"/>
              </a:rPr>
              <a:t>	قصر </a:t>
            </a:r>
            <a:r>
              <a:rPr lang="ar-DZ" b="1" dirty="0" err="1">
                <a:cs typeface="Traditional Arabic" pitchFamily="2" charset="-78"/>
              </a:rPr>
              <a:t>الجص</a:t>
            </a:r>
            <a:r>
              <a:rPr lang="ar-DZ" b="1" dirty="0">
                <a:cs typeface="Traditional Arabic" pitchFamily="2" charset="-78"/>
              </a:rPr>
              <a:t> في الحويصلات بسامراء</a:t>
            </a:r>
          </a:p>
          <a:p>
            <a:pPr algn="r" rtl="1">
              <a:buNone/>
            </a:pPr>
            <a:r>
              <a:rPr lang="ar-DZ" b="1" dirty="0">
                <a:cs typeface="Traditional Arabic" pitchFamily="2" charset="-78"/>
              </a:rPr>
              <a:t>	قصر </a:t>
            </a:r>
            <a:r>
              <a:rPr lang="ar-DZ" b="1" dirty="0" err="1">
                <a:cs typeface="Traditional Arabic" pitchFamily="2" charset="-78"/>
              </a:rPr>
              <a:t>بلكوارا</a:t>
            </a:r>
            <a:r>
              <a:rPr lang="ar-DZ" b="1" dirty="0">
                <a:cs typeface="Traditional Arabic" pitchFamily="2" charset="-78"/>
              </a:rPr>
              <a:t> بسامراء</a:t>
            </a:r>
          </a:p>
          <a:p>
            <a:pPr algn="r" rtl="1">
              <a:buNone/>
            </a:pPr>
            <a:r>
              <a:rPr lang="ar-DZ" b="1" dirty="0">
                <a:solidFill>
                  <a:srgbClr val="FF0000"/>
                </a:solidFill>
                <a:cs typeface="Traditional Arabic" pitchFamily="2" charset="-78"/>
              </a:rPr>
              <a:t>الفنون </a:t>
            </a:r>
            <a:r>
              <a:rPr lang="ar-DZ" b="1" dirty="0" err="1">
                <a:solidFill>
                  <a:srgbClr val="FF0000"/>
                </a:solidFill>
                <a:cs typeface="Traditional Arabic" pitchFamily="2" charset="-78"/>
              </a:rPr>
              <a:t>والصناعات:</a:t>
            </a:r>
            <a:endParaRPr lang="ar-DZ" b="1" dirty="0">
              <a:solidFill>
                <a:srgbClr val="FF0000"/>
              </a:solidFill>
              <a:cs typeface="Traditional Arabic" pitchFamily="2" charset="-78"/>
            </a:endParaRPr>
          </a:p>
          <a:p>
            <a:pPr algn="r" rtl="1">
              <a:buNone/>
            </a:pPr>
            <a:r>
              <a:rPr lang="ar-DZ" b="1" dirty="0">
                <a:cs typeface="Traditional Arabic" pitchFamily="2" charset="-78"/>
              </a:rPr>
              <a:t>	</a:t>
            </a:r>
            <a:r>
              <a:rPr lang="ar-DZ" b="1" dirty="0" err="1">
                <a:cs typeface="Traditional Arabic" pitchFamily="2" charset="-78"/>
              </a:rPr>
              <a:t>الخزف     </a:t>
            </a:r>
            <a:r>
              <a:rPr lang="ar-DZ" b="1" dirty="0">
                <a:cs typeface="Traditional Arabic" pitchFamily="2" charset="-78"/>
              </a:rPr>
              <a:t>/     </a:t>
            </a:r>
            <a:r>
              <a:rPr lang="ar-DZ" b="1" dirty="0" err="1">
                <a:cs typeface="Traditional Arabic" pitchFamily="2" charset="-78"/>
              </a:rPr>
              <a:t>الجص</a:t>
            </a:r>
            <a:r>
              <a:rPr lang="ar-DZ" b="1" dirty="0">
                <a:cs typeface="Traditional Arabic" pitchFamily="2" charset="-78"/>
              </a:rPr>
              <a:t>    / 	الزجاج</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رت ملالح ل لدج يلل رت ملالح ل لفي يلل‬         ‫اي لالخ ي ر ر ررللل‬                                                     ..."/>
          <p:cNvPicPr>
            <a:picLocks noChangeAspect="1" noChangeArrowheads="1"/>
          </p:cNvPicPr>
          <p:nvPr/>
        </p:nvPicPr>
        <p:blipFill>
          <a:blip r:embed="rId2"/>
          <a:srcRect/>
          <a:stretch>
            <a:fillRect/>
          </a:stretch>
        </p:blipFill>
        <p:spPr bwMode="auto">
          <a:xfrm>
            <a:off x="214282" y="162183"/>
            <a:ext cx="8715436" cy="6543409"/>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                                                                                                  ‫الػص لالػب ي لالوةل2..."/>
          <p:cNvPicPr>
            <a:picLocks noChangeAspect="1" noChangeArrowheads="1"/>
          </p:cNvPicPr>
          <p:nvPr/>
        </p:nvPicPr>
        <p:blipFill>
          <a:blip r:embed="rId2"/>
          <a:srcRect/>
          <a:stretch>
            <a:fillRect/>
          </a:stretch>
        </p:blipFill>
        <p:spPr bwMode="auto">
          <a:xfrm>
            <a:off x="214281" y="214290"/>
            <a:ext cx="8646033" cy="6491302"/>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179512" y="0"/>
            <a:ext cx="8784976" cy="764704"/>
          </a:xfrm>
        </p:spPr>
        <p:style>
          <a:lnRef idx="3">
            <a:schemeClr val="lt1"/>
          </a:lnRef>
          <a:fillRef idx="1">
            <a:schemeClr val="accent1"/>
          </a:fillRef>
          <a:effectRef idx="1">
            <a:schemeClr val="accent1"/>
          </a:effectRef>
          <a:fontRef idx="minor">
            <a:schemeClr val="lt1"/>
          </a:fontRef>
        </p:style>
        <p:txBody>
          <a:bodyPr/>
          <a:lstStyle/>
          <a:p>
            <a:r>
              <a:rPr lang="ar-DZ" dirty="0">
                <a:cs typeface="Traditional Arabic" pitchFamily="2" charset="-78"/>
              </a:rPr>
              <a:t> موقع مدينة بغداد وسامراء</a:t>
            </a:r>
            <a:endParaRPr lang="en-US" dirty="0">
              <a:cs typeface="Traditional Arabic" pitchFamily="2" charset="-78"/>
            </a:endParaRPr>
          </a:p>
        </p:txBody>
      </p:sp>
      <p:sp>
        <p:nvSpPr>
          <p:cNvPr id="5" name="Espace réservé du contenu 4"/>
          <p:cNvSpPr>
            <a:spLocks noGrp="1"/>
          </p:cNvSpPr>
          <p:nvPr>
            <p:ph idx="1"/>
          </p:nvPr>
        </p:nvSpPr>
        <p:spPr>
          <a:xfrm>
            <a:off x="179512" y="908720"/>
            <a:ext cx="8784976" cy="5760640"/>
          </a:xfrm>
          <a:solidFill>
            <a:schemeClr val="accent4">
              <a:lumMod val="40000"/>
              <a:lumOff val="60000"/>
            </a:schemeClr>
          </a:solidFill>
        </p:spPr>
        <p:txBody>
          <a:bodyPr>
            <a:normAutofit/>
          </a:bodyPr>
          <a:lstStyle/>
          <a:p>
            <a:pPr algn="r" rtl="1">
              <a:buNone/>
            </a:pPr>
            <a:r>
              <a:rPr lang="ar-DZ" dirty="0">
                <a:cs typeface="Traditional Arabic" pitchFamily="2" charset="-78"/>
              </a:rPr>
              <a:t>		</a:t>
            </a:r>
            <a:endParaRPr lang="ar-DZ" b="1" dirty="0">
              <a:solidFill>
                <a:srgbClr val="FF0000"/>
              </a:solidFill>
              <a:cs typeface="Traditional Arabic" pitchFamily="2" charset="-78"/>
            </a:endParaRPr>
          </a:p>
        </p:txBody>
      </p:sp>
      <p:pic>
        <p:nvPicPr>
          <p:cNvPr id="7" name="Espace réservé du contenu 12" descr="موقع مدينة سامراء.png"/>
          <p:cNvPicPr>
            <a:picLocks noChangeAspect="1"/>
          </p:cNvPicPr>
          <p:nvPr/>
        </p:nvPicPr>
        <p:blipFill>
          <a:blip r:embed="rId2" cstate="print"/>
          <a:stretch>
            <a:fillRect/>
          </a:stretch>
        </p:blipFill>
        <p:spPr>
          <a:xfrm>
            <a:off x="1769657" y="1268760"/>
            <a:ext cx="4802593" cy="5328592"/>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179512" y="188640"/>
            <a:ext cx="8784976" cy="792088"/>
          </a:xfrm>
        </p:spPr>
        <p:style>
          <a:lnRef idx="3">
            <a:schemeClr val="lt1"/>
          </a:lnRef>
          <a:fillRef idx="1">
            <a:schemeClr val="accent1"/>
          </a:fillRef>
          <a:effectRef idx="1">
            <a:schemeClr val="accent1"/>
          </a:effectRef>
          <a:fontRef idx="minor">
            <a:schemeClr val="lt1"/>
          </a:fontRef>
        </p:style>
        <p:txBody>
          <a:bodyPr/>
          <a:lstStyle/>
          <a:p>
            <a:pPr rtl="1"/>
            <a:r>
              <a:rPr lang="ar-DZ" dirty="0">
                <a:cs typeface="Traditional Arabic" pitchFamily="2" charset="-78"/>
              </a:rPr>
              <a:t>مدينة بغداد</a:t>
            </a:r>
            <a:endParaRPr lang="en-US" dirty="0">
              <a:solidFill>
                <a:srgbClr val="FF0000"/>
              </a:solidFill>
              <a:cs typeface="Traditional Arabic" pitchFamily="2" charset="-78"/>
            </a:endParaRPr>
          </a:p>
        </p:txBody>
      </p:sp>
      <p:sp>
        <p:nvSpPr>
          <p:cNvPr id="5" name="Espace réservé du contenu 4"/>
          <p:cNvSpPr>
            <a:spLocks noGrp="1"/>
          </p:cNvSpPr>
          <p:nvPr>
            <p:ph idx="1"/>
          </p:nvPr>
        </p:nvSpPr>
        <p:spPr>
          <a:xfrm>
            <a:off x="228600" y="1110208"/>
            <a:ext cx="8686800" cy="5573216"/>
          </a:xfrm>
          <a:solidFill>
            <a:schemeClr val="accent4">
              <a:lumMod val="40000"/>
              <a:lumOff val="60000"/>
            </a:schemeClr>
          </a:solidFill>
        </p:spPr>
        <p:txBody>
          <a:bodyPr>
            <a:normAutofit fontScale="70000" lnSpcReduction="20000"/>
          </a:bodyPr>
          <a:lstStyle/>
          <a:p>
            <a:pPr algn="just" rtl="1"/>
            <a:r>
              <a:rPr lang="ar-DZ" b="1" dirty="0">
                <a:cs typeface="+mj-cs"/>
              </a:rPr>
              <a:t>الموقع: عند نقطة التقاء نهري دجلة والفرات</a:t>
            </a:r>
          </a:p>
          <a:p>
            <a:pPr algn="just" rtl="1"/>
            <a:r>
              <a:rPr lang="ar-DZ" b="1" dirty="0">
                <a:cs typeface="+mj-cs"/>
              </a:rPr>
              <a:t>تاريخ الانشاء: بين سنتي 144-</a:t>
            </a:r>
            <a:r>
              <a:rPr lang="ar-DZ" b="1" dirty="0" err="1">
                <a:cs typeface="+mj-cs"/>
              </a:rPr>
              <a:t>149هـ</a:t>
            </a:r>
            <a:r>
              <a:rPr lang="ar-DZ" b="1" dirty="0">
                <a:cs typeface="+mj-cs"/>
              </a:rPr>
              <a:t>/761-</a:t>
            </a:r>
            <a:r>
              <a:rPr lang="ar-DZ" b="1" dirty="0" err="1">
                <a:cs typeface="+mj-cs"/>
              </a:rPr>
              <a:t>766م</a:t>
            </a:r>
            <a:endParaRPr lang="ar-DZ" b="1" dirty="0">
              <a:cs typeface="+mj-cs"/>
            </a:endParaRPr>
          </a:p>
          <a:p>
            <a:pPr algn="just" rtl="1"/>
            <a:r>
              <a:rPr lang="ar-DZ" b="1" dirty="0">
                <a:cs typeface="+mj-cs"/>
              </a:rPr>
              <a:t>المشيد: الخليفة ابو جعفر المنصور العباسي</a:t>
            </a:r>
          </a:p>
          <a:p>
            <a:pPr algn="just" rtl="1"/>
            <a:r>
              <a:rPr lang="ar-DZ" b="1" dirty="0">
                <a:cs typeface="+mj-cs"/>
              </a:rPr>
              <a:t>الوصف: </a:t>
            </a:r>
          </a:p>
          <a:p>
            <a:pPr algn="just" rtl="1"/>
            <a:r>
              <a:rPr lang="ar-DZ" b="1" dirty="0">
                <a:cs typeface="+mj-cs"/>
              </a:rPr>
              <a:t>تتخذ مدينة بغداد شكلا دائريا</a:t>
            </a:r>
          </a:p>
          <a:p>
            <a:pPr algn="just" rtl="1"/>
            <a:r>
              <a:rPr lang="ar-SA" b="1" dirty="0">
                <a:latin typeface="Calibri" pitchFamily="34" charset="0"/>
                <a:ea typeface="Times New Roman" pitchFamily="18" charset="0"/>
                <a:cs typeface="+mj-cs"/>
              </a:rPr>
              <a:t>يبلغ قطرها نحو 2710م</a:t>
            </a:r>
            <a:endParaRPr lang="ar-DZ" b="1" dirty="0">
              <a:cs typeface="+mj-cs"/>
            </a:endParaRPr>
          </a:p>
          <a:p>
            <a:pPr algn="just" rtl="1"/>
            <a:r>
              <a:rPr lang="ar-DZ" b="1" dirty="0">
                <a:cs typeface="+mj-cs"/>
              </a:rPr>
              <a:t> يحيط بها خندق عمقه وعرضه 6م</a:t>
            </a:r>
          </a:p>
          <a:p>
            <a:pPr algn="just" rtl="1"/>
            <a:r>
              <a:rPr lang="ar-DZ" b="1" dirty="0">
                <a:cs typeface="+mj-cs"/>
              </a:rPr>
              <a:t>يليه سور دائري مبني باللبن مدعم بأبراج</a:t>
            </a:r>
          </a:p>
          <a:p>
            <a:pPr algn="just" rtl="1"/>
            <a:r>
              <a:rPr lang="ar-SA" b="1" dirty="0">
                <a:cs typeface="+mj-cs"/>
              </a:rPr>
              <a:t>جعل لها سوران ( السور الداخلي اعلى واسمك وقطاع الحائط على هيئة مدرج) </a:t>
            </a:r>
            <a:endParaRPr lang="ar-DZ" b="1" dirty="0">
              <a:cs typeface="+mj-cs"/>
            </a:endParaRPr>
          </a:p>
          <a:p>
            <a:pPr algn="just" rtl="1"/>
            <a:r>
              <a:rPr lang="ar-DZ" b="1" dirty="0">
                <a:cs typeface="+mj-cs"/>
              </a:rPr>
              <a:t> عرض قاعدته 25م وفي قمته 10م وارتفاعه 20م، أي انه متناقص</a:t>
            </a:r>
          </a:p>
          <a:p>
            <a:pPr algn="just" rtl="1"/>
            <a:r>
              <a:rPr lang="ar-DZ" b="1" dirty="0">
                <a:cs typeface="+mj-cs"/>
              </a:rPr>
              <a:t>فتحت </a:t>
            </a:r>
            <a:r>
              <a:rPr lang="ar-DZ" b="1" dirty="0" err="1">
                <a:cs typeface="+mj-cs"/>
              </a:rPr>
              <a:t>به</a:t>
            </a:r>
            <a:r>
              <a:rPr lang="ar-DZ" b="1" dirty="0">
                <a:cs typeface="+mj-cs"/>
              </a:rPr>
              <a:t> </a:t>
            </a:r>
            <a:r>
              <a:rPr lang="ar-DZ" b="1" dirty="0" err="1">
                <a:cs typeface="+mj-cs"/>
              </a:rPr>
              <a:t>اربعة</a:t>
            </a:r>
            <a:r>
              <a:rPr lang="ar-DZ" b="1" dirty="0">
                <a:cs typeface="+mj-cs"/>
              </a:rPr>
              <a:t> أبواب</a:t>
            </a:r>
          </a:p>
          <a:p>
            <a:pPr algn="just" rtl="1"/>
            <a:r>
              <a:rPr lang="ar-DZ" b="1" dirty="0">
                <a:cs typeface="+mj-cs"/>
              </a:rPr>
              <a:t> تليه رحبة وفيصل خالي من البناء</a:t>
            </a:r>
          </a:p>
          <a:p>
            <a:pPr algn="just" rtl="1"/>
            <a:r>
              <a:rPr lang="ar-DZ" b="1" dirty="0">
                <a:cs typeface="+mj-cs"/>
              </a:rPr>
              <a:t>يليه سور داخلي ارتفاعه 30م عرض قاعدته 35م وقمته 12م</a:t>
            </a:r>
          </a:p>
          <a:p>
            <a:pPr algn="just" rtl="1"/>
            <a:r>
              <a:rPr lang="ar-DZ" b="1" dirty="0">
                <a:cs typeface="+mj-cs"/>
              </a:rPr>
              <a:t> مدعم </a:t>
            </a:r>
            <a:r>
              <a:rPr lang="ar-DZ" b="1" dirty="0" err="1">
                <a:cs typeface="+mj-cs"/>
              </a:rPr>
              <a:t>بابراج</a:t>
            </a:r>
            <a:r>
              <a:rPr lang="ar-DZ" b="1" dirty="0">
                <a:cs typeface="+mj-cs"/>
              </a:rPr>
              <a:t>، تليه منطقة سكنية مقسمة الى </a:t>
            </a:r>
            <a:r>
              <a:rPr lang="ar-DZ" b="1" dirty="0" err="1">
                <a:cs typeface="+mj-cs"/>
              </a:rPr>
              <a:t>اربعة</a:t>
            </a:r>
            <a:r>
              <a:rPr lang="ar-DZ" b="1" dirty="0">
                <a:cs typeface="+mj-cs"/>
              </a:rPr>
              <a:t> أقسام</a:t>
            </a:r>
          </a:p>
          <a:p>
            <a:pPr algn="just" rtl="1">
              <a:buNone/>
            </a:pPr>
            <a:r>
              <a:rPr lang="ar-DZ" b="1" dirty="0">
                <a:cs typeface="+mj-cs"/>
              </a:rPr>
              <a:t> وفي قلب المدينة قصر الخليفة الذي كان يعرف باسم قصر الذهب، والمسجد الجامع </a:t>
            </a:r>
            <a:r>
              <a:rPr lang="ar-DZ" b="1" dirty="0" err="1">
                <a:cs typeface="+mj-cs"/>
              </a:rPr>
              <a:t>والدواووين</a:t>
            </a:r>
            <a:endParaRPr lang="en-US"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E22B14-89E6-A417-AC96-3BC7FA9804F5}"/>
            </a:ext>
          </a:extLst>
        </p:cNvPr>
        <p:cNvGrpSpPr/>
        <p:nvPr/>
      </p:nvGrpSpPr>
      <p:grpSpPr>
        <a:xfrm>
          <a:off x="0" y="0"/>
          <a:ext cx="0" cy="0"/>
          <a:chOff x="0" y="0"/>
          <a:chExt cx="0" cy="0"/>
        </a:xfrm>
      </p:grpSpPr>
      <p:sp>
        <p:nvSpPr>
          <p:cNvPr id="4" name="Titre 3">
            <a:extLst>
              <a:ext uri="{FF2B5EF4-FFF2-40B4-BE49-F238E27FC236}">
                <a16:creationId xmlns:a16="http://schemas.microsoft.com/office/drawing/2014/main" id="{804378C5-A4D1-9C36-1DB0-50CF382499CB}"/>
              </a:ext>
            </a:extLst>
          </p:cNvPr>
          <p:cNvSpPr>
            <a:spLocks noGrp="1"/>
          </p:cNvSpPr>
          <p:nvPr>
            <p:ph type="title"/>
          </p:nvPr>
        </p:nvSpPr>
        <p:spPr>
          <a:xfrm>
            <a:off x="4979504" y="188640"/>
            <a:ext cx="3528392" cy="792088"/>
          </a:xfrm>
        </p:spPr>
        <p:style>
          <a:lnRef idx="3">
            <a:schemeClr val="lt1"/>
          </a:lnRef>
          <a:fillRef idx="1">
            <a:schemeClr val="accent1"/>
          </a:fillRef>
          <a:effectRef idx="1">
            <a:schemeClr val="accent1"/>
          </a:effectRef>
          <a:fontRef idx="minor">
            <a:schemeClr val="lt1"/>
          </a:fontRef>
        </p:style>
        <p:txBody>
          <a:bodyPr/>
          <a:lstStyle/>
          <a:p>
            <a:pPr rtl="1"/>
            <a:r>
              <a:rPr lang="ar-DZ" dirty="0">
                <a:cs typeface="Traditional Arabic" pitchFamily="2" charset="-78"/>
              </a:rPr>
              <a:t>مدينة بغداد</a:t>
            </a:r>
            <a:endParaRPr lang="en-US" dirty="0">
              <a:solidFill>
                <a:srgbClr val="FF0000"/>
              </a:solidFill>
              <a:cs typeface="Traditional Arabic" pitchFamily="2" charset="-78"/>
            </a:endParaRPr>
          </a:p>
        </p:txBody>
      </p:sp>
      <p:sp>
        <p:nvSpPr>
          <p:cNvPr id="5" name="Espace réservé du contenu 4">
            <a:extLst>
              <a:ext uri="{FF2B5EF4-FFF2-40B4-BE49-F238E27FC236}">
                <a16:creationId xmlns:a16="http://schemas.microsoft.com/office/drawing/2014/main" id="{7EAB2E5F-DB67-6ECA-C568-A155E9BCA96F}"/>
              </a:ext>
            </a:extLst>
          </p:cNvPr>
          <p:cNvSpPr>
            <a:spLocks noGrp="1"/>
          </p:cNvSpPr>
          <p:nvPr>
            <p:ph idx="1"/>
          </p:nvPr>
        </p:nvSpPr>
        <p:spPr>
          <a:xfrm>
            <a:off x="4572000" y="1110208"/>
            <a:ext cx="4343400" cy="2318792"/>
          </a:xfrm>
          <a:solidFill>
            <a:schemeClr val="accent4">
              <a:lumMod val="40000"/>
              <a:lumOff val="60000"/>
            </a:schemeClr>
          </a:solidFill>
        </p:spPr>
        <p:txBody>
          <a:bodyPr>
            <a:normAutofit fontScale="47500" lnSpcReduction="20000"/>
          </a:bodyPr>
          <a:lstStyle/>
          <a:p>
            <a:pPr algn="just" rtl="1"/>
            <a:r>
              <a:rPr lang="ar-SA" sz="3200" b="1" dirty="0"/>
              <a:t>السور الاول : </a:t>
            </a:r>
            <a:endParaRPr lang="ar-DZ" sz="3200" b="1" dirty="0"/>
          </a:p>
          <a:p>
            <a:pPr marL="0" indent="0" algn="just" rtl="1">
              <a:buNone/>
            </a:pPr>
            <a:endParaRPr lang="en-US" sz="3200" dirty="0"/>
          </a:p>
          <a:p>
            <a:pPr lvl="0" algn="just" rtl="1"/>
            <a:r>
              <a:rPr lang="ar-SA" sz="3200" dirty="0"/>
              <a:t>سور ضخم مبني من اللبن الكبير الحجم ومغلف بالجزء السفلي</a:t>
            </a:r>
            <a:r>
              <a:rPr lang="ar-DZ" sz="3200" dirty="0"/>
              <a:t> </a:t>
            </a:r>
            <a:r>
              <a:rPr lang="ar-SA" sz="3200" dirty="0"/>
              <a:t>منه </a:t>
            </a:r>
            <a:r>
              <a:rPr lang="ar-SA" sz="3200" dirty="0" err="1"/>
              <a:t>بالاجر</a:t>
            </a:r>
            <a:r>
              <a:rPr lang="ar-SA" sz="3200" dirty="0"/>
              <a:t> </a:t>
            </a:r>
            <a:r>
              <a:rPr lang="ar-SA" sz="3200" dirty="0" err="1"/>
              <a:t>والصاروج</a:t>
            </a:r>
            <a:r>
              <a:rPr lang="ar-SA" sz="3200" dirty="0"/>
              <a:t> (الطين المحروق لوقايته من </a:t>
            </a:r>
            <a:r>
              <a:rPr lang="ar-SA" sz="3200" dirty="0" err="1"/>
              <a:t>التاثر</a:t>
            </a:r>
            <a:r>
              <a:rPr lang="ar-SA" sz="3200" dirty="0"/>
              <a:t> بماء</a:t>
            </a:r>
            <a:r>
              <a:rPr lang="ar-DZ" sz="3200" dirty="0"/>
              <a:t> </a:t>
            </a:r>
            <a:r>
              <a:rPr lang="ar-SA" sz="3200" dirty="0"/>
              <a:t>الخندق</a:t>
            </a:r>
            <a:r>
              <a:rPr lang="ar-DZ" sz="3200" dirty="0"/>
              <a:t>)</a:t>
            </a:r>
            <a:endParaRPr lang="en-US" sz="3200" dirty="0"/>
          </a:p>
          <a:p>
            <a:pPr lvl="0" algn="just" rtl="1"/>
            <a:r>
              <a:rPr lang="ar-SA" sz="3200" dirty="0"/>
              <a:t>فتح في جداره 4 مداخل في الاتجاهات الاربعة الرئيسية وتقابل</a:t>
            </a:r>
            <a:r>
              <a:rPr lang="ar-DZ" sz="3200" dirty="0"/>
              <a:t> </a:t>
            </a:r>
            <a:r>
              <a:rPr lang="ar-SA" sz="3200" dirty="0"/>
              <a:t>مدنا مشهور سميت باسمها وهي : باب الكوفة وباب البصرة </a:t>
            </a:r>
            <a:r>
              <a:rPr lang="ar-DZ" sz="3200" dirty="0"/>
              <a:t> </a:t>
            </a:r>
            <a:r>
              <a:rPr lang="ar-SA" sz="3200" dirty="0"/>
              <a:t>وباب الشام وباب خرسان ويتم الوصول الى هذه الأبواب</a:t>
            </a:r>
            <a:r>
              <a:rPr lang="ar-DZ" sz="3200" dirty="0"/>
              <a:t> </a:t>
            </a:r>
            <a:r>
              <a:rPr lang="ar-SA" sz="3200" dirty="0"/>
              <a:t>بواسطة جسور متحركة ترفع او تخفض عند الحاجة فاذا ما رفعت تعذر الوصول اليها </a:t>
            </a:r>
            <a:endParaRPr lang="en-US" sz="3200" dirty="0"/>
          </a:p>
        </p:txBody>
      </p:sp>
      <p:sp>
        <p:nvSpPr>
          <p:cNvPr id="2" name="Espace réservé du contenu 4">
            <a:extLst>
              <a:ext uri="{FF2B5EF4-FFF2-40B4-BE49-F238E27FC236}">
                <a16:creationId xmlns:a16="http://schemas.microsoft.com/office/drawing/2014/main" id="{F0CEB7B3-7EE7-2CF3-C3A1-733A2593FCBA}"/>
              </a:ext>
            </a:extLst>
          </p:cNvPr>
          <p:cNvSpPr txBox="1">
            <a:spLocks/>
          </p:cNvSpPr>
          <p:nvPr/>
        </p:nvSpPr>
        <p:spPr>
          <a:xfrm>
            <a:off x="0" y="4581127"/>
            <a:ext cx="4355976" cy="2182627"/>
          </a:xfrm>
          <a:prstGeom prst="rect">
            <a:avLst/>
          </a:prstGeom>
          <a:solidFill>
            <a:schemeClr val="accent4">
              <a:lumMod val="40000"/>
              <a:lumOff val="60000"/>
            </a:schemeClr>
          </a:solidFill>
        </p:spPr>
        <p:txBody>
          <a:bodyPr vert="horz" lIns="91440" tIns="45720" rIns="91440" bIns="45720" rtlCol="0">
            <a:normAutofit fontScale="4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rtl="1">
              <a:buNone/>
            </a:pPr>
            <a:r>
              <a:rPr lang="ar-SA" dirty="0"/>
              <a:t>.</a:t>
            </a:r>
            <a:endParaRPr lang="en-US" dirty="0"/>
          </a:p>
          <a:p>
            <a:pPr algn="r" rtl="1"/>
            <a:r>
              <a:rPr lang="ar-SA" b="1" dirty="0"/>
              <a:t>السور الثاني " السور الاعظم " </a:t>
            </a:r>
            <a:endParaRPr lang="ar-DZ" b="1" dirty="0"/>
          </a:p>
          <a:p>
            <a:pPr marL="0" indent="0" algn="r" rtl="1">
              <a:buNone/>
            </a:pPr>
            <a:r>
              <a:rPr lang="ar-SA" dirty="0"/>
              <a:t> </a:t>
            </a:r>
            <a:endParaRPr lang="en-US" dirty="0"/>
          </a:p>
          <a:p>
            <a:pPr algn="r" rtl="1"/>
            <a:r>
              <a:rPr lang="ar-SA" dirty="0"/>
              <a:t>يعتبر هذه السور الحصن الدفاعي الرئيسي في المدينة واقواها </a:t>
            </a:r>
            <a:endParaRPr lang="en-US" dirty="0"/>
          </a:p>
          <a:p>
            <a:pPr algn="r" rtl="1"/>
            <a:r>
              <a:rPr lang="ar-SA" dirty="0"/>
              <a:t>مبني هذا السور من الاجر والجص عريض </a:t>
            </a:r>
            <a:r>
              <a:rPr lang="ar-SA" dirty="0" err="1"/>
              <a:t>بالاسفل</a:t>
            </a:r>
            <a:r>
              <a:rPr lang="ar-SA" dirty="0"/>
              <a:t> ومدعم</a:t>
            </a:r>
          </a:p>
          <a:p>
            <a:pPr algn="r" rtl="1"/>
            <a:r>
              <a:rPr lang="ar-SA" dirty="0"/>
              <a:t> ب ( 113 ) برجا دفاعيا وزعت (28) برجا بين كل بابين , </a:t>
            </a:r>
          </a:p>
          <a:p>
            <a:pPr algn="r" rtl="1"/>
            <a:r>
              <a:rPr lang="ar-SA" dirty="0"/>
              <a:t>الا ما بين بابي الكوفة والبصرة فوضعت ( 29 ) برجا </a:t>
            </a:r>
            <a:endParaRPr lang="en-US" dirty="0"/>
          </a:p>
        </p:txBody>
      </p:sp>
      <p:pic>
        <p:nvPicPr>
          <p:cNvPr id="2050" name="Picture 2">
            <a:extLst>
              <a:ext uri="{FF2B5EF4-FFF2-40B4-BE49-F238E27FC236}">
                <a16:creationId xmlns:a16="http://schemas.microsoft.com/office/drawing/2014/main" id="{AFC05D6F-6124-FA2B-1B3E-F1581F7182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392" y="1863979"/>
            <a:ext cx="4335757" cy="218262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بوابة بغداد الباب الشرقي باب كلواذى احد أبواب سُوَر بغداد القديم ...">
            <a:extLst>
              <a:ext uri="{FF2B5EF4-FFF2-40B4-BE49-F238E27FC236}">
                <a16:creationId xmlns:a16="http://schemas.microsoft.com/office/drawing/2014/main" id="{CF0BFB28-D479-2B30-A6BC-232F7A9170C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0420" y="3558480"/>
            <a:ext cx="4355976" cy="299019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بالصور: الباب الذي استعصى على هولاكو.. هذا ما تبقى من أسوار الخلافة ...">
            <a:extLst>
              <a:ext uri="{FF2B5EF4-FFF2-40B4-BE49-F238E27FC236}">
                <a16:creationId xmlns:a16="http://schemas.microsoft.com/office/drawing/2014/main" id="{F797A6A1-833D-D6F2-78FF-C32720C10E3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9607" y="169718"/>
            <a:ext cx="3004241" cy="20015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80494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0" y="0"/>
            <a:ext cx="8784976" cy="792088"/>
          </a:xfrm>
        </p:spPr>
        <p:style>
          <a:lnRef idx="3">
            <a:schemeClr val="lt1"/>
          </a:lnRef>
          <a:fillRef idx="1">
            <a:schemeClr val="accent1"/>
          </a:fillRef>
          <a:effectRef idx="1">
            <a:schemeClr val="accent1"/>
          </a:effectRef>
          <a:fontRef idx="minor">
            <a:schemeClr val="lt1"/>
          </a:fontRef>
        </p:style>
        <p:txBody>
          <a:bodyPr/>
          <a:lstStyle/>
          <a:p>
            <a:pPr rtl="1"/>
            <a:r>
              <a:rPr lang="ar-DZ" dirty="0">
                <a:cs typeface="Traditional Arabic" pitchFamily="2" charset="-78"/>
              </a:rPr>
              <a:t> الآثار الاسلامية خلال العهد </a:t>
            </a:r>
            <a:r>
              <a:rPr lang="ar-SA" dirty="0">
                <a:cs typeface="Traditional Arabic" pitchFamily="2" charset="-78"/>
              </a:rPr>
              <a:t>العباسي</a:t>
            </a:r>
            <a:r>
              <a:rPr lang="ar-DZ" dirty="0">
                <a:cs typeface="Traditional Arabic" pitchFamily="2" charset="-78"/>
              </a:rPr>
              <a:t>: </a:t>
            </a:r>
            <a:r>
              <a:rPr lang="ar-SA" dirty="0">
                <a:solidFill>
                  <a:srgbClr val="FF0000"/>
                </a:solidFill>
                <a:cs typeface="Traditional Arabic" pitchFamily="2" charset="-78"/>
              </a:rPr>
              <a:t>مدينة بغداد</a:t>
            </a:r>
            <a:endParaRPr lang="en-US" dirty="0">
              <a:solidFill>
                <a:srgbClr val="FF0000"/>
              </a:solidFill>
              <a:cs typeface="Traditional Arabic" pitchFamily="2" charset="-78"/>
            </a:endParaRPr>
          </a:p>
        </p:txBody>
      </p:sp>
      <p:pic>
        <p:nvPicPr>
          <p:cNvPr id="19458" name="Picture 2" descr="Résultat de recherche d'images pour &quot;‫صور قصر الجوسق الخاقاني‬‎&quot;"/>
          <p:cNvPicPr>
            <a:picLocks noChangeAspect="1" noChangeArrowheads="1"/>
          </p:cNvPicPr>
          <p:nvPr/>
        </p:nvPicPr>
        <p:blipFill>
          <a:blip r:embed="rId2"/>
          <a:srcRect/>
          <a:stretch>
            <a:fillRect/>
          </a:stretch>
        </p:blipFill>
        <p:spPr bwMode="auto">
          <a:xfrm>
            <a:off x="0" y="2636912"/>
            <a:ext cx="4465783" cy="4221088"/>
          </a:xfrm>
          <a:prstGeom prst="rect">
            <a:avLst/>
          </a:prstGeom>
          <a:noFill/>
        </p:spPr>
      </p:pic>
      <p:pic>
        <p:nvPicPr>
          <p:cNvPr id="5" name="Picture 1" descr="C:\Users\architectalism\Desktop\JEC66.jpg">
            <a:extLst>
              <a:ext uri="{FF2B5EF4-FFF2-40B4-BE49-F238E27FC236}">
                <a16:creationId xmlns:a16="http://schemas.microsoft.com/office/drawing/2014/main" id="{9329D902-9DBC-A040-74F6-7F1633A4237D}"/>
              </a:ext>
            </a:extLst>
          </p:cNvPr>
          <p:cNvPicPr>
            <a:picLocks noChangeAspect="1" noChangeArrowheads="1"/>
          </p:cNvPicPr>
          <p:nvPr/>
        </p:nvPicPr>
        <p:blipFill>
          <a:blip r:embed="rId3" cstate="print"/>
          <a:srcRect/>
          <a:stretch>
            <a:fillRect/>
          </a:stretch>
        </p:blipFill>
        <p:spPr bwMode="auto">
          <a:xfrm>
            <a:off x="4424105" y="792088"/>
            <a:ext cx="4360871" cy="4360871"/>
          </a:xfrm>
          <a:prstGeom prst="rect">
            <a:avLst/>
          </a:prstGeom>
          <a:noFill/>
        </p:spPr>
      </p:pic>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TotalTime>957</TotalTime>
  <Words>1348</Words>
  <Application>Microsoft Office PowerPoint</Application>
  <PresentationFormat>Affichage à l'écran (4:3)</PresentationFormat>
  <Paragraphs>122</Paragraphs>
  <Slides>25</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25</vt:i4>
      </vt:variant>
    </vt:vector>
  </HeadingPairs>
  <TitlesOfParts>
    <vt:vector size="30" baseType="lpstr">
      <vt:lpstr>Arial</vt:lpstr>
      <vt:lpstr>Calibri</vt:lpstr>
      <vt:lpstr>Sakkal Majalla</vt:lpstr>
      <vt:lpstr>Traditional Arabic</vt:lpstr>
      <vt:lpstr>Thème Office</vt:lpstr>
      <vt:lpstr>المركز الجامعي تيبازة مقياس تاريخ واثار المشرق الإسلامي  الأستاذة حمدوش زهيرة  السنة الثانية اثار   الاثار العباسية -المدن- الدينية-</vt:lpstr>
      <vt:lpstr>الآثار الاسلامية خلال العهد العباسي</vt:lpstr>
      <vt:lpstr> الآثار الاسلامية خلال العهد العباسي</vt:lpstr>
      <vt:lpstr>Présentation PowerPoint</vt:lpstr>
      <vt:lpstr>Présentation PowerPoint</vt:lpstr>
      <vt:lpstr> موقع مدينة بغداد وسامراء</vt:lpstr>
      <vt:lpstr>مدينة بغداد</vt:lpstr>
      <vt:lpstr>مدينة بغداد</vt:lpstr>
      <vt:lpstr> الآثار الاسلامية خلال العهد العباسي: مدينة بغداد</vt:lpstr>
      <vt:lpstr> الآثار الاسلامية خلال العهد العباسي: مدينة بغداد</vt:lpstr>
      <vt:lpstr>مدينة سامراء</vt:lpstr>
      <vt:lpstr>مدينة سامراء</vt:lpstr>
      <vt:lpstr> الآثار الاسلامية خلال العهد العباسي –الدينية-</vt:lpstr>
      <vt:lpstr> الجامع الكبير بسامراء</vt:lpstr>
      <vt:lpstr> الجامع الكبير بسامراء</vt:lpstr>
      <vt:lpstr> جامع الكبير بسامراء</vt:lpstr>
      <vt:lpstr> جامع الكبير بسامراء</vt:lpstr>
      <vt:lpstr> جامع أبي دلف بسامراء</vt:lpstr>
      <vt:lpstr> جامع أبي دلف بسامراء</vt:lpstr>
      <vt:lpstr>المئذنة: </vt:lpstr>
      <vt:lpstr> جامع أبي دلف بسامراء</vt:lpstr>
      <vt:lpstr>Présentation PowerPoint</vt:lpstr>
      <vt:lpstr>Présentation PowerPoint</vt:lpstr>
      <vt:lpstr>جامع ابن طولون </vt:lpstr>
      <vt:lpstr>Présentation PowerPoint</vt:lpstr>
    </vt:vector>
  </TitlesOfParts>
  <Company>Deftones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Sarisoft</dc:creator>
  <cp:lastModifiedBy>amine dahdouh</cp:lastModifiedBy>
  <cp:revision>39</cp:revision>
  <dcterms:created xsi:type="dcterms:W3CDTF">2013-04-17T18:38:29Z</dcterms:created>
  <dcterms:modified xsi:type="dcterms:W3CDTF">2025-01-01T19:15:56Z</dcterms:modified>
</cp:coreProperties>
</file>