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9" r:id="rId3"/>
    <p:sldId id="260" r:id="rId4"/>
    <p:sldId id="261" r:id="rId5"/>
    <p:sldId id="286" r:id="rId6"/>
    <p:sldId id="262" r:id="rId7"/>
    <p:sldId id="265" r:id="rId8"/>
    <p:sldId id="266" r:id="rId9"/>
    <p:sldId id="267" r:id="rId10"/>
    <p:sldId id="268" r:id="rId11"/>
    <p:sldId id="287" r:id="rId12"/>
    <p:sldId id="288" r:id="rId13"/>
    <p:sldId id="269" r:id="rId14"/>
    <p:sldId id="264"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091103-38B5-41F5-9976-B7DADF29546D}" type="datetimeFigureOut">
              <a:rPr lang="fr-FR" smtClean="0"/>
              <a:pPr/>
              <a:t>19/01/2024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93128-0801-402A-9D5A-6581900381E3}" type="slidenum">
              <a:rPr lang="fr-FR" smtClean="0"/>
              <a:pPr/>
              <a:t>‹N°›</a:t>
            </a:fld>
            <a:endParaRPr lang="fr-FR"/>
          </a:p>
        </p:txBody>
      </p:sp>
    </p:spTree>
    <p:extLst>
      <p:ext uri="{BB962C8B-B14F-4D97-AF65-F5344CB8AC3E}">
        <p14:creationId xmlns:p14="http://schemas.microsoft.com/office/powerpoint/2010/main" val="2195451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293128-0801-402A-9D5A-6581900381E3}" type="slidenum">
              <a:rPr lang="fr-FR" smtClean="0"/>
              <a:pPr/>
              <a:t>12</a:t>
            </a:fld>
            <a:endParaRPr lang="fr-FR"/>
          </a:p>
        </p:txBody>
      </p:sp>
    </p:spTree>
    <p:extLst>
      <p:ext uri="{BB962C8B-B14F-4D97-AF65-F5344CB8AC3E}">
        <p14:creationId xmlns:p14="http://schemas.microsoft.com/office/powerpoint/2010/main" val="363092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7E1D345-7799-47D4-9444-AD3E1B1B90D1}"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1D345-7799-47D4-9444-AD3E1B1B90D1}" type="datetimeFigureOut">
              <a:rPr lang="fr-FR" smtClean="0"/>
              <a:pPr/>
              <a:t>19/01/2024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F27BC-5572-4E04-B0AF-0CB5848349E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commons.wikimedia.org/wiki/File:Icosahedron.gif"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lyc-chevreuse-gif.ac-versailles.fr/biotech/viro/res/TMV.jp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3400" y="357166"/>
            <a:ext cx="8324880" cy="5643602"/>
          </a:xfrm>
        </p:spPr>
        <p:txBody>
          <a:bodyPr>
            <a:normAutofit/>
          </a:bodyPr>
          <a:lstStyle/>
          <a:p>
            <a:pPr algn="ctr"/>
            <a:r>
              <a:rPr lang="fr-FR" sz="2800" dirty="0" smtClean="0">
                <a:solidFill>
                  <a:schemeClr val="tx1"/>
                </a:solidFill>
                <a:latin typeface="Times New Roman" pitchFamily="18" charset="0"/>
                <a:cs typeface="Times New Roman" pitchFamily="18" charset="0"/>
              </a:rPr>
              <a:t>Centre Universitaire </a:t>
            </a:r>
            <a:r>
              <a:rPr lang="fr-FR" sz="2800" smtClean="0">
                <a:solidFill>
                  <a:schemeClr val="tx1"/>
                </a:solidFill>
                <a:latin typeface="Times New Roman" pitchFamily="18" charset="0"/>
                <a:cs typeface="Times New Roman" pitchFamily="18" charset="0"/>
              </a:rPr>
              <a:t>de Tipaza</a:t>
            </a:r>
            <a:endParaRPr lang="fr-FR" sz="2800" dirty="0" smtClean="0">
              <a:solidFill>
                <a:schemeClr val="tx1"/>
              </a:solidFill>
              <a:latin typeface="Times New Roman" pitchFamily="18" charset="0"/>
              <a:cs typeface="Times New Roman" pitchFamily="18" charset="0"/>
            </a:endParaRPr>
          </a:p>
          <a:p>
            <a:pPr algn="ctr"/>
            <a:endParaRPr lang="fr-FR" sz="2800" dirty="0" smtClean="0">
              <a:solidFill>
                <a:schemeClr val="tx1"/>
              </a:solidFill>
              <a:latin typeface="Times New Roman" pitchFamily="18" charset="0"/>
              <a:cs typeface="Times New Roman" pitchFamily="18" charset="0"/>
            </a:endParaRPr>
          </a:p>
          <a:p>
            <a:pPr algn="ctr"/>
            <a:r>
              <a:rPr lang="fr-FR" sz="2800" dirty="0" smtClean="0">
                <a:solidFill>
                  <a:schemeClr val="tx1"/>
                </a:solidFill>
                <a:latin typeface="Times New Roman" pitchFamily="18" charset="0"/>
                <a:cs typeface="Times New Roman" pitchFamily="18" charset="0"/>
              </a:rPr>
              <a:t>Cours 6  (suite) </a:t>
            </a:r>
          </a:p>
          <a:p>
            <a:pPr algn="ctr"/>
            <a:r>
              <a:rPr lang="fr-FR" sz="2800" b="1" dirty="0" smtClean="0">
                <a:solidFill>
                  <a:schemeClr val="tx1"/>
                </a:solidFill>
                <a:latin typeface="Times New Roman" pitchFamily="18" charset="0"/>
                <a:cs typeface="Times New Roman" pitchFamily="18" charset="0"/>
              </a:rPr>
              <a:t>NOTIONS DE VIROLOGIE </a:t>
            </a:r>
          </a:p>
          <a:p>
            <a:pPr algn="ctr"/>
            <a:r>
              <a:rPr lang="fr-FR" sz="2800" i="1" dirty="0" smtClean="0">
                <a:solidFill>
                  <a:schemeClr val="tx1"/>
                </a:solidFill>
                <a:latin typeface="Times New Roman" pitchFamily="18" charset="0"/>
                <a:cs typeface="Times New Roman" pitchFamily="18" charset="0"/>
              </a:rPr>
              <a:t>Préparé par : DEBIB Aicha  et MEKLAT Atika</a:t>
            </a:r>
          </a:p>
          <a:p>
            <a:pPr algn="ctr"/>
            <a:endParaRPr lang="fr-FR" sz="2800" dirty="0" smtClean="0">
              <a:solidFill>
                <a:schemeClr val="tx1"/>
              </a:solidFill>
              <a:latin typeface="Times New Roman" pitchFamily="18" charset="0"/>
              <a:cs typeface="Times New Roman" pitchFamily="18" charset="0"/>
            </a:endParaRPr>
          </a:p>
          <a:p>
            <a:endParaRPr lang="fr-FR" sz="2800"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786050" y="4071942"/>
            <a:ext cx="4357718" cy="2786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srcRect/>
          <a:stretch>
            <a:fillRect/>
          </a:stretch>
        </p:blipFill>
        <p:spPr bwMode="auto">
          <a:xfrm>
            <a:off x="42842" y="-24"/>
            <a:ext cx="4386282" cy="3589963"/>
          </a:xfrm>
          <a:prstGeom prst="rect">
            <a:avLst/>
          </a:prstGeom>
          <a:noFill/>
          <a:ln w="9525">
            <a:noFill/>
            <a:miter lim="800000"/>
            <a:headEnd/>
            <a:tailEnd/>
          </a:ln>
          <a:effectLst/>
        </p:spPr>
      </p:pic>
      <p:sp>
        <p:nvSpPr>
          <p:cNvPr id="4" name="Rectangle 3"/>
          <p:cNvSpPr/>
          <p:nvPr/>
        </p:nvSpPr>
        <p:spPr>
          <a:xfrm>
            <a:off x="3500430" y="1416594"/>
            <a:ext cx="1740028" cy="369332"/>
          </a:xfrm>
          <a:prstGeom prst="rect">
            <a:avLst/>
          </a:prstGeom>
        </p:spPr>
        <p:txBody>
          <a:bodyPr wrap="none">
            <a:spAutoFit/>
          </a:bodyPr>
          <a:lstStyle/>
          <a:p>
            <a:r>
              <a:rPr lang="fr-FR" b="1" dirty="0" smtClean="0"/>
              <a:t>Le génome viral</a:t>
            </a:r>
            <a:r>
              <a:rPr lang="fr-FR" dirty="0" smtClean="0"/>
              <a:t> </a:t>
            </a:r>
            <a:endParaRPr lang="fr-FR" dirty="0"/>
          </a:p>
        </p:txBody>
      </p:sp>
      <p:sp>
        <p:nvSpPr>
          <p:cNvPr id="5" name="Rectangle 4"/>
          <p:cNvSpPr/>
          <p:nvPr/>
        </p:nvSpPr>
        <p:spPr>
          <a:xfrm>
            <a:off x="5429256" y="916528"/>
            <a:ext cx="622286" cy="369332"/>
          </a:xfrm>
          <a:prstGeom prst="rect">
            <a:avLst/>
          </a:prstGeom>
        </p:spPr>
        <p:txBody>
          <a:bodyPr wrap="none">
            <a:spAutoFit/>
          </a:bodyPr>
          <a:lstStyle/>
          <a:p>
            <a:r>
              <a:rPr lang="fr-FR" b="1" dirty="0" smtClean="0"/>
              <a:t>ADN</a:t>
            </a:r>
            <a:endParaRPr lang="fr-FR" dirty="0"/>
          </a:p>
        </p:txBody>
      </p:sp>
      <p:sp>
        <p:nvSpPr>
          <p:cNvPr id="6" name="Rectangle 5"/>
          <p:cNvSpPr/>
          <p:nvPr/>
        </p:nvSpPr>
        <p:spPr>
          <a:xfrm>
            <a:off x="5465942" y="1773784"/>
            <a:ext cx="606256" cy="369332"/>
          </a:xfrm>
          <a:prstGeom prst="rect">
            <a:avLst/>
          </a:prstGeom>
        </p:spPr>
        <p:txBody>
          <a:bodyPr wrap="none">
            <a:spAutoFit/>
          </a:bodyPr>
          <a:lstStyle/>
          <a:p>
            <a:r>
              <a:rPr lang="fr-FR" b="1" dirty="0" smtClean="0"/>
              <a:t>ARN</a:t>
            </a:r>
            <a:endParaRPr lang="fr-FR" dirty="0"/>
          </a:p>
        </p:txBody>
      </p:sp>
      <p:sp>
        <p:nvSpPr>
          <p:cNvPr id="7" name="Rectangle 6"/>
          <p:cNvSpPr/>
          <p:nvPr/>
        </p:nvSpPr>
        <p:spPr>
          <a:xfrm>
            <a:off x="7036876" y="1130842"/>
            <a:ext cx="1749966" cy="369332"/>
          </a:xfrm>
          <a:prstGeom prst="rect">
            <a:avLst/>
          </a:prstGeom>
        </p:spPr>
        <p:txBody>
          <a:bodyPr wrap="none">
            <a:spAutoFit/>
          </a:bodyPr>
          <a:lstStyle/>
          <a:p>
            <a:r>
              <a:rPr lang="fr-FR" b="1" dirty="0" smtClean="0"/>
              <a:t>Monocaténaire </a:t>
            </a:r>
            <a:r>
              <a:rPr lang="fr-FR" dirty="0" smtClean="0"/>
              <a:t> </a:t>
            </a:r>
            <a:endParaRPr lang="fr-FR" dirty="0"/>
          </a:p>
        </p:txBody>
      </p:sp>
      <p:sp>
        <p:nvSpPr>
          <p:cNvPr id="8" name="Rectangle 7"/>
          <p:cNvSpPr/>
          <p:nvPr/>
        </p:nvSpPr>
        <p:spPr>
          <a:xfrm>
            <a:off x="7243245" y="1571612"/>
            <a:ext cx="1257845" cy="369332"/>
          </a:xfrm>
          <a:prstGeom prst="rect">
            <a:avLst/>
          </a:prstGeom>
        </p:spPr>
        <p:txBody>
          <a:bodyPr wrap="none">
            <a:spAutoFit/>
          </a:bodyPr>
          <a:lstStyle/>
          <a:p>
            <a:r>
              <a:rPr lang="fr-FR" b="1" dirty="0" err="1" smtClean="0"/>
              <a:t>Bicaténaire</a:t>
            </a:r>
            <a:endParaRPr lang="fr-FR" dirty="0"/>
          </a:p>
        </p:txBody>
      </p:sp>
      <p:sp>
        <p:nvSpPr>
          <p:cNvPr id="9" name="Rectangle 8"/>
          <p:cNvSpPr/>
          <p:nvPr/>
        </p:nvSpPr>
        <p:spPr>
          <a:xfrm>
            <a:off x="5286380" y="1416594"/>
            <a:ext cx="1632178" cy="369332"/>
          </a:xfrm>
          <a:prstGeom prst="rect">
            <a:avLst/>
          </a:prstGeom>
        </p:spPr>
        <p:txBody>
          <a:bodyPr wrap="none">
            <a:spAutoFit/>
          </a:bodyPr>
          <a:lstStyle/>
          <a:p>
            <a:r>
              <a:rPr lang="fr-FR" b="1" dirty="0" smtClean="0">
                <a:solidFill>
                  <a:srgbClr val="FF0000"/>
                </a:solidFill>
              </a:rPr>
              <a:t>Ou</a:t>
            </a:r>
            <a:r>
              <a:rPr lang="fr-FR" b="1" dirty="0" smtClean="0"/>
              <a:t> et jamais </a:t>
            </a:r>
            <a:r>
              <a:rPr lang="fr-FR" b="1" dirty="0" smtClean="0">
                <a:solidFill>
                  <a:srgbClr val="FF0000"/>
                </a:solidFill>
              </a:rPr>
              <a:t>et</a:t>
            </a:r>
            <a:endParaRPr lang="fr-FR" dirty="0">
              <a:solidFill>
                <a:srgbClr val="FF0000"/>
              </a:solidFill>
            </a:endParaRPr>
          </a:p>
        </p:txBody>
      </p:sp>
      <p:cxnSp>
        <p:nvCxnSpPr>
          <p:cNvPr id="11" name="Connecteur droit avec flèche 10"/>
          <p:cNvCxnSpPr/>
          <p:nvPr/>
        </p:nvCxnSpPr>
        <p:spPr>
          <a:xfrm flipV="1">
            <a:off x="4857752" y="1142984"/>
            <a:ext cx="500066" cy="214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857752" y="1785926"/>
            <a:ext cx="571504"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6000760" y="1142984"/>
            <a:ext cx="1214446"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6000760" y="1643050"/>
            <a:ext cx="1214446"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58" name="Rectangle 2"/>
          <p:cNvSpPr>
            <a:spLocks noChangeArrowheads="1"/>
          </p:cNvSpPr>
          <p:nvPr/>
        </p:nvSpPr>
        <p:spPr bwMode="auto">
          <a:xfrm>
            <a:off x="357158" y="3643314"/>
            <a:ext cx="8358214" cy="25355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Selon le type de virus, l’acide nucléique peut être linéaire ou circulaire. Chez certains (comme le virus de la grippe), l’acide nucléique est segmenté en plusieurs fragments.</a:t>
            </a:r>
          </a:p>
          <a:p>
            <a:pPr marL="0" marR="0" lvl="0" indent="0" algn="justLow" defTabSz="914400" rtl="0" eaLnBrk="1" fontAlgn="base" latinLnBrk="0" hangingPunct="1">
              <a:lnSpc>
                <a:spcPct val="150000"/>
              </a:lnSpc>
              <a:spcBef>
                <a:spcPct val="0"/>
              </a:spcBef>
              <a:spcAft>
                <a:spcPct val="0"/>
              </a:spcAft>
              <a:buClrTx/>
              <a:buSzTx/>
              <a:buFontTx/>
              <a:buNone/>
              <a:tabLst/>
            </a:pPr>
            <a:endParaRPr lang="fr-FR" dirty="0" smtClean="0">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 génome viral contient les gènes essentiels codant pour la synthèse des protéines enzymatiques qui entrent dans les différentes phases de son cycle de réplication, et pour le détournement du métabolisme de la cellule hôte ou profit du virus.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459" name="Rectangle 3"/>
          <p:cNvSpPr>
            <a:spLocks noChangeArrowheads="1"/>
          </p:cNvSpPr>
          <p:nvPr/>
        </p:nvSpPr>
        <p:spPr bwMode="auto">
          <a:xfrm>
            <a:off x="4071934" y="71414"/>
            <a:ext cx="507206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Structure générale</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p:cTn id="7" dur="500" fill="hold"/>
                                        <p:tgtEl>
                                          <p:spTgt spid="19457"/>
                                        </p:tgtEl>
                                        <p:attrNameLst>
                                          <p:attrName>ppt_w</p:attrName>
                                        </p:attrNameLst>
                                      </p:cBhvr>
                                      <p:tavLst>
                                        <p:tav tm="0">
                                          <p:val>
                                            <p:fltVal val="0"/>
                                          </p:val>
                                        </p:tav>
                                        <p:tav tm="100000">
                                          <p:val>
                                            <p:strVal val="#ppt_w"/>
                                          </p:val>
                                        </p:tav>
                                      </p:tavLst>
                                    </p:anim>
                                    <p:anim calcmode="lin" valueType="num">
                                      <p:cBhvr>
                                        <p:cTn id="8" dur="500" fill="hold"/>
                                        <p:tgtEl>
                                          <p:spTgt spid="1945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9459"/>
                                        </p:tgtEl>
                                        <p:attrNameLst>
                                          <p:attrName>style.visibility</p:attrName>
                                        </p:attrNameLst>
                                      </p:cBhvr>
                                      <p:to>
                                        <p:strVal val="visible"/>
                                      </p:to>
                                    </p:set>
                                    <p:anim calcmode="lin" valueType="num">
                                      <p:cBhvr>
                                        <p:cTn id="11" dur="500" fill="hold"/>
                                        <p:tgtEl>
                                          <p:spTgt spid="19459"/>
                                        </p:tgtEl>
                                        <p:attrNameLst>
                                          <p:attrName>ppt_w</p:attrName>
                                        </p:attrNameLst>
                                      </p:cBhvr>
                                      <p:tavLst>
                                        <p:tav tm="0">
                                          <p:val>
                                            <p:fltVal val="0"/>
                                          </p:val>
                                        </p:tav>
                                        <p:tav tm="100000">
                                          <p:val>
                                            <p:strVal val="#ppt_w"/>
                                          </p:val>
                                        </p:tav>
                                      </p:tavLst>
                                    </p:anim>
                                    <p:anim calcmode="lin" valueType="num">
                                      <p:cBhvr>
                                        <p:cTn id="12" dur="500" fill="hold"/>
                                        <p:tgtEl>
                                          <p:spTgt spid="1945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9458"/>
                                        </p:tgtEl>
                                        <p:attrNameLst>
                                          <p:attrName>style.visibility</p:attrName>
                                        </p:attrNameLst>
                                      </p:cBhvr>
                                      <p:to>
                                        <p:strVal val="visible"/>
                                      </p:to>
                                    </p:set>
                                    <p:anim calcmode="lin" valueType="num">
                                      <p:cBhvr>
                                        <p:cTn id="59" dur="500" fill="hold"/>
                                        <p:tgtEl>
                                          <p:spTgt spid="19458"/>
                                        </p:tgtEl>
                                        <p:attrNameLst>
                                          <p:attrName>ppt_w</p:attrName>
                                        </p:attrNameLst>
                                      </p:cBhvr>
                                      <p:tavLst>
                                        <p:tav tm="0">
                                          <p:val>
                                            <p:fltVal val="0"/>
                                          </p:val>
                                        </p:tav>
                                        <p:tav tm="100000">
                                          <p:val>
                                            <p:strVal val="#ppt_w"/>
                                          </p:val>
                                        </p:tav>
                                      </p:tavLst>
                                    </p:anim>
                                    <p:anim calcmode="lin" valueType="num">
                                      <p:cBhvr>
                                        <p:cTn id="60" dur="500" fill="hold"/>
                                        <p:tgtEl>
                                          <p:spTgt spid="19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9458" grpId="0"/>
      <p:bldP spid="194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42842" y="-24"/>
            <a:ext cx="4386282" cy="3589963"/>
          </a:xfrm>
          <a:prstGeom prst="rect">
            <a:avLst/>
          </a:prstGeom>
          <a:noFill/>
          <a:ln w="9525">
            <a:noFill/>
            <a:miter lim="800000"/>
            <a:headEnd/>
            <a:tailEnd/>
          </a:ln>
          <a:effectLst/>
        </p:spPr>
      </p:pic>
      <p:sp>
        <p:nvSpPr>
          <p:cNvPr id="3" name="Rectangle 2"/>
          <p:cNvSpPr/>
          <p:nvPr/>
        </p:nvSpPr>
        <p:spPr>
          <a:xfrm>
            <a:off x="5072066" y="1880980"/>
            <a:ext cx="3929057" cy="4619854"/>
          </a:xfrm>
          <a:prstGeom prst="rect">
            <a:avLst/>
          </a:prstGeom>
        </p:spPr>
        <p:txBody>
          <a:bodyPr wrap="square">
            <a:spAutoFit/>
          </a:bodyPr>
          <a:lstStyle/>
          <a:p>
            <a:pPr algn="just">
              <a:lnSpc>
                <a:spcPct val="150000"/>
              </a:lnSpc>
            </a:pPr>
            <a:r>
              <a:rPr lang="fr-FR" dirty="0" smtClean="0">
                <a:latin typeface="Times New Roman" pitchFamily="18" charset="0"/>
                <a:cs typeface="Times New Roman" pitchFamily="18" charset="0"/>
              </a:rPr>
              <a:t>les </a:t>
            </a:r>
            <a:r>
              <a:rPr lang="fr-FR" b="1" dirty="0" smtClean="0">
                <a:latin typeface="Times New Roman" pitchFamily="18" charset="0"/>
                <a:cs typeface="Times New Roman" pitchFamily="18" charset="0"/>
              </a:rPr>
              <a:t>capsomères : </a:t>
            </a:r>
            <a:r>
              <a:rPr lang="fr-FR" dirty="0" smtClean="0">
                <a:latin typeface="Times New Roman" pitchFamily="18" charset="0"/>
                <a:cs typeface="Times New Roman" pitchFamily="18" charset="0"/>
              </a:rPr>
              <a:t>de sous-unités protéiques. Les protéines composant les capsomères sont d’un seul ou de plusieurs types codées par le génome viral. Les capsomères sont souvent visibles individuellement au microscope électronique. L’arrangement structural des capsomères détermine la morphologie de la capside, cet arrangement est caractéristique du type de virus. </a:t>
            </a:r>
            <a:endParaRPr lang="fr-FR" dirty="0">
              <a:latin typeface="Times New Roman" pitchFamily="18" charset="0"/>
              <a:cs typeface="Times New Roman" pitchFamily="18" charset="0"/>
            </a:endParaRPr>
          </a:p>
        </p:txBody>
      </p:sp>
      <p:sp>
        <p:nvSpPr>
          <p:cNvPr id="4" name="Rectangle 3"/>
          <p:cNvSpPr/>
          <p:nvPr/>
        </p:nvSpPr>
        <p:spPr>
          <a:xfrm>
            <a:off x="3857620" y="2000240"/>
            <a:ext cx="1219308" cy="369332"/>
          </a:xfrm>
          <a:prstGeom prst="rect">
            <a:avLst/>
          </a:prstGeom>
        </p:spPr>
        <p:txBody>
          <a:bodyPr wrap="none">
            <a:spAutoFit/>
          </a:bodyPr>
          <a:lstStyle/>
          <a:p>
            <a:r>
              <a:rPr lang="fr-FR" b="1" dirty="0" smtClean="0"/>
              <a:t>La capside </a:t>
            </a:r>
            <a:endParaRPr lang="fr-FR" dirty="0"/>
          </a:p>
        </p:txBody>
      </p:sp>
      <p:sp>
        <p:nvSpPr>
          <p:cNvPr id="5" name="Rectangle 4"/>
          <p:cNvSpPr/>
          <p:nvPr/>
        </p:nvSpPr>
        <p:spPr>
          <a:xfrm>
            <a:off x="3500430" y="1416594"/>
            <a:ext cx="1740028" cy="369332"/>
          </a:xfrm>
          <a:prstGeom prst="rect">
            <a:avLst/>
          </a:prstGeom>
        </p:spPr>
        <p:txBody>
          <a:bodyPr wrap="none">
            <a:spAutoFit/>
          </a:bodyPr>
          <a:lstStyle/>
          <a:p>
            <a:r>
              <a:rPr lang="fr-FR" b="1" dirty="0" smtClean="0"/>
              <a:t>Le génome viral</a:t>
            </a:r>
            <a:r>
              <a:rPr lang="fr-FR" dirty="0" smtClean="0"/>
              <a:t> </a:t>
            </a:r>
            <a:endParaRPr lang="fr-FR" dirty="0"/>
          </a:p>
        </p:txBody>
      </p:sp>
      <p:cxnSp>
        <p:nvCxnSpPr>
          <p:cNvPr id="6" name="Connecteur droit avec flèche 5"/>
          <p:cNvCxnSpPr/>
          <p:nvPr/>
        </p:nvCxnSpPr>
        <p:spPr>
          <a:xfrm>
            <a:off x="4929190" y="2214554"/>
            <a:ext cx="21431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42842" y="-24"/>
            <a:ext cx="4386282" cy="3589963"/>
          </a:xfrm>
          <a:prstGeom prst="rect">
            <a:avLst/>
          </a:prstGeom>
          <a:noFill/>
          <a:ln w="9525">
            <a:noFill/>
            <a:miter lim="800000"/>
            <a:headEnd/>
            <a:tailEnd/>
          </a:ln>
          <a:effectLst/>
        </p:spPr>
      </p:pic>
      <p:sp>
        <p:nvSpPr>
          <p:cNvPr id="3" name="Rectangle 2"/>
          <p:cNvSpPr/>
          <p:nvPr/>
        </p:nvSpPr>
        <p:spPr>
          <a:xfrm>
            <a:off x="3857620" y="2000240"/>
            <a:ext cx="1219308" cy="369332"/>
          </a:xfrm>
          <a:prstGeom prst="rect">
            <a:avLst/>
          </a:prstGeom>
        </p:spPr>
        <p:txBody>
          <a:bodyPr wrap="none">
            <a:spAutoFit/>
          </a:bodyPr>
          <a:lstStyle/>
          <a:p>
            <a:r>
              <a:rPr lang="fr-FR" b="1" dirty="0" smtClean="0"/>
              <a:t>La capside </a:t>
            </a:r>
            <a:endParaRPr lang="fr-FR" dirty="0"/>
          </a:p>
        </p:txBody>
      </p:sp>
      <p:sp>
        <p:nvSpPr>
          <p:cNvPr id="4" name="Rectangle 3"/>
          <p:cNvSpPr/>
          <p:nvPr/>
        </p:nvSpPr>
        <p:spPr>
          <a:xfrm>
            <a:off x="3500430" y="1416594"/>
            <a:ext cx="1740028" cy="369332"/>
          </a:xfrm>
          <a:prstGeom prst="rect">
            <a:avLst/>
          </a:prstGeom>
        </p:spPr>
        <p:txBody>
          <a:bodyPr wrap="none">
            <a:spAutoFit/>
          </a:bodyPr>
          <a:lstStyle/>
          <a:p>
            <a:r>
              <a:rPr lang="fr-FR" b="1" dirty="0" smtClean="0"/>
              <a:t>Le génome viral</a:t>
            </a:r>
            <a:r>
              <a:rPr lang="fr-FR" dirty="0" smtClean="0"/>
              <a:t> </a:t>
            </a:r>
            <a:endParaRPr lang="fr-FR" dirty="0"/>
          </a:p>
        </p:txBody>
      </p:sp>
      <p:sp>
        <p:nvSpPr>
          <p:cNvPr id="5" name="Rectangle 4"/>
          <p:cNvSpPr/>
          <p:nvPr/>
        </p:nvSpPr>
        <p:spPr>
          <a:xfrm>
            <a:off x="3786183" y="2845354"/>
            <a:ext cx="4714908" cy="1200329"/>
          </a:xfrm>
          <a:prstGeom prst="rect">
            <a:avLst/>
          </a:prstGeom>
        </p:spPr>
        <p:txBody>
          <a:bodyPr wrap="square">
            <a:spAutoFit/>
          </a:bodyPr>
          <a:lstStyle/>
          <a:p>
            <a:pPr algn="just"/>
            <a:r>
              <a:rPr lang="fr-FR" b="1" dirty="0" smtClean="0">
                <a:latin typeface="Times New Roman" pitchFamily="18" charset="0"/>
                <a:cs typeface="Times New Roman" pitchFamily="18" charset="0"/>
              </a:rPr>
              <a:t>Enveloppe : </a:t>
            </a:r>
            <a:r>
              <a:rPr lang="fr-FR" dirty="0" smtClean="0">
                <a:latin typeface="Times New Roman" pitchFamily="18" charset="0"/>
                <a:cs typeface="Times New Roman" pitchFamily="18" charset="0"/>
              </a:rPr>
              <a:t>Chez certains virus la capside est recouverte d’une enveloppe membranaire  généralement constitué d’un mélange de lipides, de protéines et de glucides</a:t>
            </a:r>
            <a:r>
              <a:rPr lang="fr-FR" b="1"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6" name="Rectangle 5"/>
          <p:cNvSpPr/>
          <p:nvPr/>
        </p:nvSpPr>
        <p:spPr>
          <a:xfrm>
            <a:off x="428596" y="3929066"/>
            <a:ext cx="2428892" cy="1754326"/>
          </a:xfrm>
          <a:prstGeom prst="rect">
            <a:avLst/>
          </a:prstGeom>
        </p:spPr>
        <p:txBody>
          <a:bodyPr wrap="square">
            <a:spAutoFit/>
          </a:bodyPr>
          <a:lstStyle/>
          <a:p>
            <a:pPr algn="just"/>
            <a:r>
              <a:rPr lang="fr-FR" b="1" dirty="0" smtClean="0"/>
              <a:t>Spicules: </a:t>
            </a:r>
            <a:r>
              <a:rPr lang="fr-FR" dirty="0" smtClean="0"/>
              <a:t>complexes de protéines et de glucides (glycoprotéines) formant des projections gonflées à la surface de l’enveloppe</a:t>
            </a:r>
            <a:endParaRPr lang="fr-FR" dirty="0"/>
          </a:p>
        </p:txBody>
      </p:sp>
      <p:cxnSp>
        <p:nvCxnSpPr>
          <p:cNvPr id="8" name="Connecteur droit avec flèche 7"/>
          <p:cNvCxnSpPr/>
          <p:nvPr/>
        </p:nvCxnSpPr>
        <p:spPr>
          <a:xfrm rot="5400000" flipH="1" flipV="1">
            <a:off x="571472" y="3500438"/>
            <a:ext cx="642942"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5400000" flipH="1" flipV="1">
            <a:off x="1500166" y="3357562"/>
            <a:ext cx="428628"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314450" y="661988"/>
            <a:ext cx="6515100" cy="5534025"/>
          </a:xfrm>
          <a:prstGeom prst="rect">
            <a:avLst/>
          </a:prstGeom>
          <a:noFill/>
          <a:ln w="9525">
            <a:noFill/>
            <a:miter lim="800000"/>
            <a:headEnd/>
            <a:tailEnd/>
          </a:ln>
          <a:effectLst/>
        </p:spPr>
      </p:pic>
      <p:sp>
        <p:nvSpPr>
          <p:cNvPr id="3" name="Rectangle 2"/>
          <p:cNvSpPr/>
          <p:nvPr/>
        </p:nvSpPr>
        <p:spPr>
          <a:xfrm>
            <a:off x="1214414" y="3857628"/>
            <a:ext cx="6786610" cy="2357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85752" y="1066431"/>
            <a:ext cx="8358214" cy="2934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2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La morphologie g</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rale</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capside est form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par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assemblage de mol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cules de prot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ines. Cet assemblage se fait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fa</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 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cise et caract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ristique selon deux types bien distincts :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42876" y="161346"/>
            <a:ext cx="8643966"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Virus hélicoïdaux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capsomères sont liés les uns aux autres et forment un ruban continu enroulé en spirale ce qui détermine la structure hélicoïdale est forme un cylindre creux qui entoure le génome viral.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500035" y="1714488"/>
            <a:ext cx="8286808"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42876" y="139463"/>
            <a:ext cx="8429652" cy="17045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virus polyédriques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c’est des virus qui présentent plusieurs faces. La capside de la plupart de ces virus a la forme d’un icosaèdre, soit un polyèdre régulier composé de 20 faces triangulaire et de 12 sommets. Les capsomères de chacune des faces forment un triangle  équilatéral.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642910" y="1928802"/>
            <a:ext cx="7643866" cy="4000528"/>
          </a:xfrm>
          <a:prstGeom prst="rect">
            <a:avLst/>
          </a:prstGeom>
          <a:noFill/>
          <a:ln w="9525">
            <a:noFill/>
            <a:miter lim="800000"/>
            <a:headEnd/>
            <a:tailEnd/>
          </a:ln>
        </p:spPr>
      </p:pic>
      <p:pic>
        <p:nvPicPr>
          <p:cNvPr id="14338" name="Picture 2" descr="Représentation d'un icosaèdre régulier">
            <a:hlinkClick r:id="rId3"/>
          </p:cNvPr>
          <p:cNvPicPr>
            <a:picLocks noChangeAspect="1" noChangeArrowheads="1" noCrop="1"/>
          </p:cNvPicPr>
          <p:nvPr/>
        </p:nvPicPr>
        <p:blipFill>
          <a:blip r:embed="rId4"/>
          <a:srcRect/>
          <a:stretch>
            <a:fillRect/>
          </a:stretch>
        </p:blipFill>
        <p:spPr bwMode="auto">
          <a:xfrm>
            <a:off x="2571736" y="4572008"/>
            <a:ext cx="2071702" cy="2285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71438" y="161346"/>
            <a:ext cx="8786842"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Virus enveloppés :</a:t>
            </a:r>
            <a:r>
              <a:rPr kumimoji="0" lang="fr-FR"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les virus enveloppés sont plus ou moins sphérique. Quand un virus hélicoïdal ou polyédrique possède une enveloppe, il est appelé virus hélicoïdal enveloppé ou virus polyédrique enveloppé. </a:t>
            </a:r>
            <a:endParaRPr kumimoji="0" lang="fr-FR"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2428860" y="1517722"/>
            <a:ext cx="5270406" cy="4768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42876" y="139665"/>
            <a:ext cx="8643966" cy="12890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virus complexes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 type de virus présente des structures complexes dont on compte les bactériophages. Certains d’entre eux possèdent des capsides sur lesquelles d’autres structures sont attachée tels que la gaine et fibres de la queue (figure).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428596" y="1571612"/>
            <a:ext cx="7929618"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42876" y="169111"/>
            <a:ext cx="8643966" cy="2120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Classification des virus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plus ancien système de classification des virus reposait sur la symptomatologie des maladies qu’ils causent, ce système est limité par le fait que le même virus peut causer plus d’une maladie selon le tissu qu’il touche. De plus, ce système regroupait arbitrairement  des virus n’infectant pas les humains.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8370" name="Rectangle 2"/>
          <p:cNvSpPr>
            <a:spLocks noChangeArrowheads="1"/>
          </p:cNvSpPr>
          <p:nvPr/>
        </p:nvSpPr>
        <p:spPr bwMode="auto">
          <a:xfrm>
            <a:off x="285752" y="2556213"/>
            <a:ext cx="8643966"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virologistes ont formé le </a:t>
            </a: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omité </a:t>
            </a: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nternational de la </a:t>
            </a: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axonomie </a:t>
            </a: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V</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iral (CITV) en</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1996. Depuis lors, le CITV a regroupé les virus en familles sur la base :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 type d’acide nucléique qu’ils contiennent</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leur mode de réplication</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leur morphologie.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p:cTn id="7" dur="500" fill="hold"/>
                                        <p:tgtEl>
                                          <p:spTgt spid="58369"/>
                                        </p:tgtEl>
                                        <p:attrNameLst>
                                          <p:attrName>ppt_w</p:attrName>
                                        </p:attrNameLst>
                                      </p:cBhvr>
                                      <p:tavLst>
                                        <p:tav tm="0">
                                          <p:val>
                                            <p:fltVal val="0"/>
                                          </p:val>
                                        </p:tav>
                                        <p:tav tm="100000">
                                          <p:val>
                                            <p:strVal val="#ppt_w"/>
                                          </p:val>
                                        </p:tav>
                                      </p:tavLst>
                                    </p:anim>
                                    <p:anim calcmode="lin" valueType="num">
                                      <p:cBhvr>
                                        <p:cTn id="8" dur="500" fill="hold"/>
                                        <p:tgtEl>
                                          <p:spTgt spid="5836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8370"/>
                                        </p:tgtEl>
                                        <p:attrNameLst>
                                          <p:attrName>style.visibility</p:attrName>
                                        </p:attrNameLst>
                                      </p:cBhvr>
                                      <p:to>
                                        <p:strVal val="visible"/>
                                      </p:to>
                                    </p:set>
                                    <p:anim calcmode="lin" valueType="num">
                                      <p:cBhvr>
                                        <p:cTn id="13" dur="500" fill="hold"/>
                                        <p:tgtEl>
                                          <p:spTgt spid="58370"/>
                                        </p:tgtEl>
                                        <p:attrNameLst>
                                          <p:attrName>ppt_w</p:attrName>
                                        </p:attrNameLst>
                                      </p:cBhvr>
                                      <p:tavLst>
                                        <p:tav tm="0">
                                          <p:val>
                                            <p:fltVal val="0"/>
                                          </p:val>
                                        </p:tav>
                                        <p:tav tm="100000">
                                          <p:val>
                                            <p:strVal val="#ppt_w"/>
                                          </p:val>
                                        </p:tav>
                                      </p:tavLst>
                                    </p:anim>
                                    <p:anim calcmode="lin" valueType="num">
                                      <p:cBhvr>
                                        <p:cTn id="14" dur="500" fill="hold"/>
                                        <p:tgtEl>
                                          <p:spTgt spid="583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p:bldP spid="583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latin typeface="Times New Roman" pitchFamily="18" charset="0"/>
                <a:cs typeface="Times New Roman" pitchFamily="18" charset="0"/>
              </a:rPr>
              <a:t>Historique </a:t>
            </a: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endParaRPr lang="fr-FR" sz="2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357158" y="1357298"/>
            <a:ext cx="7500990" cy="4389120"/>
          </a:xfrm>
        </p:spPr>
        <p:txBody>
          <a:bodyPr>
            <a:normAutofit/>
          </a:bodyPr>
          <a:lstStyle/>
          <a:p>
            <a:pPr lvl="0">
              <a:lnSpc>
                <a:spcPct val="150000"/>
              </a:lnSpc>
            </a:pPr>
            <a:r>
              <a:rPr lang="fr-FR" sz="1800" dirty="0" smtClean="0">
                <a:latin typeface="Times New Roman" pitchFamily="18" charset="0"/>
                <a:cs typeface="Times New Roman" pitchFamily="18" charset="0"/>
              </a:rPr>
              <a:t>La découverte des virus remonte à la fin du 19ème siècle. En 1892, </a:t>
            </a:r>
            <a:r>
              <a:rPr lang="fr-FR" sz="1800" b="1" dirty="0" smtClean="0">
                <a:latin typeface="Times New Roman" pitchFamily="18" charset="0"/>
                <a:cs typeface="Times New Roman" pitchFamily="18" charset="0"/>
              </a:rPr>
              <a:t>IVANOWSKI</a:t>
            </a:r>
            <a:r>
              <a:rPr lang="fr-FR" sz="1800" dirty="0" smtClean="0">
                <a:latin typeface="Times New Roman" pitchFamily="18" charset="0"/>
                <a:cs typeface="Times New Roman" pitchFamily="18" charset="0"/>
              </a:rPr>
              <a:t>,  réussit à transmettre à un plant de tabac sain, une maladie végétale dite mosaïque du tabac par l’intermédiaire d’un filtrat d’un jus provenant d’une plante malade. Cette filtration, éliminant toute bactérie suggéra à cet auteur le rôle d’une toxine filtrable comme responsable de la maladie.</a:t>
            </a:r>
          </a:p>
          <a:p>
            <a:pPr lvl="0">
              <a:lnSpc>
                <a:spcPct val="150000"/>
              </a:lnSpc>
              <a:buNone/>
            </a:pPr>
            <a:endParaRPr lang="fr-FR" sz="1800" dirty="0" smtClean="0">
              <a:latin typeface="Times New Roman" pitchFamily="18" charset="0"/>
              <a:cs typeface="Times New Roman" pitchFamily="18" charset="0"/>
            </a:endParaRPr>
          </a:p>
          <a:p>
            <a:pPr>
              <a:lnSpc>
                <a:spcPct val="150000"/>
              </a:lnSpc>
              <a:buNone/>
            </a:pPr>
            <a:endParaRPr lang="fr-FR" sz="18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srcRect/>
          <a:stretch>
            <a:fillRect/>
          </a:stretch>
        </p:blipFill>
        <p:spPr bwMode="auto">
          <a:xfrm>
            <a:off x="1142976" y="4286256"/>
            <a:ext cx="6572296" cy="2352677"/>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7810500" y="0"/>
            <a:ext cx="1333500" cy="176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42876" y="928670"/>
            <a:ext cx="88582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noms des genres se terminent par le suffixe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virus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nom de la famille par le suffixe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viridae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nom d’ordre par le suffixe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ales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espèce virale est définie comme un groupe de virus ayant le même bagage génétique et la même niche écologique. </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On n’utilise pas des épithètes spécifiques pour nommer les virus</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 conséquent, les espèces virales sont désignées pars des noms communs descriptifs tels que le virus de l’immunodéficience humaine (VIH), avec –s’il y a lieu- un chiffre qui indique la sous espèces (VIH1).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14314" y="2133752"/>
            <a:ext cx="8572528" cy="2223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2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Multiplication des virus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multiplication des virus suit généralement les mêmes étapes quelques soit la cellule hôte (procaryote ou eucaryote) qui sont l’attachement, la pénétration, la biosynthèse, la maturation et la libération.</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571473" y="1142984"/>
            <a:ext cx="8143932" cy="5572164"/>
          </a:xfrm>
          <a:prstGeom prst="rect">
            <a:avLst/>
          </a:prstGeom>
          <a:noFill/>
          <a:ln w="9525">
            <a:noFill/>
            <a:miter lim="800000"/>
            <a:headEnd/>
            <a:tailEnd/>
          </a:ln>
        </p:spPr>
      </p:pic>
      <p:sp>
        <p:nvSpPr>
          <p:cNvPr id="55297" name="Rectangle 1"/>
          <p:cNvSpPr>
            <a:spLocks noChangeArrowheads="1"/>
          </p:cNvSpPr>
          <p:nvPr/>
        </p:nvSpPr>
        <p:spPr bwMode="auto">
          <a:xfrm>
            <a:off x="410976" y="118568"/>
            <a:ext cx="845616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6.1. Model de multiplication de bactériophage T-pair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phages se multiplient par deux mécanismes : le cycle lytique et le cycle </a:t>
            </a:r>
            <a:r>
              <a:rPr kumimoji="0" lang="fr-F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lysogénique</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cycle lytique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multiplication de phage comportent les cinq étapes su-citées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214282" y="4071942"/>
            <a:ext cx="8929718" cy="2643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38120" y="3643314"/>
            <a:ext cx="4348194" cy="2643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500034" y="357166"/>
            <a:ext cx="8215370" cy="5857916"/>
          </a:xfrm>
          <a:prstGeom prst="rect">
            <a:avLst/>
          </a:prstGeom>
          <a:noFill/>
          <a:ln w="9525">
            <a:noFill/>
            <a:miter lim="800000"/>
            <a:headEnd/>
            <a:tailEnd/>
          </a:ln>
        </p:spPr>
      </p:pic>
      <p:sp>
        <p:nvSpPr>
          <p:cNvPr id="3" name="Rectangle 2"/>
          <p:cNvSpPr/>
          <p:nvPr/>
        </p:nvSpPr>
        <p:spPr>
          <a:xfrm>
            <a:off x="214282" y="2786058"/>
            <a:ext cx="5000660" cy="385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71438" y="22846"/>
            <a:ext cx="878684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B.Le</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cycle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lésogénique</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réplication de certains virus n’entraîne pas la lyse et la mort de la cellule hôte. Ces virus sont capables d’incorporer leur ADN dans le </a:t>
            </a:r>
            <a:r>
              <a:rPr kumimoji="0" lang="fr-F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chrmosome</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la cellule hôte au cours de d’un processus de </a:t>
            </a:r>
            <a:r>
              <a:rPr kumimoji="0" lang="fr-F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lysogénisation</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Certains de ces virus </a:t>
            </a:r>
            <a:r>
              <a:rPr kumimoji="0" lang="fr-F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lésogeniques</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peuvent entamer un cycle lytique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714349" y="1428736"/>
            <a:ext cx="7929618" cy="5429263"/>
          </a:xfrm>
          <a:prstGeom prst="rect">
            <a:avLst/>
          </a:prstGeom>
          <a:noFill/>
          <a:ln w="9525">
            <a:noFill/>
            <a:miter lim="800000"/>
            <a:headEnd/>
            <a:tailEnd/>
          </a:ln>
        </p:spPr>
      </p:pic>
      <p:cxnSp>
        <p:nvCxnSpPr>
          <p:cNvPr id="4" name="Connecteur droit avec flèche 3"/>
          <p:cNvCxnSpPr/>
          <p:nvPr/>
        </p:nvCxnSpPr>
        <p:spPr>
          <a:xfrm>
            <a:off x="2285984" y="1500174"/>
            <a:ext cx="5715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42876" y="1025756"/>
            <a:ext cx="8643966" cy="34163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200000"/>
              </a:lnSpc>
              <a:spcBef>
                <a:spcPct val="0"/>
              </a:spcBef>
              <a:spcAft>
                <a:spcPct val="0"/>
              </a:spcAft>
              <a:buClrTx/>
              <a:buSzTx/>
              <a:buFontTx/>
              <a:buNone/>
              <a:tabLst/>
            </a:pPr>
            <a:r>
              <a:rPr kumimoji="0" lang="fr-FR" b="0" i="0" strike="noStrike" cap="none" normalizeH="0" baseline="0" dirty="0" smtClean="0">
                <a:ln>
                  <a:noFill/>
                </a:ln>
                <a:effectLst/>
                <a:latin typeface="Times New Roman" pitchFamily="18" charset="0"/>
                <a:ea typeface="Calibri" pitchFamily="34" charset="0"/>
                <a:cs typeface="Times New Roman" pitchFamily="18" charset="0"/>
              </a:rPr>
              <a:t>La </a:t>
            </a:r>
            <a:r>
              <a:rPr kumimoji="0" lang="fr-FR" b="1" i="0" strike="noStrike" cap="none" normalizeH="0" baseline="0" dirty="0" err="1" smtClean="0">
                <a:ln>
                  <a:noFill/>
                </a:ln>
                <a:effectLst/>
                <a:latin typeface="Times New Roman" pitchFamily="18" charset="0"/>
                <a:ea typeface="Calibri" pitchFamily="34" charset="0"/>
                <a:cs typeface="Times New Roman" pitchFamily="18" charset="0"/>
              </a:rPr>
              <a:t>lysogénèsation</a:t>
            </a:r>
            <a:r>
              <a:rPr kumimoji="0" lang="fr-FR" b="0" i="0" strike="noStrike" cap="none" normalizeH="0" baseline="0" dirty="0" smtClean="0">
                <a:ln>
                  <a:noFill/>
                </a:ln>
                <a:effectLst/>
                <a:latin typeface="Times New Roman" pitchFamily="18" charset="0"/>
                <a:ea typeface="Calibri" pitchFamily="34" charset="0"/>
                <a:cs typeface="Times New Roman" pitchFamily="18" charset="0"/>
              </a:rPr>
              <a:t> se traduit par trois conséquences importantes :</a:t>
            </a:r>
            <a:endParaRPr kumimoji="0" lang="fr-FR" b="0" i="0" strike="noStrike" cap="none" normalizeH="0" baseline="0" dirty="0" smtClean="0">
              <a:ln>
                <a:noFill/>
              </a:ln>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strike="noStrike" cap="none" normalizeH="0" baseline="0" dirty="0" smtClean="0">
                <a:ln>
                  <a:noFill/>
                </a:ln>
                <a:effectLst/>
                <a:latin typeface="Times New Roman" pitchFamily="18" charset="0"/>
                <a:ea typeface="Calibri" pitchFamily="34" charset="0"/>
                <a:cs typeface="Times New Roman" pitchFamily="18" charset="0"/>
              </a:rPr>
              <a:t>* les cellules lysogènes sont immunisées contre toute réinfection par le même phage.</a:t>
            </a:r>
            <a:endParaRPr kumimoji="0" lang="fr-FR" b="0" i="0" strike="noStrike" cap="none" normalizeH="0" baseline="0" dirty="0" smtClean="0">
              <a:ln>
                <a:noFill/>
              </a:ln>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strike="noStrike" cap="none" normalizeH="0" baseline="0" dirty="0" smtClean="0">
                <a:ln>
                  <a:noFill/>
                </a:ln>
                <a:effectLst/>
                <a:latin typeface="Times New Roman" pitchFamily="18" charset="0"/>
                <a:ea typeface="Calibri" pitchFamily="34" charset="0"/>
                <a:cs typeface="Times New Roman" pitchFamily="18" charset="0"/>
              </a:rPr>
              <a:t>* la cellule hôte peut présenter de nouvelles caractéristiques. </a:t>
            </a:r>
            <a:endParaRPr kumimoji="0" lang="fr-FR" b="0" i="0" strike="noStrike" cap="none" normalizeH="0" baseline="0" dirty="0" smtClean="0">
              <a:ln>
                <a:noFill/>
              </a:ln>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strike="noStrike" cap="none" normalizeH="0" baseline="0" dirty="0" smtClean="0">
                <a:ln>
                  <a:noFill/>
                </a:ln>
                <a:effectLst/>
                <a:latin typeface="Times New Roman" pitchFamily="18" charset="0"/>
                <a:ea typeface="Calibri" pitchFamily="34" charset="0"/>
                <a:cs typeface="Times New Roman" pitchFamily="18" charset="0"/>
              </a:rPr>
              <a:t>* la lysogénie rend possible la transduction localisée (un transfert de matériel génétique, ADN bactérien, d'une bactérie donneuse à une bactérie receveuse, par l'intermédiaire d'un vecteur viral, un bactériophage).</a:t>
            </a:r>
            <a:endParaRPr kumimoji="0" lang="fr-FR" b="0" i="0"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14314" y="234334"/>
            <a:ext cx="850109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50000"/>
              </a:lnSpc>
              <a:spcBef>
                <a:spcPct val="0"/>
              </a:spcBef>
              <a:spcAft>
                <a:spcPct val="0"/>
              </a:spcAft>
              <a:buClrTx/>
              <a:buSzTx/>
              <a:buFontTx/>
              <a:buAutoNum type="arabicPeriod"/>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multiplication des virus animaux</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Low" defTabSz="914400" rtl="0" eaLnBrk="0" fontAlgn="base" latinLnBrk="0" hangingPunct="0">
              <a:lnSpc>
                <a:spcPct val="150000"/>
              </a:lnSpc>
              <a:spcBef>
                <a:spcPct val="0"/>
              </a:spcBef>
              <a:spcAft>
                <a:spcPct val="0"/>
              </a:spcAft>
              <a:buClrTx/>
              <a:buSzTx/>
              <a:buFontTx/>
              <a:buAutoNum type="arabicPeriod"/>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attachement</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 virus se lie </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membrane cytoplasmique de la cellule hôte par les diff</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rentes  structures pr</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sentes chez le virus (ex</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spicules des virus envelopp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Low" defTabSz="914400" rtl="0" eaLnBrk="0" fontAlgn="base" latinLnBrk="0" hangingPunct="0">
              <a:lnSpc>
                <a:spcPct val="150000"/>
              </a:lnSpc>
              <a:spcBef>
                <a:spcPct val="0"/>
              </a:spcBef>
              <a:spcAft>
                <a:spcPct val="0"/>
              </a:spcAft>
              <a:buClrTx/>
              <a:buSzTx/>
              <a:buFontTx/>
              <a:buAutoNum type="arabicPeriod"/>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p</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tration</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apr</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attachement, la 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tration a lieu fusion ou pinocytose selon que le virus est envelopp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 non.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virus non envelopp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trent dans la cellule hôte par pinocytose et cela par 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invagination de la membrane cytoplasmique et la formation d</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v</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sicule (l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inverse de bourgeonnement)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virus envelopp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p</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trent dans la cellule par fusion de 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enveloppe avec la membrane cytoplasmique de la cellule puis le virus est lib</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dans la cellule hôte.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Low" defTabSz="914400" rtl="0" eaLnBrk="0" fontAlgn="base" latinLnBrk="0" hangingPunct="0">
              <a:lnSpc>
                <a:spcPct val="150000"/>
              </a:lnSpc>
              <a:spcBef>
                <a:spcPct val="0"/>
              </a:spcBef>
              <a:spcAft>
                <a:spcPct val="0"/>
              </a:spcAft>
              <a:buClrTx/>
              <a:buSzTx/>
              <a:buFontTx/>
              <a:buAutoNum type="arabicPeriod"/>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d</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capsidation</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 la s</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paration de la capside de 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acide nucl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ique par 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action des enzymes cod</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par le g</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nome virale ou la chromatine de la cellule hôte.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14282" y="387578"/>
            <a:ext cx="8643998"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6.2.La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biosynthèse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biosynthèse des virus à ADN :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Généralement, les virus à ADN répliquent leur ADN dans le noyau de cellule hôte en se servant d’enzymes virales, alors qu’ils synthétisent leur capside et d’autres protéines virales dans le cytoplasme en utilisant les enzymes de la cellule hôte. Une fois produites, les protéines virales migrent vers le noyau et sont jointes à l’ADN nouvellement synthétisé pour former de nouveaux virus. Ces derniers sont transportés le long du réticulum endoplasmique vers la membrane plasmique pour être relâchés à l’extérieur de la cellule hôte.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synthèse des virus à ARN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Cette étape comporte la transcription de l’ARN viral et </a:t>
            </a:r>
          </a:p>
          <a:p>
            <a:pPr marL="0" marR="0" lvl="0" indent="0" algn="l"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traduction de l’</a:t>
            </a:r>
            <a:r>
              <a:rPr kumimoji="0" lang="fr-F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ARNm</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la synthèse des protéines virales. Ces étapes sont réalisées dans le cytoplasme de la cellule hôte.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214282" y="828948"/>
            <a:ext cx="8643998" cy="388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justLow" defTabSz="914400" rtl="0" eaLnBrk="1" fontAlgn="base" latinLnBrk="0" hangingPunct="1">
              <a:lnSpc>
                <a:spcPct val="200000"/>
              </a:lnSpc>
              <a:spcBef>
                <a:spcPct val="0"/>
              </a:spcBef>
              <a:spcAft>
                <a:spcPct val="0"/>
              </a:spcAft>
              <a:buClrTx/>
              <a:buSzTx/>
              <a:buFontTx/>
              <a:buAutoNum type="arabicPeriod"/>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maturation et la libération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maturation des virus commence par l’assemblage  spontané des protéines de la capside.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Dans le cas des virus enveloppés, leur libération est réalisée par le bourgeonnement et dans ce cas la cellule hôte reste vivante.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 contre, dans le cas des virus non enveloppés leur libération résulte de la lyse de la membrane cytoplasmique de la cellule hôte ce qui entraine généralement la mort de cette cellule.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latin typeface="Times New Roman" pitchFamily="18" charset="0"/>
                <a:cs typeface="Times New Roman" pitchFamily="18" charset="0"/>
              </a:rPr>
              <a:t>Historique</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2071678"/>
            <a:ext cx="8229600" cy="2636528"/>
          </a:xfrm>
        </p:spPr>
        <p:txBody>
          <a:bodyPr>
            <a:normAutofit/>
          </a:bodyPr>
          <a:lstStyle/>
          <a:p>
            <a:pPr lvl="0">
              <a:lnSpc>
                <a:spcPct val="150000"/>
              </a:lnSpc>
            </a:pPr>
            <a:r>
              <a:rPr lang="fr-FR" sz="1800" dirty="0" smtClean="0">
                <a:latin typeface="Times New Roman" pitchFamily="18" charset="0"/>
                <a:cs typeface="Times New Roman" pitchFamily="18" charset="0"/>
              </a:rPr>
              <a:t> En 1898, un autre botaniste </a:t>
            </a:r>
            <a:r>
              <a:rPr lang="fr-FR" sz="1800" b="1" dirty="0" smtClean="0">
                <a:latin typeface="Times New Roman" pitchFamily="18" charset="0"/>
                <a:cs typeface="Times New Roman" pitchFamily="18" charset="0"/>
              </a:rPr>
              <a:t>BEIJERINCK</a:t>
            </a:r>
            <a:r>
              <a:rPr lang="fr-FR" sz="1800" dirty="0" smtClean="0">
                <a:latin typeface="Times New Roman" pitchFamily="18" charset="0"/>
                <a:cs typeface="Times New Roman" pitchFamily="18" charset="0"/>
              </a:rPr>
              <a:t>, ayant repris les expériences d’IWANOWSKI démontra que ce n’était pas une toxine qui passait à travers les filtres mais bien l’agent infectieux lui-même, responsable de la mosaïque du tabac (le caractère infectieux du filtrat permet de le distinguer d’une toxine). </a:t>
            </a:r>
          </a:p>
          <a:p>
            <a:pPr>
              <a:lnSpc>
                <a:spcPct val="150000"/>
              </a:lnSpc>
              <a:buNone/>
            </a:pPr>
            <a:endParaRPr lang="fr-FR" sz="1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714348" y="4429132"/>
            <a:ext cx="7286676" cy="184785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429520" y="1"/>
            <a:ext cx="1714480" cy="2071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229600" cy="1143000"/>
          </a:xfrm>
        </p:spPr>
        <p:txBody>
          <a:bodyPr>
            <a:normAutofit/>
          </a:bodyPr>
          <a:lstStyle/>
          <a:p>
            <a:r>
              <a:rPr lang="fr-FR" sz="2400" b="1" dirty="0" smtClean="0">
                <a:latin typeface="Times New Roman" pitchFamily="18" charset="0"/>
                <a:cs typeface="Times New Roman" pitchFamily="18" charset="0"/>
              </a:rPr>
              <a:t>Historique</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285720" y="1214422"/>
            <a:ext cx="8229600" cy="2636528"/>
          </a:xfrm>
        </p:spPr>
        <p:txBody>
          <a:bodyPr>
            <a:normAutofit/>
          </a:bodyPr>
          <a:lstStyle/>
          <a:p>
            <a:pPr lvl="0">
              <a:lnSpc>
                <a:spcPct val="150000"/>
              </a:lnSpc>
            </a:pPr>
            <a:r>
              <a:rPr lang="fr-FR" sz="2000" dirty="0" smtClean="0">
                <a:latin typeface="Times New Roman" pitchFamily="18" charset="0"/>
                <a:cs typeface="Times New Roman" pitchFamily="18" charset="0"/>
              </a:rPr>
              <a:t>A la fin du 19ème siècle les pathologistes étudiants les maladies de l’homme et des animaux domestiques reconnaissent qu’un certain nombre de maladies infectieuses n’étaient pas dues à des bactéries ou à des protozoaires mais à des agents inconnus qui traversent les filtres utilisés pour les bactéries.</a:t>
            </a:r>
          </a:p>
          <a:p>
            <a:pPr>
              <a:lnSpc>
                <a:spcPct val="150000"/>
              </a:lnSpc>
            </a:pPr>
            <a:endParaRPr lang="fr-FR"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357158" y="3919555"/>
            <a:ext cx="8786842" cy="2438403"/>
          </a:xfrm>
          <a:prstGeom prst="rect">
            <a:avLst/>
          </a:prstGeom>
          <a:noFill/>
          <a:ln w="9525">
            <a:noFill/>
            <a:miter lim="800000"/>
            <a:headEnd/>
            <a:tailEnd/>
          </a:ln>
          <a:effectLst/>
        </p:spPr>
      </p:pic>
      <p:pic>
        <p:nvPicPr>
          <p:cNvPr id="27650" name="Picture 2" descr="3561fig2.tif"/>
          <p:cNvPicPr>
            <a:picLocks noChangeAspect="1" noChangeArrowheads="1"/>
          </p:cNvPicPr>
          <p:nvPr/>
        </p:nvPicPr>
        <p:blipFill>
          <a:blip r:embed="rId3"/>
          <a:srcRect/>
          <a:stretch>
            <a:fillRect/>
          </a:stretch>
        </p:blipFill>
        <p:spPr bwMode="auto">
          <a:xfrm>
            <a:off x="5857884" y="5605484"/>
            <a:ext cx="1630343" cy="12525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8" name="Connecteur droit avec flèche 7"/>
          <p:cNvCxnSpPr/>
          <p:nvPr/>
        </p:nvCxnSpPr>
        <p:spPr>
          <a:xfrm>
            <a:off x="5786446" y="5572140"/>
            <a:ext cx="785818"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7652" name="Picture 4" descr="Les petits rongeurs sont les principaux réservoirs de cowpox. © Phovoir"/>
          <p:cNvPicPr>
            <a:picLocks noChangeAspect="1" noChangeArrowheads="1"/>
          </p:cNvPicPr>
          <p:nvPr/>
        </p:nvPicPr>
        <p:blipFill>
          <a:blip r:embed="rId4" cstate="print"/>
          <a:srcRect/>
          <a:stretch>
            <a:fillRect/>
          </a:stretch>
        </p:blipFill>
        <p:spPr bwMode="auto">
          <a:xfrm>
            <a:off x="428596" y="4786322"/>
            <a:ext cx="3008302" cy="14223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lyc-chevreuse-gif.ac-versailles.fr/biotech/viro/res/TMV_1.jpg">
            <a:hlinkClick r:id="rId2" tooltip="Cliquez pour agrandir (nouvelle fenêtre)"/>
          </p:cNvPr>
          <p:cNvPicPr>
            <a:picLocks noChangeAspect="1" noChangeArrowheads="1"/>
          </p:cNvPicPr>
          <p:nvPr/>
        </p:nvPicPr>
        <p:blipFill>
          <a:blip r:embed="rId3"/>
          <a:srcRect/>
          <a:stretch>
            <a:fillRect/>
          </a:stretch>
        </p:blipFill>
        <p:spPr bwMode="auto">
          <a:xfrm>
            <a:off x="3143250" y="3705225"/>
            <a:ext cx="6000750" cy="3152775"/>
          </a:xfrm>
          <a:prstGeom prst="rect">
            <a:avLst/>
          </a:prstGeom>
          <a:noFill/>
        </p:spPr>
      </p:pic>
      <p:sp>
        <p:nvSpPr>
          <p:cNvPr id="1025" name="Rectangle 1"/>
          <p:cNvSpPr>
            <a:spLocks noChangeArrowheads="1"/>
          </p:cNvSpPr>
          <p:nvPr/>
        </p:nvSpPr>
        <p:spPr bwMode="auto">
          <a:xfrm>
            <a:off x="428596" y="500042"/>
            <a:ext cx="7929586" cy="3673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1935, ils ont réussit à obtenir à l’état pur et cristallisé le virus de la mosaïque du tabac. Une année après on découvre la nature nucléoprotéique des cristaux obtenus. A partir de 1939, grâce au microscope électronique, on a pu préciser la taille des virus et montrer pour la 1ère fois leur forme.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6626" name="Picture 2" descr="Mosaïque du haricot"/>
          <p:cNvPicPr>
            <a:picLocks noChangeAspect="1" noChangeArrowheads="1"/>
          </p:cNvPicPr>
          <p:nvPr/>
        </p:nvPicPr>
        <p:blipFill>
          <a:blip r:embed="rId4"/>
          <a:srcRect/>
          <a:stretch>
            <a:fillRect/>
          </a:stretch>
        </p:blipFill>
        <p:spPr bwMode="auto">
          <a:xfrm>
            <a:off x="642910" y="4500570"/>
            <a:ext cx="2686050" cy="23574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latin typeface="Times New Roman" pitchFamily="18" charset="0"/>
                <a:cs typeface="Times New Roman" pitchFamily="18" charset="0"/>
              </a:rPr>
              <a:t>Historique</a:t>
            </a:r>
            <a:endParaRPr lang="fr-FR" sz="2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617549"/>
            <a:ext cx="8229600" cy="4525963"/>
          </a:xfrm>
        </p:spPr>
        <p:txBody>
          <a:bodyPr>
            <a:normAutofit lnSpcReduction="10000"/>
          </a:bodyPr>
          <a:lstStyle/>
          <a:p>
            <a:pPr lvl="0">
              <a:lnSpc>
                <a:spcPct val="200000"/>
              </a:lnSpc>
              <a:buNone/>
            </a:pPr>
            <a:r>
              <a:rPr lang="fr-FR" sz="2400" dirty="0" smtClean="0">
                <a:latin typeface="Times New Roman" pitchFamily="18" charset="0"/>
                <a:cs typeface="Times New Roman" pitchFamily="18" charset="0"/>
              </a:rPr>
              <a:t> </a:t>
            </a:r>
          </a:p>
          <a:p>
            <a:pPr lvl="0">
              <a:lnSpc>
                <a:spcPct val="200000"/>
              </a:lnSpc>
            </a:pPr>
            <a:r>
              <a:rPr lang="fr-FR" sz="2400" dirty="0" smtClean="0">
                <a:latin typeface="Times New Roman" pitchFamily="18" charset="0"/>
                <a:cs typeface="Times New Roman" pitchFamily="18" charset="0"/>
              </a:rPr>
              <a:t> Le rôle prédominant de l’acide nucléique dans le pouvoir infectieux  fut démontré en 1952.</a:t>
            </a:r>
          </a:p>
          <a:p>
            <a:pPr>
              <a:lnSpc>
                <a:spcPct val="200000"/>
              </a:lnSpc>
            </a:pPr>
            <a:r>
              <a:rPr lang="fr-FR" sz="2400" dirty="0" smtClean="0">
                <a:latin typeface="Times New Roman" pitchFamily="18" charset="0"/>
                <a:cs typeface="Times New Roman" pitchFamily="18" charset="0"/>
              </a:rPr>
              <a:t> En 1956, on a démontré que l’acide nucléique purifié extrait des virus de la mosaïque du tabac produit l’infection d’une plante saine.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nSpc>
                <a:spcPct val="150000"/>
              </a:lnSpc>
            </a:pPr>
            <a:r>
              <a:rPr lang="fr-FR" sz="2000" b="1" dirty="0" smtClean="0">
                <a:latin typeface="Times New Roman" pitchFamily="18" charset="0"/>
                <a:cs typeface="Times New Roman" pitchFamily="18" charset="0"/>
              </a:rPr>
              <a:t>Caractères généraux des virus</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endParaRPr lang="fr-FR" sz="20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lnSpc>
                <a:spcPct val="160000"/>
              </a:lnSpc>
              <a:buNone/>
            </a:pPr>
            <a:r>
              <a:rPr lang="fr-FR" sz="2000" dirty="0" smtClean="0">
                <a:latin typeface="Times New Roman" pitchFamily="18" charset="0"/>
                <a:cs typeface="Times New Roman" pitchFamily="18" charset="0"/>
              </a:rPr>
              <a:t>Un certains nombre de caractères sont communs à tous les virus :</a:t>
            </a:r>
          </a:p>
          <a:p>
            <a:pPr lvl="0">
              <a:lnSpc>
                <a:spcPct val="160000"/>
              </a:lnSpc>
              <a:buNone/>
            </a:pPr>
            <a:r>
              <a:rPr lang="fr-FR" sz="2400" b="1" dirty="0" smtClean="0">
                <a:solidFill>
                  <a:srgbClr val="FF0000"/>
                </a:solidFill>
                <a:latin typeface="Times New Roman" pitchFamily="18" charset="0"/>
                <a:cs typeface="Times New Roman" pitchFamily="18" charset="0"/>
              </a:rPr>
              <a:t>  1.  Petite taille :</a:t>
            </a:r>
            <a:r>
              <a:rPr lang="fr-FR" sz="2400" dirty="0" smtClean="0">
                <a:solidFill>
                  <a:srgbClr val="FF000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ce caractère explique :</a:t>
            </a:r>
          </a:p>
          <a:p>
            <a:pPr lvl="0">
              <a:lnSpc>
                <a:spcPct val="160000"/>
              </a:lnSpc>
              <a:buNone/>
            </a:pPr>
            <a:r>
              <a:rPr lang="fr-FR" sz="2000" i="1" dirty="0" smtClean="0">
                <a:latin typeface="Times New Roman" pitchFamily="18" charset="0"/>
                <a:cs typeface="Times New Roman" pitchFamily="18" charset="0"/>
              </a:rPr>
              <a:t>		</a:t>
            </a:r>
            <a:r>
              <a:rPr lang="fr-FR" sz="2000" b="1" i="1" dirty="0" smtClean="0">
                <a:solidFill>
                  <a:schemeClr val="accent3">
                    <a:lumMod val="50000"/>
                  </a:schemeClr>
                </a:solidFill>
                <a:latin typeface="Times New Roman" pitchFamily="18" charset="0"/>
                <a:cs typeface="Times New Roman" pitchFamily="18" charset="0"/>
              </a:rPr>
              <a:t>- Leur filtrabilité </a:t>
            </a:r>
            <a:r>
              <a:rPr lang="fr-FR" sz="2000" b="1" dirty="0" smtClean="0">
                <a:solidFill>
                  <a:schemeClr val="accent3">
                    <a:lumMod val="50000"/>
                  </a:schemeClr>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les virus ont la propriété de traverser les filtres bactériologiques usuels ;</a:t>
            </a:r>
          </a:p>
          <a:p>
            <a:pPr lvl="0">
              <a:lnSpc>
                <a:spcPct val="160000"/>
              </a:lnSpc>
              <a:buNone/>
            </a:pPr>
            <a:r>
              <a:rPr lang="fr-FR" sz="2000" i="1" dirty="0" smtClean="0">
                <a:latin typeface="Times New Roman" pitchFamily="18" charset="0"/>
                <a:cs typeface="Times New Roman" pitchFamily="18" charset="0"/>
              </a:rPr>
              <a:t>		</a:t>
            </a:r>
            <a:r>
              <a:rPr lang="fr-FR" sz="2000" b="1" i="1" dirty="0" smtClean="0">
                <a:solidFill>
                  <a:schemeClr val="accent3">
                    <a:lumMod val="50000"/>
                  </a:schemeClr>
                </a:solidFill>
                <a:latin typeface="Times New Roman" pitchFamily="18" charset="0"/>
                <a:cs typeface="Times New Roman" pitchFamily="18" charset="0"/>
              </a:rPr>
              <a:t>- Leur invisibilité </a:t>
            </a:r>
            <a:r>
              <a:rPr lang="fr-FR" sz="2000" b="1" dirty="0" smtClean="0">
                <a:solidFill>
                  <a:schemeClr val="accent3">
                    <a:lumMod val="50000"/>
                  </a:schemeClr>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les virus ont des dimensions inférieures à la limite de résolution du microscope optique, ce qui pendant longtemps a empêché la connaissance de leur forme et de leur structure ;</a:t>
            </a:r>
          </a:p>
          <a:p>
            <a:pPr>
              <a:lnSpc>
                <a:spcPct val="160000"/>
              </a:lnSpc>
            </a:pP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lstStyle/>
          <a:p>
            <a:pPr>
              <a:lnSpc>
                <a:spcPct val="200000"/>
              </a:lnSpc>
            </a:pPr>
            <a:r>
              <a:rPr lang="fr-FR" sz="2000" b="1" dirty="0" smtClean="0">
                <a:latin typeface="Times New Roman" pitchFamily="18" charset="0"/>
                <a:cs typeface="Times New Roman" pitchFamily="18" charset="0"/>
              </a:rPr>
              <a:t>Caractères généraux des virus</a:t>
            </a:r>
            <a:endParaRPr lang="fr-FR" sz="20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lvl="0">
              <a:lnSpc>
                <a:spcPct val="200000"/>
              </a:lnSpc>
              <a:buNone/>
            </a:pPr>
            <a:r>
              <a:rPr lang="fr-FR" sz="2400" b="1" dirty="0" smtClean="0">
                <a:solidFill>
                  <a:srgbClr val="FF0000"/>
                </a:solidFill>
                <a:latin typeface="Times New Roman" pitchFamily="18" charset="0"/>
                <a:cs typeface="Times New Roman" pitchFamily="18" charset="0"/>
              </a:rPr>
              <a:t>2.  Parasitisme intracellulaire obligatoire :</a:t>
            </a:r>
            <a:r>
              <a:rPr lang="fr-FR" sz="2000" dirty="0" smtClean="0">
                <a:latin typeface="Times New Roman" pitchFamily="18" charset="0"/>
                <a:cs typeface="Times New Roman" pitchFamily="18" charset="0"/>
              </a:rPr>
              <a:t> dépourvus de tout équipement enzymatique, les virus ne peuvent croître sur les milieux bactériologiques usuels et ne peuvent se multiplier qu’à l’intérieur d’une cellule-hôte vivante ce qui provoque une atteinte profonde de la cellule qui se traduit par une modification importante de son comportement métabolique ou des lésions qui entraînent le plus souvent la mort de la cellule infectée ;</a:t>
            </a:r>
          </a:p>
          <a:p>
            <a:pPr>
              <a:lnSpc>
                <a:spcPct val="200000"/>
              </a:lnSpc>
            </a:pP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normAutofit/>
          </a:bodyPr>
          <a:lstStyle/>
          <a:p>
            <a:pPr>
              <a:lnSpc>
                <a:spcPct val="150000"/>
              </a:lnSpc>
            </a:pPr>
            <a:r>
              <a:rPr lang="fr-FR" sz="2400" b="1" dirty="0" smtClean="0">
                <a:latin typeface="Times New Roman" pitchFamily="18" charset="0"/>
                <a:cs typeface="Times New Roman" pitchFamily="18" charset="0"/>
              </a:rPr>
              <a:t>Caractères généraux des virus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lnSpc>
                <a:spcPct val="150000"/>
              </a:lnSpc>
              <a:buNone/>
            </a:pPr>
            <a:r>
              <a:rPr lang="fr-FR" sz="2400" b="1" dirty="0" smtClean="0">
                <a:solidFill>
                  <a:srgbClr val="FF0000"/>
                </a:solidFill>
                <a:latin typeface="Times New Roman" pitchFamily="18" charset="0"/>
                <a:cs typeface="Times New Roman" pitchFamily="18" charset="0"/>
              </a:rPr>
              <a:t>3. Spécificité :</a:t>
            </a:r>
          </a:p>
          <a:p>
            <a:pPr lvl="0">
              <a:lnSpc>
                <a:spcPct val="150000"/>
              </a:lnSpc>
              <a:buNone/>
            </a:pPr>
            <a:r>
              <a:rPr lang="fr-FR" sz="2400" dirty="0" smtClean="0">
                <a:latin typeface="Times New Roman" pitchFamily="18" charset="0"/>
                <a:cs typeface="Times New Roman" pitchFamily="18" charset="0"/>
              </a:rPr>
              <a:t>la spécificité des virus est en rapport avec leur constitution chimique et elle est sous l’étroite dépendance du génome viral qui est responsable à la fois du pouvoir infectieux et de l’élaboration des protéines de structure qui constituent les antigènes viraux.</a:t>
            </a:r>
          </a:p>
          <a:p>
            <a:pPr>
              <a:lnSpc>
                <a:spcPct val="150000"/>
              </a:lnSpc>
              <a:buNone/>
            </a:pP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966</Words>
  <Application>Microsoft Office PowerPoint</Application>
  <PresentationFormat>Affichage à l'écran (4:3)</PresentationFormat>
  <Paragraphs>84</Paragraphs>
  <Slides>29</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Times New Roman</vt:lpstr>
      <vt:lpstr>Thème Office</vt:lpstr>
      <vt:lpstr>Présentation PowerPoint</vt:lpstr>
      <vt:lpstr>Historique  </vt:lpstr>
      <vt:lpstr>Historique</vt:lpstr>
      <vt:lpstr>Historique</vt:lpstr>
      <vt:lpstr>Présentation PowerPoint</vt:lpstr>
      <vt:lpstr>Historique</vt:lpstr>
      <vt:lpstr>Caractères généraux des virus </vt:lpstr>
      <vt:lpstr>Caractères généraux des virus</vt:lpstr>
      <vt:lpstr>Caractères généraux des virus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asus</dc:creator>
  <cp:lastModifiedBy>250 G4</cp:lastModifiedBy>
  <cp:revision>47</cp:revision>
  <dcterms:created xsi:type="dcterms:W3CDTF">2014-04-17T22:05:33Z</dcterms:created>
  <dcterms:modified xsi:type="dcterms:W3CDTF">2024-01-19T11:01:25Z</dcterms:modified>
</cp:coreProperties>
</file>