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04" r:id="rId2"/>
    <p:sldId id="272" r:id="rId3"/>
    <p:sldId id="409" r:id="rId4"/>
    <p:sldId id="410" r:id="rId5"/>
    <p:sldId id="411" r:id="rId6"/>
    <p:sldId id="412" r:id="rId7"/>
    <p:sldId id="405" r:id="rId8"/>
    <p:sldId id="420" r:id="rId9"/>
    <p:sldId id="263" r:id="rId10"/>
    <p:sldId id="406" r:id="rId11"/>
    <p:sldId id="407" r:id="rId12"/>
    <p:sldId id="276" r:id="rId13"/>
    <p:sldId id="280" r:id="rId14"/>
    <p:sldId id="267" r:id="rId15"/>
    <p:sldId id="419" r:id="rId16"/>
    <p:sldId id="285" r:id="rId17"/>
    <p:sldId id="287" r:id="rId18"/>
    <p:sldId id="284" r:id="rId19"/>
    <p:sldId id="286" r:id="rId20"/>
    <p:sldId id="273" r:id="rId21"/>
    <p:sldId id="264" r:id="rId22"/>
    <p:sldId id="274" r:id="rId23"/>
    <p:sldId id="265" r:id="rId24"/>
    <p:sldId id="282" r:id="rId25"/>
    <p:sldId id="283" r:id="rId26"/>
    <p:sldId id="294" r:id="rId27"/>
    <p:sldId id="289" r:id="rId28"/>
    <p:sldId id="424" r:id="rId29"/>
    <p:sldId id="413" r:id="rId30"/>
    <p:sldId id="414" r:id="rId31"/>
    <p:sldId id="415" r:id="rId32"/>
    <p:sldId id="418" r:id="rId33"/>
    <p:sldId id="41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9" autoAdjust="0"/>
    <p:restoredTop sz="94660"/>
  </p:normalViewPr>
  <p:slideViewPr>
    <p:cSldViewPr>
      <p:cViewPr varScale="1">
        <p:scale>
          <a:sx n="68" d="100"/>
          <a:sy n="68" d="100"/>
        </p:scale>
        <p:origin x="180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0B1CF9-E64E-4DC4-A7A7-DA4587510B90}" type="datetimeFigureOut">
              <a:rPr lang="fr-FR" smtClean="0"/>
              <a:pPr/>
              <a:t>13/01/2025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A1786A-24F7-4221-9F03-05D0DF9BAB0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6A1786A-24F7-4221-9F03-05D0DF9BAB00}" type="slidenum">
              <a:rPr lang="fr-FR" smtClean="0"/>
              <a:pPr/>
              <a:t>17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a:p>
        </p:txBody>
      </p:sp>
      <p:sp>
        <p:nvSpPr>
          <p:cNvPr id="4" name="Espace réservé de la date 3"/>
          <p:cNvSpPr>
            <a:spLocks noGrp="1"/>
          </p:cNvSpPr>
          <p:nvPr>
            <p:ph type="dt" sz="half" idx="10"/>
          </p:nvPr>
        </p:nvSpPr>
        <p:spPr/>
        <p:txBody>
          <a:bodyPr/>
          <a:lstStyle/>
          <a:p>
            <a:fld id="{BDE29E0B-7213-46CF-87E4-588878AC3014}" type="datetimeFigureOut">
              <a:rPr lang="en-US" smtClean="0"/>
              <a:pPr/>
              <a:t>1/13/2025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BDE29E0B-7213-46CF-87E4-588878AC3014}" type="datetimeFigureOut">
              <a:rPr lang="en-US" smtClean="0"/>
              <a:pPr/>
              <a:t>1/13/2025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BDE29E0B-7213-46CF-87E4-588878AC3014}" type="datetimeFigureOut">
              <a:rPr lang="en-US" smtClean="0"/>
              <a:pPr/>
              <a:t>1/13/2025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BDE29E0B-7213-46CF-87E4-588878AC3014}" type="datetimeFigureOut">
              <a:rPr lang="en-US" smtClean="0"/>
              <a:pPr/>
              <a:t>1/13/2025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DE29E0B-7213-46CF-87E4-588878AC3014}" type="datetimeFigureOut">
              <a:rPr lang="en-US" smtClean="0"/>
              <a:pPr/>
              <a:t>1/13/2025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BDE29E0B-7213-46CF-87E4-588878AC3014}" type="datetimeFigureOut">
              <a:rPr lang="en-US" smtClean="0"/>
              <a:pPr/>
              <a:t>1/13/2025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BDE29E0B-7213-46CF-87E4-588878AC3014}" type="datetimeFigureOut">
              <a:rPr lang="en-US" smtClean="0"/>
              <a:pPr/>
              <a:t>1/13/2025</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e la date 2"/>
          <p:cNvSpPr>
            <a:spLocks noGrp="1"/>
          </p:cNvSpPr>
          <p:nvPr>
            <p:ph type="dt" sz="half" idx="10"/>
          </p:nvPr>
        </p:nvSpPr>
        <p:spPr/>
        <p:txBody>
          <a:bodyPr/>
          <a:lstStyle/>
          <a:p>
            <a:fld id="{BDE29E0B-7213-46CF-87E4-588878AC3014}" type="datetimeFigureOut">
              <a:rPr lang="en-US" smtClean="0"/>
              <a:pPr/>
              <a:t>1/13/2025</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DE29E0B-7213-46CF-87E4-588878AC3014}" type="datetimeFigureOut">
              <a:rPr lang="en-US" smtClean="0"/>
              <a:pPr/>
              <a:t>1/13/2025</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DE29E0B-7213-46CF-87E4-588878AC3014}" type="datetimeFigureOut">
              <a:rPr lang="en-US" smtClean="0"/>
              <a:pPr/>
              <a:t>1/13/2025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DE29E0B-7213-46CF-87E4-588878AC3014}" type="datetimeFigureOut">
              <a:rPr lang="en-US" smtClean="0"/>
              <a:pPr/>
              <a:t>1/13/2025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7BB6A8DE-898E-4F7B-A58B-F1ACC787227D}"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29E0B-7213-46CF-87E4-588878AC3014}" type="datetimeFigureOut">
              <a:rPr lang="en-US" smtClean="0"/>
              <a:pPr/>
              <a:t>1/13/2025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6A8DE-898E-4F7B-A58B-F1ACC787227D}"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r.wikipedia.org/wiki/%D9%85%D9%85%D9%84%D9%83%D8%A9_%D9%83%D9%86%D8%AF%D8%A9" TargetMode="External"/><Relationship Id="rId7" Type="http://schemas.openxmlformats.org/officeDocument/2006/relationships/hyperlink" Target="https://ar.wikipedia.org/wiki/%D8%A3%D8%A8%D9%88_%D8%AC%D8%B9%D9%81%D8%B1_%D8%A7%D9%84%D9%85%D9%86%D8%B5%D9%88%D8%B1" TargetMode="External"/><Relationship Id="rId2" Type="http://schemas.openxmlformats.org/officeDocument/2006/relationships/hyperlink" Target="https://ar.wikipedia.org/wiki/%D9%85%D8%AD%D9%85%D9%88%D8%AF_%D8%B4%D9%83%D8%B1%D9%8A_%D8%A7%D9%84%D8%A2%D9%84%D9%88%D8%B3%D9%8A" TargetMode="External"/><Relationship Id="rId1" Type="http://schemas.openxmlformats.org/officeDocument/2006/relationships/slideLayout" Target="../slideLayouts/slideLayout2.xml"/><Relationship Id="rId6" Type="http://schemas.openxmlformats.org/officeDocument/2006/relationships/hyperlink" Target="https://ar.wikipedia.org/wiki/%D8%A7%D9%84%D8%AF%D9%88%D9%84%D8%A9_%D8%A7%D9%84%D8%A3%D9%85%D9%88%D9%8A%D8%A9" TargetMode="External"/><Relationship Id="rId5" Type="http://schemas.openxmlformats.org/officeDocument/2006/relationships/hyperlink" Target="https://ar.wikipedia.org/wiki/%D8%BA%D9%8A%D8%B1%D8%AA%D8%B1%D9%88%D8%AF_%D8%A8%D9%8A%D9%84" TargetMode="External"/><Relationship Id="rId4" Type="http://schemas.openxmlformats.org/officeDocument/2006/relationships/hyperlink" Target="https://ar.wikipedia.org/wiki/%D8%B9%D8%B5%D8%B1_%D8%B5%D8%AF%D8%B1_%D8%A7%D9%84%D8%A5%D8%B3%D9%84%D8%A7%D9%85"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islamstory.com/ar/artical/3407790/islamstory.com/-%D8%A7%D9%84%D9%85%D8%AF%D8%A7%D8%B1%D8%B3_%D8%A7%D9%84%D9%86%D8%B8%D8%A7%D9%85%D9%8A%D8%A9" TargetMode="External"/><Relationship Id="rId2" Type="http://schemas.openxmlformats.org/officeDocument/2006/relationships/hyperlink" Target="https://islamstory.com/ar/artical/3407790/islamstory.com/-%D9%86%D8%B8%D8%A7%D9%85-%D8%A7%D9%84%D9%85%D9%84%D9%83-%D8%A7%D9%84%D9%88%D8%B2%D9%8A%D8%B1-%D8%A7%D9%84%D9%85%D8%B5%D9%84%D8%AD" TargetMode="External"/><Relationship Id="rId1" Type="http://schemas.openxmlformats.org/officeDocument/2006/relationships/slideLayout" Target="../slideLayouts/slideLayout2.xml"/><Relationship Id="rId4" Type="http://schemas.openxmlformats.org/officeDocument/2006/relationships/hyperlink" Target="https://islamstory.com/ar/artical/3407790/islamstory.com/-%D8%A7%D9%84%D9%85%D8%B3%D8%AA%D9%86%D8%B5%D8%B1%D9%8A%D8%A9-%D8%A7%D9%84%D9%85%D8%AF%D8%B1%D8%B3%D8%A9-%D9%88%D8%A7%D9%84%D8%AC%D8%A7%D9%85%D8%B9%D8%A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D6580C-75A5-CA2D-D87F-4D4D923EADB1}"/>
              </a:ext>
            </a:extLst>
          </p:cNvPr>
          <p:cNvSpPr>
            <a:spLocks noGrp="1"/>
          </p:cNvSpPr>
          <p:nvPr>
            <p:ph type="title"/>
          </p:nvPr>
        </p:nvSpPr>
        <p:spPr>
          <a:xfrm>
            <a:off x="179512" y="116632"/>
            <a:ext cx="9073008" cy="6741368"/>
          </a:xfrm>
        </p:spPr>
        <p:txBody>
          <a:bodyPr>
            <a:noAutofit/>
          </a:bodyPr>
          <a:lstStyle/>
          <a:p>
            <a:pPr>
              <a:lnSpc>
                <a:spcPct val="150000"/>
              </a:lnSpc>
            </a:pPr>
            <a:r>
              <a:rPr lang="ar-DZ" sz="4000" b="1" dirty="0"/>
              <a:t>المركز الجامعي تيبازة</a:t>
            </a:r>
            <a:br>
              <a:rPr lang="ar-DZ" sz="4000" b="1" dirty="0"/>
            </a:br>
            <a:r>
              <a:rPr lang="ar-DZ" sz="4000" b="1" dirty="0"/>
              <a:t>مقياس تاريخ واثار المشرق الإسلامي</a:t>
            </a:r>
            <a:br>
              <a:rPr lang="ar-DZ" sz="4000" b="1" dirty="0"/>
            </a:br>
            <a:r>
              <a:rPr lang="ar-DZ" sz="4000" b="1" dirty="0"/>
              <a:t> الأستاذة </a:t>
            </a:r>
            <a:r>
              <a:rPr lang="ar-DZ" sz="4000" b="1" dirty="0" err="1"/>
              <a:t>حمدوش</a:t>
            </a:r>
            <a:r>
              <a:rPr lang="ar-DZ" sz="4000" b="1" dirty="0"/>
              <a:t> زهيرة</a:t>
            </a:r>
            <a:br>
              <a:rPr lang="ar-DZ" sz="4000" b="1" dirty="0"/>
            </a:br>
            <a:r>
              <a:rPr lang="ar-DZ" sz="4000" b="1" dirty="0"/>
              <a:t> السنة الثانية اثار  </a:t>
            </a:r>
            <a:br>
              <a:rPr lang="ar-DZ" sz="4000" b="1" dirty="0"/>
            </a:br>
            <a:r>
              <a:rPr lang="ar-DZ" sz="4000" b="1" dirty="0"/>
              <a:t>الاثار العباسية</a:t>
            </a:r>
            <a:br>
              <a:rPr lang="ar-DZ" sz="4000" b="1" dirty="0"/>
            </a:br>
            <a:r>
              <a:rPr lang="ar-DZ" sz="4000" b="1" dirty="0"/>
              <a:t>-المدنية-</a:t>
            </a:r>
            <a:endParaRPr lang="fr-FR" sz="4000" b="1" dirty="0"/>
          </a:p>
        </p:txBody>
      </p:sp>
      <p:pic>
        <p:nvPicPr>
          <p:cNvPr id="4" name="Image 3">
            <a:extLst>
              <a:ext uri="{FF2B5EF4-FFF2-40B4-BE49-F238E27FC236}">
                <a16:creationId xmlns:a16="http://schemas.microsoft.com/office/drawing/2014/main" id="{69B12431-AD74-3BA1-F106-C9DC04193D0C}"/>
              </a:ext>
            </a:extLst>
          </p:cNvPr>
          <p:cNvPicPr>
            <a:picLocks noChangeAspect="1"/>
          </p:cNvPicPr>
          <p:nvPr/>
        </p:nvPicPr>
        <p:blipFill>
          <a:blip r:embed="rId2" cstate="print"/>
          <a:srcRect/>
          <a:stretch>
            <a:fillRect/>
          </a:stretch>
        </p:blipFill>
        <p:spPr bwMode="auto">
          <a:xfrm>
            <a:off x="366220" y="279850"/>
            <a:ext cx="1352913" cy="1175791"/>
          </a:xfrm>
          <a:prstGeom prst="rect">
            <a:avLst/>
          </a:prstGeom>
          <a:noFill/>
          <a:ln w="9525">
            <a:noFill/>
            <a:miter lim="800000"/>
            <a:headEnd/>
            <a:tailEnd/>
          </a:ln>
        </p:spPr>
      </p:pic>
      <p:pic>
        <p:nvPicPr>
          <p:cNvPr id="5" name="Image 4">
            <a:extLst>
              <a:ext uri="{FF2B5EF4-FFF2-40B4-BE49-F238E27FC236}">
                <a16:creationId xmlns:a16="http://schemas.microsoft.com/office/drawing/2014/main" id="{31795A73-7F10-E371-26DA-093DB33B75D1}"/>
              </a:ext>
            </a:extLst>
          </p:cNvPr>
          <p:cNvPicPr>
            <a:picLocks noChangeAspect="1"/>
          </p:cNvPicPr>
          <p:nvPr/>
        </p:nvPicPr>
        <p:blipFill>
          <a:blip r:embed="rId2" cstate="print"/>
          <a:srcRect/>
          <a:stretch>
            <a:fillRect/>
          </a:stretch>
        </p:blipFill>
        <p:spPr bwMode="auto">
          <a:xfrm>
            <a:off x="7505960" y="381000"/>
            <a:ext cx="1352915" cy="1175792"/>
          </a:xfrm>
          <a:prstGeom prst="rect">
            <a:avLst/>
          </a:prstGeom>
          <a:noFill/>
          <a:ln w="9525">
            <a:noFill/>
            <a:miter lim="800000"/>
            <a:headEnd/>
            <a:tailEnd/>
          </a:ln>
        </p:spPr>
      </p:pic>
    </p:spTree>
    <p:extLst>
      <p:ext uri="{BB962C8B-B14F-4D97-AF65-F5344CB8AC3E}">
        <p14:creationId xmlns:p14="http://schemas.microsoft.com/office/powerpoint/2010/main" val="250997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88A731A7-4E6A-A8B9-1DF7-32DEE922A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2" y="0"/>
            <a:ext cx="6658291" cy="6736493"/>
          </a:xfrm>
          <a:prstGeom prst="rect">
            <a:avLst/>
          </a:prstGeom>
          <a:noFill/>
          <a:extLst>
            <a:ext uri="{909E8E84-426E-40DD-AFC4-6F175D3DCCD1}">
              <a14:hiddenFill xmlns:a14="http://schemas.microsoft.com/office/drawing/2010/main">
                <a:solidFill>
                  <a:srgbClr val="FFFFFF"/>
                </a:solidFill>
              </a14:hiddenFill>
            </a:ext>
          </a:extLst>
        </p:spPr>
      </p:pic>
      <p:sp>
        <p:nvSpPr>
          <p:cNvPr id="4" name="Titre 3">
            <a:extLst>
              <a:ext uri="{FF2B5EF4-FFF2-40B4-BE49-F238E27FC236}">
                <a16:creationId xmlns:a16="http://schemas.microsoft.com/office/drawing/2014/main" id="{7D187579-41CA-A8F3-2D15-D7149D6E350C}"/>
              </a:ext>
            </a:extLst>
          </p:cNvPr>
          <p:cNvSpPr>
            <a:spLocks noGrp="1"/>
          </p:cNvSpPr>
          <p:nvPr>
            <p:ph type="title"/>
          </p:nvPr>
        </p:nvSpPr>
        <p:spPr>
          <a:xfrm>
            <a:off x="6804248" y="897662"/>
            <a:ext cx="1820888" cy="4941168"/>
          </a:xfrm>
        </p:spPr>
        <p:style>
          <a:lnRef idx="3">
            <a:schemeClr val="lt1"/>
          </a:lnRef>
          <a:fillRef idx="1">
            <a:schemeClr val="accent1"/>
          </a:fillRef>
          <a:effectRef idx="1">
            <a:schemeClr val="accent1"/>
          </a:effectRef>
          <a:fontRef idx="minor">
            <a:schemeClr val="lt1"/>
          </a:fontRef>
        </p:style>
        <p:txBody>
          <a:bodyPr>
            <a:normAutofit/>
          </a:bodyPr>
          <a:lstStyle/>
          <a:p>
            <a:r>
              <a:rPr lang="ar-DZ" dirty="0">
                <a:cs typeface="Traditional Arabic" pitchFamily="2" charset="-78"/>
              </a:rPr>
              <a:t> قصر </a:t>
            </a:r>
            <a:r>
              <a:rPr lang="ar-DZ" dirty="0" err="1">
                <a:cs typeface="Traditional Arabic" pitchFamily="2" charset="-78"/>
              </a:rPr>
              <a:t>الأخيضر</a:t>
            </a:r>
            <a:endParaRPr lang="en-US" dirty="0">
              <a:cs typeface="Traditional Arabic" pitchFamily="2" charset="-78"/>
            </a:endParaRPr>
          </a:p>
        </p:txBody>
      </p:sp>
    </p:spTree>
    <p:extLst>
      <p:ext uri="{BB962C8B-B14F-4D97-AF65-F5344CB8AC3E}">
        <p14:creationId xmlns:p14="http://schemas.microsoft.com/office/powerpoint/2010/main" val="177108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7420EE-86DB-6748-2F03-2A7D645A1B7C}"/>
              </a:ext>
            </a:extLst>
          </p:cNvPr>
          <p:cNvSpPr>
            <a:spLocks noGrp="1"/>
          </p:cNvSpPr>
          <p:nvPr>
            <p:ph type="title"/>
          </p:nvPr>
        </p:nvSpPr>
        <p:spPr>
          <a:xfrm>
            <a:off x="457200" y="274638"/>
            <a:ext cx="4114800" cy="1143000"/>
          </a:xfrm>
        </p:spPr>
        <p:txBody>
          <a:bodyPr/>
          <a:lstStyle/>
          <a:p>
            <a:r>
              <a:rPr lang="ar-DZ" dirty="0"/>
              <a:t>مخطط الحمام</a:t>
            </a:r>
            <a:endParaRPr lang="fr-FR" dirty="0"/>
          </a:p>
        </p:txBody>
      </p:sp>
      <p:pic>
        <p:nvPicPr>
          <p:cNvPr id="2052" name="Picture 4" descr="undefined">
            <a:extLst>
              <a:ext uri="{FF2B5EF4-FFF2-40B4-BE49-F238E27FC236}">
                <a16:creationId xmlns:a16="http://schemas.microsoft.com/office/drawing/2014/main" id="{C5C85682-1081-F6A4-730F-B7FD04B099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88" y="1772816"/>
            <a:ext cx="4202679" cy="45259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ADAFE80-AE65-FAE8-56F7-44BFF2997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0575" y="299790"/>
            <a:ext cx="3882869" cy="259194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A513F599-3A67-6946-4968-BF2A0C31BD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210" y="3207544"/>
            <a:ext cx="4639865" cy="3091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22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0"/>
            <a:ext cx="8229600" cy="836712"/>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قصر </a:t>
            </a:r>
            <a:r>
              <a:rPr lang="ar-DZ" dirty="0" err="1">
                <a:cs typeface="Traditional Arabic" pitchFamily="2" charset="-78"/>
              </a:rPr>
              <a:t>الأخيضر</a:t>
            </a:r>
            <a:endParaRPr lang="en-US" dirty="0">
              <a:cs typeface="Traditional Arabic" pitchFamily="2" charset="-78"/>
            </a:endParaRPr>
          </a:p>
        </p:txBody>
      </p:sp>
      <p:pic>
        <p:nvPicPr>
          <p:cNvPr id="7" name="Espace réservé du contenu 8" descr="قصر الخيضر 2.jpeg"/>
          <p:cNvPicPr>
            <a:picLocks noChangeAspect="1"/>
          </p:cNvPicPr>
          <p:nvPr/>
        </p:nvPicPr>
        <p:blipFill>
          <a:blip r:embed="rId2" cstate="print"/>
          <a:stretch>
            <a:fillRect/>
          </a:stretch>
        </p:blipFill>
        <p:spPr>
          <a:xfrm>
            <a:off x="140308" y="908720"/>
            <a:ext cx="4431692" cy="2954461"/>
          </a:xfrm>
          <a:prstGeom prst="rect">
            <a:avLst/>
          </a:prstGeom>
        </p:spPr>
      </p:pic>
      <p:pic>
        <p:nvPicPr>
          <p:cNvPr id="8" name="Espace réservé du contenu 10" descr="قصر الخيضر 3.jpeg"/>
          <p:cNvPicPr>
            <a:picLocks noChangeAspect="1"/>
          </p:cNvPicPr>
          <p:nvPr/>
        </p:nvPicPr>
        <p:blipFill>
          <a:blip r:embed="rId3" cstate="print"/>
          <a:stretch>
            <a:fillRect/>
          </a:stretch>
        </p:blipFill>
        <p:spPr>
          <a:xfrm>
            <a:off x="1259632" y="3963326"/>
            <a:ext cx="6189008" cy="2806427"/>
          </a:xfrm>
          <a:prstGeom prst="rect">
            <a:avLst/>
          </a:prstGeom>
        </p:spPr>
      </p:pic>
      <p:pic>
        <p:nvPicPr>
          <p:cNvPr id="8194" name="Picture 2" descr="Résultat de recherche d'images pour &quot;‫صور قصر الجوسق الخاقاني‬‎&quot;"/>
          <p:cNvPicPr>
            <a:picLocks noGrp="1" noChangeAspect="1" noChangeArrowheads="1"/>
          </p:cNvPicPr>
          <p:nvPr>
            <p:ph idx="1"/>
          </p:nvPr>
        </p:nvPicPr>
        <p:blipFill>
          <a:blip r:embed="rId4"/>
          <a:srcRect/>
          <a:stretch>
            <a:fillRect/>
          </a:stretch>
        </p:blipFill>
        <p:spPr bwMode="auto">
          <a:xfrm>
            <a:off x="4670854" y="926861"/>
            <a:ext cx="4350102" cy="293632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188640"/>
            <a:ext cx="8784976" cy="792088"/>
          </a:xfrm>
        </p:spPr>
        <p:style>
          <a:lnRef idx="3">
            <a:schemeClr val="lt1"/>
          </a:lnRef>
          <a:fillRef idx="1">
            <a:schemeClr val="accent1"/>
          </a:fillRef>
          <a:effectRef idx="1">
            <a:schemeClr val="accent1"/>
          </a:effectRef>
          <a:fontRef idx="minor">
            <a:schemeClr val="lt1"/>
          </a:fontRef>
        </p:style>
        <p:txBody>
          <a:bodyPr/>
          <a:lstStyle/>
          <a:p>
            <a:pPr rtl="1"/>
            <a:r>
              <a:rPr lang="ar-DZ" dirty="0">
                <a:cs typeface="Traditional Arabic" pitchFamily="2" charset="-78"/>
              </a:rPr>
              <a:t> قصر </a:t>
            </a:r>
            <a:r>
              <a:rPr lang="ar-DZ" dirty="0" err="1">
                <a:cs typeface="Traditional Arabic" pitchFamily="2" charset="-78"/>
              </a:rPr>
              <a:t>الجوسق</a:t>
            </a:r>
            <a:r>
              <a:rPr lang="ar-DZ" dirty="0">
                <a:cs typeface="Traditional Arabic" pitchFamily="2" charset="-78"/>
              </a:rPr>
              <a:t> الخاقاني</a:t>
            </a:r>
            <a:endParaRPr lang="en-US" dirty="0">
              <a:solidFill>
                <a:srgbClr val="FF0000"/>
              </a:solidFill>
              <a:cs typeface="Traditional Arabic" pitchFamily="2" charset="-78"/>
            </a:endParaRPr>
          </a:p>
        </p:txBody>
      </p:sp>
      <p:sp>
        <p:nvSpPr>
          <p:cNvPr id="5" name="Espace réservé du contenu 4"/>
          <p:cNvSpPr>
            <a:spLocks noGrp="1"/>
          </p:cNvSpPr>
          <p:nvPr>
            <p:ph idx="1"/>
          </p:nvPr>
        </p:nvSpPr>
        <p:spPr>
          <a:xfrm>
            <a:off x="251520" y="1052736"/>
            <a:ext cx="8686800" cy="5573216"/>
          </a:xfrm>
          <a:solidFill>
            <a:schemeClr val="accent4">
              <a:lumMod val="40000"/>
              <a:lumOff val="60000"/>
            </a:schemeClr>
          </a:solidFill>
        </p:spPr>
        <p:txBody>
          <a:bodyPr>
            <a:normAutofit/>
          </a:bodyPr>
          <a:lstStyle/>
          <a:p>
            <a:pPr algn="just" rtl="1"/>
            <a:r>
              <a:rPr lang="ar-DZ" dirty="0">
                <a:cs typeface="Traditional Arabic" pitchFamily="2" charset="-78"/>
              </a:rPr>
              <a:t>	</a:t>
            </a:r>
            <a:r>
              <a:rPr lang="ar-DZ" b="1" dirty="0">
                <a:cs typeface="Traditional Arabic" pitchFamily="2" charset="-78"/>
              </a:rPr>
              <a:t>الموقع: على الضفة اليسرى لنهر دجلة بالشارع الأعظم المعروف باسم </a:t>
            </a:r>
            <a:r>
              <a:rPr lang="ar-DZ" b="1" dirty="0" err="1">
                <a:cs typeface="Traditional Arabic" pitchFamily="2" charset="-78"/>
              </a:rPr>
              <a:t>السريجة</a:t>
            </a:r>
            <a:endParaRPr lang="ar-DZ" b="1" dirty="0">
              <a:cs typeface="Traditional Arabic" pitchFamily="2" charset="-78"/>
            </a:endParaRPr>
          </a:p>
          <a:p>
            <a:pPr algn="just" rtl="1"/>
            <a:r>
              <a:rPr lang="ar-DZ" b="1" dirty="0">
                <a:cs typeface="Traditional Arabic" pitchFamily="2" charset="-78"/>
              </a:rPr>
              <a:t>تاريخ الانشاء: شيده الخليفة المعتصم سنة </a:t>
            </a:r>
            <a:r>
              <a:rPr lang="ar-DZ" b="1" dirty="0" err="1">
                <a:cs typeface="Traditional Arabic" pitchFamily="2" charset="-78"/>
              </a:rPr>
              <a:t>221هـ</a:t>
            </a:r>
            <a:r>
              <a:rPr lang="ar-DZ" b="1" dirty="0">
                <a:cs typeface="Traditional Arabic" pitchFamily="2" charset="-78"/>
              </a:rPr>
              <a:t>/</a:t>
            </a:r>
            <a:r>
              <a:rPr lang="ar-DZ" b="1" dirty="0" err="1">
                <a:cs typeface="Traditional Arabic" pitchFamily="2" charset="-78"/>
              </a:rPr>
              <a:t>836م</a:t>
            </a:r>
            <a:endParaRPr lang="ar-DZ" b="1" dirty="0">
              <a:cs typeface="Traditional Arabic" pitchFamily="2" charset="-78"/>
            </a:endParaRPr>
          </a:p>
          <a:p>
            <a:pPr algn="just" rtl="1"/>
            <a:r>
              <a:rPr lang="ar-DZ" b="1" dirty="0">
                <a:cs typeface="Traditional Arabic" pitchFamily="2" charset="-78"/>
              </a:rPr>
              <a:t>الوصف: يشغل القصر مساحة 125 هكتارا </a:t>
            </a:r>
          </a:p>
          <a:p>
            <a:pPr algn="just" rtl="1"/>
            <a:r>
              <a:rPr lang="ar-DZ" b="1" dirty="0">
                <a:cs typeface="Traditional Arabic" pitchFamily="2" charset="-78"/>
              </a:rPr>
              <a:t>تبلغ </a:t>
            </a:r>
            <a:r>
              <a:rPr lang="ar-DZ" b="1" dirty="0" err="1">
                <a:cs typeface="Traditional Arabic" pitchFamily="2" charset="-78"/>
              </a:rPr>
              <a:t>ابعاده</a:t>
            </a:r>
            <a:r>
              <a:rPr lang="ar-DZ" b="1" dirty="0">
                <a:cs typeface="Traditional Arabic" pitchFamily="2" charset="-78"/>
              </a:rPr>
              <a:t> 1346×1160م</a:t>
            </a:r>
          </a:p>
          <a:p>
            <a:pPr algn="just" rtl="1"/>
            <a:r>
              <a:rPr lang="ar-DZ" b="1" dirty="0">
                <a:cs typeface="Traditional Arabic" pitchFamily="2" charset="-78"/>
              </a:rPr>
              <a:t> يتألف من قسمين رئيسيين، القسم الأول جنوبي يضم المدخل الرئيسي المعروف بباب العامة وقاعة العرش ودور الحريم وفناء كبير</a:t>
            </a:r>
          </a:p>
          <a:p>
            <a:pPr algn="just" rtl="1"/>
            <a:r>
              <a:rPr lang="ar-DZ" b="1" dirty="0">
                <a:cs typeface="Traditional Arabic" pitchFamily="2" charset="-78"/>
              </a:rPr>
              <a:t> أما القسم الثاني وهو شمالي فهو مستطيل مشكل محاط </a:t>
            </a:r>
          </a:p>
          <a:p>
            <a:pPr algn="just" rtl="1"/>
            <a:r>
              <a:rPr lang="ar-DZ" b="1" dirty="0">
                <a:cs typeface="Traditional Arabic" pitchFamily="2" charset="-78"/>
              </a:rPr>
              <a:t>بسور مدعم بدعائم خارجية، بداخله ثلاث مجموعات من المباني اندثرت في معظمها.</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0"/>
            <a:ext cx="8229600" cy="836712"/>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قصر </a:t>
            </a:r>
            <a:r>
              <a:rPr lang="ar-DZ" dirty="0" err="1">
                <a:cs typeface="Traditional Arabic" pitchFamily="2" charset="-78"/>
              </a:rPr>
              <a:t>الجوسق</a:t>
            </a:r>
            <a:r>
              <a:rPr lang="ar-DZ" dirty="0">
                <a:cs typeface="Traditional Arabic" pitchFamily="2" charset="-78"/>
              </a:rPr>
              <a:t> الخاقاني</a:t>
            </a:r>
            <a:endParaRPr lang="en-US" dirty="0">
              <a:cs typeface="Traditional Arabic" pitchFamily="2" charset="-78"/>
            </a:endParaRPr>
          </a:p>
        </p:txBody>
      </p:sp>
      <p:sp>
        <p:nvSpPr>
          <p:cNvPr id="5" name="Espace réservé du contenu 4"/>
          <p:cNvSpPr>
            <a:spLocks noGrp="1"/>
          </p:cNvSpPr>
          <p:nvPr>
            <p:ph idx="1"/>
          </p:nvPr>
        </p:nvSpPr>
        <p:spPr>
          <a:xfrm>
            <a:off x="179512" y="908720"/>
            <a:ext cx="8784976" cy="5760640"/>
          </a:xfrm>
          <a:solidFill>
            <a:schemeClr val="accent4">
              <a:lumMod val="40000"/>
              <a:lumOff val="60000"/>
            </a:schemeClr>
          </a:solidFill>
        </p:spPr>
        <p:txBody>
          <a:bodyPr>
            <a:normAutofit/>
          </a:bodyPr>
          <a:lstStyle/>
          <a:p>
            <a:pPr algn="r" rtl="1">
              <a:buNone/>
            </a:pPr>
            <a:r>
              <a:rPr lang="ar-DZ" dirty="0">
                <a:cs typeface="Traditional Arabic" pitchFamily="2" charset="-78"/>
              </a:rPr>
              <a:t>		</a:t>
            </a:r>
            <a:endParaRPr lang="ar-DZ" b="1" dirty="0">
              <a:solidFill>
                <a:srgbClr val="FF0000"/>
              </a:solidFill>
              <a:cs typeface="Traditional Arabic" pitchFamily="2" charset="-78"/>
            </a:endParaRPr>
          </a:p>
        </p:txBody>
      </p:sp>
      <p:pic>
        <p:nvPicPr>
          <p:cNvPr id="6" name="Picture 2"/>
          <p:cNvPicPr>
            <a:picLocks noChangeAspect="1" noChangeArrowheads="1"/>
          </p:cNvPicPr>
          <p:nvPr/>
        </p:nvPicPr>
        <p:blipFill>
          <a:blip r:embed="rId2" cstate="print"/>
          <a:srcRect/>
          <a:stretch>
            <a:fillRect/>
          </a:stretch>
        </p:blipFill>
        <p:spPr bwMode="auto">
          <a:xfrm rot="5400000">
            <a:off x="1763442" y="50569"/>
            <a:ext cx="5759989" cy="7429551"/>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92023E-ECFB-BBCB-8BEC-4898BB869271}"/>
              </a:ext>
            </a:extLst>
          </p:cNvPr>
          <p:cNvSpPr>
            <a:spLocks noGrp="1"/>
          </p:cNvSpPr>
          <p:nvPr>
            <p:ph type="title"/>
          </p:nvPr>
        </p:nvSpPr>
        <p:spPr/>
        <p:txBody>
          <a:bodyPr/>
          <a:lstStyle/>
          <a:p>
            <a:endParaRPr lang="fr-FR" dirty="0"/>
          </a:p>
        </p:txBody>
      </p:sp>
      <p:pic>
        <p:nvPicPr>
          <p:cNvPr id="5" name="Espace réservé du contenu 4">
            <a:extLst>
              <a:ext uri="{FF2B5EF4-FFF2-40B4-BE49-F238E27FC236}">
                <a16:creationId xmlns:a16="http://schemas.microsoft.com/office/drawing/2014/main" id="{5EEA6EF4-1F8A-4171-DD67-F9A23D0C4B0B}"/>
              </a:ext>
            </a:extLst>
          </p:cNvPr>
          <p:cNvPicPr>
            <a:picLocks noGrp="1" noChangeAspect="1"/>
          </p:cNvPicPr>
          <p:nvPr>
            <p:ph idx="1"/>
          </p:nvPr>
        </p:nvPicPr>
        <p:blipFill>
          <a:blip r:embed="rId2"/>
          <a:stretch>
            <a:fillRect/>
          </a:stretch>
        </p:blipFill>
        <p:spPr>
          <a:xfrm rot="5400000">
            <a:off x="1367187" y="-268299"/>
            <a:ext cx="6275954" cy="8363271"/>
          </a:xfrm>
        </p:spPr>
      </p:pic>
    </p:spTree>
    <p:extLst>
      <p:ext uri="{BB962C8B-B14F-4D97-AF65-F5344CB8AC3E}">
        <p14:creationId xmlns:p14="http://schemas.microsoft.com/office/powerpoint/2010/main" val="1036368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0"/>
            <a:ext cx="8229600" cy="836712"/>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قصر </a:t>
            </a:r>
            <a:r>
              <a:rPr lang="ar-DZ" dirty="0" err="1">
                <a:cs typeface="Traditional Arabic" pitchFamily="2" charset="-78"/>
              </a:rPr>
              <a:t>الجوسق</a:t>
            </a:r>
            <a:r>
              <a:rPr lang="ar-DZ" dirty="0">
                <a:cs typeface="Traditional Arabic" pitchFamily="2" charset="-78"/>
              </a:rPr>
              <a:t> الخاقاني</a:t>
            </a:r>
            <a:endParaRPr lang="en-US" dirty="0">
              <a:cs typeface="Traditional Arabic" pitchFamily="2" charset="-78"/>
            </a:endParaRPr>
          </a:p>
        </p:txBody>
      </p:sp>
      <p:pic>
        <p:nvPicPr>
          <p:cNvPr id="38916" name="Picture 4" descr="Résultat de recherche d'images pour &quot;‫صور قصر الجوسق الخاقاني‬‎&quot;"/>
          <p:cNvPicPr>
            <a:picLocks noChangeAspect="1" noChangeArrowheads="1"/>
          </p:cNvPicPr>
          <p:nvPr/>
        </p:nvPicPr>
        <p:blipFill>
          <a:blip r:embed="rId2"/>
          <a:srcRect/>
          <a:stretch>
            <a:fillRect/>
          </a:stretch>
        </p:blipFill>
        <p:spPr bwMode="auto">
          <a:xfrm>
            <a:off x="0" y="934620"/>
            <a:ext cx="8929718" cy="592338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0"/>
            <a:ext cx="8229600" cy="836712"/>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قصر </a:t>
            </a:r>
            <a:r>
              <a:rPr lang="ar-DZ" dirty="0" err="1">
                <a:cs typeface="Traditional Arabic" pitchFamily="2" charset="-78"/>
              </a:rPr>
              <a:t>الجوسق</a:t>
            </a:r>
            <a:r>
              <a:rPr lang="ar-DZ" dirty="0">
                <a:cs typeface="Traditional Arabic" pitchFamily="2" charset="-78"/>
              </a:rPr>
              <a:t> الخاقاني</a:t>
            </a:r>
            <a:endParaRPr lang="en-US" dirty="0">
              <a:cs typeface="Traditional Arabic" pitchFamily="2" charset="-78"/>
            </a:endParaRPr>
          </a:p>
        </p:txBody>
      </p:sp>
      <p:pic>
        <p:nvPicPr>
          <p:cNvPr id="41986" name="Picture 2" descr="Résultat de recherche d'images pour &quot;‫صور قصر الجوسق الخاقاني‬‎&quot;"/>
          <p:cNvPicPr>
            <a:picLocks noChangeAspect="1" noChangeArrowheads="1"/>
          </p:cNvPicPr>
          <p:nvPr/>
        </p:nvPicPr>
        <p:blipFill>
          <a:blip r:embed="rId3"/>
          <a:srcRect/>
          <a:stretch>
            <a:fillRect/>
          </a:stretch>
        </p:blipFill>
        <p:spPr bwMode="auto">
          <a:xfrm>
            <a:off x="928662" y="1071546"/>
            <a:ext cx="7429552" cy="557216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0"/>
            <a:ext cx="8229600" cy="836712"/>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قصر </a:t>
            </a:r>
            <a:r>
              <a:rPr lang="ar-DZ" dirty="0" err="1">
                <a:cs typeface="Traditional Arabic" pitchFamily="2" charset="-78"/>
              </a:rPr>
              <a:t>الجوسق</a:t>
            </a:r>
            <a:r>
              <a:rPr lang="ar-DZ" dirty="0">
                <a:cs typeface="Traditional Arabic" pitchFamily="2" charset="-78"/>
              </a:rPr>
              <a:t> </a:t>
            </a:r>
            <a:r>
              <a:rPr lang="ar-DZ" dirty="0" err="1">
                <a:cs typeface="Traditional Arabic" pitchFamily="2" charset="-78"/>
              </a:rPr>
              <a:t>الخاقاني</a:t>
            </a:r>
            <a:r>
              <a:rPr lang="ar-SA" dirty="0">
                <a:cs typeface="Traditional Arabic" pitchFamily="2" charset="-78"/>
              </a:rPr>
              <a:t>: البركة</a:t>
            </a:r>
            <a:endParaRPr lang="en-US" dirty="0">
              <a:cs typeface="Traditional Arabic" pitchFamily="2" charset="-78"/>
            </a:endParaRPr>
          </a:p>
        </p:txBody>
      </p:sp>
      <p:pic>
        <p:nvPicPr>
          <p:cNvPr id="38918" name="Picture 6" descr="Résultat de recherche d'images pour &quot;‫صور قصر الجوسق الخاقاني‬‎&quot;"/>
          <p:cNvPicPr>
            <a:picLocks noChangeAspect="1" noChangeArrowheads="1"/>
          </p:cNvPicPr>
          <p:nvPr/>
        </p:nvPicPr>
        <p:blipFill>
          <a:blip r:embed="rId2"/>
          <a:srcRect/>
          <a:stretch>
            <a:fillRect/>
          </a:stretch>
        </p:blipFill>
        <p:spPr bwMode="auto">
          <a:xfrm>
            <a:off x="785786" y="1000108"/>
            <a:ext cx="7572428" cy="567932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0"/>
            <a:ext cx="8229600" cy="836712"/>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قصر </a:t>
            </a:r>
            <a:r>
              <a:rPr lang="ar-DZ" dirty="0" err="1">
                <a:cs typeface="Traditional Arabic" pitchFamily="2" charset="-78"/>
              </a:rPr>
              <a:t>الجوسق</a:t>
            </a:r>
            <a:r>
              <a:rPr lang="ar-DZ" dirty="0">
                <a:cs typeface="Traditional Arabic" pitchFamily="2" charset="-78"/>
              </a:rPr>
              <a:t> </a:t>
            </a:r>
            <a:r>
              <a:rPr lang="ar-DZ" dirty="0" err="1">
                <a:cs typeface="Traditional Arabic" pitchFamily="2" charset="-78"/>
              </a:rPr>
              <a:t>الخاقاني</a:t>
            </a:r>
            <a:r>
              <a:rPr lang="ar-SA" dirty="0">
                <a:cs typeface="Traditional Arabic" pitchFamily="2" charset="-78"/>
              </a:rPr>
              <a:t>: باب العامة</a:t>
            </a:r>
            <a:endParaRPr lang="en-US" dirty="0">
              <a:cs typeface="Traditional Arabic" pitchFamily="2" charset="-78"/>
            </a:endParaRPr>
          </a:p>
        </p:txBody>
      </p:sp>
      <p:pic>
        <p:nvPicPr>
          <p:cNvPr id="39938" name="Picture 2" descr="Résultat de recherche d'images pour &quot;‫صور قصر الجوسق الخاقاني‬‎&quot;"/>
          <p:cNvPicPr>
            <a:picLocks noChangeAspect="1" noChangeArrowheads="1"/>
          </p:cNvPicPr>
          <p:nvPr/>
        </p:nvPicPr>
        <p:blipFill>
          <a:blip r:embed="rId2"/>
          <a:srcRect/>
          <a:stretch>
            <a:fillRect/>
          </a:stretch>
        </p:blipFill>
        <p:spPr bwMode="auto">
          <a:xfrm>
            <a:off x="357157" y="1928802"/>
            <a:ext cx="8385975" cy="471012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0"/>
            <a:ext cx="8784976" cy="571480"/>
          </a:xfrm>
        </p:spPr>
        <p:style>
          <a:lnRef idx="3">
            <a:schemeClr val="lt1"/>
          </a:lnRef>
          <a:fillRef idx="1">
            <a:schemeClr val="accent1"/>
          </a:fillRef>
          <a:effectRef idx="1">
            <a:schemeClr val="accent1"/>
          </a:effectRef>
          <a:fontRef idx="minor">
            <a:schemeClr val="lt1"/>
          </a:fontRef>
        </p:style>
        <p:txBody>
          <a:bodyPr>
            <a:normAutofit fontScale="90000"/>
          </a:bodyPr>
          <a:lstStyle/>
          <a:p>
            <a:pPr rtl="1"/>
            <a:r>
              <a:rPr lang="ar-DZ" dirty="0">
                <a:cs typeface="Traditional Arabic" pitchFamily="2" charset="-78"/>
              </a:rPr>
              <a:t> قصر </a:t>
            </a:r>
            <a:r>
              <a:rPr lang="ar-DZ" dirty="0" err="1">
                <a:cs typeface="Traditional Arabic" pitchFamily="2" charset="-78"/>
              </a:rPr>
              <a:t>الأخيضر</a:t>
            </a:r>
            <a:endParaRPr lang="en-US" dirty="0">
              <a:solidFill>
                <a:srgbClr val="FF0000"/>
              </a:solidFill>
              <a:cs typeface="Traditional Arabic" pitchFamily="2" charset="-78"/>
            </a:endParaRPr>
          </a:p>
        </p:txBody>
      </p:sp>
      <p:sp>
        <p:nvSpPr>
          <p:cNvPr id="5" name="Espace réservé du contenu 4"/>
          <p:cNvSpPr>
            <a:spLocks noGrp="1"/>
          </p:cNvSpPr>
          <p:nvPr>
            <p:ph idx="1"/>
          </p:nvPr>
        </p:nvSpPr>
        <p:spPr>
          <a:xfrm>
            <a:off x="0" y="500042"/>
            <a:ext cx="9144000" cy="6357958"/>
          </a:xfrm>
          <a:solidFill>
            <a:schemeClr val="accent4">
              <a:lumMod val="40000"/>
              <a:lumOff val="60000"/>
            </a:schemeClr>
          </a:solidFill>
        </p:spPr>
        <p:txBody>
          <a:bodyPr>
            <a:normAutofit fontScale="55000" lnSpcReduction="20000"/>
          </a:bodyPr>
          <a:lstStyle/>
          <a:p>
            <a:pPr algn="just" rtl="1">
              <a:buNone/>
            </a:pPr>
            <a:endParaRPr lang="ar-DZ" b="1" dirty="0">
              <a:solidFill>
                <a:srgbClr val="FF0000"/>
              </a:solidFill>
              <a:cs typeface="Traditional Arabic" pitchFamily="2" charset="-78"/>
            </a:endParaRPr>
          </a:p>
          <a:p>
            <a:pPr algn="just" rtl="1"/>
            <a:r>
              <a:rPr lang="ar-DZ" b="1" dirty="0">
                <a:solidFill>
                  <a:srgbClr val="FF0000"/>
                </a:solidFill>
                <a:cs typeface="Traditional Arabic" pitchFamily="2" charset="-78"/>
              </a:rPr>
              <a:t> </a:t>
            </a:r>
            <a:r>
              <a:rPr lang="ar-SA" b="1" dirty="0">
                <a:latin typeface="Traditional Arabic" pitchFamily="18" charset="-78"/>
                <a:cs typeface="Traditional Arabic" pitchFamily="18" charset="-78"/>
              </a:rPr>
              <a:t>يقع على نحو </a:t>
            </a:r>
            <a:r>
              <a:rPr lang="ar-DZ" b="1" dirty="0">
                <a:latin typeface="Traditional Arabic" pitchFamily="18" charset="-78"/>
                <a:cs typeface="Traditional Arabic" pitchFamily="18" charset="-78"/>
              </a:rPr>
              <a:t>50</a:t>
            </a:r>
            <a:r>
              <a:rPr lang="ar-SA" b="1" dirty="0">
                <a:latin typeface="Traditional Arabic" pitchFamily="18" charset="-78"/>
                <a:cs typeface="Traditional Arabic" pitchFamily="18" charset="-78"/>
              </a:rPr>
              <a:t> كلم إل</a:t>
            </a:r>
            <a:r>
              <a:rPr lang="ar-DZ" b="1" dirty="0">
                <a:latin typeface="Traditional Arabic" pitchFamily="18" charset="-78"/>
                <a:cs typeface="Traditional Arabic" pitchFamily="18" charset="-78"/>
              </a:rPr>
              <a:t>ى</a:t>
            </a:r>
            <a:r>
              <a:rPr lang="ar-SA" b="1" dirty="0">
                <a:latin typeface="Traditional Arabic" pitchFamily="18" charset="-78"/>
                <a:cs typeface="Traditional Arabic" pitchFamily="18" charset="-78"/>
              </a:rPr>
              <a:t> الجنوب الغربي من كربلاء</a:t>
            </a:r>
            <a:endParaRPr lang="ar-DZ" b="1" dirty="0">
              <a:latin typeface="Traditional Arabic" pitchFamily="18" charset="-78"/>
              <a:cs typeface="Traditional Arabic" pitchFamily="18" charset="-78"/>
            </a:endParaRPr>
          </a:p>
          <a:p>
            <a:pPr algn="just" rtl="1"/>
            <a:r>
              <a:rPr lang="ar-SA" b="1" dirty="0">
                <a:latin typeface="Traditional Arabic" pitchFamily="18" charset="-78"/>
                <a:cs typeface="Traditional Arabic" pitchFamily="18" charset="-78"/>
              </a:rPr>
              <a:t>وعن بغداد بحوالي 125كلم</a:t>
            </a:r>
            <a:r>
              <a:rPr lang="ar-DZ" b="1" dirty="0">
                <a:latin typeface="Traditional Arabic" pitchFamily="18" charset="-78"/>
                <a:cs typeface="Traditional Arabic" pitchFamily="18" charset="-78"/>
              </a:rPr>
              <a:t>.</a:t>
            </a:r>
            <a:endParaRPr lang="ar-DZ" b="1" dirty="0">
              <a:solidFill>
                <a:srgbClr val="FF0000"/>
              </a:solidFill>
              <a:latin typeface="Traditional Arabic" pitchFamily="18" charset="-78"/>
              <a:cs typeface="Traditional Arabic" pitchFamily="18" charset="-78"/>
            </a:endParaRPr>
          </a:p>
          <a:p>
            <a:pPr algn="just" rtl="1"/>
            <a:r>
              <a:rPr lang="ar-DZ" b="1" dirty="0">
                <a:cs typeface="Traditional Arabic" pitchFamily="2" charset="-78"/>
              </a:rPr>
              <a:t>تاريخ الانشاء</a:t>
            </a:r>
          </a:p>
          <a:p>
            <a:pPr algn="just" rtl="1"/>
            <a:r>
              <a:rPr lang="fa-IR" dirty="0">
                <a:solidFill>
                  <a:srgbClr val="202122"/>
                </a:solidFill>
                <a:latin typeface="Arial" panose="020B0604020202020204" pitchFamily="34" charset="0"/>
              </a:rPr>
              <a:t>عن أصل تسمية الاخيضر فهناك عدة آراء متضاربة اختلف فيها الكثير من الباحثين والمؤرخين منها رأي </a:t>
            </a:r>
            <a:r>
              <a:rPr lang="fa-IR" dirty="0">
                <a:solidFill>
                  <a:srgbClr val="202122"/>
                </a:solidFill>
                <a:latin typeface="Arial" panose="020B0604020202020204" pitchFamily="34" charset="0"/>
                <a:hlinkClick r:id="rId2" tooltip="محمود شكري الآلوسي"/>
              </a:rPr>
              <a:t>محمود شكري الآلوسي</a:t>
            </a:r>
            <a:r>
              <a:rPr lang="fa-IR" dirty="0">
                <a:solidFill>
                  <a:srgbClr val="202122"/>
                </a:solidFill>
                <a:latin typeface="Arial" panose="020B0604020202020204" pitchFamily="34" charset="0"/>
              </a:rPr>
              <a:t> يقول بأن كلمة الأخيضر محرفة من الاسم (الأكيدر) وهو اسم أمير من أمراء </a:t>
            </a:r>
            <a:r>
              <a:rPr lang="fa-IR" dirty="0">
                <a:solidFill>
                  <a:srgbClr val="202122"/>
                </a:solidFill>
                <a:latin typeface="Arial" panose="020B0604020202020204" pitchFamily="34" charset="0"/>
                <a:hlinkClick r:id="rId3" tooltip="مملكة كندة"/>
              </a:rPr>
              <a:t>كندة</a:t>
            </a:r>
            <a:r>
              <a:rPr lang="fa-IR" dirty="0">
                <a:solidFill>
                  <a:srgbClr val="202122"/>
                </a:solidFill>
                <a:latin typeface="Arial" panose="020B0604020202020204" pitchFamily="34" charset="0"/>
              </a:rPr>
              <a:t> أسلم في </a:t>
            </a:r>
            <a:r>
              <a:rPr lang="fa-IR" dirty="0">
                <a:solidFill>
                  <a:srgbClr val="202122"/>
                </a:solidFill>
                <a:latin typeface="Arial" panose="020B0604020202020204" pitchFamily="34" charset="0"/>
                <a:hlinkClick r:id="rId4" tooltip="عصر صدر الإسلام"/>
              </a:rPr>
              <a:t>صدر الإسلام</a:t>
            </a:r>
            <a:r>
              <a:rPr lang="fa-IR" dirty="0">
                <a:solidFill>
                  <a:srgbClr val="202122"/>
                </a:solidFill>
                <a:latin typeface="Arial" panose="020B0604020202020204" pitchFamily="34" charset="0"/>
              </a:rPr>
              <a:t>.</a:t>
            </a:r>
            <a:endParaRPr lang="ar-DZ" dirty="0">
              <a:solidFill>
                <a:srgbClr val="202122"/>
              </a:solidFill>
              <a:latin typeface="Arial" panose="020B0604020202020204" pitchFamily="34" charset="0"/>
            </a:endParaRPr>
          </a:p>
          <a:p>
            <a:pPr algn="just" rtl="1"/>
            <a:r>
              <a:rPr lang="ar-DZ" b="1" dirty="0">
                <a:cs typeface="Traditional Arabic" pitchFamily="2" charset="-78"/>
              </a:rPr>
              <a:t> وهناك من يرجعه الى مقاتل بن حسان سنة 145هـ/762م.</a:t>
            </a:r>
            <a:r>
              <a:rPr lang="fa-IR" dirty="0">
                <a:solidFill>
                  <a:srgbClr val="202122"/>
                </a:solidFill>
                <a:latin typeface="Arial" panose="020B0604020202020204" pitchFamily="34" charset="0"/>
              </a:rPr>
              <a:t> ا</a:t>
            </a:r>
            <a:endParaRPr lang="ar-DZ" dirty="0">
              <a:solidFill>
                <a:srgbClr val="202122"/>
              </a:solidFill>
              <a:latin typeface="Arial" panose="020B0604020202020204" pitchFamily="34" charset="0"/>
            </a:endParaRPr>
          </a:p>
          <a:p>
            <a:pPr algn="just" rtl="1"/>
            <a:r>
              <a:rPr lang="fa-IR" dirty="0">
                <a:solidFill>
                  <a:srgbClr val="202122"/>
                </a:solidFill>
                <a:latin typeface="Arial" panose="020B0604020202020204" pitchFamily="34" charset="0"/>
              </a:rPr>
              <a:t>أما الباحثة الإنكليزية </a:t>
            </a:r>
            <a:r>
              <a:rPr lang="fa-IR" dirty="0">
                <a:solidFill>
                  <a:srgbClr val="202122"/>
                </a:solidFill>
                <a:latin typeface="Arial" panose="020B0604020202020204" pitchFamily="34" charset="0"/>
                <a:hlinkClick r:id="rId5" tooltip="غيرترود بيل"/>
              </a:rPr>
              <a:t>غريترودبيل</a:t>
            </a:r>
            <a:r>
              <a:rPr lang="fa-IR" dirty="0">
                <a:solidFill>
                  <a:srgbClr val="202122"/>
                </a:solidFill>
                <a:latin typeface="Arial" panose="020B0604020202020204" pitchFamily="34" charset="0"/>
              </a:rPr>
              <a:t> التي زارت الموقع سنة 1909 فتقول بأنه من الأبنية الإسلامية التي شيدت في عصر </a:t>
            </a:r>
            <a:r>
              <a:rPr lang="fa-IR" dirty="0">
                <a:solidFill>
                  <a:srgbClr val="202122"/>
                </a:solidFill>
                <a:latin typeface="Arial" panose="020B0604020202020204" pitchFamily="34" charset="0"/>
                <a:hlinkClick r:id="rId6" tooltip="الدولة الأموية"/>
              </a:rPr>
              <a:t>الدولة الأموية</a:t>
            </a:r>
            <a:r>
              <a:rPr lang="fa-IR" dirty="0">
                <a:solidFill>
                  <a:srgbClr val="202122"/>
                </a:solidFill>
                <a:latin typeface="Arial" panose="020B0604020202020204" pitchFamily="34" charset="0"/>
              </a:rPr>
              <a:t>، وعرفته بموقع دومة الحيرة واتفق معها كل من أوسكار ورويتر وهرتسفليد وموزيل وكريسويل بأنه من الأبنية الإسلامية وخالفوها في نسبته إلى العصر الأموي. أما الرأي الأخير والأصوب هو الذي ذهب إليه كريسويل إلى احتمال أن الذي شيد هذا الحصن عم الخليفة العباسي </a:t>
            </a:r>
            <a:r>
              <a:rPr lang="fa-IR" dirty="0">
                <a:solidFill>
                  <a:srgbClr val="202122"/>
                </a:solidFill>
                <a:latin typeface="Arial" panose="020B0604020202020204" pitchFamily="34" charset="0"/>
                <a:hlinkClick r:id="rId7" tooltip="أبو جعفر المنصور"/>
              </a:rPr>
              <a:t>المنصور</a:t>
            </a:r>
            <a:r>
              <a:rPr lang="fa-IR" dirty="0">
                <a:solidFill>
                  <a:srgbClr val="202122"/>
                </a:solidFill>
                <a:latin typeface="Arial" panose="020B0604020202020204" pitchFamily="34" charset="0"/>
              </a:rPr>
              <a:t>.</a:t>
            </a:r>
          </a:p>
          <a:p>
            <a:pPr algn="just" rtl="1"/>
            <a:r>
              <a:rPr lang="ar-DZ" b="1" dirty="0">
                <a:cs typeface="Traditional Arabic" pitchFamily="2" charset="-78"/>
              </a:rPr>
              <a:t>ولي عهد الخليفة المنصور بعد الخليفة المهدي وهو الأمير عيسى بن موسى في سنة 161هـ/778م</a:t>
            </a:r>
          </a:p>
          <a:p>
            <a:pPr algn="just" rtl="1"/>
            <a:endParaRPr lang="ar-DZ" b="1" dirty="0">
              <a:cs typeface="Traditional Arabic" pitchFamily="2" charset="-78"/>
            </a:endParaRPr>
          </a:p>
          <a:p>
            <a:pPr algn="just" rtl="1"/>
            <a:r>
              <a:rPr lang="ar-DZ" b="0" i="0" dirty="0">
                <a:solidFill>
                  <a:srgbClr val="2C2F34"/>
                </a:solidFill>
                <a:effectLst/>
                <a:latin typeface="-apple-system"/>
              </a:rPr>
              <a:t>ي</a:t>
            </a:r>
            <a:r>
              <a:rPr lang="fa-IR" b="0" i="0" dirty="0">
                <a:solidFill>
                  <a:srgbClr val="2C2F34"/>
                </a:solidFill>
                <a:effectLst/>
                <a:latin typeface="-apple-system"/>
              </a:rPr>
              <a:t>حيط بحصن الأخيضر سور طوله من الشمال إلى الجنوب 175متراً، وعرضه من الشرق إلى الغرب 169متراً، ويبلغ أرتفاعه حوالي 21 متراً. يضم السور أربعة أبراج رئيسية، تقع في الأركان الأربعة، وقطر كل منها 5 أمتار. كما يوجد في منتصف كل ضلع من أضلاع السور برج كبير، يتوسطه مدخل. وتوجد عشرة أبراج في كل ضلع، خمسة عن يمين الداخل وخمسة أخرى عن يساره، وقطر كل برج من هذه الأبراج 3.50 متر، وبذلك يكون مجموع الأبراج في السور 48 برجاً. وتوجد بين برج وآخر حنايا أرتفاعها حوالي 10.50 متر إلى مستوى المجاز الذي يقسم السور بعد هذا الأرتفاع إلى جدراين، أحدهما داخلي يطل على ساحات الحصن، وآخر خارجي فيه حنايا داخلية ومزاغل لرمي السهام. وهذا المجاز بعض مترين ويتصل بغرف دائرية الشكل تقوم فوق كل برج من الأبراج. ويوجد في كل زاوية من زوايا الحصن الداخلية سُلم يتصل بالمجاز والأبراج الرئيسية، إضافة إلى سُلمين متقابلين على جانبي كل مدخل من مداخل السور. أما القصر فقد بني ملاصقاً للضلع الشمالي من السور الخارجي، وله سور خاص من الجهات الثلاثة الأخرى. وهذا السور مدعم بأبراج.</a:t>
            </a:r>
            <a:endParaRPr lang="ar-DZ" b="1" dirty="0">
              <a:cs typeface="Traditional Arabic" pitchFamily="2" charset="-78"/>
            </a:endParaRPr>
          </a:p>
          <a:p>
            <a:pPr algn="just" rtl="1"/>
            <a:r>
              <a:rPr lang="ar-DZ" b="1" dirty="0">
                <a:cs typeface="Traditional Arabic" pitchFamily="2" charset="-78"/>
              </a:rPr>
              <a:t> تقع البوابة الرئيسية في الشمال، يضم القصر عدة مرافق</a:t>
            </a:r>
          </a:p>
          <a:p>
            <a:pPr marL="0" indent="0" algn="just" rtl="1">
              <a:buNone/>
            </a:pP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188640"/>
            <a:ext cx="8784976" cy="792088"/>
          </a:xfrm>
        </p:spPr>
        <p:style>
          <a:lnRef idx="3">
            <a:schemeClr val="lt1"/>
          </a:lnRef>
          <a:fillRef idx="1">
            <a:schemeClr val="accent1"/>
          </a:fillRef>
          <a:effectRef idx="1">
            <a:schemeClr val="accent1"/>
          </a:effectRef>
          <a:fontRef idx="minor">
            <a:schemeClr val="lt1"/>
          </a:fontRef>
        </p:style>
        <p:txBody>
          <a:bodyPr/>
          <a:lstStyle/>
          <a:p>
            <a:pPr rtl="1"/>
            <a:r>
              <a:rPr lang="ar-DZ" dirty="0">
                <a:cs typeface="Traditional Arabic" pitchFamily="2" charset="-78"/>
              </a:rPr>
              <a:t> قصر </a:t>
            </a:r>
            <a:r>
              <a:rPr lang="ar-DZ" dirty="0" err="1">
                <a:cs typeface="Traditional Arabic" pitchFamily="2" charset="-78"/>
              </a:rPr>
              <a:t>الجص</a:t>
            </a:r>
            <a:r>
              <a:rPr lang="ar-DZ" dirty="0">
                <a:cs typeface="Traditional Arabic" pitchFamily="2" charset="-78"/>
              </a:rPr>
              <a:t> في الحويصلات بسامراء</a:t>
            </a:r>
            <a:endParaRPr lang="en-US" dirty="0">
              <a:solidFill>
                <a:srgbClr val="FF0000"/>
              </a:solidFill>
              <a:cs typeface="Traditional Arabic" pitchFamily="2" charset="-78"/>
            </a:endParaRPr>
          </a:p>
        </p:txBody>
      </p:sp>
      <p:sp>
        <p:nvSpPr>
          <p:cNvPr id="5" name="Espace réservé du contenu 4"/>
          <p:cNvSpPr>
            <a:spLocks noGrp="1"/>
          </p:cNvSpPr>
          <p:nvPr>
            <p:ph idx="1"/>
          </p:nvPr>
        </p:nvSpPr>
        <p:spPr>
          <a:xfrm>
            <a:off x="4714876" y="1052736"/>
            <a:ext cx="4223444" cy="6091040"/>
          </a:xfrm>
          <a:solidFill>
            <a:schemeClr val="accent4">
              <a:lumMod val="40000"/>
              <a:lumOff val="60000"/>
            </a:schemeClr>
          </a:solidFill>
        </p:spPr>
        <p:txBody>
          <a:bodyPr>
            <a:noAutofit/>
          </a:bodyPr>
          <a:lstStyle/>
          <a:p>
            <a:pPr algn="just" rtl="1"/>
            <a:r>
              <a:rPr lang="ar-DZ" sz="2000" dirty="0"/>
              <a:t>يقع في الجهة الغربية من نهر دجلة على بعد 17 كلم شمال محطة قطار سامراء</a:t>
            </a:r>
          </a:p>
          <a:p>
            <a:pPr algn="just" rtl="1"/>
            <a:r>
              <a:rPr lang="ar-DZ" sz="2000" dirty="0"/>
              <a:t> شيده الخليفة المعتصم سنة 221هـ/836م</a:t>
            </a:r>
          </a:p>
          <a:p>
            <a:pPr algn="just" rtl="1"/>
            <a:r>
              <a:rPr lang="ar-DZ" sz="2000" dirty="0"/>
              <a:t>وهو يتكون من بناية مربعة الشكل تتوسط ساحة مسورة</a:t>
            </a:r>
          </a:p>
          <a:p>
            <a:pPr algn="just" rtl="1"/>
            <a:r>
              <a:rPr lang="ar-DZ" sz="2000" dirty="0"/>
              <a:t> يبلغ طول ضلع البناية 140م أم طول السور الخارجي فيقدر بحوالي 370م</a:t>
            </a:r>
          </a:p>
          <a:p>
            <a:pPr algn="just" rtl="1"/>
            <a:r>
              <a:rPr lang="ar-DZ" sz="2000" dirty="0"/>
              <a:t> تقدر المساحة </a:t>
            </a:r>
            <a:r>
              <a:rPr lang="ar-DZ" sz="2000" dirty="0" err="1"/>
              <a:t>الاجمالية</a:t>
            </a:r>
            <a:r>
              <a:rPr lang="ar-DZ" sz="2000" dirty="0"/>
              <a:t> للقصر والسور المحيط </a:t>
            </a:r>
            <a:r>
              <a:rPr lang="ar-DZ" sz="2000" dirty="0" err="1"/>
              <a:t>به</a:t>
            </a:r>
            <a:r>
              <a:rPr lang="ar-DZ" sz="2000" dirty="0"/>
              <a:t> والحديقة تزيد عن130م مربع</a:t>
            </a:r>
          </a:p>
          <a:p>
            <a:pPr algn="just" rtl="1"/>
            <a:r>
              <a:rPr lang="ar-DZ" sz="2000" dirty="0"/>
              <a:t> يتشكل القصر على حسب ما ظهر من بقاياه من</a:t>
            </a:r>
          </a:p>
          <a:p>
            <a:pPr algn="just" rtl="1"/>
            <a:r>
              <a:rPr lang="ar-DZ" sz="2000" dirty="0"/>
              <a:t> قاعة رئيسية كبيرة </a:t>
            </a:r>
          </a:p>
          <a:p>
            <a:pPr algn="just" rtl="1"/>
            <a:r>
              <a:rPr lang="ar-DZ" sz="2000" dirty="0"/>
              <a:t>ومساكن تتألف من ست </a:t>
            </a:r>
            <a:r>
              <a:rPr lang="ar-DZ" sz="2000" dirty="0" err="1"/>
              <a:t>الى</a:t>
            </a:r>
            <a:r>
              <a:rPr lang="ar-DZ" sz="2000" dirty="0"/>
              <a:t> ثماني غرف</a:t>
            </a:r>
          </a:p>
          <a:p>
            <a:pPr algn="just" rtl="1"/>
            <a:r>
              <a:rPr lang="ar-DZ" sz="2000" dirty="0"/>
              <a:t>وقد كان السور مدعما ب100  برج.</a:t>
            </a:r>
            <a:r>
              <a:rPr lang="ar-DZ" sz="2000" dirty="0">
                <a:cs typeface="Traditional Arabic" pitchFamily="2" charset="-78"/>
              </a:rPr>
              <a:t>	</a:t>
            </a:r>
            <a:endParaRPr lang="en-US" sz="2000" b="1" dirty="0">
              <a:solidFill>
                <a:srgbClr val="FF0000"/>
              </a:solidFill>
            </a:endParaRPr>
          </a:p>
        </p:txBody>
      </p:sp>
      <p:pic>
        <p:nvPicPr>
          <p:cNvPr id="6" name="Espace réservé du contenu 17" descr="قصر الجص في الحويصلات سامراء.JPG"/>
          <p:cNvPicPr>
            <a:picLocks noChangeAspect="1"/>
          </p:cNvPicPr>
          <p:nvPr/>
        </p:nvPicPr>
        <p:blipFill>
          <a:blip r:embed="rId2" cstate="print"/>
          <a:stretch>
            <a:fillRect/>
          </a:stretch>
        </p:blipFill>
        <p:spPr>
          <a:xfrm>
            <a:off x="148845" y="1268760"/>
            <a:ext cx="4510030" cy="507209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0"/>
            <a:ext cx="8229600" cy="836712"/>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قصر </a:t>
            </a:r>
            <a:r>
              <a:rPr lang="ar-DZ" dirty="0" err="1">
                <a:cs typeface="Traditional Arabic" pitchFamily="2" charset="-78"/>
              </a:rPr>
              <a:t>الجص</a:t>
            </a:r>
            <a:r>
              <a:rPr lang="ar-DZ" dirty="0">
                <a:cs typeface="Traditional Arabic" pitchFamily="2" charset="-78"/>
              </a:rPr>
              <a:t> في الحويصلات بسامراء</a:t>
            </a:r>
            <a:endParaRPr lang="en-US" dirty="0">
              <a:cs typeface="Traditional Arabic" pitchFamily="2" charset="-78"/>
            </a:endParaRPr>
          </a:p>
        </p:txBody>
      </p:sp>
      <p:sp>
        <p:nvSpPr>
          <p:cNvPr id="5" name="Espace réservé du contenu 4"/>
          <p:cNvSpPr>
            <a:spLocks noGrp="1"/>
          </p:cNvSpPr>
          <p:nvPr>
            <p:ph idx="1"/>
          </p:nvPr>
        </p:nvSpPr>
        <p:spPr>
          <a:xfrm>
            <a:off x="179512" y="908720"/>
            <a:ext cx="8784976" cy="5760640"/>
          </a:xfrm>
          <a:solidFill>
            <a:schemeClr val="accent4">
              <a:lumMod val="40000"/>
              <a:lumOff val="60000"/>
            </a:schemeClr>
          </a:solidFill>
        </p:spPr>
        <p:txBody>
          <a:bodyPr>
            <a:normAutofit/>
          </a:bodyPr>
          <a:lstStyle/>
          <a:p>
            <a:pPr algn="r" rtl="1">
              <a:buNone/>
            </a:pPr>
            <a:r>
              <a:rPr lang="ar-DZ" dirty="0">
                <a:cs typeface="Traditional Arabic" pitchFamily="2" charset="-78"/>
              </a:rPr>
              <a:t>		</a:t>
            </a:r>
            <a:endParaRPr lang="ar-DZ" b="1" dirty="0">
              <a:solidFill>
                <a:srgbClr val="FF0000"/>
              </a:solidFill>
              <a:cs typeface="Traditional Arabic" pitchFamily="2" charset="-78"/>
            </a:endParaRPr>
          </a:p>
        </p:txBody>
      </p:sp>
      <p:pic>
        <p:nvPicPr>
          <p:cNvPr id="6" name="Espace réservé du contenu 17" descr="قصر الجص في الحويصلات سامراء.JPG"/>
          <p:cNvPicPr>
            <a:picLocks noChangeAspect="1"/>
          </p:cNvPicPr>
          <p:nvPr/>
        </p:nvPicPr>
        <p:blipFill>
          <a:blip r:embed="rId2" cstate="print"/>
          <a:stretch>
            <a:fillRect/>
          </a:stretch>
        </p:blipFill>
        <p:spPr>
          <a:xfrm>
            <a:off x="2123727" y="908720"/>
            <a:ext cx="5075333" cy="570785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188640"/>
            <a:ext cx="8784976" cy="792088"/>
          </a:xfrm>
        </p:spPr>
        <p:style>
          <a:lnRef idx="3">
            <a:schemeClr val="lt1"/>
          </a:lnRef>
          <a:fillRef idx="1">
            <a:schemeClr val="accent1"/>
          </a:fillRef>
          <a:effectRef idx="1">
            <a:schemeClr val="accent1"/>
          </a:effectRef>
          <a:fontRef idx="minor">
            <a:schemeClr val="lt1"/>
          </a:fontRef>
        </p:style>
        <p:txBody>
          <a:bodyPr/>
          <a:lstStyle/>
          <a:p>
            <a:pPr rtl="1"/>
            <a:r>
              <a:rPr lang="ar-DZ" dirty="0">
                <a:cs typeface="Traditional Arabic" pitchFamily="2" charset="-78"/>
              </a:rPr>
              <a:t> قصر </a:t>
            </a:r>
            <a:r>
              <a:rPr lang="ar-DZ" dirty="0" err="1">
                <a:cs typeface="Traditional Arabic" pitchFamily="2" charset="-78"/>
              </a:rPr>
              <a:t>بلكوارا</a:t>
            </a:r>
            <a:r>
              <a:rPr lang="ar-DZ">
                <a:cs typeface="Traditional Arabic" pitchFamily="2" charset="-78"/>
              </a:rPr>
              <a:t> بسامراء</a:t>
            </a:r>
            <a:endParaRPr lang="en-US" dirty="0">
              <a:solidFill>
                <a:srgbClr val="FF0000"/>
              </a:solidFill>
              <a:cs typeface="Traditional Arabic" pitchFamily="2" charset="-78"/>
            </a:endParaRPr>
          </a:p>
        </p:txBody>
      </p:sp>
      <p:sp>
        <p:nvSpPr>
          <p:cNvPr id="5" name="Espace réservé du contenu 4"/>
          <p:cNvSpPr>
            <a:spLocks noGrp="1"/>
          </p:cNvSpPr>
          <p:nvPr>
            <p:ph idx="1"/>
          </p:nvPr>
        </p:nvSpPr>
        <p:spPr>
          <a:xfrm>
            <a:off x="251520" y="1052736"/>
            <a:ext cx="8686800" cy="5573216"/>
          </a:xfrm>
          <a:solidFill>
            <a:schemeClr val="accent4">
              <a:lumMod val="40000"/>
              <a:lumOff val="60000"/>
            </a:schemeClr>
          </a:solidFill>
        </p:spPr>
        <p:txBody>
          <a:bodyPr>
            <a:normAutofit fontScale="92500" lnSpcReduction="10000"/>
          </a:bodyPr>
          <a:lstStyle/>
          <a:p>
            <a:pPr algn="just" rtl="1"/>
            <a:r>
              <a:rPr lang="ar-DZ" dirty="0"/>
              <a:t>يقع قصر </a:t>
            </a:r>
            <a:r>
              <a:rPr lang="ar-DZ" dirty="0" err="1"/>
              <a:t>بلكوارا</a:t>
            </a:r>
            <a:r>
              <a:rPr lang="ar-DZ" dirty="0"/>
              <a:t> على بعد 6 كلم جنوب مدينة سامراء الحديثة</a:t>
            </a:r>
          </a:p>
          <a:p>
            <a:pPr algn="just" rtl="1"/>
            <a:r>
              <a:rPr lang="ar-DZ" dirty="0"/>
              <a:t> يرجع تاريخ بنائه الى عهد الخليفة المتوكل </a:t>
            </a:r>
            <a:r>
              <a:rPr lang="fa-IR" dirty="0">
                <a:solidFill>
                  <a:srgbClr val="202122"/>
                </a:solidFill>
                <a:latin typeface="Arial" panose="020B0604020202020204" pitchFamily="34" charset="0"/>
              </a:rPr>
              <a:t>لابنه المعتز </a:t>
            </a:r>
            <a:r>
              <a:rPr lang="ar-DZ" dirty="0"/>
              <a:t> بين 232-247هـ/847-861م</a:t>
            </a:r>
          </a:p>
          <a:p>
            <a:pPr algn="just" rtl="1"/>
            <a:r>
              <a:rPr lang="ar-DZ" dirty="0"/>
              <a:t> وهو عبارة عن مساحة مستطيلة طول ضلعها 1250م</a:t>
            </a:r>
          </a:p>
          <a:p>
            <a:pPr algn="just" rtl="1"/>
            <a:r>
              <a:rPr lang="ar-DZ" dirty="0"/>
              <a:t> محاطة بسور خارجي مدعم بأبراج</a:t>
            </a:r>
          </a:p>
          <a:p>
            <a:pPr algn="just" rtl="1"/>
            <a:r>
              <a:rPr lang="ar-DZ" dirty="0"/>
              <a:t> فتحت فيه ثلاثة </a:t>
            </a:r>
            <a:r>
              <a:rPr lang="ar-DZ" dirty="0" err="1"/>
              <a:t>ابواب</a:t>
            </a:r>
            <a:endParaRPr lang="ar-DZ" dirty="0"/>
          </a:p>
          <a:p>
            <a:pPr algn="just" rtl="1"/>
            <a:r>
              <a:rPr lang="ar-DZ" dirty="0"/>
              <a:t> </a:t>
            </a:r>
            <a:r>
              <a:rPr lang="ar-DZ" b="1" dirty="0">
                <a:cs typeface="Traditional Arabic" pitchFamily="2" charset="-78"/>
              </a:rPr>
              <a:t>عبارة عن مساحة مستطيلة طول ضلعها 1250م محاطة بسور خارجي مدعم بأبراج، فتحت فيه ثلاثة ابواب، في داخل الجهة الجنوبية الغربية توجد مساحة مستطيلة مقاساتها 460×575م محاطة بسور مدعم </a:t>
            </a:r>
            <a:r>
              <a:rPr lang="ar-DZ" b="1" dirty="0" err="1">
                <a:cs typeface="Traditional Arabic" pitchFamily="2" charset="-78"/>
              </a:rPr>
              <a:t>بابراج</a:t>
            </a:r>
            <a:r>
              <a:rPr lang="ar-DZ" b="1" dirty="0">
                <a:cs typeface="Traditional Arabic" pitchFamily="2" charset="-78"/>
              </a:rPr>
              <a:t> وهو عبارة عن قصر داخلي، له مدخل واحد في وسط جداره الشمالي الشرقي، وهو مقسم داخليا الى ثلاثة اقسام متوازية، بها عدة مرافق منها قاعة الشرف وقاعة العرش ومسجد، وبيوت وقاعات، وأفنية، وحديقة تقع خارج سور القصر. </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0"/>
            <a:ext cx="8697144" cy="836712"/>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قصر </a:t>
            </a:r>
            <a:r>
              <a:rPr lang="ar-DZ" dirty="0" err="1">
                <a:cs typeface="Traditional Arabic" pitchFamily="2" charset="-78"/>
              </a:rPr>
              <a:t>بلكوارا</a:t>
            </a:r>
            <a:r>
              <a:rPr lang="ar-DZ" dirty="0">
                <a:cs typeface="Traditional Arabic" pitchFamily="2" charset="-78"/>
              </a:rPr>
              <a:t> بسامراء</a:t>
            </a:r>
            <a:endParaRPr lang="en-US" dirty="0">
              <a:cs typeface="Traditional Arabic" pitchFamily="2" charset="-78"/>
            </a:endParaRPr>
          </a:p>
        </p:txBody>
      </p:sp>
      <p:sp>
        <p:nvSpPr>
          <p:cNvPr id="5" name="Espace réservé du contenu 4"/>
          <p:cNvSpPr>
            <a:spLocks noGrp="1"/>
          </p:cNvSpPr>
          <p:nvPr>
            <p:ph idx="1"/>
          </p:nvPr>
        </p:nvSpPr>
        <p:spPr>
          <a:xfrm>
            <a:off x="179512" y="908720"/>
            <a:ext cx="8784976" cy="5760640"/>
          </a:xfrm>
          <a:solidFill>
            <a:schemeClr val="accent4">
              <a:lumMod val="40000"/>
              <a:lumOff val="60000"/>
            </a:schemeClr>
          </a:solidFill>
        </p:spPr>
        <p:txBody>
          <a:bodyPr>
            <a:normAutofit/>
          </a:bodyPr>
          <a:lstStyle/>
          <a:p>
            <a:pPr algn="r" rtl="1">
              <a:buNone/>
            </a:pPr>
            <a:r>
              <a:rPr lang="ar-DZ" dirty="0">
                <a:cs typeface="Traditional Arabic" pitchFamily="2" charset="-78"/>
              </a:rPr>
              <a:t>		</a:t>
            </a:r>
            <a:endParaRPr lang="ar-DZ" b="1" dirty="0">
              <a:solidFill>
                <a:srgbClr val="FF0000"/>
              </a:solidFill>
              <a:cs typeface="Traditional Arabic" pitchFamily="2" charset="-78"/>
            </a:endParaRPr>
          </a:p>
        </p:txBody>
      </p:sp>
      <p:pic>
        <p:nvPicPr>
          <p:cNvPr id="6" name="Espace réservé du contenu 19" descr="قصر بلكوارا سامراء.JPG"/>
          <p:cNvPicPr>
            <a:picLocks noChangeAspect="1"/>
          </p:cNvPicPr>
          <p:nvPr/>
        </p:nvPicPr>
        <p:blipFill>
          <a:blip r:embed="rId2" cstate="print"/>
          <a:stretch>
            <a:fillRect/>
          </a:stretch>
        </p:blipFill>
        <p:spPr>
          <a:xfrm>
            <a:off x="2195736" y="925176"/>
            <a:ext cx="4896543" cy="570812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188640"/>
            <a:ext cx="8784976" cy="792088"/>
          </a:xfrm>
        </p:spPr>
        <p:style>
          <a:lnRef idx="3">
            <a:schemeClr val="lt1"/>
          </a:lnRef>
          <a:fillRef idx="1">
            <a:schemeClr val="accent1"/>
          </a:fillRef>
          <a:effectRef idx="1">
            <a:schemeClr val="accent1"/>
          </a:effectRef>
          <a:fontRef idx="minor">
            <a:schemeClr val="lt1"/>
          </a:fontRef>
        </p:style>
        <p:txBody>
          <a:bodyPr/>
          <a:lstStyle/>
          <a:p>
            <a:pPr rtl="1"/>
            <a:r>
              <a:rPr lang="ar-DZ" dirty="0">
                <a:cs typeface="Traditional Arabic" pitchFamily="2" charset="-78"/>
              </a:rPr>
              <a:t> قصر </a:t>
            </a:r>
            <a:r>
              <a:rPr lang="ar-SA" dirty="0">
                <a:cs typeface="Traditional Arabic" pitchFamily="2" charset="-78"/>
              </a:rPr>
              <a:t>المعشوق </a:t>
            </a:r>
            <a:r>
              <a:rPr lang="ar-DZ" dirty="0">
                <a:cs typeface="Traditional Arabic" pitchFamily="2" charset="-78"/>
              </a:rPr>
              <a:t>بسامراء</a:t>
            </a:r>
            <a:endParaRPr lang="en-US" dirty="0">
              <a:solidFill>
                <a:srgbClr val="FF0000"/>
              </a:solidFill>
              <a:cs typeface="Traditional Arabic" pitchFamily="2" charset="-78"/>
            </a:endParaRPr>
          </a:p>
        </p:txBody>
      </p:sp>
      <p:sp>
        <p:nvSpPr>
          <p:cNvPr id="5" name="Espace réservé du contenu 4"/>
          <p:cNvSpPr>
            <a:spLocks noGrp="1"/>
          </p:cNvSpPr>
          <p:nvPr>
            <p:ph idx="1"/>
          </p:nvPr>
        </p:nvSpPr>
        <p:spPr>
          <a:xfrm>
            <a:off x="153344" y="1196752"/>
            <a:ext cx="8784976" cy="5429200"/>
          </a:xfrm>
          <a:solidFill>
            <a:schemeClr val="accent4">
              <a:lumMod val="40000"/>
              <a:lumOff val="60000"/>
            </a:schemeClr>
          </a:solidFill>
        </p:spPr>
        <p:txBody>
          <a:bodyPr>
            <a:normAutofit/>
          </a:bodyPr>
          <a:lstStyle/>
          <a:p>
            <a:pPr algn="just" rtl="1"/>
            <a:r>
              <a:rPr lang="ar-DZ" dirty="0"/>
              <a:t>مما تبقى من آثار العباسيين، قصر المعشوق بناه الخليفة المعتمد عام 256هـ، يقع إلى الشمال  </a:t>
            </a:r>
            <a:r>
              <a:rPr lang="ar-SA" dirty="0"/>
              <a:t>من مدينة سامراء بحوالي 10كلم تقريبا.</a:t>
            </a:r>
            <a:endParaRPr lang="ar-DZ" dirty="0"/>
          </a:p>
          <a:p>
            <a:pPr algn="just" rtl="1"/>
            <a:r>
              <a:rPr lang="fa-IR" b="0" i="0" dirty="0">
                <a:solidFill>
                  <a:srgbClr val="202122"/>
                </a:solidFill>
                <a:effectLst/>
                <a:latin typeface="Arial" panose="020B0604020202020204" pitchFamily="34" charset="0"/>
              </a:rPr>
              <a:t> في داخله قصر أصغر مماثل له في التخطيط المعماري.</a:t>
            </a:r>
            <a:r>
              <a:rPr lang="ar-DZ" dirty="0">
                <a:cs typeface="Traditional Arabic" pitchFamily="2" charset="-78"/>
              </a:rPr>
              <a:t>	</a:t>
            </a:r>
            <a:endParaRPr lang="en-US" b="1" dirty="0">
              <a:solidFill>
                <a:srgbClr val="FF0000"/>
              </a:solidFill>
            </a:endParaRPr>
          </a:p>
        </p:txBody>
      </p:sp>
      <p:pic>
        <p:nvPicPr>
          <p:cNvPr id="2" name="Picture 2" descr="Samarra. Palacio de Balkuwara -ESTILO C | Arte, Arte islamico, Arte ...">
            <a:extLst>
              <a:ext uri="{FF2B5EF4-FFF2-40B4-BE49-F238E27FC236}">
                <a16:creationId xmlns:a16="http://schemas.microsoft.com/office/drawing/2014/main" id="{89512E25-24C9-E7EE-094E-2A2F8C4A9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284984"/>
            <a:ext cx="3988178" cy="2991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188640"/>
            <a:ext cx="8784976" cy="792088"/>
          </a:xfrm>
        </p:spPr>
        <p:style>
          <a:lnRef idx="3">
            <a:schemeClr val="lt1"/>
          </a:lnRef>
          <a:fillRef idx="1">
            <a:schemeClr val="accent1"/>
          </a:fillRef>
          <a:effectRef idx="1">
            <a:schemeClr val="accent1"/>
          </a:effectRef>
          <a:fontRef idx="minor">
            <a:schemeClr val="lt1"/>
          </a:fontRef>
        </p:style>
        <p:txBody>
          <a:bodyPr/>
          <a:lstStyle/>
          <a:p>
            <a:pPr rtl="1"/>
            <a:r>
              <a:rPr lang="ar-DZ" dirty="0">
                <a:cs typeface="Traditional Arabic" pitchFamily="2" charset="-78"/>
              </a:rPr>
              <a:t> قصر </a:t>
            </a:r>
            <a:r>
              <a:rPr lang="ar-SA" dirty="0">
                <a:cs typeface="Traditional Arabic" pitchFamily="2" charset="-78"/>
              </a:rPr>
              <a:t>المعشوق </a:t>
            </a:r>
            <a:r>
              <a:rPr lang="ar-DZ" dirty="0">
                <a:cs typeface="Traditional Arabic" pitchFamily="2" charset="-78"/>
              </a:rPr>
              <a:t>بسامراء</a:t>
            </a:r>
            <a:endParaRPr lang="en-US" dirty="0">
              <a:solidFill>
                <a:srgbClr val="FF0000"/>
              </a:solidFill>
              <a:cs typeface="Traditional Arabic" pitchFamily="2" charset="-78"/>
            </a:endParaRPr>
          </a:p>
        </p:txBody>
      </p:sp>
      <p:pic>
        <p:nvPicPr>
          <p:cNvPr id="36866" name="Picture 2" descr="Résultat de recherche d'images pour &quot;‫صور جامع ابي دلف‬‎&quot;"/>
          <p:cNvPicPr>
            <a:picLocks noGrp="1" noChangeAspect="1" noChangeArrowheads="1"/>
          </p:cNvPicPr>
          <p:nvPr>
            <p:ph idx="1"/>
          </p:nvPr>
        </p:nvPicPr>
        <p:blipFill>
          <a:blip r:embed="rId2"/>
          <a:srcRect/>
          <a:stretch>
            <a:fillRect/>
          </a:stretch>
        </p:blipFill>
        <p:spPr bwMode="auto">
          <a:xfrm>
            <a:off x="928662" y="1142984"/>
            <a:ext cx="7286676" cy="546500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79512" y="188640"/>
            <a:ext cx="8784976" cy="792088"/>
          </a:xfrm>
        </p:spPr>
        <p:style>
          <a:lnRef idx="3">
            <a:schemeClr val="lt1"/>
          </a:lnRef>
          <a:fillRef idx="1">
            <a:schemeClr val="accent1"/>
          </a:fillRef>
          <a:effectRef idx="1">
            <a:schemeClr val="accent1"/>
          </a:effectRef>
          <a:fontRef idx="minor">
            <a:schemeClr val="lt1"/>
          </a:fontRef>
        </p:style>
        <p:txBody>
          <a:bodyPr/>
          <a:lstStyle/>
          <a:p>
            <a:pPr rtl="1"/>
            <a:r>
              <a:rPr lang="ar-DZ" dirty="0">
                <a:cs typeface="Traditional Arabic" pitchFamily="2" charset="-78"/>
              </a:rPr>
              <a:t> قصر </a:t>
            </a:r>
            <a:r>
              <a:rPr lang="ar-SA" dirty="0">
                <a:cs typeface="Traditional Arabic" pitchFamily="2" charset="-78"/>
              </a:rPr>
              <a:t>المعشوق </a:t>
            </a:r>
            <a:r>
              <a:rPr lang="ar-DZ" dirty="0">
                <a:cs typeface="Traditional Arabic" pitchFamily="2" charset="-78"/>
              </a:rPr>
              <a:t>بسامراء</a:t>
            </a:r>
            <a:endParaRPr lang="en-US" dirty="0">
              <a:solidFill>
                <a:srgbClr val="FF0000"/>
              </a:solidFill>
              <a:cs typeface="Traditional Arabic" pitchFamily="2" charset="-78"/>
            </a:endParaRPr>
          </a:p>
        </p:txBody>
      </p:sp>
      <p:pic>
        <p:nvPicPr>
          <p:cNvPr id="51202" name="Picture 2" descr="Résultat de recherche d'images pour &quot;‫صور قصر الجص بالحويصلات‬‎&quot;"/>
          <p:cNvPicPr>
            <a:picLocks noChangeAspect="1" noChangeArrowheads="1"/>
          </p:cNvPicPr>
          <p:nvPr/>
        </p:nvPicPr>
        <p:blipFill>
          <a:blip r:embed="rId2"/>
          <a:srcRect/>
          <a:stretch>
            <a:fillRect/>
          </a:stretch>
        </p:blipFill>
        <p:spPr bwMode="auto">
          <a:xfrm>
            <a:off x="785786" y="1071546"/>
            <a:ext cx="7429552" cy="55721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Résultat de recherche d'images pour &quot;‫صور قصر الجوسق الخاقاني‬‎&quot;"/>
          <p:cNvPicPr>
            <a:picLocks noChangeAspect="1" noChangeArrowheads="1"/>
          </p:cNvPicPr>
          <p:nvPr/>
        </p:nvPicPr>
        <p:blipFill>
          <a:blip r:embed="rId2"/>
          <a:srcRect/>
          <a:stretch>
            <a:fillRect/>
          </a:stretch>
        </p:blipFill>
        <p:spPr bwMode="auto">
          <a:xfrm>
            <a:off x="214282" y="269452"/>
            <a:ext cx="8572560" cy="643614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A9D86F-B949-39F8-3F35-041F7081059A}"/>
              </a:ext>
            </a:extLst>
          </p:cNvPr>
          <p:cNvSpPr>
            <a:spLocks noGrp="1"/>
          </p:cNvSpPr>
          <p:nvPr>
            <p:ph type="title"/>
          </p:nvPr>
        </p:nvSpPr>
        <p:spPr>
          <a:xfrm>
            <a:off x="0" y="23581"/>
            <a:ext cx="2890664" cy="634082"/>
          </a:xfrm>
          <a:solidFill>
            <a:schemeClr val="accent3"/>
          </a:solidFill>
        </p:spPr>
        <p:txBody>
          <a:bodyPr>
            <a:normAutofit fontScale="90000"/>
          </a:bodyPr>
          <a:lstStyle/>
          <a:p>
            <a:r>
              <a:rPr lang="ar-DZ" dirty="0" err="1"/>
              <a:t>بلكوارا</a:t>
            </a:r>
            <a:endParaRPr lang="fr-FR" dirty="0"/>
          </a:p>
        </p:txBody>
      </p:sp>
      <p:sp>
        <p:nvSpPr>
          <p:cNvPr id="3" name="Espace réservé du contenu 2">
            <a:extLst>
              <a:ext uri="{FF2B5EF4-FFF2-40B4-BE49-F238E27FC236}">
                <a16:creationId xmlns:a16="http://schemas.microsoft.com/office/drawing/2014/main" id="{60CBEE29-46EE-45DB-74D1-B05C681BD8B7}"/>
              </a:ext>
            </a:extLst>
          </p:cNvPr>
          <p:cNvSpPr>
            <a:spLocks noGrp="1"/>
          </p:cNvSpPr>
          <p:nvPr>
            <p:ph idx="1"/>
          </p:nvPr>
        </p:nvSpPr>
        <p:spPr>
          <a:xfrm>
            <a:off x="0" y="908720"/>
            <a:ext cx="9036496" cy="5949280"/>
          </a:xfrm>
          <a:solidFill>
            <a:srgbClr val="FFC000"/>
          </a:solidFill>
        </p:spPr>
        <p:txBody>
          <a:bodyPr>
            <a:noAutofit/>
          </a:bodyPr>
          <a:lstStyle/>
          <a:p>
            <a:pPr algn="r" rtl="1"/>
            <a:r>
              <a:rPr lang="fa-IR" sz="1400" b="1" i="0" dirty="0">
                <a:solidFill>
                  <a:srgbClr val="080809"/>
                </a:solidFill>
                <a:effectLst/>
                <a:latin typeface="inherit"/>
              </a:rPr>
              <a:t>اهتم المتوكل على الله ببناء القصور، لكن يعتبر هذا القصر الوحيد من القصور التي بناها المتوكل في سامرا، وقد اختلفت الآراء حول تسميته اذ ذُكر بأسماء متقاربة فقيل (بلكوارا، بركوارا،يركوار، بركوان). تم تشيده في أقصى الجنوب لمدينة سامرا في منطقة القادسية؛ عملاً بخطته في توسيع عمران المدينة في مختلف جهاتها، وتقع أطلاله اليوم على مسافة 6كم من مدينة سامراء الحالية ويسمى موقعه (المنقور). ذُكر أن المتوكل كان يتردد على هذا القصر في المواسم والأعياد ويجلس فيه للشراب. </a:t>
            </a:r>
          </a:p>
          <a:p>
            <a:pPr algn="r" rtl="1"/>
            <a:r>
              <a:rPr lang="fa-IR" sz="1400" b="1" i="0" dirty="0">
                <a:solidFill>
                  <a:srgbClr val="080809"/>
                </a:solidFill>
                <a:effectLst/>
                <a:latin typeface="inherit"/>
              </a:rPr>
              <a:t>-تشغل مباني هذا القصر مساحة واسعة من الأرض تزيد على ثلاثة أمثال مدينة سامراء الحالية عندما كانت مسوره، ويحيط به سور مستطيل ذو أبراج طوله 1250م يرتكز جانبه الجنوبي على شاطئ دجلة الصخري. </a:t>
            </a:r>
          </a:p>
          <a:p>
            <a:pPr algn="r" rtl="1"/>
            <a:r>
              <a:rPr lang="fa-IR" sz="1400" b="1" i="0" dirty="0">
                <a:solidFill>
                  <a:srgbClr val="080809"/>
                </a:solidFill>
                <a:effectLst/>
                <a:latin typeface="inherit"/>
              </a:rPr>
              <a:t>- كانت الأرض تضم إلى جانب القصر مجموعة من المنازل وثكنات الحرس، وهناك حديقة واسعة خارج جدار القصر يحيط بها سور ذو دعامات ينتهي عند الشاطئ بسقفيات غنية بالزخارف ويتوسط الحديقة حوض ماء كبير، وقد أُنشئ إلى جانب الحديقة مرفأ خاص للسفن التي يستخدمها القصر.</a:t>
            </a:r>
          </a:p>
          <a:p>
            <a:pPr algn="r" rtl="1"/>
            <a:r>
              <a:rPr lang="fa-IR" sz="1400" b="1" i="0" dirty="0">
                <a:solidFill>
                  <a:srgbClr val="080809"/>
                </a:solidFill>
                <a:effectLst/>
                <a:latin typeface="inherit"/>
              </a:rPr>
              <a:t>-كان للقصر مدخل رئيسي كبير يتوسط جداره الشمالي الشرقي. تُقسم بنايات القصر إلى 3 أقسام متوازية، يحتوي القسم الأوسط منها على بوابة القصر الضخمة وثلاثة رحبات وتسع قاعات مرتبة على شكل صليب، وتفتح غُرف العرش على الرحبة الثالثة. روعي التناسق المحوري والتشابه التام على جانبي القصر. كانت الواجهات المطلة على الرحبة والحديقة ذات ثلاثة عقود ويزيد العقد الأوسط منها اتساعاً وارتفاعاً. خُصصت القاعات ذات المداخل والواجهات المتماثلة للإجتماعات العامة، أما القاعتان الخارجيتان الواقعتان على المحور الرئيسي للقصر فلهما شكل الحرف وكان ذلك مألوفاً آنذاك في أبنية سامرا وتقوم حول هاتين القاعتين رحبات وغرف كثيرة للسكن بينها حمام فاخر مكسو بالرخام، وهناك أربع مجموعات من الغرف المتشابهه بين أذرع الصليب يتكون كل منها من ثماني غرف تدور حول فناء مربع الشكل، وقد سُقفت بعقود من الطابوق، وشيد عدد من المساكن في القسم الممتد بين رحبة الشرق الثالثة والحائط المطل على النهر. أما الفضاء المجاور للرحبتين فقد كان خالياً من البناء تقريباً ، وهذه البيوت يمكن اعتبارها من نماذج البيوت الخاصة في سامرا؛ فهي تتكون من 16 غرفة مجتمعة حول فناء مستطيل الشكل ويظهر أنها كانت مُعدة لسكنى الحرم و الخدم. يلاحظ عند حائط الرحبة الثالثة بقايا مسجد ذي أروقة منتظمة وله محراب في رواقة الجنوبي وله صفان من الأعمدة من الرخام أو خشب الساج وكان المسجد مبنياً بالآجر. كما وُجدت أثار مسجد صغير آخر في القسم الجنوبي من القصر وقد شُيد باللبن وله ثلاثة أبواب في جداره الشمالي ويتألف محرابه من حنية مستديرة عميقة تحيط بها أنصاف أعمدة مزخرفة بزخارف ذات تقوير وهي تشكل اطار مستطيل للمحراب، ويختلف القسم الشمالي من القصر في تخطيطه ففيه رحبات كبرى يرجح أنها كانت ثكنات للحرس. وقد تميز القصر بزخارفه الجصية التي كانت تغطى مساحات كبيرة من سطوح جدرانه وسقوفه وأفاريزه، و زُينت جدران بعض الغرف وسقوفها بصور مائية مموهه بالذهب اضافة إلى الزخارف الجصية وكانت تعلو الأفاريز حنايا جدارية في ثلاثة صفوف السفلى منها مربعة والوسطى مدببة العقد والعليا دائرية. أما واجهة القصر ذات العقود الثلاثة فقد زُينت بالفسيفساء الزجاجية على أرضية مذهبة. كانت أبواب الغرف من الخشب حفرت عليه الزخارف والنقوش وموه أكثرها بالذهب كما موهت مساميرها النحاسية بالذهب. أما النوافذ فكانت مغطاه بالزجاج الملون بمختلف الألوان.</a:t>
            </a:r>
          </a:p>
          <a:p>
            <a:pPr algn="r" rtl="1"/>
            <a:r>
              <a:rPr lang="fa-IR" sz="1400" b="1" i="0" dirty="0">
                <a:solidFill>
                  <a:srgbClr val="080809"/>
                </a:solidFill>
                <a:effectLst/>
                <a:latin typeface="inherit"/>
              </a:rPr>
              <a:t>-يُعد القصر عملاً معمارياً من الطراز الأول ولا يعود ذلك إلى مساحته فقط وانما لما اشتمل عليه من مظاهر عمرانية غنية وانسجام في مختلف أقسامه وتخطيط قاعاته و رحباته وتباين أشكال مداخله وبلغ أقصى عظمته المعمارية في واجهته ذات العقود الثلاثة المزينة بالفسيفساء. </a:t>
            </a:r>
          </a:p>
          <a:p>
            <a:br>
              <a:rPr lang="fa-IR" sz="1400" b="1" i="0" dirty="0">
                <a:solidFill>
                  <a:srgbClr val="080809"/>
                </a:solidFill>
                <a:effectLst/>
                <a:latin typeface="Segoe UI Historic" panose="020B0502040204020203" pitchFamily="34" charset="0"/>
              </a:rPr>
            </a:br>
            <a:endParaRPr lang="fr-FR" sz="1400" b="1" dirty="0"/>
          </a:p>
        </p:txBody>
      </p:sp>
    </p:spTree>
    <p:extLst>
      <p:ext uri="{BB962C8B-B14F-4D97-AF65-F5344CB8AC3E}">
        <p14:creationId xmlns:p14="http://schemas.microsoft.com/office/powerpoint/2010/main" val="3438513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124B1CC-A62E-EFD7-E2EE-2DF5466D21E2}"/>
              </a:ext>
            </a:extLst>
          </p:cNvPr>
          <p:cNvSpPr>
            <a:spLocks noGrp="1"/>
          </p:cNvSpPr>
          <p:nvPr>
            <p:ph idx="1"/>
          </p:nvPr>
        </p:nvSpPr>
        <p:spPr>
          <a:xfrm>
            <a:off x="179512" y="116632"/>
            <a:ext cx="8712968" cy="6741368"/>
          </a:xfrm>
          <a:ln>
            <a:solidFill>
              <a:schemeClr val="tx2">
                <a:lumMod val="60000"/>
                <a:lumOff val="40000"/>
              </a:schemeClr>
            </a:solidFill>
          </a:ln>
        </p:spPr>
        <p:txBody>
          <a:bodyPr>
            <a:noAutofit/>
          </a:bodyPr>
          <a:lstStyle/>
          <a:p>
            <a:pPr algn="just" rtl="1" fontAlgn="base">
              <a:lnSpc>
                <a:spcPts val="1800"/>
              </a:lnSpc>
            </a:pPr>
            <a:r>
              <a:rPr lang="fa-IR" sz="2000" b="1" i="0" dirty="0">
                <a:solidFill>
                  <a:srgbClr val="000000"/>
                </a:solidFill>
                <a:effectLst/>
                <a:latin typeface="masdar-font"/>
              </a:rPr>
              <a:t>المدارس</a:t>
            </a:r>
          </a:p>
          <a:p>
            <a:pPr marL="0" indent="0" algn="just" rtl="1" fontAlgn="base">
              <a:lnSpc>
                <a:spcPts val="1800"/>
              </a:lnSpc>
              <a:buNone/>
            </a:pPr>
            <a:r>
              <a:rPr lang="fa-IR" sz="2000" b="0" i="0" dirty="0">
                <a:solidFill>
                  <a:srgbClr val="000000"/>
                </a:solidFill>
                <a:effectLst/>
                <a:latin typeface="masdar-font"/>
              </a:rPr>
              <a:t>بعد ما كان التدريس يتمُّ في مباني المساجد والجوامع، بنى الخليفة المعتضد المتوفَّى عام 289هـ في قصره في الشماسية مدرسة.</a:t>
            </a:r>
            <a:r>
              <a:rPr lang="fa-IR" sz="2000" dirty="0">
                <a:solidFill>
                  <a:srgbClr val="2821F3"/>
                </a:solidFill>
                <a:latin typeface="masdar-font"/>
              </a:rPr>
              <a:t>نظام الملك</a:t>
            </a:r>
            <a:endParaRPr lang="ar-DZ" sz="2000" dirty="0">
              <a:solidFill>
                <a:srgbClr val="2821F3"/>
              </a:solidFill>
              <a:latin typeface="masdar-font"/>
            </a:endParaRPr>
          </a:p>
          <a:p>
            <a:pPr marL="0" indent="0" algn="just" rtl="1" fontAlgn="base">
              <a:lnSpc>
                <a:spcPts val="1800"/>
              </a:lnSpc>
              <a:buNone/>
            </a:pPr>
            <a:r>
              <a:rPr lang="ar-DZ" sz="2000" b="1" u="sng" dirty="0">
                <a:solidFill>
                  <a:srgbClr val="2821F3"/>
                </a:solidFill>
                <a:latin typeface="masdar-font"/>
              </a:rPr>
              <a:t>المدرسة النظامية:</a:t>
            </a:r>
            <a:endParaRPr lang="fa-IR" sz="2000" b="1" i="0" u="sng" dirty="0">
              <a:solidFill>
                <a:srgbClr val="000000"/>
              </a:solidFill>
              <a:effectLst/>
              <a:latin typeface="masdar-font"/>
            </a:endParaRPr>
          </a:p>
          <a:p>
            <a:pPr marL="0" indent="0" algn="just" rtl="1" fontAlgn="base">
              <a:lnSpc>
                <a:spcPts val="1800"/>
              </a:lnSpc>
              <a:buNone/>
            </a:pPr>
            <a:r>
              <a:rPr lang="fa-IR" sz="2000" b="0" i="0" dirty="0">
                <a:solidFill>
                  <a:srgbClr val="000000"/>
                </a:solidFill>
                <a:effectLst/>
                <a:latin typeface="masdar-font"/>
              </a:rPr>
              <a:t>ثم بنى </a:t>
            </a:r>
            <a:r>
              <a:rPr lang="fa-IR" sz="2000" b="0" i="0" u="none" strike="noStrike" dirty="0">
                <a:solidFill>
                  <a:srgbClr val="2821F3"/>
                </a:solidFill>
                <a:effectLst/>
                <a:latin typeface="masdar-font"/>
                <a:hlinkClick r:id="rId2"/>
              </a:rPr>
              <a:t>نظام الملك</a:t>
            </a:r>
            <a:r>
              <a:rPr lang="fa-IR" sz="2000" b="0" i="0" dirty="0">
                <a:solidFill>
                  <a:srgbClr val="000000"/>
                </a:solidFill>
                <a:effectLst/>
                <a:latin typeface="masdar-font"/>
              </a:rPr>
              <a:t> –ملكشاه- </a:t>
            </a:r>
            <a:r>
              <a:rPr lang="fa-IR" sz="2000" b="0" i="0" u="none" strike="noStrike" dirty="0">
                <a:solidFill>
                  <a:srgbClr val="2821F3"/>
                </a:solidFill>
                <a:effectLst/>
                <a:latin typeface="masdar-font"/>
                <a:hlinkClick r:id="rId3"/>
              </a:rPr>
              <a:t>المدرسة النظامية</a:t>
            </a:r>
            <a:r>
              <a:rPr lang="fa-IR" sz="2000" b="0" i="0" dirty="0">
                <a:solidFill>
                  <a:srgbClr val="000000"/>
                </a:solidFill>
                <a:effectLst/>
                <a:latin typeface="masdar-font"/>
              </a:rPr>
              <a:t> عام 459هـ، وكان من أساتذتها أبو إسحاق الشيرازي (ت: 476هـ)، والإمام الغزالي (ت: 505هـ)، وأبو بكر الشاشي (ت: 507هـ).</a:t>
            </a:r>
          </a:p>
          <a:p>
            <a:pPr marL="0" indent="0" algn="just" rtl="1" fontAlgn="base">
              <a:lnSpc>
                <a:spcPts val="1800"/>
              </a:lnSpc>
              <a:buNone/>
            </a:pPr>
            <a:r>
              <a:rPr lang="fa-IR" sz="2000" b="0" i="0" dirty="0">
                <a:solidFill>
                  <a:srgbClr val="000000"/>
                </a:solidFill>
                <a:effectLst/>
                <a:latin typeface="masdar-font"/>
              </a:rPr>
              <a:t>المدرسة المستنصرية</a:t>
            </a:r>
          </a:p>
          <a:p>
            <a:pPr marL="0" indent="0" algn="just" rtl="1" fontAlgn="base">
              <a:lnSpc>
                <a:spcPts val="1800"/>
              </a:lnSpc>
              <a:buNone/>
            </a:pPr>
            <a:r>
              <a:rPr lang="fa-IR" sz="2000" b="1" i="0" u="none" strike="noStrike" dirty="0">
                <a:solidFill>
                  <a:srgbClr val="2821F3"/>
                </a:solidFill>
                <a:effectLst/>
                <a:latin typeface="masdar-font"/>
                <a:hlinkClick r:id="rId4"/>
              </a:rPr>
              <a:t>المدرسة المستنصرية</a:t>
            </a:r>
            <a:r>
              <a:rPr lang="ar-DZ" sz="2000" b="1" i="0" u="none" strike="noStrike" dirty="0">
                <a:solidFill>
                  <a:srgbClr val="2821F3"/>
                </a:solidFill>
                <a:effectLst/>
                <a:latin typeface="masdar-font"/>
              </a:rPr>
              <a:t> </a:t>
            </a:r>
            <a:r>
              <a:rPr lang="fa-IR" sz="2000" b="0" i="0" dirty="0">
                <a:solidFill>
                  <a:srgbClr val="000000"/>
                </a:solidFill>
                <a:effectLst/>
                <a:latin typeface="masdar-font"/>
              </a:rPr>
              <a:t>هي المدرسة العباسية الوحيدة الباقية، فُتحت للتدريس عام (631هـ=1234م)، وعندما استولى المغول على بغداد لم تسلم هذه المدرسة من العدوان، وقد أنشد فيها الشاعر جميل صدقي الزهاوي قائلًا:</a:t>
            </a:r>
          </a:p>
          <a:p>
            <a:pPr marL="0" indent="0" algn="just" rtl="1" fontAlgn="base">
              <a:lnSpc>
                <a:spcPts val="1800"/>
              </a:lnSpc>
              <a:buNone/>
            </a:pPr>
            <a:r>
              <a:rPr lang="fa-IR" sz="2000" b="0" i="0" dirty="0">
                <a:solidFill>
                  <a:srgbClr val="000000"/>
                </a:solidFill>
                <a:effectLst/>
                <a:latin typeface="masdar-font"/>
              </a:rPr>
              <a:t>وقفتُ على المستنصرية باكيًا *** ربوعًا بها للعلم أمست خَوَاليا</a:t>
            </a:r>
          </a:p>
          <a:p>
            <a:pPr marL="0" indent="0" algn="just" rtl="1" fontAlgn="base">
              <a:lnSpc>
                <a:spcPts val="1800"/>
              </a:lnSpc>
              <a:buNone/>
            </a:pPr>
            <a:r>
              <a:rPr lang="fa-IR" sz="2000" b="0" i="0" dirty="0">
                <a:solidFill>
                  <a:srgbClr val="000000"/>
                </a:solidFill>
                <a:effectLst/>
                <a:latin typeface="masdar-font"/>
              </a:rPr>
              <a:t>وقفتُ بها أبكي قديمَ حياتِها *** وأبكي بها الحُسَنَى وأبكي المعاليا</a:t>
            </a:r>
          </a:p>
          <a:p>
            <a:pPr marL="0" indent="0" algn="just" rtl="1" fontAlgn="base">
              <a:lnSpc>
                <a:spcPts val="1800"/>
              </a:lnSpc>
              <a:buNone/>
            </a:pPr>
            <a:r>
              <a:rPr lang="fa-IR" sz="2000" b="0" i="0" dirty="0">
                <a:solidFill>
                  <a:srgbClr val="000000"/>
                </a:solidFill>
                <a:effectLst/>
                <a:latin typeface="masdar-font"/>
              </a:rPr>
              <a:t>وقفت بها أبكي بشعري بُنَاتها *** وأنعي سجاياهم وأنعي المساعيا</a:t>
            </a:r>
          </a:p>
          <a:p>
            <a:pPr marL="0" indent="0" algn="just" rtl="1" fontAlgn="base">
              <a:lnSpc>
                <a:spcPts val="1800"/>
              </a:lnSpc>
              <a:buNone/>
            </a:pPr>
            <a:r>
              <a:rPr lang="fa-IR" sz="2000" b="0" i="0" dirty="0">
                <a:solidFill>
                  <a:srgbClr val="000000"/>
                </a:solidFill>
                <a:effectLst/>
                <a:latin typeface="masdar-font"/>
              </a:rPr>
              <a:t>بكيتُ بها المدفونَ في حجراتها *** من العلِم حتى بَلَّ دمعي ردائيا</a:t>
            </a:r>
          </a:p>
          <a:p>
            <a:pPr marL="0" indent="0" algn="just" rtl="1" fontAlgn="base">
              <a:lnSpc>
                <a:spcPts val="1800"/>
              </a:lnSpc>
              <a:buNone/>
            </a:pPr>
            <a:r>
              <a:rPr lang="ar-DZ" sz="2000" b="1" u="sng" dirty="0">
                <a:solidFill>
                  <a:srgbClr val="2821F3"/>
                </a:solidFill>
                <a:latin typeface="masdar-font"/>
              </a:rPr>
              <a:t>قناطر ابن طولون</a:t>
            </a:r>
            <a:endParaRPr lang="fa-IR" sz="2000" b="0" i="0" u="sng" dirty="0">
              <a:solidFill>
                <a:srgbClr val="000000"/>
              </a:solidFill>
              <a:effectLst/>
              <a:latin typeface="masdar-font"/>
            </a:endParaRPr>
          </a:p>
          <a:p>
            <a:pPr marL="0" indent="0" algn="just" rtl="1" fontAlgn="base">
              <a:lnSpc>
                <a:spcPts val="1800"/>
              </a:lnSpc>
              <a:buNone/>
            </a:pPr>
            <a:r>
              <a:rPr lang="fa-IR" sz="2000" b="0" i="0" dirty="0">
                <a:solidFill>
                  <a:srgbClr val="000000"/>
                </a:solidFill>
                <a:effectLst/>
                <a:latin typeface="masdar-font"/>
              </a:rPr>
              <a:t>بنى أحمد بن طولون في الجهة الجنوبية الشرقية من عاصمته القطائع قناطرَ للمياه، لا تزال بعض عقودها قائمة، وهي تشبه القناطر الرومانية.</a:t>
            </a:r>
          </a:p>
          <a:p>
            <a:pPr marL="0" indent="0" algn="just" rtl="1" fontAlgn="base">
              <a:lnSpc>
                <a:spcPts val="1800"/>
              </a:lnSpc>
              <a:buNone/>
            </a:pPr>
            <a:r>
              <a:rPr lang="ar-DZ" sz="2000" b="1" u="sng" dirty="0">
                <a:solidFill>
                  <a:srgbClr val="2821F3"/>
                </a:solidFill>
                <a:latin typeface="masdar-font"/>
              </a:rPr>
              <a:t>بيمارستان ابن طولون </a:t>
            </a:r>
          </a:p>
          <a:p>
            <a:pPr marL="0" indent="0" algn="just" rtl="1" fontAlgn="base">
              <a:lnSpc>
                <a:spcPts val="1800"/>
              </a:lnSpc>
              <a:buNone/>
            </a:pPr>
            <a:r>
              <a:rPr lang="fa-IR" sz="2000" b="0" i="0" dirty="0">
                <a:solidFill>
                  <a:srgbClr val="000000"/>
                </a:solidFill>
                <a:effectLst/>
                <a:latin typeface="masdar-font"/>
              </a:rPr>
              <a:t>في عام 259هـ بنى أحمد بن طولون البيمارستان للمرضى وجعل له نظامًا مفيدًا.</a:t>
            </a:r>
          </a:p>
          <a:p>
            <a:pPr marL="0" indent="0" algn="just" rtl="1" fontAlgn="base">
              <a:lnSpc>
                <a:spcPts val="1800"/>
              </a:lnSpc>
              <a:buNone/>
            </a:pPr>
            <a:r>
              <a:rPr lang="fa-IR" sz="2000" b="0" i="0" dirty="0">
                <a:solidFill>
                  <a:srgbClr val="000000"/>
                </a:solidFill>
                <a:effectLst/>
                <a:latin typeface="masdar-font"/>
              </a:rPr>
              <a:t>الحمامات</a:t>
            </a:r>
          </a:p>
          <a:p>
            <a:pPr marL="0" indent="0" algn="just" rtl="1" fontAlgn="base">
              <a:lnSpc>
                <a:spcPts val="1800"/>
              </a:lnSpc>
              <a:buNone/>
            </a:pPr>
            <a:r>
              <a:rPr lang="fa-IR" sz="2000" b="0" i="0" dirty="0">
                <a:solidFill>
                  <a:srgbClr val="000000"/>
                </a:solidFill>
                <a:effectLst/>
                <a:latin typeface="masdar-font"/>
              </a:rPr>
              <a:t>تدل مباني الحمامات العديدة على الاهتمام بالنظافة كأحد شروط الصحة.</a:t>
            </a:r>
          </a:p>
          <a:p>
            <a:pPr marL="0" indent="0" algn="r" rtl="1">
              <a:buNone/>
            </a:pPr>
            <a:br>
              <a:rPr lang="fa-IR" sz="2000" dirty="0"/>
            </a:br>
            <a:endParaRPr lang="fr-FR" sz="2000" dirty="0"/>
          </a:p>
        </p:txBody>
      </p:sp>
    </p:spTree>
    <p:extLst>
      <p:ext uri="{BB962C8B-B14F-4D97-AF65-F5344CB8AC3E}">
        <p14:creationId xmlns:p14="http://schemas.microsoft.com/office/powerpoint/2010/main" val="25806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DE544-A530-94F5-7B54-EA13DF520912}"/>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712880B4-DE10-F416-7BDA-0A79D1C07654}"/>
              </a:ext>
            </a:extLst>
          </p:cNvPr>
          <p:cNvSpPr>
            <a:spLocks noGrp="1"/>
          </p:cNvSpPr>
          <p:nvPr>
            <p:ph type="title"/>
          </p:nvPr>
        </p:nvSpPr>
        <p:spPr>
          <a:xfrm>
            <a:off x="179512" y="0"/>
            <a:ext cx="8784976" cy="571480"/>
          </a:xfrm>
        </p:spPr>
        <p:style>
          <a:lnRef idx="3">
            <a:schemeClr val="lt1"/>
          </a:lnRef>
          <a:fillRef idx="1">
            <a:schemeClr val="accent1"/>
          </a:fillRef>
          <a:effectRef idx="1">
            <a:schemeClr val="accent1"/>
          </a:effectRef>
          <a:fontRef idx="minor">
            <a:schemeClr val="lt1"/>
          </a:fontRef>
        </p:style>
        <p:txBody>
          <a:bodyPr>
            <a:normAutofit fontScale="90000"/>
          </a:bodyPr>
          <a:lstStyle/>
          <a:p>
            <a:pPr rtl="1"/>
            <a:r>
              <a:rPr lang="ar-DZ" dirty="0">
                <a:cs typeface="Traditional Arabic" pitchFamily="2" charset="-78"/>
              </a:rPr>
              <a:t> قصر </a:t>
            </a:r>
            <a:r>
              <a:rPr lang="ar-DZ" dirty="0" err="1">
                <a:cs typeface="Traditional Arabic" pitchFamily="2" charset="-78"/>
              </a:rPr>
              <a:t>الأخيضر</a:t>
            </a:r>
            <a:endParaRPr lang="en-US" dirty="0">
              <a:solidFill>
                <a:srgbClr val="FF0000"/>
              </a:solidFill>
              <a:cs typeface="Traditional Arabic" pitchFamily="2" charset="-78"/>
            </a:endParaRPr>
          </a:p>
        </p:txBody>
      </p:sp>
      <p:sp>
        <p:nvSpPr>
          <p:cNvPr id="2" name="Espace réservé du contenu 4">
            <a:extLst>
              <a:ext uri="{FF2B5EF4-FFF2-40B4-BE49-F238E27FC236}">
                <a16:creationId xmlns:a16="http://schemas.microsoft.com/office/drawing/2014/main" id="{42929420-B63F-72C3-E8AF-C777B2EB27C8}"/>
              </a:ext>
            </a:extLst>
          </p:cNvPr>
          <p:cNvSpPr txBox="1">
            <a:spLocks/>
          </p:cNvSpPr>
          <p:nvPr/>
        </p:nvSpPr>
        <p:spPr>
          <a:xfrm>
            <a:off x="0" y="692696"/>
            <a:ext cx="9144000" cy="6357958"/>
          </a:xfrm>
          <a:prstGeom prst="rect">
            <a:avLst/>
          </a:prstGeom>
          <a:solidFill>
            <a:schemeClr val="accent4">
              <a:lumMod val="40000"/>
              <a:lumOff val="6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buFont typeface="Arial" pitchFamily="34" charset="0"/>
              <a:buNone/>
            </a:pPr>
            <a:endParaRPr lang="ar-DZ" b="1" dirty="0">
              <a:solidFill>
                <a:srgbClr val="FF0000"/>
              </a:solidFill>
              <a:cs typeface="Traditional Arabic" pitchFamily="2" charset="-78"/>
            </a:endParaRPr>
          </a:p>
          <a:p>
            <a:pPr algn="just" rtl="1"/>
            <a:r>
              <a:rPr lang="ar-DZ" b="1" dirty="0">
                <a:cs typeface="Traditional Arabic" pitchFamily="2" charset="-78"/>
              </a:rPr>
              <a:t>تقع البوابة الرئيسية في الشمال، يضم القصر عدة مرافق</a:t>
            </a:r>
          </a:p>
          <a:p>
            <a:pPr algn="just" rtl="1"/>
            <a:r>
              <a:rPr lang="ar-DZ" b="1" dirty="0">
                <a:cs typeface="Traditional Arabic" pitchFamily="2" charset="-78"/>
              </a:rPr>
              <a:t> منها قاعة العرش </a:t>
            </a:r>
          </a:p>
          <a:p>
            <a:pPr algn="just" rtl="1"/>
            <a:r>
              <a:rPr lang="ar-DZ" b="1" dirty="0">
                <a:cs typeface="Traditional Arabic" pitchFamily="2" charset="-78"/>
              </a:rPr>
              <a:t>وساحة الشرف </a:t>
            </a:r>
          </a:p>
          <a:p>
            <a:pPr algn="just" rtl="1"/>
            <a:r>
              <a:rPr lang="ar-DZ" b="1" dirty="0">
                <a:cs typeface="Traditional Arabic" pitchFamily="2" charset="-78"/>
              </a:rPr>
              <a:t>واربع مجموعات سكنية مستقلة عن بعضها البعض</a:t>
            </a:r>
          </a:p>
          <a:p>
            <a:pPr algn="just" rtl="1"/>
            <a:r>
              <a:rPr lang="ar-DZ" b="1" dirty="0">
                <a:cs typeface="Traditional Arabic" pitchFamily="2" charset="-78"/>
              </a:rPr>
              <a:t> لكل مجموعة صحنها، وبالقصر ايضا مسجد يحتل الزاوية الشمالية الغربية، وحمام. </a:t>
            </a:r>
            <a:endParaRPr lang="en-US" b="1" dirty="0"/>
          </a:p>
        </p:txBody>
      </p:sp>
    </p:spTree>
    <p:extLst>
      <p:ext uri="{BB962C8B-B14F-4D97-AF65-F5344CB8AC3E}">
        <p14:creationId xmlns:p14="http://schemas.microsoft.com/office/powerpoint/2010/main" val="338548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E336C84-1859-0112-BA53-1F566E02C2DE}"/>
              </a:ext>
            </a:extLst>
          </p:cNvPr>
          <p:cNvSpPr>
            <a:spLocks noGrp="1"/>
          </p:cNvSpPr>
          <p:nvPr>
            <p:ph idx="1"/>
          </p:nvPr>
        </p:nvSpPr>
        <p:spPr>
          <a:xfrm>
            <a:off x="0" y="116632"/>
            <a:ext cx="9144000" cy="6741368"/>
          </a:xfrm>
        </p:spPr>
        <p:txBody>
          <a:bodyPr>
            <a:normAutofit/>
          </a:bodyPr>
          <a:lstStyle/>
          <a:p>
            <a:pPr algn="r" rtl="1"/>
            <a:r>
              <a:rPr lang="fa-IR" sz="2000" b="1" i="0" dirty="0">
                <a:solidFill>
                  <a:srgbClr val="333333"/>
                </a:solidFill>
                <a:effectLst/>
                <a:latin typeface="traditional Arabic" panose="02020603050405020304" pitchFamily="18" charset="-78"/>
                <a:cs typeface="traditional Arabic" panose="02020603050405020304" pitchFamily="18" charset="-78"/>
              </a:rPr>
              <a:t> حيث التخطيط والعمارة فإن المستنصرية ببناياتها ذات الساحة الواسعة المحاطة بالحجرات والغرف .. تمثل نظاماً متكاملاً اتبع في بناء كثير من المدارس فيما بعد.</a:t>
            </a:r>
            <a:br>
              <a:rPr lang="fa-IR" sz="2000" b="1" i="0" dirty="0">
                <a:solidFill>
                  <a:srgbClr val="333333"/>
                </a:solidFill>
                <a:effectLst/>
                <a:latin typeface="traditional Arabic" panose="02020603050405020304" pitchFamily="18" charset="-78"/>
                <a:cs typeface="traditional Arabic" panose="02020603050405020304" pitchFamily="18" charset="-78"/>
              </a:rPr>
            </a:br>
            <a:r>
              <a:rPr lang="fa-IR" sz="2000" b="1" i="0" dirty="0">
                <a:solidFill>
                  <a:srgbClr val="333333"/>
                </a:solidFill>
                <a:effectLst/>
                <a:latin typeface="traditional Arabic" panose="02020603050405020304" pitchFamily="18" charset="-78"/>
                <a:cs typeface="traditional Arabic" panose="02020603050405020304" pitchFamily="18" charset="-78"/>
              </a:rPr>
              <a:t>أضاف المعاضيدي : إن المدرسة المستنصرية من الأبنية العباسية المشهورة وسميت بهذا الاسم نسبة إلى مؤسسها الخليفة العباسي المستنصر بالله الذي أنشأها في الجانب الشرقي من بغداد على ضفة نهر دجلة، حيث لا تزال قائمة إلى اليوم، وقد شرع المستنصر ببناء المدرسة في سنة 625 هـ (1227م) وتكامل بناؤها سنة 631 هـ (1234م) وأنفق على بنائها أموالاً كثيرة.</a:t>
            </a:r>
            <a:br>
              <a:rPr lang="fa-IR" sz="2000" b="1" i="0" dirty="0">
                <a:solidFill>
                  <a:srgbClr val="333333"/>
                </a:solidFill>
                <a:effectLst/>
                <a:latin typeface="traditional Arabic" panose="02020603050405020304" pitchFamily="18" charset="-78"/>
                <a:cs typeface="traditional Arabic" panose="02020603050405020304" pitchFamily="18" charset="-78"/>
              </a:rPr>
            </a:br>
            <a:r>
              <a:rPr lang="fa-IR" sz="2000" b="1" i="0" dirty="0">
                <a:solidFill>
                  <a:srgbClr val="333333"/>
                </a:solidFill>
                <a:effectLst/>
                <a:latin typeface="traditional Arabic" panose="02020603050405020304" pitchFamily="18" charset="-78"/>
                <a:cs typeface="traditional Arabic" panose="02020603050405020304" pitchFamily="18" charset="-78"/>
              </a:rPr>
              <a:t>وحضر افتتاحها الخليفة بنفسه وقد نقل إلى خزانة الكتب في المدرسة آلافاً من الكتب النفيسة التي تحتوي على العلوم الدينية والأدبية وعين عليها طاقماً متخصصاً لترتيبها وتصنيفها.</a:t>
            </a:r>
            <a:endParaRPr lang="ar-DZ" sz="2000" b="1" i="0" dirty="0">
              <a:solidFill>
                <a:srgbClr val="333333"/>
              </a:solidFill>
              <a:effectLst/>
              <a:latin typeface="traditional Arabic" panose="02020603050405020304" pitchFamily="18" charset="-78"/>
              <a:cs typeface="traditional Arabic" panose="02020603050405020304" pitchFamily="18" charset="-78"/>
            </a:endParaRPr>
          </a:p>
          <a:p>
            <a:pPr algn="r" rtl="1"/>
            <a:r>
              <a:rPr lang="fa-IR" sz="2000" b="1" i="0" dirty="0">
                <a:solidFill>
                  <a:srgbClr val="333333"/>
                </a:solidFill>
                <a:effectLst/>
                <a:latin typeface="traditional Arabic" panose="02020603050405020304" pitchFamily="18" charset="-78"/>
                <a:cs typeface="traditional Arabic" panose="02020603050405020304" pitchFamily="18" charset="-78"/>
              </a:rPr>
              <a:t>درس فيها كل العلوم المعروفة في ذلك الوقت إضافة إلى تدريس فقه المدارس المذهبية الأربعة، وكان للمدرسة نظام دقيق لتحديد عدد المدرسين والطلاب الذين تستوعبهم المدرسة، وكانت الدراسة على نفقة الدولة.</a:t>
            </a:r>
            <a:br>
              <a:rPr lang="fa-IR" sz="2000" b="1" i="0" dirty="0">
                <a:solidFill>
                  <a:srgbClr val="333333"/>
                </a:solidFill>
                <a:effectLst/>
                <a:latin typeface="traditional Arabic" panose="02020603050405020304" pitchFamily="18" charset="-78"/>
                <a:cs typeface="traditional Arabic" panose="02020603050405020304" pitchFamily="18" charset="-78"/>
              </a:rPr>
            </a:br>
            <a:r>
              <a:rPr lang="fa-IR" sz="2000" b="1" i="0" dirty="0">
                <a:solidFill>
                  <a:srgbClr val="333333"/>
                </a:solidFill>
                <a:effectLst/>
                <a:latin typeface="traditional Arabic" panose="02020603050405020304" pitchFamily="18" charset="-78"/>
                <a:cs typeface="traditional Arabic" panose="02020603050405020304" pitchFamily="18" charset="-78"/>
              </a:rPr>
              <a:t>وفي المدرسة أقسام عديدة للدراسة فإضافة إلى أقسام الدراسة هناك أقسام خدمية منها المخزن الذي يحفظ فيه المواد القرطاسية والأطعمة وهناك حمام ومزين (حلاق) للطلبة، إضافة إلى المطبخ الخاص للطعام.</a:t>
            </a:r>
            <a:br>
              <a:rPr lang="fa-IR" sz="2000" b="1" i="0" dirty="0">
                <a:solidFill>
                  <a:srgbClr val="333333"/>
                </a:solidFill>
                <a:effectLst/>
                <a:latin typeface="traditional Arabic" panose="02020603050405020304" pitchFamily="18" charset="-78"/>
                <a:cs typeface="traditional Arabic" panose="02020603050405020304" pitchFamily="18" charset="-78"/>
              </a:rPr>
            </a:br>
            <a:r>
              <a:rPr lang="fa-IR" sz="2000" b="1" i="0" dirty="0">
                <a:solidFill>
                  <a:srgbClr val="333333"/>
                </a:solidFill>
                <a:effectLst/>
                <a:latin typeface="traditional Arabic" panose="02020603050405020304" pitchFamily="18" charset="-78"/>
                <a:cs typeface="traditional Arabic" panose="02020603050405020304" pitchFamily="18" charset="-78"/>
              </a:rPr>
              <a:t>وفي مدخل المدرسة المستنصرية أقيمت الساعة العجيبة التي أوردت أوصافها بعض المراجع العربية وكانت الساعة تعمل لإرشاد الناس على أوقات الصلاة وتعمل ليلاً ونهاراً وبأسلوب علمي متطور مما يدل على مدى ما وصل إليه العلماء العرب من تطور في ذلك الزمان.</a:t>
            </a:r>
            <a:endParaRPr lang="ar-DZ" sz="2000" b="1" i="0" dirty="0">
              <a:solidFill>
                <a:srgbClr val="333333"/>
              </a:solidFill>
              <a:effectLst/>
              <a:latin typeface="traditional Arabic" panose="02020603050405020304" pitchFamily="18" charset="-78"/>
              <a:cs typeface="traditional Arabic" panose="02020603050405020304" pitchFamily="18" charset="-78"/>
            </a:endParaRPr>
          </a:p>
          <a:p>
            <a:pPr algn="r" rtl="1"/>
            <a:r>
              <a:rPr lang="fa-IR" sz="2000" b="1" i="0" dirty="0">
                <a:solidFill>
                  <a:srgbClr val="333333"/>
                </a:solidFill>
                <a:effectLst/>
                <a:latin typeface="traditional Arabic" panose="02020603050405020304" pitchFamily="18" charset="-78"/>
                <a:cs typeface="traditional Arabic" panose="02020603050405020304" pitchFamily="18" charset="-78"/>
              </a:rPr>
              <a:t>ساحتها حوالي 4836 متراً مربعاً كما قامت دائرة الآثار والتراث بتأهيل الصحن المكشوف وهو على شكل مستطيل طوله (62.40) م وعرضه 27.40 متر إضافة إلى إعادة صيانة وإكساء بيت الصلاة (مسجد المدرسة). وكل هذه الأعمال جرت بآجر أصفر اللون جيد الصناعة ليعيد للمدرسة تاريخها وأصالتها القديمة وإنقاذها من العبث والتصدع الذي أخذ بالانتشار في أروقة أبنيتها، </a:t>
            </a:r>
            <a:endParaRPr lang="ar-DZ" sz="2000" b="1" i="0" dirty="0">
              <a:solidFill>
                <a:srgbClr val="333333"/>
              </a:solidFill>
              <a:effectLst/>
              <a:latin typeface="traditional Arabic" panose="02020603050405020304" pitchFamily="18" charset="-78"/>
              <a:cs typeface="traditional Arabic" panose="02020603050405020304" pitchFamily="18" charset="-78"/>
            </a:endParaRPr>
          </a:p>
          <a:p>
            <a:pPr algn="r" rtl="1"/>
            <a:endParaRPr lang="ar-DZ" sz="2000" b="1" dirty="0">
              <a:solidFill>
                <a:srgbClr val="333333"/>
              </a:solidFill>
              <a:latin typeface="traditional Arabic" panose="02020603050405020304" pitchFamily="18" charset="-78"/>
              <a:cs typeface="traditional Arabic" panose="02020603050405020304" pitchFamily="18" charset="-78"/>
            </a:endParaRPr>
          </a:p>
          <a:p>
            <a:pPr algn="r" rtl="1"/>
            <a:r>
              <a:rPr lang="fa-IR" sz="2000" b="1" i="0" dirty="0">
                <a:solidFill>
                  <a:srgbClr val="333333"/>
                </a:solidFill>
                <a:effectLst/>
                <a:latin typeface="traditional Arabic" panose="02020603050405020304" pitchFamily="18" charset="-78"/>
                <a:cs typeface="traditional Arabic" panose="02020603050405020304" pitchFamily="18" charset="-78"/>
              </a:rPr>
              <a:t>بنيت في طابقين وتحيط بالصحن ويبلغ عدد حجرات الطابق الأول (40) حجرة والثاني (36) حجرة.</a:t>
            </a:r>
            <a:endParaRPr lang="fr-FR" sz="2000" b="1" dirty="0"/>
          </a:p>
        </p:txBody>
      </p:sp>
    </p:spTree>
    <p:extLst>
      <p:ext uri="{BB962C8B-B14F-4D97-AF65-F5344CB8AC3E}">
        <p14:creationId xmlns:p14="http://schemas.microsoft.com/office/powerpoint/2010/main" val="2493974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39C5D1-A060-544B-C4C1-7B0238B16D77}"/>
              </a:ext>
            </a:extLst>
          </p:cNvPr>
          <p:cNvSpPr>
            <a:spLocks noGrp="1"/>
          </p:cNvSpPr>
          <p:nvPr>
            <p:ph type="title"/>
          </p:nvPr>
        </p:nvSpPr>
        <p:spPr>
          <a:xfrm>
            <a:off x="457200" y="274638"/>
            <a:ext cx="5050904" cy="1143000"/>
          </a:xfrm>
        </p:spPr>
        <p:txBody>
          <a:bodyPr/>
          <a:lstStyle/>
          <a:p>
            <a:r>
              <a:rPr lang="ar-DZ" dirty="0"/>
              <a:t>المدرسة</a:t>
            </a:r>
            <a:endParaRPr lang="fr-FR" dirty="0"/>
          </a:p>
        </p:txBody>
      </p:sp>
      <p:pic>
        <p:nvPicPr>
          <p:cNvPr id="5124" name="Picture 4" descr="Thumb">
            <a:extLst>
              <a:ext uri="{FF2B5EF4-FFF2-40B4-BE49-F238E27FC236}">
                <a16:creationId xmlns:a16="http://schemas.microsoft.com/office/drawing/2014/main" id="{29EFEF1C-9675-C578-F096-B80A75C08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620688"/>
            <a:ext cx="3509441" cy="467781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14123435-D1E3-6DBB-464C-4B9C2C64953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2717743"/>
            <a:ext cx="5145576" cy="385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265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a:extLst>
              <a:ext uri="{FF2B5EF4-FFF2-40B4-BE49-F238E27FC236}">
                <a16:creationId xmlns:a16="http://schemas.microsoft.com/office/drawing/2014/main" id="{6F498918-1E7F-5452-3465-18E0D9799E58}"/>
              </a:ext>
            </a:extLst>
          </p:cNvPr>
          <p:cNvPicPr>
            <a:picLocks noGrp="1" noChangeAspect="1"/>
          </p:cNvPicPr>
          <p:nvPr>
            <p:ph idx="1"/>
          </p:nvPr>
        </p:nvPicPr>
        <p:blipFill>
          <a:blip r:embed="rId2"/>
          <a:stretch>
            <a:fillRect/>
          </a:stretch>
        </p:blipFill>
        <p:spPr>
          <a:xfrm>
            <a:off x="251978" y="404664"/>
            <a:ext cx="8682304" cy="6048672"/>
          </a:xfrm>
        </p:spPr>
      </p:pic>
    </p:spTree>
    <p:extLst>
      <p:ext uri="{BB962C8B-B14F-4D97-AF65-F5344CB8AC3E}">
        <p14:creationId xmlns:p14="http://schemas.microsoft.com/office/powerpoint/2010/main" val="1425611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B013A72-DA54-776F-F3EC-3E472587AFBE}"/>
              </a:ext>
            </a:extLst>
          </p:cNvPr>
          <p:cNvPicPr>
            <a:picLocks noGrp="1" noChangeAspect="1"/>
          </p:cNvPicPr>
          <p:nvPr>
            <p:ph idx="1"/>
          </p:nvPr>
        </p:nvPicPr>
        <p:blipFill>
          <a:blip r:embed="rId2"/>
          <a:stretch>
            <a:fillRect/>
          </a:stretch>
        </p:blipFill>
        <p:spPr>
          <a:xfrm>
            <a:off x="-18194" y="1556792"/>
            <a:ext cx="8918147" cy="4752528"/>
          </a:xfrm>
        </p:spPr>
      </p:pic>
    </p:spTree>
    <p:extLst>
      <p:ext uri="{BB962C8B-B14F-4D97-AF65-F5344CB8AC3E}">
        <p14:creationId xmlns:p14="http://schemas.microsoft.com/office/powerpoint/2010/main" val="47628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C5026-B081-DB5D-3583-3B79A808B980}"/>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672B35C0-769C-4DA4-F371-A45FECB4618B}"/>
              </a:ext>
            </a:extLst>
          </p:cNvPr>
          <p:cNvSpPr>
            <a:spLocks noGrp="1"/>
          </p:cNvSpPr>
          <p:nvPr>
            <p:ph type="title"/>
          </p:nvPr>
        </p:nvSpPr>
        <p:spPr>
          <a:xfrm>
            <a:off x="179512" y="0"/>
            <a:ext cx="8784976" cy="571480"/>
          </a:xfrm>
        </p:spPr>
        <p:style>
          <a:lnRef idx="3">
            <a:schemeClr val="lt1"/>
          </a:lnRef>
          <a:fillRef idx="1">
            <a:schemeClr val="accent1"/>
          </a:fillRef>
          <a:effectRef idx="1">
            <a:schemeClr val="accent1"/>
          </a:effectRef>
          <a:fontRef idx="minor">
            <a:schemeClr val="lt1"/>
          </a:fontRef>
        </p:style>
        <p:txBody>
          <a:bodyPr>
            <a:normAutofit fontScale="90000"/>
          </a:bodyPr>
          <a:lstStyle/>
          <a:p>
            <a:pPr rtl="1"/>
            <a:r>
              <a:rPr lang="ar-DZ" dirty="0">
                <a:cs typeface="Traditional Arabic" pitchFamily="2" charset="-78"/>
              </a:rPr>
              <a:t> قصر </a:t>
            </a:r>
            <a:r>
              <a:rPr lang="ar-DZ" dirty="0" err="1">
                <a:cs typeface="Traditional Arabic" pitchFamily="2" charset="-78"/>
              </a:rPr>
              <a:t>الأخيضر</a:t>
            </a:r>
            <a:endParaRPr lang="en-US" dirty="0">
              <a:solidFill>
                <a:srgbClr val="FF0000"/>
              </a:solidFill>
              <a:cs typeface="Traditional Arabic" pitchFamily="2" charset="-78"/>
            </a:endParaRPr>
          </a:p>
        </p:txBody>
      </p:sp>
      <p:sp>
        <p:nvSpPr>
          <p:cNvPr id="2" name="Espace réservé du contenu 4">
            <a:extLst>
              <a:ext uri="{FF2B5EF4-FFF2-40B4-BE49-F238E27FC236}">
                <a16:creationId xmlns:a16="http://schemas.microsoft.com/office/drawing/2014/main" id="{7C91BB35-DA94-3EBE-3329-A02DE03D3FE1}"/>
              </a:ext>
            </a:extLst>
          </p:cNvPr>
          <p:cNvSpPr txBox="1">
            <a:spLocks/>
          </p:cNvSpPr>
          <p:nvPr/>
        </p:nvSpPr>
        <p:spPr>
          <a:xfrm>
            <a:off x="0" y="692696"/>
            <a:ext cx="9144000" cy="6357958"/>
          </a:xfrm>
          <a:prstGeom prst="rect">
            <a:avLst/>
          </a:prstGeom>
          <a:solidFill>
            <a:schemeClr val="accent4">
              <a:lumMod val="40000"/>
              <a:lumOff val="60000"/>
            </a:schemeClr>
          </a:solidFill>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spcAft>
                <a:spcPts val="1875"/>
              </a:spcAft>
            </a:pPr>
            <a:r>
              <a:rPr lang="fa-IR" b="1" i="0" dirty="0">
                <a:solidFill>
                  <a:srgbClr val="2C2F34"/>
                </a:solidFill>
                <a:effectLst/>
                <a:latin typeface="-apple-system"/>
              </a:rPr>
              <a:t>المرافق الداخلية</a:t>
            </a:r>
          </a:p>
          <a:p>
            <a:pPr algn="just" rtl="1">
              <a:spcAft>
                <a:spcPts val="1875"/>
              </a:spcAft>
            </a:pPr>
            <a:r>
              <a:rPr lang="fa-IR" b="0" i="0" dirty="0">
                <a:solidFill>
                  <a:srgbClr val="2C2F34"/>
                </a:solidFill>
                <a:effectLst/>
                <a:latin typeface="-apple-system"/>
              </a:rPr>
              <a:t>تنحصر المرافق ضمن بناية مستطيلة الشكل ملاصقة للسور الخارجي من الجهة الشمالية، طولها 112 متراً وعرضها 80 متراً. والبناية مدعمة بأبراج عددها 26 برجاً بقطر 1.20 متر لكل برج، ثمانية منها في كل من الضلعين الغربية والشرقية وخمسة في الضلع الجنوبي، وبرجان في الزاويتين الجنوبية الغربية والشرقية، وتضم المرافق الداخلية التالية:</a:t>
            </a:r>
          </a:p>
          <a:p>
            <a:pPr algn="just" rtl="1">
              <a:spcAft>
                <a:spcPts val="1875"/>
              </a:spcAft>
            </a:pPr>
            <a:r>
              <a:rPr lang="fa-IR" b="0" i="0" dirty="0">
                <a:solidFill>
                  <a:srgbClr val="2C2F34"/>
                </a:solidFill>
                <a:effectLst/>
                <a:latin typeface="-apple-system"/>
              </a:rPr>
              <a:t> </a:t>
            </a:r>
            <a:r>
              <a:rPr lang="fa-IR" b="1" i="0" dirty="0">
                <a:solidFill>
                  <a:srgbClr val="2C2F34"/>
                </a:solidFill>
                <a:effectLst/>
                <a:latin typeface="-apple-system"/>
              </a:rPr>
              <a:t>1ـ الديوان الرسمي (البهو الكبير): </a:t>
            </a:r>
            <a:r>
              <a:rPr lang="fa-IR" b="0" i="0" dirty="0">
                <a:solidFill>
                  <a:srgbClr val="2C2F34"/>
                </a:solidFill>
                <a:effectLst/>
                <a:latin typeface="-apple-system"/>
              </a:rPr>
              <a:t>وهو عبارة عن قاعة مستطيلة الشكل طولها 15.50 متر وعرضها 9 أمتار. وفي ضلعيها الشرقي والغربي اربعة أساطين نصف اسطوانية، تقوم عليها خمسة عقادات متتالية، تنحصر بينها مداخل الغرف الخاصة بالديوان. فالمدخل الذي في الضلع الشرقي، يؤدي إلى الطابق العلوي، في حين تؤدي المداخل الثلاثة إلى غرف. وفي الإيوان الأخير مدخلان، يؤدي الأول إلى الطابق العلوي، أما المدخل الثاني فيؤدي إلى المسجد، والطوابق تتألف من مجموعة غرف متداخلة.</a:t>
            </a:r>
          </a:p>
          <a:p>
            <a:pPr algn="just" rtl="1">
              <a:spcAft>
                <a:spcPts val="1875"/>
              </a:spcAft>
            </a:pPr>
            <a:r>
              <a:rPr lang="fa-IR" b="0" i="0" dirty="0">
                <a:solidFill>
                  <a:srgbClr val="2C2F34"/>
                </a:solidFill>
                <a:effectLst/>
                <a:latin typeface="-apple-system"/>
              </a:rPr>
              <a:t> 2ـ </a:t>
            </a:r>
            <a:r>
              <a:rPr lang="fa-IR" b="1" i="0" dirty="0">
                <a:solidFill>
                  <a:srgbClr val="2C2F34"/>
                </a:solidFill>
                <a:effectLst/>
                <a:latin typeface="-apple-system"/>
              </a:rPr>
              <a:t>القسم المركزي: </a:t>
            </a:r>
            <a:r>
              <a:rPr lang="fa-IR" b="0" i="0" dirty="0">
                <a:solidFill>
                  <a:srgbClr val="2C2F34"/>
                </a:solidFill>
                <a:effectLst/>
                <a:latin typeface="-apple-system"/>
              </a:rPr>
              <a:t>يحيط هذا القسم رواق سقفه معقود يفصله عن باقي اقسام القصر. ويكون الوصول إليه من خلال مدخل في منتصف الضلع الجنوبي للديوان الكبير، ويقابله مدخل آخر يؤدي إلى الرحبة الكبرى. وهذه الرحبة عبارة عن ساحة مستطيلة الشكل، طولها 33 متراً وعرضها 27 متراً تفتح عليها أربعة أبواب بواسطة الرواق الكبير. فالمدخل الشمالي يتصل بالإيوان الكبير. والمدخلان الشرقي والغربي يؤديان إلى المجاز المحيط بهذا القسم، ومنها قسم الحرم. أما المدخل الجنوبي فيتصل مباشرة بما يعرف بـ (المابين)، والضلع الشمالي للرحبة أكثر أرتفاعاً من بقية الأضلاع. ويتألف الضلعان الشرقي والغربي من تجاويف أو طوق، بنمط واحد. أما الضلع الجنوبي فيتألف من فتحة كبيرة تُعد واجهة للإيوان الكبير.</a:t>
            </a:r>
          </a:p>
        </p:txBody>
      </p:sp>
    </p:spTree>
    <p:extLst>
      <p:ext uri="{BB962C8B-B14F-4D97-AF65-F5344CB8AC3E}">
        <p14:creationId xmlns:p14="http://schemas.microsoft.com/office/powerpoint/2010/main" val="348006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C2641-E298-D5A0-BC4C-F92AB8823744}"/>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975CFD4-E735-2A73-42D1-7476F74010E5}"/>
              </a:ext>
            </a:extLst>
          </p:cNvPr>
          <p:cNvSpPr>
            <a:spLocks noGrp="1"/>
          </p:cNvSpPr>
          <p:nvPr>
            <p:ph type="title"/>
          </p:nvPr>
        </p:nvSpPr>
        <p:spPr>
          <a:xfrm>
            <a:off x="179512" y="0"/>
            <a:ext cx="8784976" cy="571480"/>
          </a:xfrm>
        </p:spPr>
        <p:style>
          <a:lnRef idx="3">
            <a:schemeClr val="lt1"/>
          </a:lnRef>
          <a:fillRef idx="1">
            <a:schemeClr val="accent1"/>
          </a:fillRef>
          <a:effectRef idx="1">
            <a:schemeClr val="accent1"/>
          </a:effectRef>
          <a:fontRef idx="minor">
            <a:schemeClr val="lt1"/>
          </a:fontRef>
        </p:style>
        <p:txBody>
          <a:bodyPr>
            <a:normAutofit fontScale="90000"/>
          </a:bodyPr>
          <a:lstStyle/>
          <a:p>
            <a:pPr rtl="1"/>
            <a:r>
              <a:rPr lang="ar-DZ" dirty="0">
                <a:cs typeface="Traditional Arabic" pitchFamily="2" charset="-78"/>
              </a:rPr>
              <a:t> قصر </a:t>
            </a:r>
            <a:r>
              <a:rPr lang="ar-DZ" dirty="0" err="1">
                <a:cs typeface="Traditional Arabic" pitchFamily="2" charset="-78"/>
              </a:rPr>
              <a:t>الأخيضر</a:t>
            </a:r>
            <a:endParaRPr lang="en-US" dirty="0">
              <a:solidFill>
                <a:srgbClr val="FF0000"/>
              </a:solidFill>
              <a:cs typeface="Traditional Arabic" pitchFamily="2" charset="-78"/>
            </a:endParaRPr>
          </a:p>
        </p:txBody>
      </p:sp>
      <p:sp>
        <p:nvSpPr>
          <p:cNvPr id="2" name="Espace réservé du contenu 4">
            <a:extLst>
              <a:ext uri="{FF2B5EF4-FFF2-40B4-BE49-F238E27FC236}">
                <a16:creationId xmlns:a16="http://schemas.microsoft.com/office/drawing/2014/main" id="{B6B9B8D9-48BD-5D9D-C792-FC8AA3E79233}"/>
              </a:ext>
            </a:extLst>
          </p:cNvPr>
          <p:cNvSpPr txBox="1">
            <a:spLocks/>
          </p:cNvSpPr>
          <p:nvPr/>
        </p:nvSpPr>
        <p:spPr>
          <a:xfrm>
            <a:off x="0" y="692696"/>
            <a:ext cx="9144000" cy="6357958"/>
          </a:xfrm>
          <a:prstGeom prst="rect">
            <a:avLst/>
          </a:prstGeom>
          <a:solidFill>
            <a:schemeClr val="accent4">
              <a:lumMod val="40000"/>
              <a:lumOff val="60000"/>
            </a:schemeClr>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rtl="1">
              <a:buFont typeface="Arial" pitchFamily="34" charset="0"/>
              <a:buNone/>
            </a:pPr>
            <a:endParaRPr lang="ar-DZ" b="1" dirty="0">
              <a:solidFill>
                <a:srgbClr val="FF0000"/>
              </a:solidFill>
              <a:cs typeface="Traditional Arabic" pitchFamily="2" charset="-78"/>
            </a:endParaRPr>
          </a:p>
          <a:p>
            <a:pPr algn="just" rtl="1">
              <a:spcAft>
                <a:spcPts val="1875"/>
              </a:spcAft>
            </a:pPr>
            <a:r>
              <a:rPr lang="ar-DZ" b="1" i="0" dirty="0">
                <a:solidFill>
                  <a:srgbClr val="2C2F34"/>
                </a:solidFill>
                <a:effectLst/>
                <a:latin typeface="-apple-system"/>
              </a:rPr>
              <a:t>الايوان: </a:t>
            </a:r>
            <a:r>
              <a:rPr lang="fa-IR" b="0" i="0" dirty="0">
                <a:solidFill>
                  <a:srgbClr val="2C2F34"/>
                </a:solidFill>
                <a:effectLst/>
                <a:latin typeface="-apple-system"/>
              </a:rPr>
              <a:t>هو على شكل قاعة مستطيلة الشكل طولها 10.75 متر، وعرضها 6 أمتار، تعلوها عقادة نصف </a:t>
            </a:r>
            <a:r>
              <a:rPr lang="ar-DZ" b="0" i="0" dirty="0">
                <a:solidFill>
                  <a:srgbClr val="2C2F34"/>
                </a:solidFill>
                <a:effectLst/>
                <a:latin typeface="-apple-system"/>
              </a:rPr>
              <a:t>اسطوانية</a:t>
            </a:r>
            <a:r>
              <a:rPr lang="fa-IR" b="0" i="0" dirty="0">
                <a:solidFill>
                  <a:srgbClr val="2C2F34"/>
                </a:solidFill>
                <a:effectLst/>
                <a:latin typeface="-apple-system"/>
              </a:rPr>
              <a:t> مشيدة من الآجر، يحيط بها عدد من القاعات المخصصة لاستقبال الضيوف، وتمتاز واجهتها بجمال تصميمها وكأنها صممت على غرار قاعات العرش. وتتصل بهذا الإيوان قاعتان على جهته الشرقية، وقاعتان أخريان على جهته الغربية. وهذه القاعات مستطيلة الشكل، طول كل منها 10 أمتار وعرض 4.65 متر. وتتميز هذه القاعات بسلسلة من العقود والزخارف الجصية المتنوعة. وأما الإيوان ساحة مستطيلة تحف بها عدد من القاعات. وفي منتصف الضلع الجنوبي لهذه الساحة، يوجد مدخل يؤدي إلى الرواق الكبير الذي يحيط بالقسم المركزي، وتفتح في هذه الرواق عدة أبواب.</a:t>
            </a:r>
          </a:p>
          <a:p>
            <a:pPr algn="just" rtl="1">
              <a:spcAft>
                <a:spcPts val="1875"/>
              </a:spcAft>
            </a:pPr>
            <a:r>
              <a:rPr lang="fa-IR" b="0" i="0" dirty="0">
                <a:solidFill>
                  <a:srgbClr val="2C2F34"/>
                </a:solidFill>
                <a:effectLst/>
                <a:latin typeface="-apple-system"/>
              </a:rPr>
              <a:t>4ـ </a:t>
            </a:r>
            <a:r>
              <a:rPr lang="fa-IR" b="1" i="0" dirty="0">
                <a:solidFill>
                  <a:srgbClr val="2C2F34"/>
                </a:solidFill>
                <a:effectLst/>
                <a:latin typeface="-apple-system"/>
              </a:rPr>
              <a:t>المسجد: </a:t>
            </a:r>
            <a:r>
              <a:rPr lang="fa-IR" b="0" i="0" dirty="0">
                <a:solidFill>
                  <a:srgbClr val="2C2F34"/>
                </a:solidFill>
                <a:effectLst/>
                <a:latin typeface="-apple-system"/>
              </a:rPr>
              <a:t>وهو مبنى مستطيل الشكل، طوله 24 متراً، وعرضه 15.50 متر، وله مدخل في البهو، وآخر في المجاز الغربي الذي يفصل بين سور الحصن وبين القسم الشمالي الذي يكون القصر ومرافقه. تحيط بالمسجد من جهاته: القبلية والشرقية والغربية أروقة، وتستند إلى صف من الأعمدة في كل جهة، تقوم عليها أقواس متتالية ومعقودة وذات زخارف هندسية جميلة. وأما شكل المحراب فهو مقعر. وقد برهنت التحريات الأثرية بأن بناءه جزء اصيل من بناء حصن الأخيضر وليس مستحدثاً أو مضافاً إلى البناء. وللمسجد ثلاثة مداخل هي أثنان منها يؤديان إليه بواسطة المجاز الشمالي ويقعان في الضلع الشمالي لصحن المسجد. أما المدخل الثالث فيقع في الزاوية الجنوبية الشرقية من المسجد ويؤدي إلى البهو.</a:t>
            </a:r>
          </a:p>
          <a:p>
            <a:pPr algn="just" rtl="1">
              <a:spcAft>
                <a:spcPts val="1875"/>
              </a:spcAft>
            </a:pPr>
            <a:r>
              <a:rPr lang="fa-IR" b="0" i="0" dirty="0">
                <a:solidFill>
                  <a:srgbClr val="2C2F34"/>
                </a:solidFill>
                <a:effectLst/>
                <a:latin typeface="-apple-system"/>
              </a:rPr>
              <a:t>5ـ </a:t>
            </a:r>
            <a:r>
              <a:rPr lang="fa-IR" b="1" i="0" dirty="0">
                <a:solidFill>
                  <a:srgbClr val="2C2F34"/>
                </a:solidFill>
                <a:effectLst/>
                <a:latin typeface="-apple-system"/>
              </a:rPr>
              <a:t>قسم الحرس</a:t>
            </a:r>
            <a:r>
              <a:rPr lang="fa-IR" b="0" i="0" dirty="0">
                <a:solidFill>
                  <a:srgbClr val="2C2F34"/>
                </a:solidFill>
                <a:effectLst/>
                <a:latin typeface="-apple-system"/>
              </a:rPr>
              <a:t>: يقع إلى الجهة الشرقية من البهو، ويلتصق بالسور الخارجي من الشمال، ويؤدي إليه بواسطة مدخل يقع في المجاز الطويل. كما يوجد مدخل آخر على شكل سطح مائل يؤدي إلى الطابق الأول بواسطة مدخل فرعي على يمين الصاعد، وإلى الطابق الثاني بعد أنعطافه إلى الجنوب، فيصل إلى الطابق الثاني. وهذا القسم يتكون من طابق واحد، عدا الجانب الغربي الذي يتألف من طابقين لأتصاله بالغرف والمرافق الخاصة بالحرس والكائنة في أعلى المدخل الرئيسي.</a:t>
            </a:r>
          </a:p>
        </p:txBody>
      </p:sp>
    </p:spTree>
    <p:extLst>
      <p:ext uri="{BB962C8B-B14F-4D97-AF65-F5344CB8AC3E}">
        <p14:creationId xmlns:p14="http://schemas.microsoft.com/office/powerpoint/2010/main" val="111729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767F56A1-ABC6-62D9-222B-7EDE2B7D8331}"/>
              </a:ext>
            </a:extLst>
          </p:cNvPr>
          <p:cNvSpPr>
            <a:spLocks noChangeAspect="1" noChangeArrowheads="1"/>
          </p:cNvSpPr>
          <p:nvPr/>
        </p:nvSpPr>
        <p:spPr bwMode="auto">
          <a:xfrm>
            <a:off x="63500" y="-541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3">
            <a:extLst>
              <a:ext uri="{FF2B5EF4-FFF2-40B4-BE49-F238E27FC236}">
                <a16:creationId xmlns:a16="http://schemas.microsoft.com/office/drawing/2014/main" id="{327C01B0-1189-2FB5-F2C4-DFCA7BB75C6A}"/>
              </a:ext>
            </a:extLst>
          </p:cNvPr>
          <p:cNvSpPr>
            <a:spLocks noChangeAspect="1" noChangeArrowheads="1"/>
          </p:cNvSpPr>
          <p:nvPr/>
        </p:nvSpPr>
        <p:spPr bwMode="auto">
          <a:xfrm>
            <a:off x="63500" y="419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Rectangle 7">
            <a:extLst>
              <a:ext uri="{FF2B5EF4-FFF2-40B4-BE49-F238E27FC236}">
                <a16:creationId xmlns:a16="http://schemas.microsoft.com/office/drawing/2014/main" id="{7ECF8E25-4578-B615-1DAE-E824F6EF4C53}"/>
              </a:ext>
            </a:extLst>
          </p:cNvPr>
          <p:cNvSpPr>
            <a:spLocks noChangeArrowheads="1"/>
          </p:cNvSpPr>
          <p:nvPr/>
        </p:nvSpPr>
        <p:spPr bwMode="auto">
          <a:xfrm>
            <a:off x="0" y="240581"/>
            <a:ext cx="9036496"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altLang="fr-FR" b="1" i="0" u="none" strike="noStrike" cap="none" normalizeH="0" baseline="0" dirty="0">
                <a:ln>
                  <a:noFill/>
                </a:ln>
                <a:solidFill>
                  <a:srgbClr val="2C2F34"/>
                </a:solidFill>
                <a:effectLst/>
                <a:latin typeface="-apple-system"/>
                <a:cs typeface="Arial" panose="020B0604020202020204" pitchFamily="34" charset="0"/>
              </a:rPr>
              <a:t>بي</a:t>
            </a:r>
            <a:r>
              <a:rPr kumimoji="0" lang="ar-SA" altLang="fr-FR" b="1" i="0" u="none" strike="noStrike" cap="none" normalizeH="0" baseline="0" dirty="0" err="1">
                <a:ln>
                  <a:noFill/>
                </a:ln>
                <a:solidFill>
                  <a:srgbClr val="2C2F34"/>
                </a:solidFill>
                <a:effectLst/>
                <a:latin typeface="-apple-system"/>
                <a:cs typeface="Arial" panose="020B0604020202020204" pitchFamily="34" charset="0"/>
              </a:rPr>
              <a:t>يوت</a:t>
            </a:r>
            <a:r>
              <a:rPr kumimoji="0" lang="ar-SA" altLang="fr-FR" b="1" i="0" u="none" strike="noStrike" cap="none" normalizeH="0" baseline="0" dirty="0">
                <a:ln>
                  <a:noFill/>
                </a:ln>
                <a:solidFill>
                  <a:srgbClr val="2C2F34"/>
                </a:solidFill>
                <a:effectLst/>
                <a:latin typeface="-apple-system"/>
                <a:cs typeface="Arial" panose="020B0604020202020204" pitchFamily="34" charset="0"/>
              </a:rPr>
              <a:t> السكنى</a:t>
            </a:r>
            <a:endParaRPr kumimoji="0" lang="fr-FR" altLang="fr-FR" b="1" i="0" u="none" strike="noStrike" cap="none" normalizeH="0" baseline="0" dirty="0">
              <a:ln>
                <a:noFill/>
              </a:ln>
              <a:solidFill>
                <a:schemeClr val="tx1"/>
              </a:solidFill>
              <a:effectLst/>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r-FR" b="0" i="0" u="none" strike="noStrike" cap="none" normalizeH="0" baseline="0" dirty="0">
                <a:ln>
                  <a:noFill/>
                </a:ln>
                <a:solidFill>
                  <a:srgbClr val="2C2F34"/>
                </a:solidFill>
                <a:effectLst/>
                <a:latin typeface="-apple-system"/>
                <a:cs typeface="Arial" panose="020B0604020202020204" pitchFamily="34" charset="0"/>
              </a:rPr>
              <a:t>وهي أربعة بيوت </a:t>
            </a:r>
            <a:r>
              <a:rPr kumimoji="0" lang="ar-DZ" altLang="fr-FR" b="0" i="0" u="none" strike="noStrike" cap="none" normalizeH="0" baseline="0" dirty="0">
                <a:ln>
                  <a:noFill/>
                </a:ln>
                <a:solidFill>
                  <a:srgbClr val="2C2F34"/>
                </a:solidFill>
                <a:effectLst/>
                <a:latin typeface="-apple-system"/>
                <a:cs typeface="Arial" panose="020B0604020202020204" pitchFamily="34" charset="0"/>
              </a:rPr>
              <a:t>مستقلة </a:t>
            </a:r>
            <a:r>
              <a:rPr kumimoji="0" lang="ar-SA" altLang="fr-FR" b="0" i="0" u="none" strike="noStrike" cap="none" normalizeH="0" baseline="0" dirty="0">
                <a:ln>
                  <a:noFill/>
                </a:ln>
                <a:solidFill>
                  <a:srgbClr val="2C2F34"/>
                </a:solidFill>
                <a:effectLst/>
                <a:latin typeface="-apple-system"/>
                <a:cs typeface="Arial" panose="020B0604020202020204" pitchFamily="34" charset="0"/>
              </a:rPr>
              <a:t>عن بعض</a:t>
            </a:r>
            <a:r>
              <a:rPr kumimoji="0" lang="ar-DZ" altLang="fr-FR" b="0" i="0" u="none" strike="noStrike" cap="none" normalizeH="0" baseline="0" dirty="0">
                <a:ln>
                  <a:noFill/>
                </a:ln>
                <a:solidFill>
                  <a:srgbClr val="2C2F34"/>
                </a:solidFill>
                <a:effectLst/>
                <a:latin typeface="-apple-system"/>
                <a:cs typeface="Arial" panose="020B0604020202020204" pitchFamily="34" charset="0"/>
              </a:rPr>
              <a:t>ها</a:t>
            </a:r>
            <a:r>
              <a:rPr kumimoji="0" lang="ar-SA" altLang="fr-FR" b="0" i="0" u="none" strike="noStrike" cap="none" normalizeH="0" baseline="0" dirty="0">
                <a:ln>
                  <a:noFill/>
                </a:ln>
                <a:solidFill>
                  <a:srgbClr val="2C2F34"/>
                </a:solidFill>
                <a:effectLst/>
                <a:latin typeface="-apple-system"/>
                <a:cs typeface="Arial" panose="020B0604020202020204" pitchFamily="34" charset="0"/>
              </a:rPr>
              <a:t>. يقع اثنان إلى الشرق والاثنان الآخران إلى الغرب من القسم</a:t>
            </a:r>
            <a:r>
              <a:rPr kumimoji="0" lang="ar-DZ" altLang="fr-FR" b="0" i="0" u="none" strike="noStrike" cap="none" normalizeH="0" baseline="0" dirty="0">
                <a:ln>
                  <a:noFill/>
                </a:ln>
                <a:solidFill>
                  <a:srgbClr val="2C2F34"/>
                </a:solidFill>
                <a:effectLst/>
                <a:latin typeface="-apple-system"/>
                <a:cs typeface="Arial" panose="020B0604020202020204" pitchFamily="34" charset="0"/>
              </a:rPr>
              <a:t> المركزي</a:t>
            </a:r>
            <a:r>
              <a:rPr kumimoji="0" lang="ar-SA" altLang="fr-FR" b="0" i="0" u="none" strike="noStrike" cap="none" normalizeH="0" baseline="0" dirty="0">
                <a:ln>
                  <a:noFill/>
                </a:ln>
                <a:solidFill>
                  <a:srgbClr val="2C2F34"/>
                </a:solidFill>
                <a:effectLst/>
                <a:latin typeface="-apple-system"/>
                <a:cs typeface="Arial" panose="020B0604020202020204" pitchFamily="34" charset="0"/>
              </a:rPr>
              <a:t>. وفي كل بيت منها مدخل يقع في الرواق الكبير. وتكاد هذه البيوت أن تكون متشابهة من حيث التصميم، والتناظر في الموقع</a:t>
            </a:r>
            <a:r>
              <a:rPr kumimoji="0" lang="fr-FR" altLang="fr-FR" b="0" i="0" u="none" strike="noStrike" cap="none" normalizeH="0" baseline="0" dirty="0">
                <a:ln>
                  <a:noFill/>
                </a:ln>
                <a:solidFill>
                  <a:srgbClr val="2C2F34"/>
                </a:solidFill>
                <a:effectLst/>
                <a:latin typeface="-apple-system"/>
                <a:cs typeface="Arial" panose="020B0604020202020204" pitchFamily="34" charset="0"/>
              </a:rPr>
              <a:t>.</a:t>
            </a:r>
            <a:endParaRPr kumimoji="0" lang="fr-FR" altLang="fr-FR" b="0" i="0" u="none" strike="noStrike" cap="none" normalizeH="0" baseline="0" dirty="0">
              <a:ln>
                <a:noFill/>
              </a:ln>
              <a:solidFill>
                <a:schemeClr val="tx1"/>
              </a:solidFill>
              <a:effectLst/>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rgbClr val="2C2F34"/>
                </a:solidFill>
                <a:effectLst/>
                <a:latin typeface="-apple-system"/>
              </a:rPr>
              <a:t> </a:t>
            </a:r>
            <a:r>
              <a:rPr kumimoji="0" lang="ar-SA" altLang="fr-FR" b="0" i="0" u="none" strike="noStrike" cap="none" normalizeH="0" baseline="0" dirty="0">
                <a:ln>
                  <a:noFill/>
                </a:ln>
                <a:solidFill>
                  <a:srgbClr val="2C2F34"/>
                </a:solidFill>
                <a:effectLst/>
                <a:latin typeface="-apple-system"/>
                <a:cs typeface="Arial" panose="020B0604020202020204" pitchFamily="34" charset="0"/>
              </a:rPr>
              <a:t>يتكون كل بيت من صحن مستطيل الشكل، وأضلاعه ذات حنايا. وتعلو هذه الحنايا أقواس تستند على أعمدة، ويكون مدخل البيت في الحنية الوسطى. وغالباً ما تتشابه الواجهتان الشمالية والجنوبية في التصميم، وعدد القاعات والمرافق التي تضمها. وتتميز هذه البيوت بنظام </a:t>
            </a:r>
            <a:r>
              <a:rPr kumimoji="0" lang="ar-SA" altLang="fr-FR" b="0" i="0" u="none" strike="noStrike" cap="none" normalizeH="0" baseline="0" dirty="0" err="1">
                <a:ln>
                  <a:noFill/>
                </a:ln>
                <a:solidFill>
                  <a:srgbClr val="2C2F34"/>
                </a:solidFill>
                <a:effectLst/>
                <a:latin typeface="-apple-system"/>
                <a:cs typeface="Arial" panose="020B0604020202020204" pitchFamily="34" charset="0"/>
              </a:rPr>
              <a:t>الأواوين</a:t>
            </a:r>
            <a:r>
              <a:rPr kumimoji="0" lang="ar-SA" altLang="fr-FR" b="0" i="0" u="none" strike="noStrike" cap="none" normalizeH="0" baseline="0" dirty="0">
                <a:ln>
                  <a:noFill/>
                </a:ln>
                <a:solidFill>
                  <a:srgbClr val="2C2F34"/>
                </a:solidFill>
                <a:effectLst/>
                <a:latin typeface="-apple-system"/>
                <a:cs typeface="Arial" panose="020B0604020202020204" pitchFamily="34" charset="0"/>
              </a:rPr>
              <a:t>. وهو طراز ينسب إلى الطراز المعماري </a:t>
            </a:r>
            <a:r>
              <a:rPr kumimoji="0" lang="ar-SA" altLang="fr-FR" b="0" i="0" u="none" strike="noStrike" cap="none" normalizeH="0" baseline="0" dirty="0" err="1">
                <a:ln>
                  <a:noFill/>
                </a:ln>
                <a:solidFill>
                  <a:srgbClr val="2C2F34"/>
                </a:solidFill>
                <a:effectLst/>
                <a:latin typeface="-apple-system"/>
                <a:cs typeface="Arial" panose="020B0604020202020204" pitchFamily="34" charset="0"/>
              </a:rPr>
              <a:t>الحيري</a:t>
            </a:r>
            <a:r>
              <a:rPr kumimoji="0" lang="ar-SA" altLang="fr-FR" b="0" i="0" u="none" strike="noStrike" cap="none" normalizeH="0" baseline="0" dirty="0">
                <a:ln>
                  <a:noFill/>
                </a:ln>
                <a:solidFill>
                  <a:srgbClr val="2C2F34"/>
                </a:solidFill>
                <a:effectLst/>
                <a:latin typeface="-apple-system"/>
                <a:cs typeface="Arial" panose="020B0604020202020204" pitchFamily="34" charset="0"/>
              </a:rPr>
              <a:t> (نسبة إلى مدينة الحيرة) قرب مدينة الكوفة</a:t>
            </a:r>
            <a:r>
              <a:rPr kumimoji="0" lang="fr-FR" altLang="fr-FR" b="0" i="0" u="none" strike="noStrike" cap="none" normalizeH="0" baseline="0" dirty="0">
                <a:ln>
                  <a:noFill/>
                </a:ln>
                <a:solidFill>
                  <a:srgbClr val="2C2F34"/>
                </a:solidFill>
                <a:effectLst/>
                <a:latin typeface="-apple-system"/>
              </a:rPr>
              <a:t>.</a:t>
            </a:r>
            <a:endParaRPr kumimoji="0" lang="fr-FR" altLang="fr-FR" b="0" i="0" u="none" strike="noStrike" cap="none" normalizeH="0" baseline="0" dirty="0">
              <a:ln>
                <a:noFill/>
              </a:ln>
              <a:solidFill>
                <a:schemeClr val="tx1"/>
              </a:solidFill>
              <a:effectLst/>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rgbClr val="2C2F34"/>
                </a:solidFill>
                <a:effectLst/>
                <a:latin typeface="-apple-system"/>
              </a:rPr>
              <a:t>     </a:t>
            </a:r>
            <a:r>
              <a:rPr kumimoji="0" lang="ar-SA" altLang="fr-FR" b="1" i="0" u="none" strike="noStrike" cap="none" normalizeH="0" baseline="0" dirty="0">
                <a:ln>
                  <a:noFill/>
                </a:ln>
                <a:solidFill>
                  <a:srgbClr val="2C2F34"/>
                </a:solidFill>
                <a:effectLst/>
                <a:latin typeface="-apple-system"/>
                <a:cs typeface="Arial" panose="020B0604020202020204" pitchFamily="34" charset="0"/>
              </a:rPr>
              <a:t>قسم الخدم</a:t>
            </a:r>
            <a:endParaRPr kumimoji="0" lang="fr-FR" altLang="fr-FR" b="1" i="0" u="none" strike="noStrike" cap="none" normalizeH="0" baseline="0" dirty="0">
              <a:ln>
                <a:noFill/>
              </a:ln>
              <a:solidFill>
                <a:schemeClr val="tx1"/>
              </a:solidFill>
              <a:effectLst/>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r-FR" b="0" i="0" u="none" strike="noStrike" cap="none" normalizeH="0" baseline="0" dirty="0">
                <a:ln>
                  <a:noFill/>
                </a:ln>
                <a:solidFill>
                  <a:srgbClr val="2C2F34"/>
                </a:solidFill>
                <a:effectLst/>
                <a:latin typeface="-apple-system"/>
                <a:cs typeface="Arial" panose="020B0604020202020204" pitchFamily="34" charset="0"/>
              </a:rPr>
              <a:t>وهو بناء كبير يتألف من صحن مستطيل الشكل، مع ثماني قاعات، سقوفها معقودة بأقبية، وهو معزول عن بيوت السكنى الخاصة بالعوائل ويقع خلف القسم المركزي وغرف </a:t>
            </a:r>
            <a:r>
              <a:rPr kumimoji="0" lang="ar-SA" altLang="fr-FR" b="0" i="0" u="none" strike="noStrike" cap="none" normalizeH="0" baseline="0" dirty="0" err="1">
                <a:ln>
                  <a:noFill/>
                </a:ln>
                <a:solidFill>
                  <a:srgbClr val="2C2F34"/>
                </a:solidFill>
                <a:effectLst/>
                <a:latin typeface="-apple-system"/>
                <a:cs typeface="Arial" panose="020B0604020202020204" pitchFamily="34" charset="0"/>
              </a:rPr>
              <a:t>الأستقبال</a:t>
            </a:r>
            <a:r>
              <a:rPr kumimoji="0" lang="fr-FR" altLang="fr-FR" b="0" i="0" u="none" strike="noStrike" cap="none" normalizeH="0" baseline="0" dirty="0">
                <a:ln>
                  <a:noFill/>
                </a:ln>
                <a:solidFill>
                  <a:srgbClr val="2C2F34"/>
                </a:solidFill>
                <a:effectLst/>
                <a:latin typeface="-apple-system"/>
                <a:cs typeface="Arial" panose="020B0604020202020204" pitchFamily="34" charset="0"/>
              </a:rPr>
              <a:t>.</a:t>
            </a:r>
            <a:endParaRPr kumimoji="0" lang="fr-FR" altLang="fr-FR" b="0" i="0" u="none" strike="noStrike" cap="none" normalizeH="0" baseline="0" dirty="0">
              <a:ln>
                <a:noFill/>
              </a:ln>
              <a:solidFill>
                <a:schemeClr val="tx1"/>
              </a:solidFill>
              <a:effectLst/>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r-FR" b="1" i="0" u="none" strike="noStrike" cap="none" normalizeH="0" baseline="0" dirty="0">
                <a:ln>
                  <a:noFill/>
                </a:ln>
                <a:solidFill>
                  <a:srgbClr val="2C2F34"/>
                </a:solidFill>
                <a:effectLst/>
                <a:latin typeface="-apple-system"/>
                <a:cs typeface="Arial" panose="020B0604020202020204" pitchFamily="34" charset="0"/>
              </a:rPr>
              <a:t>الحمام</a:t>
            </a:r>
            <a:endParaRPr kumimoji="0" lang="fr-FR" altLang="fr-FR" b="1" i="0" u="none" strike="noStrike" cap="none" normalizeH="0" baseline="0" dirty="0">
              <a:ln>
                <a:noFill/>
              </a:ln>
              <a:solidFill>
                <a:schemeClr val="tx1"/>
              </a:solidFill>
              <a:effectLst/>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r-FR" b="0" i="0" u="none" strike="noStrike" cap="none" normalizeH="0" baseline="0" dirty="0">
                <a:ln>
                  <a:noFill/>
                </a:ln>
                <a:solidFill>
                  <a:srgbClr val="2C2F34"/>
                </a:solidFill>
                <a:effectLst/>
                <a:latin typeface="-apple-system"/>
                <a:cs typeface="Arial" panose="020B0604020202020204" pitchFamily="34" charset="0"/>
              </a:rPr>
              <a:t>بناء مستطيل الشكل يقع بين البيت الجنوبي من بيوت السكنى، وبين قسم الخدم. طوله 9.90 متر وعرضه 9.30 متر. ويقع مدخله في الركن الجنوبي الشرقي من الرواق الكبير. يحيط بالحمام جدار داخلي إضافة إلى الجدران الأساسية التي هي من أصل القصر. وهذا الحمام خاص بالقصر، وجدرانه الداخلية مشيدة من الطابوق والنورة، أما أرضية الحمام فهي مبلطة بالرخام الأبيض. وله مدخل رئيسي داخلي يقع في الزاوية الجنوبية الشرقية للرواق الكبير، وله مداخل فرعية أخرى. وقسم </a:t>
            </a:r>
            <a:r>
              <a:rPr kumimoji="0" lang="ar-SA" altLang="fr-FR" b="0" i="0" u="none" strike="noStrike" cap="none" normalizeH="0" baseline="0" dirty="0" err="1">
                <a:ln>
                  <a:noFill/>
                </a:ln>
                <a:solidFill>
                  <a:srgbClr val="2C2F34"/>
                </a:solidFill>
                <a:effectLst/>
                <a:latin typeface="-apple-system"/>
                <a:cs typeface="Arial" panose="020B0604020202020204" pitchFamily="34" charset="0"/>
              </a:rPr>
              <a:t>الأستحمام</a:t>
            </a:r>
            <a:r>
              <a:rPr kumimoji="0" lang="ar-SA" altLang="fr-FR" b="0" i="0" u="none" strike="noStrike" cap="none" normalizeH="0" baseline="0" dirty="0">
                <a:ln>
                  <a:noFill/>
                </a:ln>
                <a:solidFill>
                  <a:srgbClr val="2C2F34"/>
                </a:solidFill>
                <a:effectLst/>
                <a:latin typeface="-apple-system"/>
                <a:cs typeface="Arial" panose="020B0604020202020204" pitchFamily="34" charset="0"/>
              </a:rPr>
              <a:t> يتكون من ثلاث قاعات متداخلة، يؤدي إليه مدخل في الضلع الغربي. والتصميم العام للحمام يشبه تصميم الحمامات التي شيدت في العصور الإسلامية</a:t>
            </a:r>
            <a:r>
              <a:rPr kumimoji="0" lang="fr-FR" altLang="fr-FR" b="0" i="0" u="none" strike="noStrike" cap="none" normalizeH="0" baseline="0" dirty="0">
                <a:ln>
                  <a:noFill/>
                </a:ln>
                <a:solidFill>
                  <a:srgbClr val="2C2F34"/>
                </a:solidFill>
                <a:effectLst/>
                <a:latin typeface="-apple-system"/>
                <a:cs typeface="Arial" panose="020B0604020202020204" pitchFamily="34" charset="0"/>
              </a:rPr>
              <a:t>.</a:t>
            </a:r>
            <a:endParaRPr kumimoji="0" lang="fr-FR" altLang="fr-FR" b="0" i="0" u="none" strike="noStrike" cap="none" normalizeH="0" baseline="0" dirty="0">
              <a:ln>
                <a:noFill/>
              </a:ln>
              <a:solidFill>
                <a:schemeClr val="tx1"/>
              </a:solidFill>
              <a:effectLst/>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rgbClr val="2C2F34"/>
                </a:solidFill>
                <a:effectLst/>
                <a:latin typeface="-apple-system"/>
              </a:rPr>
              <a:t>  </a:t>
            </a:r>
            <a:endParaRPr kumimoji="0" lang="fr-FR" altLang="fr-FR" b="0" i="0" u="none" strike="noStrike" cap="none" normalizeH="0" baseline="0" dirty="0">
              <a:ln>
                <a:noFill/>
              </a:ln>
              <a:solidFill>
                <a:schemeClr val="tx1"/>
              </a:solidFill>
              <a:effectLst/>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r-FR" b="1" i="0" u="none" strike="noStrike" cap="none" normalizeH="0" baseline="0" dirty="0">
                <a:ln>
                  <a:noFill/>
                </a:ln>
                <a:solidFill>
                  <a:srgbClr val="2C2F34"/>
                </a:solidFill>
                <a:effectLst/>
                <a:latin typeface="-apple-system"/>
                <a:cs typeface="Arial" panose="020B0604020202020204" pitchFamily="34" charset="0"/>
              </a:rPr>
              <a:t>الأبنية الخارجية</a:t>
            </a:r>
            <a:endParaRPr kumimoji="0" lang="fr-FR" altLang="fr-FR" b="1" i="0" u="none" strike="noStrike" cap="none" normalizeH="0" baseline="0" dirty="0">
              <a:ln>
                <a:noFill/>
              </a:ln>
              <a:solidFill>
                <a:schemeClr val="tx1"/>
              </a:solidFill>
              <a:effectLst/>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SA" altLang="fr-FR" b="0" i="0" u="none" strike="noStrike" cap="none" normalizeH="0" baseline="0" dirty="0">
                <a:ln>
                  <a:noFill/>
                </a:ln>
                <a:solidFill>
                  <a:srgbClr val="2C2F34"/>
                </a:solidFill>
                <a:effectLst/>
                <a:latin typeface="-apple-system"/>
                <a:cs typeface="Arial" panose="020B0604020202020204" pitchFamily="34" charset="0"/>
              </a:rPr>
              <a:t>هناك أبنية تقع خارج الحصن. والأولى تقع على يمين الداخل من المدخل الشمالي (الرئيسي) وهي مستطيلة الشكل طولها 76 متراً وعرضها 12 متراً، مكونة من سلسلة غرف وسقوفها معقودة وعددها 14 غرفة. وتكون </a:t>
            </a:r>
            <a:r>
              <a:rPr kumimoji="0" lang="ar-SA" altLang="fr-FR" b="0" i="0" u="none" strike="noStrike" cap="none" normalizeH="0" baseline="0" dirty="0" err="1">
                <a:ln>
                  <a:noFill/>
                </a:ln>
                <a:solidFill>
                  <a:srgbClr val="2C2F34"/>
                </a:solidFill>
                <a:effectLst/>
                <a:latin typeface="-apple-system"/>
                <a:cs typeface="Arial" panose="020B0604020202020204" pitchFamily="34" charset="0"/>
              </a:rPr>
              <a:t>إحدها</a:t>
            </a:r>
            <a:r>
              <a:rPr kumimoji="0" lang="ar-SA" altLang="fr-FR" b="0" i="0" u="none" strike="noStrike" cap="none" normalizeH="0" baseline="0" dirty="0">
                <a:ln>
                  <a:noFill/>
                </a:ln>
                <a:solidFill>
                  <a:srgbClr val="2C2F34"/>
                </a:solidFill>
                <a:effectLst/>
                <a:latin typeface="-apple-system"/>
                <a:cs typeface="Arial" panose="020B0604020202020204" pitchFamily="34" charset="0"/>
              </a:rPr>
              <a:t> بشكل إيوان مفتوح من الجانبين. وهناك باب لسلم يؤدي إلى سطح البناية. وتوجد ساحة مستطيلة طولها 33.20 متر وعرضها 24.70 متر تقع بين البناية المستطيلة القائمة على الضلع الشمالي، والسور الممتد على الضلع الغربي. كما توجد بناية صغيرة في الجهة الشمالية الشرقية للحصن، ويشبه تصميمها الحمام</a:t>
            </a:r>
            <a:r>
              <a:rPr kumimoji="0" lang="fr-FR" altLang="fr-FR" b="0" i="0" u="none" strike="noStrike" cap="none" normalizeH="0" baseline="0" dirty="0">
                <a:ln>
                  <a:noFill/>
                </a:ln>
                <a:solidFill>
                  <a:srgbClr val="2C2F34"/>
                </a:solidFill>
                <a:effectLst/>
                <a:latin typeface="-apple-system"/>
                <a:cs typeface="Arial" panose="020B0604020202020204" pitchFamily="34" charset="0"/>
              </a:rPr>
              <a:t>.</a:t>
            </a:r>
            <a:endParaRPr kumimoji="0" lang="fr-FR" altLang="fr-FR" b="0" i="0" u="none" strike="noStrike" cap="none" normalizeH="0" baseline="0" dirty="0">
              <a:ln>
                <a:noFill/>
              </a:ln>
              <a:solidFill>
                <a:schemeClr val="tx1"/>
              </a:solidFill>
              <a:effectLst/>
              <a:latin typeface="Arial" panose="020B0604020202020204" pitchFamily="34" charset="0"/>
            </a:endParaRPr>
          </a:p>
        </p:txBody>
      </p:sp>
      <p:sp>
        <p:nvSpPr>
          <p:cNvPr id="11" name="AutoShape 8">
            <a:extLst>
              <a:ext uri="{FF2B5EF4-FFF2-40B4-BE49-F238E27FC236}">
                <a16:creationId xmlns:a16="http://schemas.microsoft.com/office/drawing/2014/main" id="{AAC25E88-F065-490D-BCE3-298834896AC4}"/>
              </a:ext>
            </a:extLst>
          </p:cNvPr>
          <p:cNvSpPr>
            <a:spLocks noChangeAspect="1" noChangeArrowheads="1"/>
          </p:cNvSpPr>
          <p:nvPr/>
        </p:nvSpPr>
        <p:spPr bwMode="auto">
          <a:xfrm>
            <a:off x="215900" y="-388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AutoShape 9">
            <a:extLst>
              <a:ext uri="{FF2B5EF4-FFF2-40B4-BE49-F238E27FC236}">
                <a16:creationId xmlns:a16="http://schemas.microsoft.com/office/drawing/2014/main" id="{ACEDA3B2-A568-E212-3CC8-A19F85D5447E}"/>
              </a:ext>
            </a:extLst>
          </p:cNvPr>
          <p:cNvSpPr>
            <a:spLocks noChangeAspect="1" noChangeArrowheads="1"/>
          </p:cNvSpPr>
          <p:nvPr/>
        </p:nvSpPr>
        <p:spPr bwMode="auto">
          <a:xfrm>
            <a:off x="215900" y="571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29284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يقع قصر الأخيضر في جنوب غرب كربلاء... - اهل الجنوب السومريون | Facebook‬">
            <a:extLst>
              <a:ext uri="{FF2B5EF4-FFF2-40B4-BE49-F238E27FC236}">
                <a16:creationId xmlns:a16="http://schemas.microsoft.com/office/drawing/2014/main" id="{4D023128-AAC3-24A2-3A86-84010376F1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1399"/>
            <a:ext cx="9144000" cy="697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93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76633B-5A5D-4615-5816-C63532D6FCD4}"/>
              </a:ext>
            </a:extLst>
          </p:cNvPr>
          <p:cNvSpPr>
            <a:spLocks noGrp="1"/>
          </p:cNvSpPr>
          <p:nvPr>
            <p:ph type="title"/>
          </p:nvPr>
        </p:nvSpPr>
        <p:spPr/>
        <p:txBody>
          <a:bodyPr/>
          <a:lstStyle/>
          <a:p>
            <a:r>
              <a:rPr lang="ar-DZ" dirty="0"/>
              <a:t>واجهة الديوان</a:t>
            </a:r>
            <a:endParaRPr lang="fr-FR" dirty="0"/>
          </a:p>
        </p:txBody>
      </p:sp>
      <p:pic>
        <p:nvPicPr>
          <p:cNvPr id="6" name="Espace réservé du contenu 5">
            <a:extLst>
              <a:ext uri="{FF2B5EF4-FFF2-40B4-BE49-F238E27FC236}">
                <a16:creationId xmlns:a16="http://schemas.microsoft.com/office/drawing/2014/main" id="{11AE3114-D907-C79D-67EF-A5ADB8D15466}"/>
              </a:ext>
            </a:extLst>
          </p:cNvPr>
          <p:cNvPicPr>
            <a:picLocks noGrp="1" noChangeAspect="1"/>
          </p:cNvPicPr>
          <p:nvPr>
            <p:ph idx="1"/>
          </p:nvPr>
        </p:nvPicPr>
        <p:blipFill>
          <a:blip r:embed="rId2"/>
          <a:stretch>
            <a:fillRect/>
          </a:stretch>
        </p:blipFill>
        <p:spPr>
          <a:xfrm>
            <a:off x="827584" y="1196752"/>
            <a:ext cx="6984776" cy="4561232"/>
          </a:xfrm>
        </p:spPr>
      </p:pic>
    </p:spTree>
    <p:extLst>
      <p:ext uri="{BB962C8B-B14F-4D97-AF65-F5344CB8AC3E}">
        <p14:creationId xmlns:p14="http://schemas.microsoft.com/office/powerpoint/2010/main" val="77171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0"/>
            <a:ext cx="8229600" cy="836712"/>
          </a:xfrm>
        </p:spPr>
        <p:style>
          <a:lnRef idx="3">
            <a:schemeClr val="lt1"/>
          </a:lnRef>
          <a:fillRef idx="1">
            <a:schemeClr val="accent1"/>
          </a:fillRef>
          <a:effectRef idx="1">
            <a:schemeClr val="accent1"/>
          </a:effectRef>
          <a:fontRef idx="minor">
            <a:schemeClr val="lt1"/>
          </a:fontRef>
        </p:style>
        <p:txBody>
          <a:bodyPr/>
          <a:lstStyle/>
          <a:p>
            <a:r>
              <a:rPr lang="ar-DZ" dirty="0">
                <a:cs typeface="Traditional Arabic" pitchFamily="2" charset="-78"/>
              </a:rPr>
              <a:t> قصر </a:t>
            </a:r>
            <a:r>
              <a:rPr lang="ar-DZ" dirty="0" err="1">
                <a:cs typeface="Traditional Arabic" pitchFamily="2" charset="-78"/>
              </a:rPr>
              <a:t>الأخيضر</a:t>
            </a:r>
            <a:endParaRPr lang="en-US" dirty="0">
              <a:cs typeface="Traditional Arabic" pitchFamily="2" charset="-78"/>
            </a:endParaRPr>
          </a:p>
        </p:txBody>
      </p:sp>
      <p:sp>
        <p:nvSpPr>
          <p:cNvPr id="5" name="Espace réservé du contenu 4"/>
          <p:cNvSpPr>
            <a:spLocks noGrp="1"/>
          </p:cNvSpPr>
          <p:nvPr>
            <p:ph idx="1"/>
          </p:nvPr>
        </p:nvSpPr>
        <p:spPr>
          <a:xfrm>
            <a:off x="179512" y="908720"/>
            <a:ext cx="8784976" cy="5760640"/>
          </a:xfrm>
          <a:solidFill>
            <a:schemeClr val="accent4">
              <a:lumMod val="40000"/>
              <a:lumOff val="60000"/>
            </a:schemeClr>
          </a:solidFill>
        </p:spPr>
        <p:txBody>
          <a:bodyPr>
            <a:normAutofit/>
          </a:bodyPr>
          <a:lstStyle/>
          <a:p>
            <a:pPr algn="r" rtl="1">
              <a:buNone/>
            </a:pPr>
            <a:r>
              <a:rPr lang="ar-DZ" dirty="0">
                <a:cs typeface="Traditional Arabic" pitchFamily="2" charset="-78"/>
              </a:rPr>
              <a:t>		</a:t>
            </a:r>
            <a:endParaRPr lang="ar-DZ" b="1" dirty="0">
              <a:solidFill>
                <a:srgbClr val="FF0000"/>
              </a:solidFill>
              <a:cs typeface="Traditional Arabic" pitchFamily="2" charset="-78"/>
            </a:endParaRPr>
          </a:p>
        </p:txBody>
      </p:sp>
      <p:pic>
        <p:nvPicPr>
          <p:cNvPr id="6" name="Espace réservé du contenu 15" descr="قصر الأخيضر.JPG"/>
          <p:cNvPicPr>
            <a:picLocks noChangeAspect="1"/>
          </p:cNvPicPr>
          <p:nvPr/>
        </p:nvPicPr>
        <p:blipFill>
          <a:blip r:embed="rId2" cstate="print"/>
          <a:stretch>
            <a:fillRect/>
          </a:stretch>
        </p:blipFill>
        <p:spPr>
          <a:xfrm>
            <a:off x="755576" y="980728"/>
            <a:ext cx="7769596" cy="5665197"/>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2138</TotalTime>
  <Words>2893</Words>
  <Application>Microsoft Office PowerPoint</Application>
  <PresentationFormat>Affichage à l'écran (4:3)</PresentationFormat>
  <Paragraphs>117</Paragraphs>
  <Slides>33</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33</vt:i4>
      </vt:variant>
    </vt:vector>
  </HeadingPairs>
  <TitlesOfParts>
    <vt:vector size="42" baseType="lpstr">
      <vt:lpstr>-apple-system</vt:lpstr>
      <vt:lpstr>Arial</vt:lpstr>
      <vt:lpstr>Calibri</vt:lpstr>
      <vt:lpstr>inherit</vt:lpstr>
      <vt:lpstr>masdar-font</vt:lpstr>
      <vt:lpstr>Segoe UI Historic</vt:lpstr>
      <vt:lpstr>Traditional Arabic</vt:lpstr>
      <vt:lpstr>Traditional Arabic</vt:lpstr>
      <vt:lpstr>Thème Office</vt:lpstr>
      <vt:lpstr>المركز الجامعي تيبازة مقياس تاريخ واثار المشرق الإسلامي  الأستاذة حمدوش زهيرة  السنة الثانية اثار   الاثار العباسية -المدنية-</vt:lpstr>
      <vt:lpstr> قصر الأخيضر</vt:lpstr>
      <vt:lpstr> قصر الأخيضر</vt:lpstr>
      <vt:lpstr> قصر الأخيضر</vt:lpstr>
      <vt:lpstr> قصر الأخيضر</vt:lpstr>
      <vt:lpstr>Présentation PowerPoint</vt:lpstr>
      <vt:lpstr>Présentation PowerPoint</vt:lpstr>
      <vt:lpstr>واجهة الديوان</vt:lpstr>
      <vt:lpstr> قصر الأخيضر</vt:lpstr>
      <vt:lpstr> قصر الأخيضر</vt:lpstr>
      <vt:lpstr>مخطط الحمام</vt:lpstr>
      <vt:lpstr> قصر الأخيضر</vt:lpstr>
      <vt:lpstr> قصر الجوسق الخاقاني</vt:lpstr>
      <vt:lpstr> قصر الجوسق الخاقاني</vt:lpstr>
      <vt:lpstr>Présentation PowerPoint</vt:lpstr>
      <vt:lpstr> قصر الجوسق الخاقاني</vt:lpstr>
      <vt:lpstr> قصر الجوسق الخاقاني</vt:lpstr>
      <vt:lpstr> قصر الجوسق الخاقاني: البركة</vt:lpstr>
      <vt:lpstr> قصر الجوسق الخاقاني: باب العامة</vt:lpstr>
      <vt:lpstr> قصر الجص في الحويصلات بسامراء</vt:lpstr>
      <vt:lpstr> قصر الجص في الحويصلات بسامراء</vt:lpstr>
      <vt:lpstr> قصر بلكوارا بسامراء</vt:lpstr>
      <vt:lpstr> قصر بلكوارا بسامراء</vt:lpstr>
      <vt:lpstr> قصر المعشوق بسامراء</vt:lpstr>
      <vt:lpstr> قصر المعشوق بسامراء</vt:lpstr>
      <vt:lpstr> قصر المعشوق بسامراء</vt:lpstr>
      <vt:lpstr>Présentation PowerPoint</vt:lpstr>
      <vt:lpstr>بلكوارا</vt:lpstr>
      <vt:lpstr>Présentation PowerPoint</vt:lpstr>
      <vt:lpstr>Présentation PowerPoint</vt:lpstr>
      <vt:lpstr>المدرسة</vt:lpstr>
      <vt:lpstr>Présentation PowerPoint</vt:lpstr>
      <vt:lpstr>Présentation PowerPoint</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Sarisoft</dc:creator>
  <cp:lastModifiedBy>amine dahdouh</cp:lastModifiedBy>
  <cp:revision>41</cp:revision>
  <dcterms:created xsi:type="dcterms:W3CDTF">2013-04-17T18:38:29Z</dcterms:created>
  <dcterms:modified xsi:type="dcterms:W3CDTF">2025-01-13T20:58:48Z</dcterms:modified>
</cp:coreProperties>
</file>